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charts/chart1.xml" ContentType="application/vnd.openxmlformats-officedocument.drawingml.chart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charts/chart3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tags/tag105.xml" ContentType="application/vnd.openxmlformats-officedocument.presentationml.tags+xml"/>
  <Override PartName="/ppt/notesSlides/notesSlide5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charts/chart4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4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4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4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4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6.xml" ContentType="application/vnd.openxmlformats-officedocument.presentationml.notesSlide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53.xml" ContentType="application/vnd.openxmlformats-officedocument.drawingml.chart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notesSlides/notesSlide12.xml" ContentType="application/vnd.openxmlformats-officedocument.presentationml.notesSlid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58" r:id="rId4"/>
    <p:sldId id="321" r:id="rId5"/>
    <p:sldId id="276" r:id="rId6"/>
    <p:sldId id="327" r:id="rId7"/>
    <p:sldId id="326" r:id="rId8"/>
    <p:sldId id="323" r:id="rId9"/>
    <p:sldId id="349" r:id="rId10"/>
    <p:sldId id="344" r:id="rId11"/>
    <p:sldId id="325" r:id="rId12"/>
    <p:sldId id="278" r:id="rId13"/>
    <p:sldId id="259" r:id="rId14"/>
    <p:sldId id="270" r:id="rId15"/>
    <p:sldId id="350" r:id="rId16"/>
    <p:sldId id="354" r:id="rId17"/>
    <p:sldId id="355" r:id="rId18"/>
    <p:sldId id="298" r:id="rId19"/>
    <p:sldId id="353" r:id="rId20"/>
    <p:sldId id="322" r:id="rId21"/>
    <p:sldId id="284" r:id="rId22"/>
    <p:sldId id="339" r:id="rId23"/>
    <p:sldId id="338" r:id="rId24"/>
    <p:sldId id="340" r:id="rId25"/>
    <p:sldId id="341" r:id="rId26"/>
    <p:sldId id="285" r:id="rId27"/>
    <p:sldId id="287" r:id="rId28"/>
    <p:sldId id="282" r:id="rId29"/>
    <p:sldId id="309" r:id="rId30"/>
    <p:sldId id="283" r:id="rId31"/>
    <p:sldId id="342" r:id="rId32"/>
    <p:sldId id="318" r:id="rId33"/>
    <p:sldId id="348" r:id="rId34"/>
    <p:sldId id="346" r:id="rId35"/>
    <p:sldId id="291" r:id="rId36"/>
    <p:sldId id="292" r:id="rId37"/>
    <p:sldId id="293" r:id="rId38"/>
    <p:sldId id="299" r:id="rId39"/>
    <p:sldId id="266" r:id="rId40"/>
    <p:sldId id="267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20" r:id="rId50"/>
    <p:sldId id="260" r:id="rId51"/>
    <p:sldId id="315" r:id="rId52"/>
    <p:sldId id="261" r:id="rId53"/>
    <p:sldId id="262" r:id="rId54"/>
    <p:sldId id="263" r:id="rId55"/>
    <p:sldId id="308" r:id="rId56"/>
    <p:sldId id="264" r:id="rId57"/>
    <p:sldId id="265" r:id="rId58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40" userDrawn="1">
          <p15:clr>
            <a:srgbClr val="A4A3A4"/>
          </p15:clr>
        </p15:guide>
        <p15:guide id="2" orient="horz" pos="451">
          <p15:clr>
            <a:srgbClr val="A4A3A4"/>
          </p15:clr>
        </p15:guide>
        <p15:guide id="3" orient="horz" pos="4008" userDrawn="1">
          <p15:clr>
            <a:srgbClr val="A4A3A4"/>
          </p15:clr>
        </p15:guide>
        <p15:guide id="4" orient="horz" pos="679">
          <p15:clr>
            <a:srgbClr val="A4A3A4"/>
          </p15:clr>
        </p15:guide>
        <p15:guide id="5" orient="horz" pos="4069">
          <p15:clr>
            <a:srgbClr val="A4A3A4"/>
          </p15:clr>
        </p15:guide>
        <p15:guide id="6" orient="horz" pos="2496" userDrawn="1">
          <p15:clr>
            <a:srgbClr val="A4A3A4"/>
          </p15:clr>
        </p15:guide>
        <p15:guide id="7" orient="horz" pos="2182">
          <p15:clr>
            <a:srgbClr val="A4A3A4"/>
          </p15:clr>
        </p15:guide>
        <p15:guide id="8" orient="horz" pos="2044">
          <p15:clr>
            <a:srgbClr val="A4A3A4"/>
          </p15:clr>
        </p15:guide>
        <p15:guide id="9" pos="2880">
          <p15:clr>
            <a:srgbClr val="A4A3A4"/>
          </p15:clr>
        </p15:guide>
        <p15:guide id="10" pos="140">
          <p15:clr>
            <a:srgbClr val="A4A3A4"/>
          </p15:clr>
        </p15:guide>
        <p15:guide id="11" pos="3694">
          <p15:clr>
            <a:srgbClr val="A4A3A4"/>
          </p15:clr>
        </p15:guide>
        <p15:guide id="12" pos="2706">
          <p15:clr>
            <a:srgbClr val="A4A3A4"/>
          </p15:clr>
        </p15:guide>
        <p15:guide id="13" pos="3054">
          <p15:clr>
            <a:srgbClr val="A4A3A4"/>
          </p15:clr>
        </p15:guide>
        <p15:guide id="14" pos="5616" userDrawn="1">
          <p15:clr>
            <a:srgbClr val="A4A3A4"/>
          </p15:clr>
        </p15:guide>
        <p15:guide id="15" pos="2068">
          <p15:clr>
            <a:srgbClr val="A4A3A4"/>
          </p15:clr>
        </p15:guide>
        <p15:guide id="16" pos="216">
          <p15:clr>
            <a:srgbClr val="A4A3A4"/>
          </p15:clr>
        </p15:guide>
        <p15:guide id="17" pos="5549">
          <p15:clr>
            <a:srgbClr val="A4A3A4"/>
          </p15:clr>
        </p15:guide>
        <p15:guide id="18" orient="horz" pos="2275">
          <p15:clr>
            <a:srgbClr val="A4A3A4"/>
          </p15:clr>
        </p15:guide>
        <p15:guide id="19" pos="1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1920" y="108"/>
      </p:cViewPr>
      <p:guideLst>
        <p:guide orient="horz" pos="840"/>
        <p:guide orient="horz" pos="451"/>
        <p:guide orient="horz" pos="4008"/>
        <p:guide orient="horz" pos="679"/>
        <p:guide orient="horz" pos="4069"/>
        <p:guide orient="horz" pos="2496"/>
        <p:guide orient="horz" pos="2182"/>
        <p:guide orient="horz" pos="2044"/>
        <p:guide pos="2880"/>
        <p:guide pos="140"/>
        <p:guide pos="3694"/>
        <p:guide pos="2706"/>
        <p:guide pos="3054"/>
        <p:guide pos="5616"/>
        <p:guide pos="2068"/>
        <p:guide pos="216"/>
        <p:guide pos="5549"/>
        <p:guide orient="horz" pos="2275"/>
        <p:guide pos="1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68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oleObject" Target="file:///\\lp.com\data\Data\Marketing\Company%20Specific\Presentations%20with%20Valuations\HKA%20Enterprises\SS_HKA%20Enterprises\New%20Business%20Presentation\Valuation\Comps\HKA_Public%20Comps_v5.xlsx" TargetMode="External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\\lp.com\data\Data\Marketing\Company%20Specific\Presentations%20with%20Valuations\Orchard%20Holdings\Lucas%20Group\Valuation\Public%20Comps\Lucas%20Group_Public%20Comps_v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6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7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8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39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lp.com\data\Data\Marketing\Company%20Specific\Presentations%20with%20Valuations\HKA%20Enterprises\SS_HKA%20Enterprises\New%20Business%20Presentation\Valuation\Comps\HKA_Public%20Comps_v5.xlsx" TargetMode="External"/></Relationships>
</file>

<file path=ppt/charts/_rels/chart40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\\lp.com\data\Marketing\Company%20Specific\Presentations%20with%20Valuations\Orchard%20Holdings\Lucas%20Group\NBP\Industry%20Slide%20Inser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\\lp.com\data\Marketing\Company%20Specific\Presentations%20with%20Valuations\Orchard%20Holdings\Lucas%20Group\NBP\Industry%20Slide%20Inser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5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5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5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5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5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295865205653806"/>
          <c:y val="5.046669417096477E-2"/>
          <c:w val="0.74370436965409958"/>
          <c:h val="0.7094225559764905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Chart!$B$1</c:f>
              <c:strCache>
                <c:ptCount val="1"/>
                <c:pt idx="0">
                  <c:v>Adjusted Revenue</c:v>
                </c:pt>
              </c:strCache>
            </c:strRef>
          </c:tx>
          <c:spPr>
            <a:solidFill>
              <a:srgbClr val="07325F"/>
            </a:solidFill>
            <a:ln>
              <a:solidFill>
                <a:schemeClr val="bg1"/>
              </a:solidFill>
            </a:ln>
          </c:spPr>
          <c:invertIfNegative val="0"/>
          <c:dLbls>
            <c:dLbl>
              <c:idx val="7"/>
              <c:layout>
                <c:manualLayout>
                  <c:x val="0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5F1-45EB-956A-EEEE623CA49F}"/>
                </c:ext>
              </c:extLst>
            </c:dLbl>
            <c:numFmt formatCode="&quot;$&quot;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i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Chart!$A$2:$A$9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 formatCode="General&quot;E&quot;">
                  <c:v>2017</c:v>
                </c:pt>
                <c:pt idx="3" formatCode="General&quot;P&quot;">
                  <c:v>2018</c:v>
                </c:pt>
                <c:pt idx="4" formatCode="General&quot;P&quot;">
                  <c:v>2019</c:v>
                </c:pt>
                <c:pt idx="5" formatCode="General&quot;P&quot;">
                  <c:v>2020</c:v>
                </c:pt>
                <c:pt idx="6" formatCode="General&quot;P&quot;">
                  <c:v>2021</c:v>
                </c:pt>
                <c:pt idx="7" formatCode="General&quot;P&quot;">
                  <c:v>2022</c:v>
                </c:pt>
              </c:numCache>
            </c:numRef>
          </c:cat>
          <c:val>
            <c:numRef>
              <c:f>Chart!$B$2:$B$9</c:f>
              <c:numCache>
                <c:formatCode>_("$"* #,##0.00_);_("$"* \(#,##0.00\);_("$"* "-"??_);_(@_)</c:formatCode>
                <c:ptCount val="8"/>
                <c:pt idx="0">
                  <c:v>154.11826399999998</c:v>
                </c:pt>
                <c:pt idx="1">
                  <c:v>196.589912</c:v>
                </c:pt>
                <c:pt idx="2">
                  <c:v>218</c:v>
                </c:pt>
                <c:pt idx="3">
                  <c:v>300</c:v>
                </c:pt>
                <c:pt idx="4">
                  <c:v>330</c:v>
                </c:pt>
                <c:pt idx="5">
                  <c:v>366.30000000000007</c:v>
                </c:pt>
                <c:pt idx="6">
                  <c:v>406.59300000000013</c:v>
                </c:pt>
                <c:pt idx="7">
                  <c:v>451.31823000000014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F1-45EB-956A-EEEE623CA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"/>
        <c:axId val="122813440"/>
        <c:axId val="122827520"/>
      </c:barChart>
      <c:lineChart>
        <c:grouping val="standard"/>
        <c:varyColors val="0"/>
        <c:ser>
          <c:idx val="1"/>
          <c:order val="1"/>
          <c:tx>
            <c:strRef>
              <c:f>Chart!$C$1</c:f>
              <c:strCache>
                <c:ptCount val="1"/>
                <c:pt idx="0">
                  <c:v>Adjusted EBITDA</c:v>
                </c:pt>
              </c:strCache>
            </c:strRef>
          </c:tx>
          <c:spPr>
            <a:ln>
              <a:solidFill>
                <a:srgbClr val="CADCED"/>
              </a:solidFill>
            </a:ln>
          </c:spPr>
          <c:marker>
            <c:symbol val="none"/>
          </c:marker>
          <c:dLbls>
            <c:dLbl>
              <c:idx val="0"/>
              <c:layout>
                <c:manualLayout>
                  <c:x val="-5.6150673895969755E-2"/>
                  <c:y val="3.279688134938272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73A-4AC6-8BC6-83115CFD58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i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Chart!$A$2:$A$9</c:f>
              <c:numCache>
                <c:formatCode>General</c:formatCode>
                <c:ptCount val="8"/>
                <c:pt idx="0">
                  <c:v>2015</c:v>
                </c:pt>
                <c:pt idx="1">
                  <c:v>2016</c:v>
                </c:pt>
                <c:pt idx="2" formatCode="General&quot;E&quot;">
                  <c:v>2017</c:v>
                </c:pt>
                <c:pt idx="3" formatCode="General&quot;P&quot;">
                  <c:v>2018</c:v>
                </c:pt>
                <c:pt idx="4" formatCode="General&quot;P&quot;">
                  <c:v>2019</c:v>
                </c:pt>
                <c:pt idx="5" formatCode="General&quot;P&quot;">
                  <c:v>2020</c:v>
                </c:pt>
                <c:pt idx="6" formatCode="General&quot;P&quot;">
                  <c:v>2021</c:v>
                </c:pt>
                <c:pt idx="7" formatCode="General&quot;P&quot;">
                  <c:v>2022</c:v>
                </c:pt>
              </c:numCache>
            </c:numRef>
          </c:cat>
          <c:val>
            <c:numRef>
              <c:f>Chart!$C$2:$C$9</c:f>
              <c:numCache>
                <c:formatCode>_("$"* #,##0.0_);_("$"* \(#,##0.0\);_("$"* "-"_);_(@_)</c:formatCode>
                <c:ptCount val="8"/>
                <c:pt idx="0">
                  <c:v>6.2943739999999995</c:v>
                </c:pt>
                <c:pt idx="1">
                  <c:v>12.542745</c:v>
                </c:pt>
                <c:pt idx="2">
                  <c:v>22.15</c:v>
                </c:pt>
                <c:pt idx="3">
                  <c:v>34.25</c:v>
                </c:pt>
                <c:pt idx="4">
                  <c:v>37.749999999999993</c:v>
                </c:pt>
                <c:pt idx="5">
                  <c:v>40</c:v>
                </c:pt>
                <c:pt idx="6">
                  <c:v>44</c:v>
                </c:pt>
                <c:pt idx="7">
                  <c:v>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5F1-45EB-956A-EEEE623CA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2835712"/>
        <c:axId val="122829440"/>
      </c:lineChart>
      <c:catAx>
        <c:axId val="1228134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i="1"/>
            </a:pPr>
            <a:endParaRPr lang="en-US"/>
          </a:p>
        </c:txPr>
        <c:crossAx val="122827520"/>
        <c:crosses val="autoZero"/>
        <c:auto val="1"/>
        <c:lblAlgn val="ctr"/>
        <c:lblOffset val="100"/>
        <c:noMultiLvlLbl val="0"/>
      </c:catAx>
      <c:valAx>
        <c:axId val="122827520"/>
        <c:scaling>
          <c:orientation val="minMax"/>
          <c:max val="5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b="0" i="1"/>
                </a:pPr>
                <a:r>
                  <a:rPr lang="en-US" b="0" i="1" dirty="0"/>
                  <a:t>Adjusted Revenue</a:t>
                </a:r>
              </a:p>
            </c:rich>
          </c:tx>
          <c:overlay val="0"/>
        </c:title>
        <c:numFmt formatCode="_(&quot;$&quot;* #,##0_);_(&quot;$&quot;* \(#,##0\);_(&quot;$&quot;* &quot;-&quot;_);_(@_)" sourceLinked="0"/>
        <c:majorTickMark val="out"/>
        <c:minorTickMark val="none"/>
        <c:tickLblPos val="nextTo"/>
        <c:txPr>
          <a:bodyPr/>
          <a:lstStyle/>
          <a:p>
            <a:pPr>
              <a:defRPr i="1"/>
            </a:pPr>
            <a:endParaRPr lang="en-US"/>
          </a:p>
        </c:txPr>
        <c:crossAx val="122813440"/>
        <c:crosses val="autoZero"/>
        <c:crossBetween val="between"/>
        <c:majorUnit val="50"/>
      </c:valAx>
      <c:valAx>
        <c:axId val="122829440"/>
        <c:scaling>
          <c:orientation val="minMax"/>
          <c:max val="60"/>
          <c:min val="0"/>
        </c:scaling>
        <c:delete val="0"/>
        <c:axPos val="r"/>
        <c:title>
          <c:tx>
            <c:rich>
              <a:bodyPr rot="-5400000" vert="horz"/>
              <a:lstStyle/>
              <a:p>
                <a:pPr>
                  <a:defRPr b="0" i="1"/>
                </a:pPr>
                <a:r>
                  <a:rPr lang="en-US" b="0" i="1" dirty="0"/>
                  <a:t>Adjusted EBITDA</a:t>
                </a:r>
              </a:p>
            </c:rich>
          </c:tx>
          <c:overlay val="0"/>
        </c:title>
        <c:numFmt formatCode="_(&quot;$&quot;* #,##0_);_(&quot;$&quot;* \(#,##0\);_(&quot;$&quot;* &quot;-&quot;_);_(@_)" sourceLinked="0"/>
        <c:majorTickMark val="out"/>
        <c:minorTickMark val="none"/>
        <c:tickLblPos val="nextTo"/>
        <c:txPr>
          <a:bodyPr/>
          <a:lstStyle/>
          <a:p>
            <a:pPr>
              <a:defRPr i="1"/>
            </a:pPr>
            <a:endParaRPr lang="en-US"/>
          </a:p>
        </c:txPr>
        <c:crossAx val="122835712"/>
        <c:crosses val="max"/>
        <c:crossBetween val="between"/>
      </c:valAx>
      <c:catAx>
        <c:axId val="1228357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2829440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14533879150767334"/>
          <c:y val="0.88429139725527206"/>
          <c:w val="0.70140789583338592"/>
          <c:h val="8.7561159026985969E-2"/>
        </c:manualLayout>
      </c:layout>
      <c:overlay val="0"/>
      <c:txPr>
        <a:bodyPr/>
        <a:lstStyle/>
        <a:p>
          <a:pPr>
            <a:defRPr i="1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800">
          <a:latin typeface="+mn-lt"/>
          <a:cs typeface="Arial" panose="020B0604020202020204" pitchFamily="34" charset="0"/>
        </a:defRPr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Updated'!$A$336</c:f>
              <c:strCache>
                <c:ptCount val="1"/>
                <c:pt idx="0">
                  <c:v>Gross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F6C-44BD-8D44-D6FE8B33C5A2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Updated'!$B$337:$B$359</c:f>
              <c:strCache>
                <c:ptCount val="23"/>
                <c:pt idx="0">
                  <c:v>Gattaca plc</c:v>
                </c:pt>
                <c:pt idx="1">
                  <c:v>Staffline Group plc</c:v>
                </c:pt>
                <c:pt idx="2">
                  <c:v>Impellam Group PLC</c:v>
                </c:pt>
                <c:pt idx="3">
                  <c:v>HKA</c:v>
                </c:pt>
                <c:pt idx="4">
                  <c:v>Volt Information Sciences, Inc.</c:v>
                </c:pt>
                <c:pt idx="5">
                  <c:v>ManpowerGroup Inc.</c:v>
                </c:pt>
                <c:pt idx="6">
                  <c:v>Kelly Services, Inc.</c:v>
                </c:pt>
                <c:pt idx="7">
                  <c:v>Computer Task Group, Incorporated</c:v>
                </c:pt>
                <c:pt idx="8">
                  <c:v>Staffing 360 Solutions, Inc.</c:v>
                </c:pt>
                <c:pt idx="9">
                  <c:v>Adecco Group AG</c:v>
                </c:pt>
                <c:pt idx="10">
                  <c:v>CDI Corp.</c:v>
                </c:pt>
                <c:pt idx="11">
                  <c:v>Randstad Holding NV</c:v>
                </c:pt>
                <c:pt idx="12">
                  <c:v>Mastech Digital, Inc.</c:v>
                </c:pt>
                <c:pt idx="13">
                  <c:v>Ciber, Inc.</c:v>
                </c:pt>
                <c:pt idx="14">
                  <c:v>BG Staffing, Inc.</c:v>
                </c:pt>
                <c:pt idx="15">
                  <c:v>TrueBlue, Inc.</c:v>
                </c:pt>
                <c:pt idx="16">
                  <c:v>SThree plc</c:v>
                </c:pt>
                <c:pt idx="17">
                  <c:v>Kforce Inc.</c:v>
                </c:pt>
                <c:pt idx="18">
                  <c:v>On Assignment, Inc.</c:v>
                </c:pt>
                <c:pt idx="19">
                  <c:v>Resources Connection, Inc.</c:v>
                </c:pt>
                <c:pt idx="20">
                  <c:v>Robert Half International Inc.</c:v>
                </c:pt>
                <c:pt idx="21">
                  <c:v>Hudson Global, Inc</c:v>
                </c:pt>
                <c:pt idx="22">
                  <c:v>Recruit Holdings Co.,Ltd.</c:v>
                </c:pt>
              </c:strCache>
            </c:strRef>
          </c:cat>
          <c:val>
            <c:numRef>
              <c:f>'Multiple Time Trends - Updated'!$T$337:$T$359</c:f>
              <c:numCache>
                <c:formatCode>0.00%</c:formatCode>
                <c:ptCount val="23"/>
                <c:pt idx="0">
                  <c:v>0.116301</c:v>
                </c:pt>
                <c:pt idx="1">
                  <c:v>0.13020599999999999</c:v>
                </c:pt>
                <c:pt idx="2">
                  <c:v>0.133798</c:v>
                </c:pt>
                <c:pt idx="3" formatCode="General">
                  <c:v>0.1512</c:v>
                </c:pt>
                <c:pt idx="4">
                  <c:v>0.157635</c:v>
                </c:pt>
                <c:pt idx="5">
                  <c:v>0.16661500000000001</c:v>
                </c:pt>
                <c:pt idx="6">
                  <c:v>0.17485000000000001</c:v>
                </c:pt>
                <c:pt idx="7">
                  <c:v>0.182425</c:v>
                </c:pt>
                <c:pt idx="8">
                  <c:v>0.18352099999999999</c:v>
                </c:pt>
                <c:pt idx="9">
                  <c:v>0.18600800000000001</c:v>
                </c:pt>
                <c:pt idx="10">
                  <c:v>0.18806599999999998</c:v>
                </c:pt>
                <c:pt idx="11">
                  <c:v>0.20207600000000001</c:v>
                </c:pt>
                <c:pt idx="12">
                  <c:v>0.20385300000000001</c:v>
                </c:pt>
                <c:pt idx="13">
                  <c:v>0.22594</c:v>
                </c:pt>
                <c:pt idx="14">
                  <c:v>0.246027</c:v>
                </c:pt>
                <c:pt idx="15">
                  <c:v>0.25158900000000001</c:v>
                </c:pt>
                <c:pt idx="16">
                  <c:v>0.26335900000000001</c:v>
                </c:pt>
                <c:pt idx="17">
                  <c:v>0.30199100000000001</c:v>
                </c:pt>
                <c:pt idx="18">
                  <c:v>0.322299</c:v>
                </c:pt>
                <c:pt idx="19">
                  <c:v>0.37937500000000002</c:v>
                </c:pt>
                <c:pt idx="20">
                  <c:v>0.41072799999999998</c:v>
                </c:pt>
                <c:pt idx="21">
                  <c:v>0.41517999999999999</c:v>
                </c:pt>
                <c:pt idx="22">
                  <c:v>0.46716099999999999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6C-44BD-8D44-D6FE8B33C5A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Updated'!$A$336</c:f>
              <c:strCache>
                <c:ptCount val="1"/>
                <c:pt idx="0">
                  <c:v>Gross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36C-4C59-9EE2-C615A6F2290F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Updated'!$B$337:$B$358</c:f>
              <c:strCache>
                <c:ptCount val="22"/>
                <c:pt idx="0">
                  <c:v>Gattaca plc</c:v>
                </c:pt>
                <c:pt idx="1">
                  <c:v>Staffline Group plc</c:v>
                </c:pt>
                <c:pt idx="2">
                  <c:v>Impellam Group PLC</c:v>
                </c:pt>
                <c:pt idx="3">
                  <c:v>HKA</c:v>
                </c:pt>
                <c:pt idx="4">
                  <c:v>ManpowerGroup Inc.</c:v>
                </c:pt>
                <c:pt idx="5">
                  <c:v>Kelly Services, Inc.</c:v>
                </c:pt>
                <c:pt idx="6">
                  <c:v>Computer Task Group, Incorporated</c:v>
                </c:pt>
                <c:pt idx="7">
                  <c:v>Staffing 360 Solutions, Inc.</c:v>
                </c:pt>
                <c:pt idx="8">
                  <c:v>Adecco Group AG</c:v>
                </c:pt>
                <c:pt idx="9">
                  <c:v>CDI Corp.</c:v>
                </c:pt>
                <c:pt idx="10">
                  <c:v>Randstad Holding NV</c:v>
                </c:pt>
                <c:pt idx="11">
                  <c:v>Mastech Digital, Inc.</c:v>
                </c:pt>
                <c:pt idx="12">
                  <c:v>Ciber, Inc.</c:v>
                </c:pt>
                <c:pt idx="13">
                  <c:v>BG Staffing, Inc.</c:v>
                </c:pt>
                <c:pt idx="14">
                  <c:v>TrueBlue, Inc.</c:v>
                </c:pt>
                <c:pt idx="15">
                  <c:v>SThree plc</c:v>
                </c:pt>
                <c:pt idx="16">
                  <c:v>Kforce Inc.</c:v>
                </c:pt>
                <c:pt idx="17">
                  <c:v>On Assignment, Inc.</c:v>
                </c:pt>
                <c:pt idx="18">
                  <c:v>Resources Connection, Inc.</c:v>
                </c:pt>
                <c:pt idx="19">
                  <c:v>Robert Half International Inc.</c:v>
                </c:pt>
                <c:pt idx="20">
                  <c:v>Hudson Global, Inc</c:v>
                </c:pt>
                <c:pt idx="21">
                  <c:v>Recruit Holdings Co.,Ltd.</c:v>
                </c:pt>
              </c:strCache>
            </c:strRef>
          </c:cat>
          <c:val>
            <c:numRef>
              <c:f>'Multiple Time Trends - Updated'!$T$337:$T$358</c:f>
              <c:numCache>
                <c:formatCode>0.00%</c:formatCode>
                <c:ptCount val="22"/>
                <c:pt idx="0">
                  <c:v>0.116301</c:v>
                </c:pt>
                <c:pt idx="1">
                  <c:v>0.13020599999999999</c:v>
                </c:pt>
                <c:pt idx="2">
                  <c:v>0.133798</c:v>
                </c:pt>
                <c:pt idx="3" formatCode="General">
                  <c:v>0.1512</c:v>
                </c:pt>
                <c:pt idx="4">
                  <c:v>0.16661500000000001</c:v>
                </c:pt>
                <c:pt idx="5">
                  <c:v>0.17485000000000001</c:v>
                </c:pt>
                <c:pt idx="6">
                  <c:v>0.182425</c:v>
                </c:pt>
                <c:pt idx="7">
                  <c:v>0.18352099999999999</c:v>
                </c:pt>
                <c:pt idx="8">
                  <c:v>0.18600800000000001</c:v>
                </c:pt>
                <c:pt idx="9">
                  <c:v>0.18806599999999998</c:v>
                </c:pt>
                <c:pt idx="10">
                  <c:v>0.20207600000000001</c:v>
                </c:pt>
                <c:pt idx="11">
                  <c:v>0.20385300000000001</c:v>
                </c:pt>
                <c:pt idx="12">
                  <c:v>0.22594</c:v>
                </c:pt>
                <c:pt idx="13">
                  <c:v>0.246027</c:v>
                </c:pt>
                <c:pt idx="14">
                  <c:v>0.25158900000000001</c:v>
                </c:pt>
                <c:pt idx="15">
                  <c:v>0.26335900000000001</c:v>
                </c:pt>
                <c:pt idx="16">
                  <c:v>0.30199100000000001</c:v>
                </c:pt>
                <c:pt idx="17">
                  <c:v>0.322299</c:v>
                </c:pt>
                <c:pt idx="18">
                  <c:v>0.37937500000000002</c:v>
                </c:pt>
                <c:pt idx="19">
                  <c:v>0.41072799999999998</c:v>
                </c:pt>
                <c:pt idx="20">
                  <c:v>0.41517999999999999</c:v>
                </c:pt>
                <c:pt idx="21">
                  <c:v>0.46716099999999999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6C-4C59-9EE2-C615A6F2290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Updated'!$A$414</c:f>
              <c:strCache>
                <c:ptCount val="1"/>
                <c:pt idx="0">
                  <c:v>iq171947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7EC-4F31-B103-807FD1656745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'Multiple Time Trends - Updated'!$T$414:$T$435</c:f>
              <c:numCache>
                <c:formatCode>0.00%</c:formatCode>
                <c:ptCount val="22"/>
                <c:pt idx="0">
                  <c:v>-0.12290993146584361</c:v>
                </c:pt>
                <c:pt idx="1">
                  <c:v>-0.12067024288320294</c:v>
                </c:pt>
                <c:pt idx="2">
                  <c:v>-8.7334330749119671E-2</c:v>
                </c:pt>
                <c:pt idx="3">
                  <c:v>-6.2004740058576036E-2</c:v>
                </c:pt>
                <c:pt idx="4">
                  <c:v>-7.9997123698922756E-3</c:v>
                </c:pt>
                <c:pt idx="5">
                  <c:v>0</c:v>
                </c:pt>
                <c:pt idx="6">
                  <c:v>0</c:v>
                </c:pt>
                <c:pt idx="7">
                  <c:v>3.547502421852311E-4</c:v>
                </c:pt>
                <c:pt idx="8">
                  <c:v>2.7970163642188073E-3</c:v>
                </c:pt>
                <c:pt idx="9">
                  <c:v>1.3430659900539821E-2</c:v>
                </c:pt>
                <c:pt idx="10">
                  <c:v>1.6771943983155513E-2</c:v>
                </c:pt>
                <c:pt idx="11">
                  <c:v>3.0513845815048013E-2</c:v>
                </c:pt>
                <c:pt idx="12">
                  <c:v>4.3940733018480449E-2</c:v>
                </c:pt>
                <c:pt idx="13">
                  <c:v>4.6057391782021284E-2</c:v>
                </c:pt>
                <c:pt idx="14">
                  <c:v>5.2098243421638379E-2</c:v>
                </c:pt>
                <c:pt idx="15">
                  <c:v>6.9150400907103116E-2</c:v>
                </c:pt>
                <c:pt idx="16">
                  <c:v>0.16695492830403502</c:v>
                </c:pt>
                <c:pt idx="17">
                  <c:v>0.18179348457729949</c:v>
                </c:pt>
                <c:pt idx="18" formatCode="General">
                  <c:v>0.27556999999999998</c:v>
                </c:pt>
                <c:pt idx="19">
                  <c:v>0.298977973367061</c:v>
                </c:pt>
                <c:pt idx="20">
                  <c:v>0.305071104261746</c:v>
                </c:pt>
                <c:pt idx="21">
                  <c:v>0.45604328218025447</c:v>
                </c:pt>
              </c:numCache>
            </c:numRef>
          </c:cat>
          <c:val>
            <c:numRef>
              <c:f>'Multiple Time Trends - Updated'!$T$414:$T$435</c:f>
              <c:numCache>
                <c:formatCode>0.00%</c:formatCode>
                <c:ptCount val="22"/>
                <c:pt idx="0">
                  <c:v>-0.12290993146584361</c:v>
                </c:pt>
                <c:pt idx="1">
                  <c:v>-0.12067024288320294</c:v>
                </c:pt>
                <c:pt idx="2">
                  <c:v>-8.7334330749119671E-2</c:v>
                </c:pt>
                <c:pt idx="3">
                  <c:v>-6.2004740058576036E-2</c:v>
                </c:pt>
                <c:pt idx="4">
                  <c:v>-7.9997123698922756E-3</c:v>
                </c:pt>
                <c:pt idx="5">
                  <c:v>0</c:v>
                </c:pt>
                <c:pt idx="6">
                  <c:v>0</c:v>
                </c:pt>
                <c:pt idx="7">
                  <c:v>3.547502421852311E-4</c:v>
                </c:pt>
                <c:pt idx="8">
                  <c:v>2.7970163642188073E-3</c:v>
                </c:pt>
                <c:pt idx="9">
                  <c:v>1.3430659900539821E-2</c:v>
                </c:pt>
                <c:pt idx="10">
                  <c:v>1.6771943983155513E-2</c:v>
                </c:pt>
                <c:pt idx="11">
                  <c:v>3.0513845815048013E-2</c:v>
                </c:pt>
                <c:pt idx="12">
                  <c:v>4.3940733018480449E-2</c:v>
                </c:pt>
                <c:pt idx="13">
                  <c:v>4.6057391782021284E-2</c:v>
                </c:pt>
                <c:pt idx="14">
                  <c:v>5.2098243421638379E-2</c:v>
                </c:pt>
                <c:pt idx="15">
                  <c:v>6.9150400907103116E-2</c:v>
                </c:pt>
                <c:pt idx="16">
                  <c:v>0.16695492830403502</c:v>
                </c:pt>
                <c:pt idx="17">
                  <c:v>0.18179348457729949</c:v>
                </c:pt>
                <c:pt idx="18" formatCode="General">
                  <c:v>0.27556999999999998</c:v>
                </c:pt>
                <c:pt idx="19">
                  <c:v>0.298977973367061</c:v>
                </c:pt>
                <c:pt idx="20">
                  <c:v>0.305071104261746</c:v>
                </c:pt>
                <c:pt idx="21">
                  <c:v>0.45604328218025447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EC-4F31-B103-807FD165674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0.00%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-0.15000000000000002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Updated'!$A$336</c:f>
              <c:strCache>
                <c:ptCount val="1"/>
                <c:pt idx="0">
                  <c:v>Gross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43-4695-BE7A-C69DDC242D14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Updated'!$B$337:$B$357</c:f>
              <c:strCache>
                <c:ptCount val="21"/>
                <c:pt idx="0">
                  <c:v>Gattaca plc</c:v>
                </c:pt>
                <c:pt idx="1">
                  <c:v>Staffline Group plc</c:v>
                </c:pt>
                <c:pt idx="2">
                  <c:v>Impellam Group PLC</c:v>
                </c:pt>
                <c:pt idx="3">
                  <c:v>HKA</c:v>
                </c:pt>
                <c:pt idx="4">
                  <c:v>ManpowerGroup Inc.</c:v>
                </c:pt>
                <c:pt idx="5">
                  <c:v>Kelly Services, Inc.</c:v>
                </c:pt>
                <c:pt idx="6">
                  <c:v>Computer Task Group, Incorporated</c:v>
                </c:pt>
                <c:pt idx="7">
                  <c:v>Staffing 360 Solutions, Inc.</c:v>
                </c:pt>
                <c:pt idx="8">
                  <c:v>Adecco Group AG</c:v>
                </c:pt>
                <c:pt idx="9">
                  <c:v>Randstad Holding NV</c:v>
                </c:pt>
                <c:pt idx="10">
                  <c:v>Mastech Digital, Inc.</c:v>
                </c:pt>
                <c:pt idx="11">
                  <c:v>Ciber, Inc.</c:v>
                </c:pt>
                <c:pt idx="12">
                  <c:v>BG Staffing, Inc.</c:v>
                </c:pt>
                <c:pt idx="13">
                  <c:v>TrueBlue, Inc.</c:v>
                </c:pt>
                <c:pt idx="14">
                  <c:v>SThree plc</c:v>
                </c:pt>
                <c:pt idx="15">
                  <c:v>Kforce Inc.</c:v>
                </c:pt>
                <c:pt idx="16">
                  <c:v>On Assignment, Inc.</c:v>
                </c:pt>
                <c:pt idx="17">
                  <c:v>Resources Connection, Inc.</c:v>
                </c:pt>
                <c:pt idx="18">
                  <c:v>Robert Half International Inc.</c:v>
                </c:pt>
                <c:pt idx="19">
                  <c:v>Hudson Global, Inc</c:v>
                </c:pt>
                <c:pt idx="20">
                  <c:v>Recruit Holdings Co.,Ltd.</c:v>
                </c:pt>
              </c:strCache>
            </c:strRef>
          </c:cat>
          <c:val>
            <c:numRef>
              <c:f>'Multiple Time Trends - Updated'!$T$337:$T$357</c:f>
              <c:numCache>
                <c:formatCode>0.00%</c:formatCode>
                <c:ptCount val="21"/>
                <c:pt idx="0">
                  <c:v>0.116301</c:v>
                </c:pt>
                <c:pt idx="1">
                  <c:v>0.13020599999999999</c:v>
                </c:pt>
                <c:pt idx="2">
                  <c:v>0.133798</c:v>
                </c:pt>
                <c:pt idx="3" formatCode="General">
                  <c:v>0.1512</c:v>
                </c:pt>
                <c:pt idx="4">
                  <c:v>0.16661500000000001</c:v>
                </c:pt>
                <c:pt idx="5">
                  <c:v>0.17485000000000001</c:v>
                </c:pt>
                <c:pt idx="6">
                  <c:v>0.182425</c:v>
                </c:pt>
                <c:pt idx="7">
                  <c:v>0.18352099999999999</c:v>
                </c:pt>
                <c:pt idx="8">
                  <c:v>0.18600800000000001</c:v>
                </c:pt>
                <c:pt idx="9">
                  <c:v>0.20207600000000001</c:v>
                </c:pt>
                <c:pt idx="10">
                  <c:v>0.20385300000000001</c:v>
                </c:pt>
                <c:pt idx="11">
                  <c:v>0.22594</c:v>
                </c:pt>
                <c:pt idx="12">
                  <c:v>0.246027</c:v>
                </c:pt>
                <c:pt idx="13">
                  <c:v>0.25158900000000001</c:v>
                </c:pt>
                <c:pt idx="14">
                  <c:v>0.26335900000000001</c:v>
                </c:pt>
                <c:pt idx="15">
                  <c:v>0.30199100000000001</c:v>
                </c:pt>
                <c:pt idx="16">
                  <c:v>0.322299</c:v>
                </c:pt>
                <c:pt idx="17">
                  <c:v>0.37937500000000002</c:v>
                </c:pt>
                <c:pt idx="18">
                  <c:v>0.41072799999999998</c:v>
                </c:pt>
                <c:pt idx="19">
                  <c:v>0.41517999999999999</c:v>
                </c:pt>
                <c:pt idx="20">
                  <c:v>0.46716099999999999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43-4695-BE7A-C69DDC242D1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1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F0-4025-A145-66CA5ACDD4CC}"/>
              </c:ext>
            </c:extLst>
          </c:dPt>
          <c:dLbls>
            <c:numFmt formatCode="0.0%;\(0.0%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'Multiple Time Trends - Updated'!$T$411:$T$431</c:f>
              <c:numCache>
                <c:formatCode>0.00%</c:formatCode>
                <c:ptCount val="21"/>
                <c:pt idx="0">
                  <c:v>-0.12067024288320294</c:v>
                </c:pt>
                <c:pt idx="1">
                  <c:v>-8.7334330749119671E-2</c:v>
                </c:pt>
                <c:pt idx="2">
                  <c:v>-6.2004740058576036E-2</c:v>
                </c:pt>
                <c:pt idx="3">
                  <c:v>-7.9997123698922756E-3</c:v>
                </c:pt>
                <c:pt idx="4">
                  <c:v>0</c:v>
                </c:pt>
                <c:pt idx="5">
                  <c:v>0</c:v>
                </c:pt>
                <c:pt idx="6">
                  <c:v>3.547502421852311E-4</c:v>
                </c:pt>
                <c:pt idx="7">
                  <c:v>2.7970163642188073E-3</c:v>
                </c:pt>
                <c:pt idx="8">
                  <c:v>1.3430659900539821E-2</c:v>
                </c:pt>
                <c:pt idx="9">
                  <c:v>1.6771943983155513E-2</c:v>
                </c:pt>
                <c:pt idx="10">
                  <c:v>3.0513845815048013E-2</c:v>
                </c:pt>
                <c:pt idx="11">
                  <c:v>4.3940733018480449E-2</c:v>
                </c:pt>
                <c:pt idx="12">
                  <c:v>4.6057391782021284E-2</c:v>
                </c:pt>
                <c:pt idx="13">
                  <c:v>5.2098243421638379E-2</c:v>
                </c:pt>
                <c:pt idx="14">
                  <c:v>6.9150400907103116E-2</c:v>
                </c:pt>
                <c:pt idx="15">
                  <c:v>0.16695492830403502</c:v>
                </c:pt>
                <c:pt idx="16">
                  <c:v>0.18179348457729949</c:v>
                </c:pt>
                <c:pt idx="17" formatCode="General">
                  <c:v>0.27556999999999998</c:v>
                </c:pt>
                <c:pt idx="18">
                  <c:v>0.298977973367061</c:v>
                </c:pt>
                <c:pt idx="19">
                  <c:v>0.305071104261746</c:v>
                </c:pt>
                <c:pt idx="20">
                  <c:v>0.45604328218025447</c:v>
                </c:pt>
              </c:numCache>
            </c:numRef>
          </c:cat>
          <c:val>
            <c:numRef>
              <c:f>'Multiple Time Trends - Updated'!$T$411:$T$431</c:f>
              <c:numCache>
                <c:formatCode>0.00%</c:formatCode>
                <c:ptCount val="21"/>
                <c:pt idx="0">
                  <c:v>-0.12067024288320294</c:v>
                </c:pt>
                <c:pt idx="1">
                  <c:v>-8.7334330749119671E-2</c:v>
                </c:pt>
                <c:pt idx="2">
                  <c:v>-6.2004740058576036E-2</c:v>
                </c:pt>
                <c:pt idx="3">
                  <c:v>-7.9997123698922756E-3</c:v>
                </c:pt>
                <c:pt idx="4">
                  <c:v>0</c:v>
                </c:pt>
                <c:pt idx="5">
                  <c:v>0</c:v>
                </c:pt>
                <c:pt idx="6">
                  <c:v>3.547502421852311E-4</c:v>
                </c:pt>
                <c:pt idx="7">
                  <c:v>2.7970163642188073E-3</c:v>
                </c:pt>
                <c:pt idx="8">
                  <c:v>1.3430659900539821E-2</c:v>
                </c:pt>
                <c:pt idx="9">
                  <c:v>1.6771943983155513E-2</c:v>
                </c:pt>
                <c:pt idx="10">
                  <c:v>3.0513845815048013E-2</c:v>
                </c:pt>
                <c:pt idx="11">
                  <c:v>4.3940733018480449E-2</c:v>
                </c:pt>
                <c:pt idx="12">
                  <c:v>4.6057391782021284E-2</c:v>
                </c:pt>
                <c:pt idx="13">
                  <c:v>5.2098243421638379E-2</c:v>
                </c:pt>
                <c:pt idx="14">
                  <c:v>6.9150400907103116E-2</c:v>
                </c:pt>
                <c:pt idx="15">
                  <c:v>0.16695492830403502</c:v>
                </c:pt>
                <c:pt idx="16">
                  <c:v>0.18179348457729949</c:v>
                </c:pt>
                <c:pt idx="17" formatCode="General">
                  <c:v>0.27556999999999998</c:v>
                </c:pt>
                <c:pt idx="18">
                  <c:v>0.298977973367061</c:v>
                </c:pt>
                <c:pt idx="19">
                  <c:v>0.305071104261746</c:v>
                </c:pt>
                <c:pt idx="20">
                  <c:v>0.45604328218025447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'Multiple Time Trends - Updated'!#REF!</c15:sqref>
                        </c15:formulaRef>
                      </c:ext>
                    </c:extLst>
                    <c:strCache>
                      <c:ptCount val="1"/>
                      <c:pt idx="0">
                        <c:v>#REF!</c:v>
                      </c:pt>
                    </c:strCache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0-79F0-4025-A145-66CA5ACDD4CC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0.00%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-0.15000000000000002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Updated'!$A$362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Lbls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Updated'!$B$407:$B$411</c:f>
              <c:strCache>
                <c:ptCount val="5"/>
                <c:pt idx="0">
                  <c:v>Adecco Group AG</c:v>
                </c:pt>
                <c:pt idx="1">
                  <c:v>ManpowerGroup Inc.</c:v>
                </c:pt>
                <c:pt idx="2">
                  <c:v>Randstad Holding NV</c:v>
                </c:pt>
                <c:pt idx="3">
                  <c:v>Kelly Services, Inc.</c:v>
                </c:pt>
                <c:pt idx="4">
                  <c:v>Recruit Holdings Co.,Ltd.</c:v>
                </c:pt>
              </c:strCache>
            </c:strRef>
          </c:cat>
          <c:val>
            <c:numRef>
              <c:f>'Multiple Time Trends - Updated'!$T$407:$T$411</c:f>
              <c:numCache>
                <c:formatCode>0.0\x</c:formatCode>
                <c:ptCount val="5"/>
                <c:pt idx="0">
                  <c:v>9.8235700000000001</c:v>
                </c:pt>
                <c:pt idx="1">
                  <c:v>9.9676100000000005</c:v>
                </c:pt>
                <c:pt idx="2">
                  <c:v>10.568009999999999</c:v>
                </c:pt>
                <c:pt idx="3">
                  <c:v>10.830069999999999</c:v>
                </c:pt>
                <c:pt idx="4">
                  <c:v>18.695969999999999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D3-4B45-98F2-C0B0905F584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30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Updated'!$A$362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4.444444444444444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093-4012-95F3-77C9FFF71071}"/>
                </c:ext>
              </c:extLst>
            </c:dLbl>
            <c:dLbl>
              <c:idx val="1"/>
              <c:layout>
                <c:manualLayout>
                  <c:x val="0"/>
                  <c:y val="4.444444444444444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093-4012-95F3-77C9FFF71071}"/>
                </c:ext>
              </c:extLst>
            </c:dLbl>
            <c:dLbl>
              <c:idx val="2"/>
              <c:layout>
                <c:manualLayout>
                  <c:x val="-5.5054419061708078E-17"/>
                  <c:y val="5.555555555555555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093-4012-95F3-77C9FFF71071}"/>
                </c:ext>
              </c:extLst>
            </c:dLbl>
            <c:dLbl>
              <c:idx val="3"/>
              <c:layout>
                <c:manualLayout>
                  <c:x val="1.5015015015013913E-3"/>
                  <c:y val="6.6666666666666666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093-4012-95F3-77C9FFF71071}"/>
                </c:ext>
              </c:extLst>
            </c:dLbl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Updated'!$B$407:$B$412</c:f>
              <c:strCache>
                <c:ptCount val="6"/>
                <c:pt idx="0">
                  <c:v>Adecco Group AG</c:v>
                </c:pt>
                <c:pt idx="1">
                  <c:v>ManpowerGroup Inc.</c:v>
                </c:pt>
                <c:pt idx="2">
                  <c:v>Randstad Holding NV</c:v>
                </c:pt>
                <c:pt idx="3">
                  <c:v>Kelly Services, Inc.</c:v>
                </c:pt>
                <c:pt idx="4">
                  <c:v>Recruit Holdings Co.,Ltd.</c:v>
                </c:pt>
                <c:pt idx="5">
                  <c:v>Volt Information Sciences, Inc.</c:v>
                </c:pt>
              </c:strCache>
            </c:strRef>
          </c:cat>
          <c:val>
            <c:numRef>
              <c:f>'Multiple Time Trends - Updated'!$T$407:$T$412</c:f>
              <c:numCache>
                <c:formatCode>0.0\x</c:formatCode>
                <c:ptCount val="6"/>
                <c:pt idx="0">
                  <c:v>9.8235700000000001</c:v>
                </c:pt>
                <c:pt idx="1">
                  <c:v>9.9676100000000005</c:v>
                </c:pt>
                <c:pt idx="2">
                  <c:v>10.568009999999999</c:v>
                </c:pt>
                <c:pt idx="3">
                  <c:v>10.830069999999999</c:v>
                </c:pt>
                <c:pt idx="4">
                  <c:v>18.695969999999999</c:v>
                </c:pt>
                <c:pt idx="5">
                  <c:v>26.013470000000002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093-4012-95F3-77C9FFF7107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30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Updated'!$A$362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-5.5054419061708078E-17"/>
                  <c:y val="-2.97029702970297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B85-45DB-9467-9BBF126185A9}"/>
                </c:ext>
              </c:extLst>
            </c:dLbl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'Multiple Time Trends - Updated'!$B$388:$B$394</c:f>
              <c:strCache>
                <c:ptCount val="7"/>
                <c:pt idx="0">
                  <c:v>Impellam Group PLC</c:v>
                </c:pt>
                <c:pt idx="1">
                  <c:v>Staffline Group plc</c:v>
                </c:pt>
                <c:pt idx="2">
                  <c:v>Gattaca plc</c:v>
                </c:pt>
                <c:pt idx="3">
                  <c:v>TrueBlue, Inc.</c:v>
                </c:pt>
                <c:pt idx="4">
                  <c:v>SThree plc</c:v>
                </c:pt>
                <c:pt idx="5">
                  <c:v>Resources Connection, Inc.</c:v>
                </c:pt>
                <c:pt idx="6">
                  <c:v>HKA</c:v>
                </c:pt>
              </c:strCache>
            </c:strRef>
          </c:cat>
          <c:val>
            <c:numRef>
              <c:f>'Multiple Time Trends - Updated'!$T$396:$T$403</c:f>
              <c:numCache>
                <c:formatCode>0.0\x</c:formatCode>
                <c:ptCount val="8"/>
                <c:pt idx="0">
                  <c:v>7.4276400000000002</c:v>
                </c:pt>
                <c:pt idx="1">
                  <c:v>7.8176399999999999</c:v>
                </c:pt>
                <c:pt idx="2">
                  <c:v>10.506629999999999</c:v>
                </c:pt>
                <c:pt idx="3">
                  <c:v>11.06132</c:v>
                </c:pt>
                <c:pt idx="4">
                  <c:v>11.107469999999999</c:v>
                </c:pt>
                <c:pt idx="5">
                  <c:v>14.127969999999999</c:v>
                </c:pt>
                <c:pt idx="6">
                  <c:v>16.328779999999998</c:v>
                </c:pt>
                <c:pt idx="7">
                  <c:v>20.988440000000001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B85-45DB-9467-9BBF126185A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2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Updated'!$A$362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5015015015015015E-3"/>
                  <c:y val="-3.960396039603960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F4F-48C5-8839-FFDEC576927F}"/>
                </c:ext>
              </c:extLst>
            </c:dLbl>
            <c:dLbl>
              <c:idx val="1"/>
              <c:layout>
                <c:manualLayout>
                  <c:x val="0"/>
                  <c:y val="-9.9009900990099011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F4F-48C5-8839-FFDEC576927F}"/>
                </c:ext>
              </c:extLst>
            </c:dLbl>
            <c:dLbl>
              <c:idx val="2"/>
              <c:layout>
                <c:manualLayout>
                  <c:x val="0"/>
                  <c:y val="-1.98019801980198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F4F-48C5-8839-FFDEC576927F}"/>
                </c:ext>
              </c:extLst>
            </c:dLbl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'Multiple Time Trends - Updated'!$B$388:$B$393</c:f>
              <c:strCache>
                <c:ptCount val="6"/>
                <c:pt idx="0">
                  <c:v>Impellam Group PLC</c:v>
                </c:pt>
                <c:pt idx="1">
                  <c:v>Staffline Group plc</c:v>
                </c:pt>
                <c:pt idx="2">
                  <c:v>Gattaca plc</c:v>
                </c:pt>
                <c:pt idx="3">
                  <c:v>TrueBlue, Inc.</c:v>
                </c:pt>
                <c:pt idx="4">
                  <c:v>SThree plc</c:v>
                </c:pt>
                <c:pt idx="5">
                  <c:v>Resources Connection, Inc.</c:v>
                </c:pt>
              </c:strCache>
            </c:strRef>
          </c:cat>
          <c:val>
            <c:numRef>
              <c:f>'Multiple Time Trends - Updated'!$T$388:$T$393</c:f>
              <c:numCache>
                <c:formatCode>0.0\x</c:formatCode>
                <c:ptCount val="6"/>
                <c:pt idx="0">
                  <c:v>7.5720400000000003</c:v>
                </c:pt>
                <c:pt idx="1">
                  <c:v>7.6301399999999999</c:v>
                </c:pt>
                <c:pt idx="2">
                  <c:v>7.6940299999999997</c:v>
                </c:pt>
                <c:pt idx="3">
                  <c:v>8.3449500000000008</c:v>
                </c:pt>
                <c:pt idx="4">
                  <c:v>9.3163900000000002</c:v>
                </c:pt>
                <c:pt idx="5">
                  <c:v>12.05663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4F-48C5-8839-FFDEC576927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1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Updated'!$A$362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Lbls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Updated'!$B$388:$B$393</c:f>
              <c:strCache>
                <c:ptCount val="6"/>
                <c:pt idx="0">
                  <c:v>Impellam Group PLC</c:v>
                </c:pt>
                <c:pt idx="1">
                  <c:v>Staffline Group plc</c:v>
                </c:pt>
                <c:pt idx="2">
                  <c:v>Gattaca plc</c:v>
                </c:pt>
                <c:pt idx="3">
                  <c:v>TrueBlue, Inc.</c:v>
                </c:pt>
                <c:pt idx="4">
                  <c:v>SThree plc</c:v>
                </c:pt>
                <c:pt idx="5">
                  <c:v>HKA</c:v>
                </c:pt>
              </c:strCache>
            </c:strRef>
          </c:cat>
          <c:val>
            <c:numRef>
              <c:f>'Multiple Time Trends - Updated'!$T$388:$T$393</c:f>
              <c:numCache>
                <c:formatCode>0.0\x</c:formatCode>
                <c:ptCount val="6"/>
                <c:pt idx="0">
                  <c:v>7.5720400000000003</c:v>
                </c:pt>
                <c:pt idx="1">
                  <c:v>7.6301399999999999</c:v>
                </c:pt>
                <c:pt idx="2">
                  <c:v>7.6940299999999997</c:v>
                </c:pt>
                <c:pt idx="3">
                  <c:v>8.3449500000000008</c:v>
                </c:pt>
                <c:pt idx="4">
                  <c:v>9.3163900000000002</c:v>
                </c:pt>
                <c:pt idx="5" formatCode="General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8F-470F-A97D-0B553F3C7907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1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780428003430264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Updated'!$A$361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17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ABE-49E5-97F2-683E581D939B}"/>
              </c:ext>
            </c:extLst>
          </c:dPt>
          <c:dLbls>
            <c:numFmt formatCode="0.0%;\(0.0%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Updated'!$B$362:$B$382</c:f>
              <c:strCache>
                <c:ptCount val="21"/>
                <c:pt idx="0">
                  <c:v>Ciber, Inc.</c:v>
                </c:pt>
                <c:pt idx="1">
                  <c:v>Hudson Global, Inc</c:v>
                </c:pt>
                <c:pt idx="2">
                  <c:v>Kelly Services, Inc.</c:v>
                </c:pt>
                <c:pt idx="3">
                  <c:v>Computer Task Group, Incorporated</c:v>
                </c:pt>
                <c:pt idx="4">
                  <c:v>Impellam Group PLC</c:v>
                </c:pt>
                <c:pt idx="5">
                  <c:v>Staffing 360 Solutions, Inc.</c:v>
                </c:pt>
                <c:pt idx="6">
                  <c:v>Gattaca plc</c:v>
                </c:pt>
                <c:pt idx="7">
                  <c:v>Staffline Group plc</c:v>
                </c:pt>
                <c:pt idx="8">
                  <c:v>ManpowerGroup Inc.</c:v>
                </c:pt>
                <c:pt idx="9">
                  <c:v>Randstad Holding NV</c:v>
                </c:pt>
                <c:pt idx="10">
                  <c:v>Mastech Digital, Inc.</c:v>
                </c:pt>
                <c:pt idx="11">
                  <c:v>SThree plc</c:v>
                </c:pt>
                <c:pt idx="12">
                  <c:v>Adecco Group AG</c:v>
                </c:pt>
                <c:pt idx="13">
                  <c:v>TrueBlue, Inc.</c:v>
                </c:pt>
                <c:pt idx="14">
                  <c:v>Kforce Inc.</c:v>
                </c:pt>
                <c:pt idx="15">
                  <c:v>Resources Connection, Inc.</c:v>
                </c:pt>
                <c:pt idx="16">
                  <c:v>BG Staffing, Inc.</c:v>
                </c:pt>
                <c:pt idx="17">
                  <c:v>HKA</c:v>
                </c:pt>
                <c:pt idx="18">
                  <c:v>On Assignment, Inc.</c:v>
                </c:pt>
                <c:pt idx="19">
                  <c:v>Robert Half International Inc.</c:v>
                </c:pt>
                <c:pt idx="20">
                  <c:v>Recruit Holdings Co.,Ltd.</c:v>
                </c:pt>
              </c:strCache>
            </c:strRef>
          </c:cat>
          <c:val>
            <c:numRef>
              <c:f>'Multiple Time Trends - Updated'!$T$362:$T$382</c:f>
              <c:numCache>
                <c:formatCode>0.00%</c:formatCode>
                <c:ptCount val="21"/>
                <c:pt idx="0">
                  <c:v>-5.3926999999999996E-2</c:v>
                </c:pt>
                <c:pt idx="1">
                  <c:v>1.1203000000000001E-2</c:v>
                </c:pt>
                <c:pt idx="2">
                  <c:v>1.8814000000000001E-2</c:v>
                </c:pt>
                <c:pt idx="3">
                  <c:v>2.0317999999999999E-2</c:v>
                </c:pt>
                <c:pt idx="4">
                  <c:v>2.1890999999999997E-2</c:v>
                </c:pt>
                <c:pt idx="5">
                  <c:v>2.2467999999999998E-2</c:v>
                </c:pt>
                <c:pt idx="6">
                  <c:v>2.8015999999999999E-2</c:v>
                </c:pt>
                <c:pt idx="7">
                  <c:v>4.2769000000000001E-2</c:v>
                </c:pt>
                <c:pt idx="8">
                  <c:v>4.3152999999999997E-2</c:v>
                </c:pt>
                <c:pt idx="9">
                  <c:v>4.3697999999999994E-2</c:v>
                </c:pt>
                <c:pt idx="10">
                  <c:v>4.3842999999999993E-2</c:v>
                </c:pt>
                <c:pt idx="11">
                  <c:v>4.6189000000000001E-2</c:v>
                </c:pt>
                <c:pt idx="12">
                  <c:v>5.2019000000000003E-2</c:v>
                </c:pt>
                <c:pt idx="13">
                  <c:v>5.2708000000000005E-2</c:v>
                </c:pt>
                <c:pt idx="14">
                  <c:v>5.4227999999999998E-2</c:v>
                </c:pt>
                <c:pt idx="15">
                  <c:v>6.7487000000000005E-2</c:v>
                </c:pt>
                <c:pt idx="16">
                  <c:v>8.9560999999999988E-2</c:v>
                </c:pt>
                <c:pt idx="17">
                  <c:v>0.1</c:v>
                </c:pt>
                <c:pt idx="18">
                  <c:v>0.10459500000000001</c:v>
                </c:pt>
                <c:pt idx="19">
                  <c:v>0.11135400000000001</c:v>
                </c:pt>
                <c:pt idx="20">
                  <c:v>0.114743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BE-49E5-97F2-683E581D939B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2"/>
          <c:min val="-0.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.000000000000001E-2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Updated'!$W$173</c:f>
              <c:strCache>
                <c:ptCount val="1"/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EA-4520-9A2D-D62A8C2DDB84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'Multiple Time Trends - Updated'!$U$173:$U$195</c:f>
              <c:numCache>
                <c:formatCode>0.00%</c:formatCode>
                <c:ptCount val="23"/>
                <c:pt idx="0" formatCode="General">
                  <c:v>11.76</c:v>
                </c:pt>
                <c:pt idx="1">
                  <c:v>2.7970163642188073E-3</c:v>
                </c:pt>
                <c:pt idx="2">
                  <c:v>0.16695492830403502</c:v>
                </c:pt>
                <c:pt idx="3">
                  <c:v>-0.12290993146584361</c:v>
                </c:pt>
                <c:pt idx="4">
                  <c:v>0</c:v>
                </c:pt>
                <c:pt idx="5">
                  <c:v>-0.12067024288320294</c:v>
                </c:pt>
                <c:pt idx="6">
                  <c:v>4.3940733018480449E-2</c:v>
                </c:pt>
                <c:pt idx="7">
                  <c:v>-8.7334330749119671E-2</c:v>
                </c:pt>
                <c:pt idx="8">
                  <c:v>0.298977973367061</c:v>
                </c:pt>
                <c:pt idx="9">
                  <c:v>-7.9997123698922756E-3</c:v>
                </c:pt>
                <c:pt idx="10">
                  <c:v>3.547502421852311E-4</c:v>
                </c:pt>
                <c:pt idx="11">
                  <c:v>1.6771943983155513E-2</c:v>
                </c:pt>
                <c:pt idx="12">
                  <c:v>6.9150400907103116E-2</c:v>
                </c:pt>
                <c:pt idx="13">
                  <c:v>0.18179348457729949</c:v>
                </c:pt>
                <c:pt idx="14">
                  <c:v>4.6057391782021284E-2</c:v>
                </c:pt>
                <c:pt idx="15">
                  <c:v>0.305071104261746</c:v>
                </c:pt>
                <c:pt idx="16">
                  <c:v>1.3430659900539821E-2</c:v>
                </c:pt>
                <c:pt idx="17">
                  <c:v>3.0513845815048013E-2</c:v>
                </c:pt>
                <c:pt idx="18">
                  <c:v>0.45604328218025447</c:v>
                </c:pt>
                <c:pt idx="19">
                  <c:v>5.2098243421638379E-2</c:v>
                </c:pt>
                <c:pt idx="20">
                  <c:v>-6.2004740058576036E-2</c:v>
                </c:pt>
                <c:pt idx="21">
                  <c:v>0</c:v>
                </c:pt>
                <c:pt idx="22">
                  <c:v>-0.10832408642678815</c:v>
                </c:pt>
              </c:numCache>
            </c:numRef>
          </c:cat>
          <c:val>
            <c:numRef>
              <c:f>'Multiple Time Trends - Updated'!$T$337:$T$359</c:f>
              <c:numCache>
                <c:formatCode>0.00%</c:formatCode>
                <c:ptCount val="23"/>
                <c:pt idx="0" formatCode="General">
                  <c:v>0.1512</c:v>
                </c:pt>
                <c:pt idx="1">
                  <c:v>0.18659600000000001</c:v>
                </c:pt>
                <c:pt idx="2">
                  <c:v>0.242673</c:v>
                </c:pt>
                <c:pt idx="3">
                  <c:v>0.18806599999999998</c:v>
                </c:pt>
                <c:pt idx="4">
                  <c:v>0.22594</c:v>
                </c:pt>
                <c:pt idx="5">
                  <c:v>0.181479</c:v>
                </c:pt>
                <c:pt idx="6">
                  <c:v>0.11525199999999999</c:v>
                </c:pt>
                <c:pt idx="7">
                  <c:v>0.41620699999999999</c:v>
                </c:pt>
                <c:pt idx="8">
                  <c:v>0.133798</c:v>
                </c:pt>
                <c:pt idx="9">
                  <c:v>0.174572</c:v>
                </c:pt>
                <c:pt idx="10">
                  <c:v>0.30378100000000002</c:v>
                </c:pt>
                <c:pt idx="11">
                  <c:v>0.16763800000000001</c:v>
                </c:pt>
                <c:pt idx="12">
                  <c:v>0.19711300000000001</c:v>
                </c:pt>
                <c:pt idx="13">
                  <c:v>0.32267000000000001</c:v>
                </c:pt>
                <c:pt idx="14">
                  <c:v>0.19883800000000001</c:v>
                </c:pt>
                <c:pt idx="15">
                  <c:v>0.46228900000000001</c:v>
                </c:pt>
                <c:pt idx="16">
                  <c:v>0.37936300000000001</c:v>
                </c:pt>
                <c:pt idx="17">
                  <c:v>0.41081099999999998</c:v>
                </c:pt>
                <c:pt idx="18">
                  <c:v>0.181501</c:v>
                </c:pt>
                <c:pt idx="19">
                  <c:v>0.13020599999999999</c:v>
                </c:pt>
                <c:pt idx="20">
                  <c:v>0.26335900000000001</c:v>
                </c:pt>
                <c:pt idx="21">
                  <c:v>0.250531</c:v>
                </c:pt>
                <c:pt idx="22">
                  <c:v>0.157635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EA-4520-9A2D-D62A8C2DDB8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Updated'!$A$336</c:f>
              <c:strCache>
                <c:ptCount val="1"/>
                <c:pt idx="0">
                  <c:v>Gross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6-416F-8075-DB51E07F41F0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Updated'!$B$337:$B$359</c:f>
              <c:strCache>
                <c:ptCount val="23"/>
                <c:pt idx="0">
                  <c:v>HKA</c:v>
                </c:pt>
                <c:pt idx="1">
                  <c:v>Adecco Group AG</c:v>
                </c:pt>
                <c:pt idx="2">
                  <c:v>BG Staffing, Inc.</c:v>
                </c:pt>
                <c:pt idx="3">
                  <c:v>CDI Corp.</c:v>
                </c:pt>
                <c:pt idx="4">
                  <c:v>Ciber, Inc.</c:v>
                </c:pt>
                <c:pt idx="5">
                  <c:v>Computer Task Group, Incorporated</c:v>
                </c:pt>
                <c:pt idx="6">
                  <c:v>Gattaca plc</c:v>
                </c:pt>
                <c:pt idx="7">
                  <c:v>Hudson Global, Inc</c:v>
                </c:pt>
                <c:pt idx="8">
                  <c:v>Impellam Group PLC</c:v>
                </c:pt>
                <c:pt idx="9">
                  <c:v>Kelly Services, Inc.</c:v>
                </c:pt>
                <c:pt idx="10">
                  <c:v>Kforce Inc.</c:v>
                </c:pt>
                <c:pt idx="11">
                  <c:v>ManpowerGroup Inc.</c:v>
                </c:pt>
                <c:pt idx="12">
                  <c:v>Mastech Digital, Inc.</c:v>
                </c:pt>
                <c:pt idx="13">
                  <c:v>On Assignment, Inc.</c:v>
                </c:pt>
                <c:pt idx="14">
                  <c:v>Randstad Holding NV</c:v>
                </c:pt>
                <c:pt idx="15">
                  <c:v>Recruit Holdings Co.,Ltd.</c:v>
                </c:pt>
                <c:pt idx="16">
                  <c:v>Resources Connection, Inc.</c:v>
                </c:pt>
                <c:pt idx="17">
                  <c:v>Robert Half International Inc.</c:v>
                </c:pt>
                <c:pt idx="18">
                  <c:v>Staffing 360 Solutions, Inc.</c:v>
                </c:pt>
                <c:pt idx="19">
                  <c:v>Staffline Group plc</c:v>
                </c:pt>
                <c:pt idx="20">
                  <c:v>SThree plc</c:v>
                </c:pt>
                <c:pt idx="21">
                  <c:v>TrueBlue, Inc.</c:v>
                </c:pt>
                <c:pt idx="22">
                  <c:v>Volt Information Sciences, Inc.</c:v>
                </c:pt>
              </c:strCache>
            </c:strRef>
          </c:cat>
          <c:val>
            <c:numRef>
              <c:f>'Multiple Time Trends - Updated'!$T$337:$T$359</c:f>
              <c:numCache>
                <c:formatCode>0.00%</c:formatCode>
                <c:ptCount val="23"/>
                <c:pt idx="0" formatCode="General">
                  <c:v>0.1512</c:v>
                </c:pt>
                <c:pt idx="1">
                  <c:v>0.18659600000000001</c:v>
                </c:pt>
                <c:pt idx="2">
                  <c:v>0.242673</c:v>
                </c:pt>
                <c:pt idx="3">
                  <c:v>0.18806599999999998</c:v>
                </c:pt>
                <c:pt idx="4">
                  <c:v>0.22594</c:v>
                </c:pt>
                <c:pt idx="5">
                  <c:v>0.181479</c:v>
                </c:pt>
                <c:pt idx="6">
                  <c:v>0.11525199999999999</c:v>
                </c:pt>
                <c:pt idx="7">
                  <c:v>0.41620699999999999</c:v>
                </c:pt>
                <c:pt idx="8">
                  <c:v>0.133798</c:v>
                </c:pt>
                <c:pt idx="9">
                  <c:v>0.174572</c:v>
                </c:pt>
                <c:pt idx="10">
                  <c:v>0.30378100000000002</c:v>
                </c:pt>
                <c:pt idx="11">
                  <c:v>0.16763800000000001</c:v>
                </c:pt>
                <c:pt idx="12">
                  <c:v>0.19711300000000001</c:v>
                </c:pt>
                <c:pt idx="13">
                  <c:v>0.32267000000000001</c:v>
                </c:pt>
                <c:pt idx="14">
                  <c:v>0.19883800000000001</c:v>
                </c:pt>
                <c:pt idx="15">
                  <c:v>0.46228900000000001</c:v>
                </c:pt>
                <c:pt idx="16">
                  <c:v>0.37936300000000001</c:v>
                </c:pt>
                <c:pt idx="17">
                  <c:v>0.41081099999999998</c:v>
                </c:pt>
                <c:pt idx="18">
                  <c:v>0.181501</c:v>
                </c:pt>
                <c:pt idx="19">
                  <c:v>0.13020599999999999</c:v>
                </c:pt>
                <c:pt idx="20">
                  <c:v>0.26335900000000001</c:v>
                </c:pt>
                <c:pt idx="21">
                  <c:v>0.250531</c:v>
                </c:pt>
                <c:pt idx="22">
                  <c:v>0.157635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E6-416F-8075-DB51E07F41F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97-4DEF-94A2-92A85E3EBB6E}"/>
              </c:ext>
            </c:extLst>
          </c:dPt>
          <c:dLbls>
            <c:numFmt formatCode="0.0%;\(0.0%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Updated'!$B$364:$B$386</c:f>
              <c:strCache>
                <c:ptCount val="23"/>
                <c:pt idx="0">
                  <c:v>HKA</c:v>
                </c:pt>
                <c:pt idx="1">
                  <c:v>Adecco Group AG</c:v>
                </c:pt>
                <c:pt idx="2">
                  <c:v>BG Staffing, Inc.</c:v>
                </c:pt>
                <c:pt idx="3">
                  <c:v>CDI Corp.</c:v>
                </c:pt>
                <c:pt idx="4">
                  <c:v>Ciber, Inc.</c:v>
                </c:pt>
                <c:pt idx="5">
                  <c:v>Computer Task Group, Incorporated</c:v>
                </c:pt>
                <c:pt idx="6">
                  <c:v>Gattaca plc</c:v>
                </c:pt>
                <c:pt idx="7">
                  <c:v>Hudson Global, Inc</c:v>
                </c:pt>
                <c:pt idx="8">
                  <c:v>Impellam Group PLC</c:v>
                </c:pt>
                <c:pt idx="9">
                  <c:v>Kelly Services, Inc.</c:v>
                </c:pt>
                <c:pt idx="10">
                  <c:v>Kforce Inc.</c:v>
                </c:pt>
                <c:pt idx="11">
                  <c:v>ManpowerGroup Inc.</c:v>
                </c:pt>
                <c:pt idx="12">
                  <c:v>Mastech Digital, Inc.</c:v>
                </c:pt>
                <c:pt idx="13">
                  <c:v>On Assignment, Inc.</c:v>
                </c:pt>
                <c:pt idx="14">
                  <c:v>Randstad Holding NV</c:v>
                </c:pt>
                <c:pt idx="15">
                  <c:v>Recruit Holdings Co.,Ltd.</c:v>
                </c:pt>
                <c:pt idx="16">
                  <c:v>Resources Connection, Inc.</c:v>
                </c:pt>
                <c:pt idx="17">
                  <c:v>Robert Half International Inc.</c:v>
                </c:pt>
                <c:pt idx="18">
                  <c:v>Staffing 360 Solutions, Inc.</c:v>
                </c:pt>
                <c:pt idx="19">
                  <c:v>Staffline Group plc</c:v>
                </c:pt>
                <c:pt idx="20">
                  <c:v>SThree plc</c:v>
                </c:pt>
                <c:pt idx="21">
                  <c:v>TrueBlue, Inc.</c:v>
                </c:pt>
                <c:pt idx="22">
                  <c:v>Volt Information Sciences, Inc.</c:v>
                </c:pt>
              </c:strCache>
            </c:strRef>
          </c:cat>
          <c:val>
            <c:numRef>
              <c:f>'Multiple Time Trends - Updated'!$T$364:$T$386</c:f>
              <c:numCache>
                <c:formatCode>0.00%</c:formatCode>
                <c:ptCount val="23"/>
                <c:pt idx="0" formatCode="General">
                  <c:v>0.1</c:v>
                </c:pt>
                <c:pt idx="1">
                  <c:v>5.2305000000000004E-2</c:v>
                </c:pt>
                <c:pt idx="2">
                  <c:v>8.7286000000000002E-2</c:v>
                </c:pt>
                <c:pt idx="3">
                  <c:v>-9.9710000000000007E-3</c:v>
                </c:pt>
                <c:pt idx="4">
                  <c:v>-5.3926999999999996E-2</c:v>
                </c:pt>
                <c:pt idx="5">
                  <c:v>1.8912999999999999E-2</c:v>
                </c:pt>
                <c:pt idx="6">
                  <c:v>3.2294000000000003E-2</c:v>
                </c:pt>
                <c:pt idx="7">
                  <c:v>9.4079999999999997E-3</c:v>
                </c:pt>
                <c:pt idx="8">
                  <c:v>2.1890999999999997E-2</c:v>
                </c:pt>
                <c:pt idx="9">
                  <c:v>1.907E-2</c:v>
                </c:pt>
                <c:pt idx="10">
                  <c:v>5.5171999999999999E-2</c:v>
                </c:pt>
                <c:pt idx="11">
                  <c:v>4.2709999999999998E-2</c:v>
                </c:pt>
                <c:pt idx="12">
                  <c:v>4.0125000000000001E-2</c:v>
                </c:pt>
                <c:pt idx="13">
                  <c:v>0.10395</c:v>
                </c:pt>
                <c:pt idx="14">
                  <c:v>4.4743999999999999E-2</c:v>
                </c:pt>
                <c:pt idx="15">
                  <c:v>0.12618600000000002</c:v>
                </c:pt>
                <c:pt idx="16">
                  <c:v>7.1567999999999993E-2</c:v>
                </c:pt>
                <c:pt idx="17">
                  <c:v>0.11377599999999999</c:v>
                </c:pt>
                <c:pt idx="18">
                  <c:v>2.3969999999999998E-2</c:v>
                </c:pt>
                <c:pt idx="19">
                  <c:v>4.2769000000000001E-2</c:v>
                </c:pt>
                <c:pt idx="20">
                  <c:v>4.6189000000000001E-2</c:v>
                </c:pt>
                <c:pt idx="21">
                  <c:v>5.3220000000000003E-2</c:v>
                </c:pt>
                <c:pt idx="22">
                  <c:v>4.8679999999999999E-3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97-4DEF-94A2-92A85E3EBB6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2"/>
          <c:min val="-0.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.000000000000001E-2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Updated'!$A$389</c:f>
              <c:strCache>
                <c:ptCount val="1"/>
                <c:pt idx="0">
                  <c:v>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C52-4716-A7DD-EE814707223F}"/>
              </c:ext>
            </c:extLst>
          </c:dPt>
          <c:dLbls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Updated'!$B$390:$B$397</c:f>
              <c:strCache>
                <c:ptCount val="8"/>
                <c:pt idx="0">
                  <c:v>Gattaca plc</c:v>
                </c:pt>
                <c:pt idx="1">
                  <c:v>TrueBlue, Inc.</c:v>
                </c:pt>
                <c:pt idx="2">
                  <c:v>Impellam Group PLC</c:v>
                </c:pt>
                <c:pt idx="3">
                  <c:v>Resources Connection, Inc.</c:v>
                </c:pt>
                <c:pt idx="4">
                  <c:v>SThree plc</c:v>
                </c:pt>
                <c:pt idx="5">
                  <c:v>Staffline Group plc</c:v>
                </c:pt>
                <c:pt idx="6">
                  <c:v>HKA</c:v>
                </c:pt>
                <c:pt idx="7">
                  <c:v>CDI Corp.</c:v>
                </c:pt>
              </c:strCache>
            </c:strRef>
          </c:cat>
          <c:val>
            <c:numRef>
              <c:f>'Multiple Time Trends - Updated'!$T$390:$T$396</c:f>
              <c:numCache>
                <c:formatCode>0.0\x</c:formatCode>
                <c:ptCount val="7"/>
                <c:pt idx="0">
                  <c:v>6.1822400000000002</c:v>
                </c:pt>
                <c:pt idx="1">
                  <c:v>6.2880900000000004</c:v>
                </c:pt>
                <c:pt idx="2">
                  <c:v>8.3314199999999996</c:v>
                </c:pt>
                <c:pt idx="3">
                  <c:v>8.4553899999999995</c:v>
                </c:pt>
                <c:pt idx="4">
                  <c:v>8.8117199999999993</c:v>
                </c:pt>
                <c:pt idx="5">
                  <c:v>8.9818499999999997</c:v>
                </c:pt>
                <c:pt idx="6" formatCode="General">
                  <c:v>9.25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52-4716-A7DD-EE814707223F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5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10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'Multiple Time Trends - Updated'!$A$389</c:f>
              <c:strCache>
                <c:ptCount val="1"/>
                <c:pt idx="0">
                  <c:v>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Updated'!$B$390:$B$397</c:f>
              <c:strCache>
                <c:ptCount val="8"/>
                <c:pt idx="0">
                  <c:v>Gattaca plc</c:v>
                </c:pt>
                <c:pt idx="1">
                  <c:v>TrueBlue, Inc.</c:v>
                </c:pt>
                <c:pt idx="2">
                  <c:v>Impellam Group PLC</c:v>
                </c:pt>
                <c:pt idx="3">
                  <c:v>Resources Connection, Inc.</c:v>
                </c:pt>
                <c:pt idx="4">
                  <c:v>SThree plc</c:v>
                </c:pt>
                <c:pt idx="5">
                  <c:v>Staffline Group plc</c:v>
                </c:pt>
                <c:pt idx="6">
                  <c:v>HKA</c:v>
                </c:pt>
                <c:pt idx="7">
                  <c:v>CDI Corp.</c:v>
                </c:pt>
              </c:strCache>
            </c:strRef>
          </c:cat>
          <c:val>
            <c:numRef>
              <c:f>'Multiple Time Trends - Updated'!$T$398:$T$406</c:f>
              <c:numCache>
                <c:formatCode>0.0\x</c:formatCode>
                <c:ptCount val="9"/>
                <c:pt idx="0">
                  <c:v>7.4123400000000004</c:v>
                </c:pt>
                <c:pt idx="1">
                  <c:v>7.9571899999999998</c:v>
                </c:pt>
                <c:pt idx="2">
                  <c:v>8.2210000000000001</c:v>
                </c:pt>
                <c:pt idx="3">
                  <c:v>9.25</c:v>
                </c:pt>
                <c:pt idx="4">
                  <c:v>9.2797400000000003</c:v>
                </c:pt>
                <c:pt idx="5">
                  <c:v>9.6266300000000005</c:v>
                </c:pt>
                <c:pt idx="6">
                  <c:v>11.55438</c:v>
                </c:pt>
                <c:pt idx="7">
                  <c:v>11.938129999999999</c:v>
                </c:pt>
                <c:pt idx="8">
                  <c:v>12.52084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43-403D-9A1D-15B2396C18C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>
          <c:ext xmlns:c15="http://schemas.microsoft.com/office/drawing/2012/chart" uri="{02D57815-91ED-43cb-92C2-25804820EDAC}">
            <c15:filteredBarSeries>
              <c15:ser>
                <c:idx val="0"/>
                <c:order val="1"/>
                <c:tx>
                  <c:strRef>
                    <c:extLst>
                      <c:ext uri="{02D57815-91ED-43cb-92C2-25804820EDAC}">
                        <c15:formulaRef>
                          <c15:sqref>'Multiple Time Trends - Updated'!$A$389</c15:sqref>
                        </c15:formulaRef>
                      </c:ext>
                    </c:extLst>
                    <c:strCache>
                      <c:ptCount val="1"/>
                      <c:pt idx="0">
                        <c:v>EV / EBITDA</c:v>
                      </c:pt>
                    </c:strCache>
                  </c:strRef>
                </c:tx>
                <c:spPr>
                  <a:solidFill>
                    <a:srgbClr val="07325F"/>
                  </a:solidFill>
                  <a:ln>
                    <a:noFill/>
                  </a:ln>
                  <a:effectLst/>
                </c:spPr>
                <c:invertIfNegative val="0"/>
                <c:dLbls>
                  <c:numFmt formatCode="#,##0.0\x_);\(#,##0.0\x\)" sourceLinked="0"/>
                  <c:spPr>
                    <a:noFill/>
                    <a:ln>
                      <a:noFill/>
                    </a:ln>
                    <a:effectLst/>
                  </c:spPr>
                  <c:txPr>
                    <a:bodyPr wrap="square" lIns="38100" tIns="19050" rIns="38100" bIns="19050" anchor="ctr">
                      <a:spAutoFit/>
                    </a:bodyPr>
                    <a:lstStyle/>
                    <a:p>
                      <a:pPr>
                        <a:defRPr sz="800"/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'Multiple Time Trends - Updated'!$B$390:$B$397</c15:sqref>
                        </c15:formulaRef>
                      </c:ext>
                    </c:extLst>
                    <c:strCache>
                      <c:ptCount val="8"/>
                      <c:pt idx="0">
                        <c:v>Gattaca plc</c:v>
                      </c:pt>
                      <c:pt idx="1">
                        <c:v>TrueBlue, Inc.</c:v>
                      </c:pt>
                      <c:pt idx="2">
                        <c:v>Impellam Group PLC</c:v>
                      </c:pt>
                      <c:pt idx="3">
                        <c:v>Resources Connection, Inc.</c:v>
                      </c:pt>
                      <c:pt idx="4">
                        <c:v>SThree plc</c:v>
                      </c:pt>
                      <c:pt idx="5">
                        <c:v>Staffline Group plc</c:v>
                      </c:pt>
                      <c:pt idx="6">
                        <c:v>HKA</c:v>
                      </c:pt>
                      <c:pt idx="7">
                        <c:v>CDI Corp.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'Multiple Time Trends - Updated'!$T$390:$T$396</c15:sqref>
                        </c15:formulaRef>
                      </c:ext>
                    </c:extLst>
                    <c:numCache>
                      <c:formatCode>0.0\x</c:formatCode>
                      <c:ptCount val="7"/>
                      <c:pt idx="0">
                        <c:v>6.1822400000000002</c:v>
                      </c:pt>
                      <c:pt idx="1">
                        <c:v>6.2880900000000004</c:v>
                      </c:pt>
                      <c:pt idx="2">
                        <c:v>8.3314199999999996</c:v>
                      </c:pt>
                      <c:pt idx="3">
                        <c:v>8.4553899999999995</c:v>
                      </c:pt>
                      <c:pt idx="4">
                        <c:v>8.8117199999999993</c:v>
                      </c:pt>
                      <c:pt idx="5">
                        <c:v>8.9818499999999997</c:v>
                      </c:pt>
                      <c:pt idx="6" formatCode="General">
                        <c:v>9.25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7543-403D-9A1D-15B2396C18C2}"/>
                  </c:ext>
                </c:extLst>
              </c15:ser>
            </c15:filteredBarSeries>
          </c:ext>
        </c:extLst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1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6D4-4C0D-B0BC-EB9647FA18D3}"/>
              </c:ext>
            </c:extLst>
          </c:dPt>
          <c:dLbls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Updated'!$B$398:$B$406</c:f>
              <c:strCache>
                <c:ptCount val="9"/>
                <c:pt idx="0">
                  <c:v>Staffing 360 Solutions, Inc.</c:v>
                </c:pt>
                <c:pt idx="1">
                  <c:v>Kforce Inc.</c:v>
                </c:pt>
                <c:pt idx="2">
                  <c:v>BG Staffing, Inc.</c:v>
                </c:pt>
                <c:pt idx="3">
                  <c:v>HKA</c:v>
                </c:pt>
                <c:pt idx="4">
                  <c:v>Robert Half International Inc.</c:v>
                </c:pt>
                <c:pt idx="5">
                  <c:v>Hudson Global, Inc</c:v>
                </c:pt>
                <c:pt idx="6">
                  <c:v>Mastech Digital, Inc.</c:v>
                </c:pt>
                <c:pt idx="7">
                  <c:v>On Assignment, Inc.</c:v>
                </c:pt>
                <c:pt idx="8">
                  <c:v>Computer Task Group, Incorporated</c:v>
                </c:pt>
              </c:strCache>
            </c:strRef>
          </c:cat>
          <c:val>
            <c:numRef>
              <c:f>'Multiple Time Trends - Updated'!$T$398:$T$406</c:f>
              <c:numCache>
                <c:formatCode>0.0\x</c:formatCode>
                <c:ptCount val="9"/>
                <c:pt idx="0">
                  <c:v>7.4123400000000004</c:v>
                </c:pt>
                <c:pt idx="1">
                  <c:v>7.9571899999999998</c:v>
                </c:pt>
                <c:pt idx="2">
                  <c:v>8.2210000000000001</c:v>
                </c:pt>
                <c:pt idx="3">
                  <c:v>9.25</c:v>
                </c:pt>
                <c:pt idx="4">
                  <c:v>9.2797400000000003</c:v>
                </c:pt>
                <c:pt idx="5">
                  <c:v>9.6266300000000005</c:v>
                </c:pt>
                <c:pt idx="6">
                  <c:v>11.55438</c:v>
                </c:pt>
                <c:pt idx="7">
                  <c:v>11.938129999999999</c:v>
                </c:pt>
                <c:pt idx="8">
                  <c:v>12.52084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D4-4C0D-B0BC-EB9647FA18D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1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101309737272940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CD7-4C96-9538-8ACD0EB2A5E5}"/>
              </c:ext>
            </c:extLst>
          </c:dPt>
          <c:dLbls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Updated'!$B$408:$B$414</c:f>
              <c:strCache>
                <c:ptCount val="7"/>
                <c:pt idx="0">
                  <c:v>Kelly Services, Inc.</c:v>
                </c:pt>
                <c:pt idx="1">
                  <c:v>HKA</c:v>
                </c:pt>
                <c:pt idx="2">
                  <c:v>ManpowerGroup Inc.</c:v>
                </c:pt>
                <c:pt idx="3">
                  <c:v>Adecco Group AG</c:v>
                </c:pt>
                <c:pt idx="4">
                  <c:v>Randstad Holding NV</c:v>
                </c:pt>
                <c:pt idx="5">
                  <c:v>Recruit Holdings Co.,Ltd.</c:v>
                </c:pt>
                <c:pt idx="6">
                  <c:v>Volt Information Sciences, Inc.</c:v>
                </c:pt>
              </c:strCache>
            </c:strRef>
          </c:cat>
          <c:val>
            <c:numRef>
              <c:f>'Multiple Time Trends - Updated'!$T$408:$T$414</c:f>
              <c:numCache>
                <c:formatCode>0.0\x</c:formatCode>
                <c:ptCount val="7"/>
                <c:pt idx="0">
                  <c:v>7.86747</c:v>
                </c:pt>
                <c:pt idx="1">
                  <c:v>9.25</c:v>
                </c:pt>
                <c:pt idx="2">
                  <c:v>9.4006500000000006</c:v>
                </c:pt>
                <c:pt idx="3">
                  <c:v>9.9150799999999997</c:v>
                </c:pt>
                <c:pt idx="4">
                  <c:v>10.98621</c:v>
                </c:pt>
                <c:pt idx="5">
                  <c:v>15.493830000000001</c:v>
                </c:pt>
                <c:pt idx="6">
                  <c:v>23.418800000000001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D7-4C96-9538-8ACD0EB2A5E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2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6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BDA-4A35-AF28-7CCA9366E7C2}"/>
              </c:ext>
            </c:extLst>
          </c:dPt>
          <c:dLbls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Updated'!$B$390:$B$396</c:f>
              <c:strCache>
                <c:ptCount val="7"/>
                <c:pt idx="0">
                  <c:v>Gattaca plc</c:v>
                </c:pt>
                <c:pt idx="1">
                  <c:v>TrueBlue, Inc.</c:v>
                </c:pt>
                <c:pt idx="2">
                  <c:v>Impellam Group PLC</c:v>
                </c:pt>
                <c:pt idx="3">
                  <c:v>Resources Connection, Inc.</c:v>
                </c:pt>
                <c:pt idx="4">
                  <c:v>SThree plc</c:v>
                </c:pt>
                <c:pt idx="5">
                  <c:v>Staffline Group plc</c:v>
                </c:pt>
                <c:pt idx="6">
                  <c:v>HKA</c:v>
                </c:pt>
              </c:strCache>
            </c:strRef>
          </c:cat>
          <c:val>
            <c:numRef>
              <c:f>'Multiple Time Trends - Updated'!$T$390:$T$396</c:f>
              <c:numCache>
                <c:formatCode>0.0\x</c:formatCode>
                <c:ptCount val="7"/>
                <c:pt idx="0">
                  <c:v>6.1822400000000002</c:v>
                </c:pt>
                <c:pt idx="1">
                  <c:v>6.2880900000000004</c:v>
                </c:pt>
                <c:pt idx="2">
                  <c:v>8.3314199999999996</c:v>
                </c:pt>
                <c:pt idx="3">
                  <c:v>8.4553899999999995</c:v>
                </c:pt>
                <c:pt idx="4">
                  <c:v>8.8117199999999993</c:v>
                </c:pt>
                <c:pt idx="5">
                  <c:v>8.9818499999999997</c:v>
                </c:pt>
                <c:pt idx="6" formatCode="General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DA-4A35-AF28-7CCA9366E7C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5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1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B0-4C5C-B945-603065018019}"/>
              </c:ext>
            </c:extLst>
          </c:dPt>
          <c:dLbls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Updated'!$B$390:$B$396</c:f>
              <c:strCache>
                <c:ptCount val="7"/>
                <c:pt idx="0">
                  <c:v>Gattaca plc</c:v>
                </c:pt>
                <c:pt idx="1">
                  <c:v>TrueBlue, Inc.</c:v>
                </c:pt>
                <c:pt idx="2">
                  <c:v>Impellam Group PLC</c:v>
                </c:pt>
                <c:pt idx="3">
                  <c:v>Resources Connection, Inc.</c:v>
                </c:pt>
                <c:pt idx="4">
                  <c:v>SThree plc</c:v>
                </c:pt>
                <c:pt idx="5">
                  <c:v>Staffline Group plc</c:v>
                </c:pt>
                <c:pt idx="6">
                  <c:v>HKA</c:v>
                </c:pt>
              </c:strCache>
            </c:strRef>
          </c:cat>
          <c:val>
            <c:numRef>
              <c:f>'Multiple Time Trends - Updated'!$T$398:$T$406</c:f>
              <c:numCache>
                <c:formatCode>0.0\x</c:formatCode>
                <c:ptCount val="9"/>
                <c:pt idx="0">
                  <c:v>7.4123400000000004</c:v>
                </c:pt>
                <c:pt idx="1">
                  <c:v>7.9571899999999998</c:v>
                </c:pt>
                <c:pt idx="2">
                  <c:v>8.2210000000000001</c:v>
                </c:pt>
                <c:pt idx="3">
                  <c:v>9.2797400000000003</c:v>
                </c:pt>
                <c:pt idx="4">
                  <c:v>9.6266300000000005</c:v>
                </c:pt>
                <c:pt idx="5">
                  <c:v>10</c:v>
                </c:pt>
                <c:pt idx="6">
                  <c:v>11.55438</c:v>
                </c:pt>
                <c:pt idx="7">
                  <c:v>11.938129999999999</c:v>
                </c:pt>
                <c:pt idx="8">
                  <c:v>12.52084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B0-4C5C-B945-60306501801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3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1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4A4-443C-ABE5-FA45538191D0}"/>
              </c:ext>
            </c:extLst>
          </c:dPt>
          <c:dLbls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Updated'!$B$410:$B$416</c:f>
              <c:strCache>
                <c:ptCount val="7"/>
                <c:pt idx="0">
                  <c:v>Kelly Services, Inc.</c:v>
                </c:pt>
                <c:pt idx="1">
                  <c:v>ManpowerGroup Inc.</c:v>
                </c:pt>
                <c:pt idx="2">
                  <c:v>Adecco Group AG</c:v>
                </c:pt>
                <c:pt idx="3">
                  <c:v>HKA</c:v>
                </c:pt>
                <c:pt idx="4">
                  <c:v>Randstad Holding NV</c:v>
                </c:pt>
                <c:pt idx="5">
                  <c:v>Recruit Holdings Co.,Ltd.</c:v>
                </c:pt>
                <c:pt idx="6">
                  <c:v>Volt Information Sciences, Inc.</c:v>
                </c:pt>
              </c:strCache>
            </c:strRef>
          </c:cat>
          <c:val>
            <c:numRef>
              <c:f>'Multiple Time Trends - Updated'!$T$410:$T$416</c:f>
              <c:numCache>
                <c:formatCode>0.0\x</c:formatCode>
                <c:ptCount val="7"/>
                <c:pt idx="0">
                  <c:v>7.86747</c:v>
                </c:pt>
                <c:pt idx="1">
                  <c:v>9.4006500000000006</c:v>
                </c:pt>
                <c:pt idx="2">
                  <c:v>9.9150799999999997</c:v>
                </c:pt>
                <c:pt idx="3">
                  <c:v>10</c:v>
                </c:pt>
                <c:pt idx="4">
                  <c:v>10.98621</c:v>
                </c:pt>
                <c:pt idx="5">
                  <c:v>15.493830000000001</c:v>
                </c:pt>
                <c:pt idx="6">
                  <c:v>23.418800000000001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A4-443C-ABE5-FA45538191D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5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2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77052701333125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CE-40A4-AA93-97536B325C2E}"/>
              </c:ext>
            </c:extLst>
          </c:dPt>
          <c:dLbls>
            <c:numFmt formatCode="0.0%;\(0.0%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Updated'!$B$364:$B$385</c:f>
              <c:strCache>
                <c:ptCount val="22"/>
                <c:pt idx="0">
                  <c:v>Ciber, Inc.</c:v>
                </c:pt>
                <c:pt idx="1">
                  <c:v>CDI Corp.</c:v>
                </c:pt>
                <c:pt idx="2">
                  <c:v>Hudson Global, Inc</c:v>
                </c:pt>
                <c:pt idx="3">
                  <c:v>Kelly Services, Inc.</c:v>
                </c:pt>
                <c:pt idx="4">
                  <c:v>Computer Task Group, Incorporated</c:v>
                </c:pt>
                <c:pt idx="5">
                  <c:v>Impellam Group PLC</c:v>
                </c:pt>
                <c:pt idx="6">
                  <c:v>Staffing 360 Solutions, Inc.</c:v>
                </c:pt>
                <c:pt idx="7">
                  <c:v>Gattaca plc</c:v>
                </c:pt>
                <c:pt idx="8">
                  <c:v>Staffline Group plc</c:v>
                </c:pt>
                <c:pt idx="9">
                  <c:v>ManpowerGroup Inc.</c:v>
                </c:pt>
                <c:pt idx="10">
                  <c:v>Randstad Holding NV</c:v>
                </c:pt>
                <c:pt idx="11">
                  <c:v>Mastech Digital, Inc.</c:v>
                </c:pt>
                <c:pt idx="12">
                  <c:v>SThree plc</c:v>
                </c:pt>
                <c:pt idx="13">
                  <c:v>Adecco Group AG</c:v>
                </c:pt>
                <c:pt idx="14">
                  <c:v>TrueBlue, Inc.</c:v>
                </c:pt>
                <c:pt idx="15">
                  <c:v>Kforce Inc.</c:v>
                </c:pt>
                <c:pt idx="16">
                  <c:v>Resources Connection, Inc.</c:v>
                </c:pt>
                <c:pt idx="17">
                  <c:v>BG Staffing, Inc.</c:v>
                </c:pt>
                <c:pt idx="18">
                  <c:v>HKA</c:v>
                </c:pt>
                <c:pt idx="19">
                  <c:v>On Assignment, Inc.</c:v>
                </c:pt>
                <c:pt idx="20">
                  <c:v>Robert Half International Inc.</c:v>
                </c:pt>
                <c:pt idx="21">
                  <c:v>Recruit Holdings Co.,Ltd.</c:v>
                </c:pt>
              </c:strCache>
            </c:strRef>
          </c:cat>
          <c:val>
            <c:numRef>
              <c:f>'Multiple Time Trends - Updated'!$T$364:$T$385</c:f>
              <c:numCache>
                <c:formatCode>0.00%</c:formatCode>
                <c:ptCount val="22"/>
                <c:pt idx="0">
                  <c:v>-5.3926999999999996E-2</c:v>
                </c:pt>
                <c:pt idx="1">
                  <c:v>-9.9710000000000007E-3</c:v>
                </c:pt>
                <c:pt idx="2">
                  <c:v>1.1203000000000001E-2</c:v>
                </c:pt>
                <c:pt idx="3">
                  <c:v>1.8814000000000001E-2</c:v>
                </c:pt>
                <c:pt idx="4">
                  <c:v>2.0317999999999999E-2</c:v>
                </c:pt>
                <c:pt idx="5">
                  <c:v>2.1890999999999997E-2</c:v>
                </c:pt>
                <c:pt idx="6">
                  <c:v>2.2467999999999998E-2</c:v>
                </c:pt>
                <c:pt idx="7">
                  <c:v>2.8015999999999999E-2</c:v>
                </c:pt>
                <c:pt idx="8">
                  <c:v>4.2769000000000001E-2</c:v>
                </c:pt>
                <c:pt idx="9">
                  <c:v>4.3152999999999997E-2</c:v>
                </c:pt>
                <c:pt idx="10">
                  <c:v>4.3697999999999994E-2</c:v>
                </c:pt>
                <c:pt idx="11">
                  <c:v>4.3842999999999993E-2</c:v>
                </c:pt>
                <c:pt idx="12">
                  <c:v>4.6189000000000001E-2</c:v>
                </c:pt>
                <c:pt idx="13">
                  <c:v>5.2019000000000003E-2</c:v>
                </c:pt>
                <c:pt idx="14">
                  <c:v>5.2708000000000005E-2</c:v>
                </c:pt>
                <c:pt idx="15">
                  <c:v>5.4227999999999998E-2</c:v>
                </c:pt>
                <c:pt idx="16">
                  <c:v>6.7487000000000005E-2</c:v>
                </c:pt>
                <c:pt idx="17">
                  <c:v>8.9560999999999988E-2</c:v>
                </c:pt>
                <c:pt idx="18" formatCode="General">
                  <c:v>0.1</c:v>
                </c:pt>
                <c:pt idx="19">
                  <c:v>0.10459500000000001</c:v>
                </c:pt>
                <c:pt idx="20">
                  <c:v>0.11135400000000001</c:v>
                </c:pt>
                <c:pt idx="21">
                  <c:v>0.114743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CE-40A4-AA93-97536B325C2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2"/>
          <c:min val="-0.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.000000000000001E-2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76018538219E-2"/>
          <c:y val="6.4173228346456695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2.970297029702970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D02-4229-B26D-3991B97E8450}"/>
                </c:ext>
              </c:extLst>
            </c:dLbl>
            <c:dLbl>
              <c:idx val="1"/>
              <c:layout>
                <c:manualLayout>
                  <c:x val="0"/>
                  <c:y val="-2.97029702970297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D02-4229-B26D-3991B97E8450}"/>
                </c:ext>
              </c:extLst>
            </c:dLbl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'Multiple Time Trends - Updated'!$B$390:$B$395</c:f>
              <c:strCache>
                <c:ptCount val="6"/>
                <c:pt idx="0">
                  <c:v>Gattaca plc</c:v>
                </c:pt>
                <c:pt idx="1">
                  <c:v>TrueBlue, Inc.</c:v>
                </c:pt>
                <c:pt idx="2">
                  <c:v>Impellam Group PLC</c:v>
                </c:pt>
                <c:pt idx="3">
                  <c:v>Resources Connection, Inc.</c:v>
                </c:pt>
                <c:pt idx="4">
                  <c:v>SThree plc</c:v>
                </c:pt>
                <c:pt idx="5">
                  <c:v>Staffline Group plc</c:v>
                </c:pt>
              </c:strCache>
            </c:strRef>
          </c:cat>
          <c:val>
            <c:numRef>
              <c:f>'Multiple Time Trends - Updated'!$T$390:$T$395</c:f>
              <c:numCache>
                <c:formatCode>0.0\x</c:formatCode>
                <c:ptCount val="6"/>
                <c:pt idx="0">
                  <c:v>6.1822400000000002</c:v>
                </c:pt>
                <c:pt idx="1">
                  <c:v>6.2880900000000004</c:v>
                </c:pt>
                <c:pt idx="2">
                  <c:v>8.3314199999999996</c:v>
                </c:pt>
                <c:pt idx="3">
                  <c:v>8.4553899999999995</c:v>
                </c:pt>
                <c:pt idx="4">
                  <c:v>8.8117199999999993</c:v>
                </c:pt>
                <c:pt idx="5">
                  <c:v>8.9818499999999997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2-4229-B26D-3991B97E845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1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Lbls>
            <c:dLbl>
              <c:idx val="1"/>
              <c:layout>
                <c:manualLayout>
                  <c:x val="-2.7527209530854039E-17"/>
                  <c:y val="4.950495049504954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FE2-4810-92F0-6303306C0660}"/>
                </c:ext>
              </c:extLst>
            </c:dLbl>
            <c:dLbl>
              <c:idx val="2"/>
              <c:layout>
                <c:manualLayout>
                  <c:x val="-5.5054419061708078E-17"/>
                  <c:y val="4.950495049504945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FE2-4810-92F0-6303306C0660}"/>
                </c:ext>
              </c:extLst>
            </c:dLbl>
            <c:dLbl>
              <c:idx val="3"/>
              <c:layout>
                <c:manualLayout>
                  <c:x val="5.5054419061708078E-17"/>
                  <c:y val="-1.980198019801984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E2-4810-92F0-6303306C0660}"/>
                </c:ext>
              </c:extLst>
            </c:dLbl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'Multiple Time Trends - Updated'!$B$390:$B$396</c:f>
              <c:strCache>
                <c:ptCount val="7"/>
                <c:pt idx="0">
                  <c:v>#LOADING</c:v>
                </c:pt>
                <c:pt idx="1">
                  <c:v>#LOADING</c:v>
                </c:pt>
                <c:pt idx="2">
                  <c:v>#LOADING</c:v>
                </c:pt>
                <c:pt idx="3">
                  <c:v>#LOADING</c:v>
                </c:pt>
                <c:pt idx="4">
                  <c:v>#LOADING</c:v>
                </c:pt>
                <c:pt idx="5">
                  <c:v>#LOADING</c:v>
                </c:pt>
                <c:pt idx="6">
                  <c:v>HKA</c:v>
                </c:pt>
              </c:strCache>
            </c:strRef>
          </c:cat>
          <c:val>
            <c:numRef>
              <c:f>'Multiple Time Trends - Updated'!$T$398:$T$405</c:f>
              <c:numCache>
                <c:formatCode>0.0\x</c:formatCode>
                <c:ptCount val="8"/>
                <c:pt idx="0">
                  <c:v>7.4123400000000004</c:v>
                </c:pt>
                <c:pt idx="1">
                  <c:v>7.9571899999999998</c:v>
                </c:pt>
                <c:pt idx="2">
                  <c:v>8.2210000000000001</c:v>
                </c:pt>
                <c:pt idx="3">
                  <c:v>9.2797400000000003</c:v>
                </c:pt>
                <c:pt idx="4">
                  <c:v>9.6266300000000005</c:v>
                </c:pt>
                <c:pt idx="5">
                  <c:v>11.55438</c:v>
                </c:pt>
                <c:pt idx="6">
                  <c:v>11.938129999999999</c:v>
                </c:pt>
                <c:pt idx="7">
                  <c:v>12.52084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E2-4810-92F0-6303306C066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1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0"/>
                  <c:y val="-4.4218670027749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F4-4250-9DD3-FCE87B6453DD}"/>
                </c:ext>
              </c:extLst>
            </c:dLbl>
            <c:numFmt formatCode="#,##0.0\x_);\(#,##0.0\x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'Multiple Time Trends - Updated'!$B$409:$B$414</c:f>
              <c:strCache>
                <c:ptCount val="6"/>
                <c:pt idx="0">
                  <c:v>Kelly Services, Inc.</c:v>
                </c:pt>
                <c:pt idx="1">
                  <c:v>ManpowerGroup Inc.</c:v>
                </c:pt>
                <c:pt idx="2">
                  <c:v>Adecco Group AG</c:v>
                </c:pt>
                <c:pt idx="3">
                  <c:v>Randstad Holding NV</c:v>
                </c:pt>
                <c:pt idx="4">
                  <c:v>Recruit Holdings Co.,Ltd.</c:v>
                </c:pt>
                <c:pt idx="5">
                  <c:v>Volt Information Sciences, Inc.</c:v>
                </c:pt>
              </c:strCache>
            </c:strRef>
          </c:cat>
          <c:val>
            <c:numRef>
              <c:f>'Multiple Time Trends - Updated'!$T$409:$T$414</c:f>
              <c:numCache>
                <c:formatCode>0.0\x</c:formatCode>
                <c:ptCount val="6"/>
                <c:pt idx="0">
                  <c:v>7.86747</c:v>
                </c:pt>
                <c:pt idx="1">
                  <c:v>9.4006500000000006</c:v>
                </c:pt>
                <c:pt idx="2">
                  <c:v>9.9150799999999997</c:v>
                </c:pt>
                <c:pt idx="3">
                  <c:v>10.98621</c:v>
                </c:pt>
                <c:pt idx="4">
                  <c:v>15.493830000000001</c:v>
                </c:pt>
                <c:pt idx="5">
                  <c:v>23.418800000000001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F4-4250-9DD3-FCE87B6453DD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25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87305796150481185"/>
          <c:h val="0.856657028040986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Trends'!$B$32</c:f>
              <c:strCache>
                <c:ptCount val="1"/>
                <c:pt idx="0">
                  <c:v>Public Comparables 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cat>
            <c:strRef>
              <c:f>'Multiple Time Trends'!$P$31:$T$31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'Multiple Time Trends'!$P$32:$T$32</c:f>
              <c:numCache>
                <c:formatCode>0.0\x</c:formatCode>
                <c:ptCount val="5"/>
                <c:pt idx="0">
                  <c:v>12.53436117647059</c:v>
                </c:pt>
                <c:pt idx="1">
                  <c:v>12.502517777777781</c:v>
                </c:pt>
                <c:pt idx="2">
                  <c:v>11.054656666666666</c:v>
                </c:pt>
                <c:pt idx="3">
                  <c:v>8.6035866666666667</c:v>
                </c:pt>
                <c:pt idx="4">
                  <c:v>8.9461172222222221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A-4B0D-BB95-8D6759C1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2141952"/>
        <c:axId val="232143872"/>
      </c:barChart>
      <c:lineChart>
        <c:grouping val="standard"/>
        <c:varyColors val="0"/>
        <c:ser>
          <c:idx val="1"/>
          <c:order val="1"/>
          <c:tx>
            <c:strRef>
              <c:f>'Multiple Time Trends'!$B$33</c:f>
              <c:strCache>
                <c:ptCount val="1"/>
                <c:pt idx="0">
                  <c:v>GDP Growth (%)</c:v>
                </c:pt>
              </c:strCache>
            </c:strRef>
          </c:tx>
          <c:spPr>
            <a:ln w="28575" cap="rnd">
              <a:solidFill>
                <a:srgbClr val="9F9F9F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F9F9F"/>
              </a:solidFill>
              <a:ln w="9525">
                <a:noFill/>
              </a:ln>
              <a:effectLst/>
            </c:spPr>
          </c:marker>
          <c:cat>
            <c:strRef>
              <c:f>'Multiple Time Trends'!$P$31:$T$31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'Multiple Time Trends'!$P$33:$T$33</c:f>
              <c:numCache>
                <c:formatCode>0.0%</c:formatCode>
                <c:ptCount val="5"/>
                <c:pt idx="0">
                  <c:v>1.6773315299245296E-2</c:v>
                </c:pt>
                <c:pt idx="1">
                  <c:v>2.3704576714638676E-2</c:v>
                </c:pt>
                <c:pt idx="2">
                  <c:v>2.5961480405097319E-2</c:v>
                </c:pt>
                <c:pt idx="3">
                  <c:v>1.6156560601518207E-2</c:v>
                </c:pt>
                <c:pt idx="4">
                  <c:v>2.1999999999999999E-2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98A-4B0D-BB95-8D6759C1BA4B}"/>
            </c:ext>
          </c:extLst>
        </c:ser>
        <c:ser>
          <c:idx val="2"/>
          <c:order val="2"/>
          <c:tx>
            <c:strRef>
              <c:f>'Multiple Time Trends'!$B$34</c:f>
              <c:strCache>
                <c:ptCount val="1"/>
                <c:pt idx="0">
                  <c:v>Unemployment Rate (%)</c:v>
                </c:pt>
              </c:strCache>
            </c:strRef>
          </c:tx>
          <c:spPr>
            <a:ln w="28575" cap="rnd">
              <a:solidFill>
                <a:srgbClr val="ADC7E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ADC7E1"/>
              </a:solidFill>
              <a:ln w="9525">
                <a:noFill/>
              </a:ln>
              <a:effectLst/>
            </c:spPr>
          </c:marker>
          <c:cat>
            <c:strRef>
              <c:f>'Multiple Time Trends'!$P$31:$T$31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</c:strRef>
          </c:cat>
          <c:val>
            <c:numRef>
              <c:f>'Multiple Time Trends'!$P$34:$T$34</c:f>
              <c:numCache>
                <c:formatCode>0.0%</c:formatCode>
                <c:ptCount val="5"/>
                <c:pt idx="0">
                  <c:v>7.3666666666666672E-2</c:v>
                </c:pt>
                <c:pt idx="1">
                  <c:v>6.1666666666666668E-2</c:v>
                </c:pt>
                <c:pt idx="2">
                  <c:v>5.2583333333333336E-2</c:v>
                </c:pt>
                <c:pt idx="3">
                  <c:v>4.8499999999999995E-2</c:v>
                </c:pt>
                <c:pt idx="4">
                  <c:v>4.5166666666666667E-2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98A-4B0D-BB95-8D6759C1BA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147200"/>
        <c:axId val="232145664"/>
      </c:line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in val="-5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  <c:valAx>
        <c:axId val="232145664"/>
        <c:scaling>
          <c:orientation val="minMax"/>
          <c:max val="0.15000000000000002"/>
          <c:min val="-5.000000000000001E-2"/>
        </c:scaling>
        <c:delete val="0"/>
        <c:axPos val="r"/>
        <c:numFmt formatCode="0.0%_);\(0.0%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7200"/>
        <c:crosses val="max"/>
        <c:crossBetween val="between"/>
      </c:valAx>
      <c:catAx>
        <c:axId val="232147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21456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802750256279467"/>
          <c:y val="0.87662410842712457"/>
          <c:w val="0.66394487669158042"/>
          <c:h val="6.311223808888295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87305796150481185"/>
          <c:h val="0.856657028040986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Trends'!$B$43</c:f>
              <c:strCache>
                <c:ptCount val="1"/>
                <c:pt idx="0">
                  <c:v>Public Comparables 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cat>
            <c:strRef>
              <c:f>'Multiple Time Trends'!$C$42:$T$42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Trends'!$C$43:$T$43</c:f>
              <c:numCache>
                <c:formatCode>0.0\x</c:formatCode>
                <c:ptCount val="5"/>
                <c:pt idx="0">
                  <c:v>14.412625925925928</c:v>
                </c:pt>
                <c:pt idx="1">
                  <c:v>12.391192413793103</c:v>
                </c:pt>
                <c:pt idx="2">
                  <c:v>11.149437931034484</c:v>
                </c:pt>
                <c:pt idx="3">
                  <c:v>10.865605862068964</c:v>
                </c:pt>
                <c:pt idx="4">
                  <c:v>10.240598275862068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1221-47D8-8071-B7E06DC235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2141952"/>
        <c:axId val="232143872"/>
      </c:barChart>
      <c:lineChart>
        <c:grouping val="standard"/>
        <c:varyColors val="0"/>
        <c:ser>
          <c:idx val="1"/>
          <c:order val="1"/>
          <c:tx>
            <c:strRef>
              <c:f>'Multiple Time Trends'!$B$44</c:f>
              <c:strCache>
                <c:ptCount val="1"/>
                <c:pt idx="0">
                  <c:v>GDP Growth (%)</c:v>
                </c:pt>
              </c:strCache>
            </c:strRef>
          </c:tx>
          <c:spPr>
            <a:ln w="28575" cap="rnd">
              <a:solidFill>
                <a:srgbClr val="9F9F9F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F9F9F"/>
              </a:solidFill>
              <a:ln w="9525">
                <a:noFill/>
              </a:ln>
              <a:effectLst/>
            </c:spPr>
          </c:marker>
          <c:cat>
            <c:strRef>
              <c:f>'Multiple Time Trends'!$C$42:$T$42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Trends'!$C$44:$T$44</c:f>
              <c:numCache>
                <c:formatCode>0.0%</c:formatCode>
                <c:ptCount val="5"/>
                <c:pt idx="0">
                  <c:v>1.6773315299245296E-2</c:v>
                </c:pt>
                <c:pt idx="1">
                  <c:v>2.3704576714638676E-2</c:v>
                </c:pt>
                <c:pt idx="2">
                  <c:v>2.5961480405097319E-2</c:v>
                </c:pt>
                <c:pt idx="3">
                  <c:v>1.6156560601518207E-2</c:v>
                </c:pt>
                <c:pt idx="4">
                  <c:v>2.1999999999999999E-2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1221-47D8-8071-B7E06DC23525}"/>
            </c:ext>
          </c:extLst>
        </c:ser>
        <c:ser>
          <c:idx val="2"/>
          <c:order val="2"/>
          <c:tx>
            <c:strRef>
              <c:f>'Multiple Time Trends'!$B$45</c:f>
              <c:strCache>
                <c:ptCount val="1"/>
                <c:pt idx="0">
                  <c:v>Unemployment Rate (%)</c:v>
                </c:pt>
              </c:strCache>
            </c:strRef>
          </c:tx>
          <c:spPr>
            <a:ln w="28575" cap="rnd">
              <a:solidFill>
                <a:srgbClr val="ADC7E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ADC7E1"/>
              </a:solidFill>
              <a:ln w="9525">
                <a:noFill/>
              </a:ln>
              <a:effectLst/>
            </c:spPr>
          </c:marker>
          <c:cat>
            <c:strRef>
              <c:f>'Multiple Time Trends'!$C$42:$T$42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Trends'!$C$45:$T$45</c:f>
              <c:numCache>
                <c:formatCode>0.0%</c:formatCode>
                <c:ptCount val="5"/>
                <c:pt idx="0">
                  <c:v>7.3666666666666672E-2</c:v>
                </c:pt>
                <c:pt idx="1">
                  <c:v>6.1666666666666668E-2</c:v>
                </c:pt>
                <c:pt idx="2">
                  <c:v>5.2583333333333336E-2</c:v>
                </c:pt>
                <c:pt idx="3">
                  <c:v>4.8499999999999995E-2</c:v>
                </c:pt>
                <c:pt idx="4">
                  <c:v>4.5166666666666667E-2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1221-47D8-8071-B7E06DC235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147200"/>
        <c:axId val="232145664"/>
      </c:line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in val="-5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  <c:valAx>
        <c:axId val="232145664"/>
        <c:scaling>
          <c:orientation val="minMax"/>
          <c:max val="0.15000000000000002"/>
          <c:min val="-5.000000000000001E-2"/>
        </c:scaling>
        <c:delete val="0"/>
        <c:axPos val="r"/>
        <c:numFmt formatCode="0.0%_);\(0.0%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7200"/>
        <c:crosses val="max"/>
        <c:crossBetween val="between"/>
      </c:valAx>
      <c:catAx>
        <c:axId val="232147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214566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87305796150481185"/>
          <c:h val="0.819063110532236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Trends'!$B$45</c:f>
              <c:strCache>
                <c:ptCount val="1"/>
                <c:pt idx="0">
                  <c:v>Public Comparables 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cat>
            <c:strRef>
              <c:f>'Multiple Time Trends'!$C$44:$T$44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Trends'!$C$45:$T$45</c:f>
              <c:numCache>
                <c:formatCode>0.0\x</c:formatCode>
                <c:ptCount val="5"/>
                <c:pt idx="0">
                  <c:v>14.120206551724138</c:v>
                </c:pt>
                <c:pt idx="1">
                  <c:v>12.207654516129031</c:v>
                </c:pt>
                <c:pt idx="2">
                  <c:v>11.043096774193549</c:v>
                </c:pt>
                <c:pt idx="3">
                  <c:v>10.912993333333333</c:v>
                </c:pt>
                <c:pt idx="4">
                  <c:v>10.345775333333334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62B0-4CAA-BB53-DDB234487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2141952"/>
        <c:axId val="232143872"/>
      </c:barChart>
      <c:lineChart>
        <c:grouping val="standard"/>
        <c:varyColors val="0"/>
        <c:ser>
          <c:idx val="1"/>
          <c:order val="1"/>
          <c:tx>
            <c:strRef>
              <c:f>'Multiple Time Trends'!$B$46</c:f>
              <c:strCache>
                <c:ptCount val="1"/>
                <c:pt idx="0">
                  <c:v>GDP Growth (%)</c:v>
                </c:pt>
              </c:strCache>
            </c:strRef>
          </c:tx>
          <c:spPr>
            <a:ln w="28575" cap="rnd">
              <a:solidFill>
                <a:srgbClr val="9F9F9F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F9F9F"/>
              </a:solidFill>
              <a:ln w="9525">
                <a:noFill/>
              </a:ln>
              <a:effectLst/>
            </c:spPr>
          </c:marker>
          <c:cat>
            <c:strRef>
              <c:f>'Multiple Time Trends'!$C$44:$T$44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Trends'!$C$46:$T$46</c:f>
              <c:numCache>
                <c:formatCode>0.0%</c:formatCode>
                <c:ptCount val="5"/>
                <c:pt idx="0">
                  <c:v>1.6773315299245296E-2</c:v>
                </c:pt>
                <c:pt idx="1">
                  <c:v>2.3704576714638676E-2</c:v>
                </c:pt>
                <c:pt idx="2">
                  <c:v>2.5961480405097319E-2</c:v>
                </c:pt>
                <c:pt idx="3">
                  <c:v>1.6156560601518207E-2</c:v>
                </c:pt>
                <c:pt idx="4">
                  <c:v>2.1999999999999999E-2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62B0-4CAA-BB53-DDB2344877EE}"/>
            </c:ext>
          </c:extLst>
        </c:ser>
        <c:ser>
          <c:idx val="2"/>
          <c:order val="2"/>
          <c:tx>
            <c:strRef>
              <c:f>'Multiple Time Trends'!$B$47</c:f>
              <c:strCache>
                <c:ptCount val="1"/>
                <c:pt idx="0">
                  <c:v>Unemployment Rate (%)</c:v>
                </c:pt>
              </c:strCache>
            </c:strRef>
          </c:tx>
          <c:spPr>
            <a:ln w="28575" cap="rnd">
              <a:solidFill>
                <a:srgbClr val="ADC7E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ADC7E1"/>
              </a:solidFill>
              <a:ln w="9525">
                <a:noFill/>
              </a:ln>
              <a:effectLst/>
            </c:spPr>
          </c:marker>
          <c:cat>
            <c:strRef>
              <c:f>'Multiple Time Trends'!$C$44:$T$44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Trends'!$C$47:$T$47</c:f>
              <c:numCache>
                <c:formatCode>0.0%</c:formatCode>
                <c:ptCount val="5"/>
                <c:pt idx="0">
                  <c:v>7.3666666666666672E-2</c:v>
                </c:pt>
                <c:pt idx="1">
                  <c:v>6.1666666666666668E-2</c:v>
                </c:pt>
                <c:pt idx="2">
                  <c:v>5.2583333333333336E-2</c:v>
                </c:pt>
                <c:pt idx="3">
                  <c:v>4.8499999999999995E-2</c:v>
                </c:pt>
                <c:pt idx="4">
                  <c:v>4.5166666666666667E-2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62B0-4CAA-BB53-DDB234487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147200"/>
        <c:axId val="232145664"/>
      </c:line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in val="-5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  <c:valAx>
        <c:axId val="232145664"/>
        <c:scaling>
          <c:orientation val="minMax"/>
          <c:max val="0.15000000000000002"/>
          <c:min val="-5.000000000000001E-2"/>
        </c:scaling>
        <c:delete val="0"/>
        <c:axPos val="r"/>
        <c:numFmt formatCode="0.0%_);\(0.0%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7200"/>
        <c:crosses val="max"/>
        <c:crossBetween val="between"/>
      </c:valAx>
      <c:catAx>
        <c:axId val="232147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2145664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16789931663947413"/>
          <c:y val="0.88061541649399089"/>
          <c:w val="0.6642012484925871"/>
          <c:h val="6.2993606062400093E-2"/>
        </c:manualLayout>
      </c:layout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87305796150481185"/>
          <c:h val="0.856657028040986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Updated'!$B$36</c:f>
              <c:strCache>
                <c:ptCount val="1"/>
                <c:pt idx="0">
                  <c:v>Public Comparables 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 - Updated'!$C$36:$T$36</c:f>
              <c:numCache>
                <c:formatCode>0.0\x</c:formatCode>
                <c:ptCount val="5"/>
                <c:pt idx="0">
                  <c:v>15.106003333333335</c:v>
                </c:pt>
                <c:pt idx="1">
                  <c:v>13.421608500000001</c:v>
                </c:pt>
                <c:pt idx="2">
                  <c:v>11.462114499999998</c:v>
                </c:pt>
                <c:pt idx="3">
                  <c:v>12.183598333333334</c:v>
                </c:pt>
                <c:pt idx="4">
                  <c:v>10.016938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CE69-4307-BB08-451007F0B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2141952"/>
        <c:axId val="232143872"/>
      </c:barChart>
      <c:lineChart>
        <c:grouping val="standard"/>
        <c:varyColors val="0"/>
        <c:ser>
          <c:idx val="1"/>
          <c:order val="1"/>
          <c:tx>
            <c:strRef>
              <c:f>'Multiple Time Trends - Updated'!$B$37</c:f>
              <c:strCache>
                <c:ptCount val="1"/>
                <c:pt idx="0">
                  <c:v>GDP Growth (%)</c:v>
                </c:pt>
              </c:strCache>
            </c:strRef>
          </c:tx>
          <c:spPr>
            <a:ln w="28575" cap="rnd">
              <a:solidFill>
                <a:srgbClr val="9F9F9F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F9F9F"/>
              </a:solidFill>
              <a:ln w="9525">
                <a:noFill/>
              </a:ln>
              <a:effectLst/>
            </c:spPr>
          </c:marker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 - Updated'!$C$37:$T$37</c:f>
              <c:numCache>
                <c:formatCode>0.0%</c:formatCode>
                <c:ptCount val="5"/>
                <c:pt idx="0">
                  <c:v>1.6773315299245296E-2</c:v>
                </c:pt>
                <c:pt idx="1">
                  <c:v>2.3704576714638676E-2</c:v>
                </c:pt>
                <c:pt idx="2">
                  <c:v>2.5961480405097319E-2</c:v>
                </c:pt>
                <c:pt idx="3">
                  <c:v>1.6156560601518207E-2</c:v>
                </c:pt>
                <c:pt idx="4">
                  <c:v>2.1999999999999999E-2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CE69-4307-BB08-451007F0B068}"/>
            </c:ext>
          </c:extLst>
        </c:ser>
        <c:ser>
          <c:idx val="2"/>
          <c:order val="2"/>
          <c:tx>
            <c:strRef>
              <c:f>'Multiple Time Trends - Updated'!$B$38</c:f>
              <c:strCache>
                <c:ptCount val="1"/>
                <c:pt idx="0">
                  <c:v>Unemployment Rate (%)</c:v>
                </c:pt>
              </c:strCache>
            </c:strRef>
          </c:tx>
          <c:spPr>
            <a:ln w="28575" cap="rnd">
              <a:solidFill>
                <a:srgbClr val="ADC7E1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ADC7E1"/>
              </a:solidFill>
              <a:ln w="9525">
                <a:noFill/>
              </a:ln>
              <a:effectLst/>
            </c:spPr>
          </c:marker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 - Updated'!$C$38:$T$38</c:f>
              <c:numCache>
                <c:formatCode>0.0%</c:formatCode>
                <c:ptCount val="5"/>
                <c:pt idx="0">
                  <c:v>7.3666666666666672E-2</c:v>
                </c:pt>
                <c:pt idx="1">
                  <c:v>6.1666666666666668E-2</c:v>
                </c:pt>
                <c:pt idx="2">
                  <c:v>5.2583333333333336E-2</c:v>
                </c:pt>
                <c:pt idx="3">
                  <c:v>4.8499999999999995E-2</c:v>
                </c:pt>
                <c:pt idx="4">
                  <c:v>4.5166666666666667E-2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2-CE69-4307-BB08-451007F0B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147200"/>
        <c:axId val="232145664"/>
      </c:line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in val="-5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  <c:valAx>
        <c:axId val="232145664"/>
        <c:scaling>
          <c:orientation val="minMax"/>
          <c:max val="0.15000000000000002"/>
          <c:min val="-5.000000000000001E-2"/>
        </c:scaling>
        <c:delete val="0"/>
        <c:axPos val="r"/>
        <c:numFmt formatCode="0.0%_);\(0.0%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7200"/>
        <c:crosses val="max"/>
        <c:crossBetween val="between"/>
      </c:valAx>
      <c:catAx>
        <c:axId val="232147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2145664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16789931663947413"/>
          <c:y val="0.88437481499023129"/>
          <c:w val="0.6642012484925871"/>
          <c:h val="6.2993606062400093E-2"/>
        </c:manualLayout>
      </c:layout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04951408101015"/>
          <c:y val="7.4074172931773374E-2"/>
          <c:w val="0.75443936062046302"/>
          <c:h val="0.773950328577348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Updated'!$B$36</c:f>
              <c:strCache>
                <c:ptCount val="1"/>
                <c:pt idx="0">
                  <c:v>Public Comparables 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 - Updated'!$C$36:$T$36</c:f>
              <c:numCache>
                <c:formatCode>0.0\x</c:formatCode>
                <c:ptCount val="5"/>
                <c:pt idx="0">
                  <c:v>15.106003333333335</c:v>
                </c:pt>
                <c:pt idx="1">
                  <c:v>13.421608500000001</c:v>
                </c:pt>
                <c:pt idx="2">
                  <c:v>11.462114499999998</c:v>
                </c:pt>
                <c:pt idx="3">
                  <c:v>12.183598333333334</c:v>
                </c:pt>
                <c:pt idx="4">
                  <c:v>10.016938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015-45AB-9929-2B3471385E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2141952"/>
        <c:axId val="232143872"/>
      </c:barChart>
      <c:lineChart>
        <c:grouping val="standard"/>
        <c:varyColors val="0"/>
        <c:ser>
          <c:idx val="1"/>
          <c:order val="1"/>
          <c:tx>
            <c:strRef>
              <c:f>'Multiple Time Trends - Updated'!$B$37</c:f>
              <c:strCache>
                <c:ptCount val="1"/>
                <c:pt idx="0">
                  <c:v>Employment</c:v>
                </c:pt>
              </c:strCache>
            </c:strRef>
          </c:tx>
          <c:spPr>
            <a:ln w="28575" cap="rnd">
              <a:solidFill>
                <a:srgbClr val="9F9F9F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F9F9F"/>
              </a:solidFill>
              <a:ln w="9525">
                <a:noFill/>
              </a:ln>
              <a:effectLst/>
            </c:spPr>
          </c:marker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strCache>
              <c:extLst/>
            </c:strRef>
          </c:cat>
          <c:val>
            <c:numRef>
              <c:f>'Multiple Time Trends - Updated'!$C$37:$T$37</c:f>
              <c:numCache>
                <c:formatCode>0.0%</c:formatCode>
                <c:ptCount val="5"/>
                <c:pt idx="0">
                  <c:v>0.92633333333333334</c:v>
                </c:pt>
                <c:pt idx="1">
                  <c:v>0.93833333333333335</c:v>
                </c:pt>
                <c:pt idx="2">
                  <c:v>0.94741666666666668</c:v>
                </c:pt>
                <c:pt idx="3">
                  <c:v>0.95150000000000001</c:v>
                </c:pt>
                <c:pt idx="4">
                  <c:v>0.95483333333333331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8015-45AB-9929-2B3471385E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147200"/>
        <c:axId val="232145664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'Multiple Time Trends - Updated'!$B$38</c15:sqref>
                        </c15:formulaRef>
                      </c:ext>
                    </c:extLst>
                    <c:strCache>
                      <c:ptCount val="1"/>
                      <c:pt idx="0">
                        <c:v>Unemployment Rate (%)</c:v>
                      </c:pt>
                    </c:strCache>
                  </c:strRef>
                </c:tx>
                <c:spPr>
                  <a:ln w="28575" cap="rnd">
                    <a:solidFill>
                      <a:srgbClr val="ADC7E1"/>
                    </a:solidFill>
                    <a:round/>
                  </a:ln>
                  <a:effectLst/>
                </c:spPr>
                <c:marker>
                  <c:symbol val="square"/>
                  <c:size val="5"/>
                  <c:spPr>
                    <a:solidFill>
                      <a:srgbClr val="ADC7E1"/>
                    </a:solidFill>
                    <a:ln w="9525">
                      <a:noFill/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'Multiple Time Trends - Updated'!$C$35:$T$35</c15:sqref>
                        </c15:formulaRef>
                      </c:ext>
                    </c:extLst>
                    <c:strCache>
                      <c:ptCount val="5"/>
                      <c:pt idx="0">
                        <c:v>2013</c:v>
                      </c:pt>
                      <c:pt idx="1">
                        <c:v>2014</c:v>
                      </c:pt>
                      <c:pt idx="2">
                        <c:v>2015</c:v>
                      </c:pt>
                      <c:pt idx="3">
                        <c:v>2016</c:v>
                      </c:pt>
                      <c:pt idx="4">
                        <c:v>2017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'Multiple Time Trends - Updated'!$C$38:$T$38</c15:sqref>
                        </c15:formulaRef>
                      </c:ext>
                    </c:extLst>
                    <c:numCache>
                      <c:formatCode>0.0%</c:formatCode>
                      <c:ptCount val="5"/>
                      <c:pt idx="0">
                        <c:v>7.3666666666666672E-2</c:v>
                      </c:pt>
                      <c:pt idx="1">
                        <c:v>6.1666666666666668E-2</c:v>
                      </c:pt>
                      <c:pt idx="2">
                        <c:v>5.2583333333333336E-2</c:v>
                      </c:pt>
                      <c:pt idx="3">
                        <c:v>4.8499999999999995E-2</c:v>
                      </c:pt>
                      <c:pt idx="4">
                        <c:v>4.5166666666666667E-2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015-45AB-9929-2B3471385E6F}"/>
                  </c:ext>
                </c:extLst>
              </c15:ser>
            </c15:filteredLineSeries>
          </c:ext>
        </c:extLst>
      </c:line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  <c:valAx>
        <c:axId val="232145664"/>
        <c:scaling>
          <c:orientation val="minMax"/>
          <c:max val="1"/>
          <c:min val="0.9"/>
        </c:scaling>
        <c:delete val="0"/>
        <c:axPos val="r"/>
        <c:numFmt formatCode="0.0%_);\(0.0%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7200"/>
        <c:crosses val="max"/>
        <c:crossBetween val="between"/>
        <c:majorUnit val="2.0000000000000004E-2"/>
      </c:valAx>
      <c:catAx>
        <c:axId val="232147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2145664"/>
        <c:crosses val="autoZero"/>
        <c:auto val="1"/>
        <c:lblAlgn val="ctr"/>
        <c:lblOffset val="100"/>
        <c:noMultiLvlLbl val="0"/>
      </c:catAx>
    </c:plotArea>
    <c:legend>
      <c:legendPos val="b"/>
      <c:layout>
        <c:manualLayout>
          <c:xMode val="edge"/>
          <c:yMode val="edge"/>
          <c:x val="0.29510262230734674"/>
          <c:y val="0.90693120596767507"/>
          <c:w val="0.40979463715684189"/>
          <c:h val="6.2993606062400093E-2"/>
        </c:manualLayout>
      </c:layout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04050507200114"/>
          <c:y val="7.4074172931773374E-2"/>
          <c:w val="0.76945437563547803"/>
          <c:h val="0.7502739152286814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Updated'!$B$36</c:f>
              <c:strCache>
                <c:ptCount val="1"/>
                <c:pt idx="0">
                  <c:v>Public Comparables 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2017E</c:v>
                </c:pt>
              </c:strCache>
              <c:extLst/>
            </c:strRef>
          </c:cat>
          <c:val>
            <c:numRef>
              <c:f>'Multiple Time Trends - Updated'!$C$36:$T$36</c:f>
              <c:numCache>
                <c:formatCode>0.0\x</c:formatCode>
                <c:ptCount val="5"/>
                <c:pt idx="0">
                  <c:v>15.106003333333335</c:v>
                </c:pt>
                <c:pt idx="1">
                  <c:v>13.421608500000001</c:v>
                </c:pt>
                <c:pt idx="2">
                  <c:v>11.462114499999998</c:v>
                </c:pt>
                <c:pt idx="3">
                  <c:v>12.183598333333334</c:v>
                </c:pt>
                <c:pt idx="4">
                  <c:v>10.016938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8352-42D1-80F1-46A022E96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2141952"/>
        <c:axId val="232143872"/>
      </c:barChart>
      <c:lineChart>
        <c:grouping val="standard"/>
        <c:varyColors val="0"/>
        <c:ser>
          <c:idx val="1"/>
          <c:order val="1"/>
          <c:tx>
            <c:strRef>
              <c:f>'Multiple Time Trends - Updated'!$B$37</c:f>
              <c:strCache>
                <c:ptCount val="1"/>
                <c:pt idx="0">
                  <c:v>Employment</c:v>
                </c:pt>
              </c:strCache>
            </c:strRef>
          </c:tx>
          <c:spPr>
            <a:ln w="28575" cap="rnd">
              <a:solidFill>
                <a:srgbClr val="9F9F9F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F9F9F"/>
              </a:solidFill>
              <a:ln w="9525">
                <a:noFill/>
              </a:ln>
              <a:effectLst/>
            </c:spPr>
          </c:marker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2017E</c:v>
                </c:pt>
              </c:strCache>
              <c:extLst/>
            </c:strRef>
          </c:cat>
          <c:val>
            <c:numRef>
              <c:f>'Multiple Time Trends - Updated'!$C$37:$T$37</c:f>
              <c:numCache>
                <c:formatCode>0.0%</c:formatCode>
                <c:ptCount val="5"/>
                <c:pt idx="0">
                  <c:v>0.92633333333333334</c:v>
                </c:pt>
                <c:pt idx="1">
                  <c:v>0.93833333333333335</c:v>
                </c:pt>
                <c:pt idx="2">
                  <c:v>0.94741666666666668</c:v>
                </c:pt>
                <c:pt idx="3">
                  <c:v>0.95150000000000001</c:v>
                </c:pt>
                <c:pt idx="4">
                  <c:v>0.95483333333333331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8352-42D1-80F1-46A022E960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147200"/>
        <c:axId val="232145664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'Multiple Time Trends - Updated'!$B$38</c15:sqref>
                        </c15:formulaRef>
                      </c:ext>
                    </c:extLst>
                    <c:strCache>
                      <c:ptCount val="1"/>
                      <c:pt idx="0">
                        <c:v>Unemployment Rate (%)</c:v>
                      </c:pt>
                    </c:strCache>
                  </c:strRef>
                </c:tx>
                <c:spPr>
                  <a:ln w="28575" cap="rnd">
                    <a:solidFill>
                      <a:srgbClr val="ADC7E1"/>
                    </a:solidFill>
                    <a:round/>
                  </a:ln>
                  <a:effectLst/>
                </c:spPr>
                <c:marker>
                  <c:symbol val="square"/>
                  <c:size val="5"/>
                  <c:spPr>
                    <a:solidFill>
                      <a:srgbClr val="ADC7E1"/>
                    </a:solidFill>
                    <a:ln w="9525">
                      <a:noFill/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'Multiple Time Trends - Updated'!$C$35:$T$35</c15:sqref>
                        </c15:formulaRef>
                      </c:ext>
                    </c:extLst>
                    <c:strCache>
                      <c:ptCount val="5"/>
                      <c:pt idx="0">
                        <c:v>2013</c:v>
                      </c:pt>
                      <c:pt idx="1">
                        <c:v>2014</c:v>
                      </c:pt>
                      <c:pt idx="2">
                        <c:v>2015</c:v>
                      </c:pt>
                      <c:pt idx="3">
                        <c:v>2016</c:v>
                      </c:pt>
                      <c:pt idx="4">
                        <c:v>2017E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'Multiple Time Trends - Updated'!$C$38:$T$38</c15:sqref>
                        </c15:formulaRef>
                      </c:ext>
                    </c:extLst>
                    <c:numCache>
                      <c:formatCode>0.0%</c:formatCode>
                      <c:ptCount val="5"/>
                      <c:pt idx="0">
                        <c:v>7.3666666666666672E-2</c:v>
                      </c:pt>
                      <c:pt idx="1">
                        <c:v>6.1666666666666668E-2</c:v>
                      </c:pt>
                      <c:pt idx="2">
                        <c:v>5.2583333333333336E-2</c:v>
                      </c:pt>
                      <c:pt idx="3">
                        <c:v>4.8499999999999995E-2</c:v>
                      </c:pt>
                      <c:pt idx="4">
                        <c:v>4.5166666666666667E-2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352-42D1-80F1-46A022E9606F}"/>
                  </c:ext>
                </c:extLst>
              </c15:ser>
            </c15:filteredLineSeries>
          </c:ext>
        </c:extLst>
      </c:line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  <c:valAx>
        <c:axId val="232145664"/>
        <c:scaling>
          <c:orientation val="minMax"/>
          <c:max val="1"/>
          <c:min val="0.9"/>
        </c:scaling>
        <c:delete val="0"/>
        <c:axPos val="r"/>
        <c:numFmt formatCode="0.0%_);\(0.0%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7200"/>
        <c:crosses val="max"/>
        <c:crossBetween val="between"/>
      </c:valAx>
      <c:catAx>
        <c:axId val="232147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214566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04951408101015"/>
          <c:y val="7.4074172931773374E-2"/>
          <c:w val="0.75293785911896149"/>
          <c:h val="0.7644583123918019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Updated'!$B$36</c:f>
              <c:strCache>
                <c:ptCount val="1"/>
                <c:pt idx="0">
                  <c:v>Public Comparables 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2017E</c:v>
                </c:pt>
              </c:strCache>
              <c:extLst/>
            </c:strRef>
          </c:cat>
          <c:val>
            <c:numRef>
              <c:f>'Multiple Time Trends - Updated'!$C$36:$T$36</c:f>
              <c:numCache>
                <c:formatCode>0.0\x</c:formatCode>
                <c:ptCount val="5"/>
                <c:pt idx="0">
                  <c:v>11.85742411764706</c:v>
                </c:pt>
                <c:pt idx="1">
                  <c:v>11.754488947368422</c:v>
                </c:pt>
                <c:pt idx="2">
                  <c:v>10.372809999999999</c:v>
                </c:pt>
                <c:pt idx="3">
                  <c:v>8.5282347058823547</c:v>
                </c:pt>
                <c:pt idx="4">
                  <c:v>10.132150000000001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EEE5-409E-99CA-62B515C1B0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2141952"/>
        <c:axId val="232143872"/>
      </c:barChart>
      <c:lineChart>
        <c:grouping val="standard"/>
        <c:varyColors val="0"/>
        <c:ser>
          <c:idx val="1"/>
          <c:order val="1"/>
          <c:tx>
            <c:strRef>
              <c:f>'Multiple Time Trends - Updated'!$B$37</c:f>
              <c:strCache>
                <c:ptCount val="1"/>
                <c:pt idx="0">
                  <c:v>Employment</c:v>
                </c:pt>
              </c:strCache>
            </c:strRef>
          </c:tx>
          <c:spPr>
            <a:ln w="28575" cap="rnd">
              <a:solidFill>
                <a:srgbClr val="9F9F9F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F9F9F"/>
              </a:solidFill>
              <a:ln w="9525">
                <a:noFill/>
              </a:ln>
              <a:effectLst/>
            </c:spPr>
          </c:marker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2017E</c:v>
                </c:pt>
              </c:strCache>
              <c:extLst/>
            </c:strRef>
          </c:cat>
          <c:val>
            <c:numRef>
              <c:f>'Multiple Time Trends - Updated'!$C$37:$T$37</c:f>
              <c:numCache>
                <c:formatCode>0.0%</c:formatCode>
                <c:ptCount val="5"/>
                <c:pt idx="0">
                  <c:v>0.92633333333333334</c:v>
                </c:pt>
                <c:pt idx="1">
                  <c:v>0.93833333333333335</c:v>
                </c:pt>
                <c:pt idx="2">
                  <c:v>0.94741666666666668</c:v>
                </c:pt>
                <c:pt idx="3">
                  <c:v>0.95150000000000001</c:v>
                </c:pt>
                <c:pt idx="4">
                  <c:v>0.95483333333333331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EEE5-409E-99CA-62B515C1B0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147200"/>
        <c:axId val="232145664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'Multiple Time Trends - Updated'!$B$38</c15:sqref>
                        </c15:formulaRef>
                      </c:ext>
                    </c:extLst>
                    <c:strCache>
                      <c:ptCount val="1"/>
                      <c:pt idx="0">
                        <c:v>Unemployment Rate (%)</c:v>
                      </c:pt>
                    </c:strCache>
                  </c:strRef>
                </c:tx>
                <c:spPr>
                  <a:ln w="28575" cap="rnd">
                    <a:solidFill>
                      <a:srgbClr val="ADC7E1"/>
                    </a:solidFill>
                    <a:round/>
                  </a:ln>
                  <a:effectLst/>
                </c:spPr>
                <c:marker>
                  <c:symbol val="square"/>
                  <c:size val="5"/>
                  <c:spPr>
                    <a:solidFill>
                      <a:srgbClr val="ADC7E1"/>
                    </a:solidFill>
                    <a:ln w="9525">
                      <a:noFill/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'Multiple Time Trends - Updated'!$C$35:$T$35</c15:sqref>
                        </c15:formulaRef>
                      </c:ext>
                    </c:extLst>
                    <c:strCache>
                      <c:ptCount val="5"/>
                      <c:pt idx="0">
                        <c:v>2013</c:v>
                      </c:pt>
                      <c:pt idx="1">
                        <c:v>2014</c:v>
                      </c:pt>
                      <c:pt idx="2">
                        <c:v>2015</c:v>
                      </c:pt>
                      <c:pt idx="3">
                        <c:v>2016</c:v>
                      </c:pt>
                      <c:pt idx="4">
                        <c:v>2017E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'Multiple Time Trends - Updated'!$C$38:$T$38</c15:sqref>
                        </c15:formulaRef>
                      </c:ext>
                    </c:extLst>
                    <c:numCache>
                      <c:formatCode>0.0%</c:formatCode>
                      <c:ptCount val="5"/>
                      <c:pt idx="0">
                        <c:v>7.3666666666666672E-2</c:v>
                      </c:pt>
                      <c:pt idx="1">
                        <c:v>6.1666666666666668E-2</c:v>
                      </c:pt>
                      <c:pt idx="2">
                        <c:v>5.2583333333333336E-2</c:v>
                      </c:pt>
                      <c:pt idx="3">
                        <c:v>4.8499999999999995E-2</c:v>
                      </c:pt>
                      <c:pt idx="4">
                        <c:v>4.5166666666666667E-2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EEE5-409E-99CA-62B515C1B0F0}"/>
                  </c:ext>
                </c:extLst>
              </c15:ser>
            </c15:filteredLineSeries>
          </c:ext>
        </c:extLst>
      </c:line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  <c:valAx>
        <c:axId val="232145664"/>
        <c:scaling>
          <c:orientation val="minMax"/>
          <c:max val="1"/>
          <c:min val="0.9"/>
        </c:scaling>
        <c:delete val="0"/>
        <c:axPos val="r"/>
        <c:numFmt formatCode="0.0%_);\(0.0%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7200"/>
        <c:crosses val="max"/>
        <c:crossBetween val="between"/>
        <c:majorUnit val="2.0000000000000004E-2"/>
      </c:valAx>
      <c:catAx>
        <c:axId val="232147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214566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Updated'!$W$173</c:f>
              <c:strCache>
                <c:ptCount val="1"/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3EA-4520-9A2D-D62A8C2DDB84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'Multiple Time Trends - Updated'!$U$173:$U$195</c:f>
              <c:numCache>
                <c:formatCode>0.00%</c:formatCode>
                <c:ptCount val="23"/>
                <c:pt idx="0" formatCode="General">
                  <c:v>11.76</c:v>
                </c:pt>
                <c:pt idx="1">
                  <c:v>2.7970163642188073E-3</c:v>
                </c:pt>
                <c:pt idx="2">
                  <c:v>0.16695492830403502</c:v>
                </c:pt>
                <c:pt idx="3">
                  <c:v>-0.12290993146584361</c:v>
                </c:pt>
                <c:pt idx="4">
                  <c:v>0</c:v>
                </c:pt>
                <c:pt idx="5">
                  <c:v>-0.12067024288320294</c:v>
                </c:pt>
                <c:pt idx="6">
                  <c:v>4.3940733018480449E-2</c:v>
                </c:pt>
                <c:pt idx="7">
                  <c:v>-8.7334330749119671E-2</c:v>
                </c:pt>
                <c:pt idx="8">
                  <c:v>0.298977973367061</c:v>
                </c:pt>
                <c:pt idx="9">
                  <c:v>-7.9997123698922756E-3</c:v>
                </c:pt>
                <c:pt idx="10">
                  <c:v>3.547502421852311E-4</c:v>
                </c:pt>
                <c:pt idx="11">
                  <c:v>1.6771943983155513E-2</c:v>
                </c:pt>
                <c:pt idx="12">
                  <c:v>6.9150400907103116E-2</c:v>
                </c:pt>
                <c:pt idx="13">
                  <c:v>0.18179348457729949</c:v>
                </c:pt>
                <c:pt idx="14">
                  <c:v>4.6057391782021284E-2</c:v>
                </c:pt>
                <c:pt idx="15">
                  <c:v>0.305071104261746</c:v>
                </c:pt>
                <c:pt idx="16">
                  <c:v>1.3430659900539821E-2</c:v>
                </c:pt>
                <c:pt idx="17">
                  <c:v>3.0513845815048013E-2</c:v>
                </c:pt>
                <c:pt idx="18">
                  <c:v>0.45604328218025447</c:v>
                </c:pt>
                <c:pt idx="19">
                  <c:v>5.2098243421638379E-2</c:v>
                </c:pt>
                <c:pt idx="20">
                  <c:v>-6.2004740058576036E-2</c:v>
                </c:pt>
                <c:pt idx="21">
                  <c:v>0</c:v>
                </c:pt>
                <c:pt idx="22">
                  <c:v>-0.10832408642678815</c:v>
                </c:pt>
              </c:numCache>
            </c:numRef>
          </c:cat>
          <c:val>
            <c:numRef>
              <c:f>'Multiple Time Trends - Updated'!$T$337:$T$359</c:f>
              <c:numCache>
                <c:formatCode>0.00%</c:formatCode>
                <c:ptCount val="23"/>
                <c:pt idx="0" formatCode="General">
                  <c:v>0.1512</c:v>
                </c:pt>
                <c:pt idx="1">
                  <c:v>0.18659600000000001</c:v>
                </c:pt>
                <c:pt idx="2">
                  <c:v>0.242673</c:v>
                </c:pt>
                <c:pt idx="3">
                  <c:v>0.18806599999999998</c:v>
                </c:pt>
                <c:pt idx="4">
                  <c:v>0.22594</c:v>
                </c:pt>
                <c:pt idx="5">
                  <c:v>0.181479</c:v>
                </c:pt>
                <c:pt idx="6">
                  <c:v>0.11525199999999999</c:v>
                </c:pt>
                <c:pt idx="7">
                  <c:v>0.41620699999999999</c:v>
                </c:pt>
                <c:pt idx="8">
                  <c:v>0.133798</c:v>
                </c:pt>
                <c:pt idx="9">
                  <c:v>0.174572</c:v>
                </c:pt>
                <c:pt idx="10">
                  <c:v>0.30378100000000002</c:v>
                </c:pt>
                <c:pt idx="11">
                  <c:v>0.16763800000000001</c:v>
                </c:pt>
                <c:pt idx="12">
                  <c:v>0.19711300000000001</c:v>
                </c:pt>
                <c:pt idx="13">
                  <c:v>0.32267000000000001</c:v>
                </c:pt>
                <c:pt idx="14">
                  <c:v>0.19883800000000001</c:v>
                </c:pt>
                <c:pt idx="15">
                  <c:v>0.46228900000000001</c:v>
                </c:pt>
                <c:pt idx="16">
                  <c:v>0.37936300000000001</c:v>
                </c:pt>
                <c:pt idx="17">
                  <c:v>0.41081099999999998</c:v>
                </c:pt>
                <c:pt idx="18">
                  <c:v>0.181501</c:v>
                </c:pt>
                <c:pt idx="19">
                  <c:v>0.13020599999999999</c:v>
                </c:pt>
                <c:pt idx="20">
                  <c:v>0.26335900000000001</c:v>
                </c:pt>
                <c:pt idx="21">
                  <c:v>0.250531</c:v>
                </c:pt>
                <c:pt idx="22">
                  <c:v>0.157635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EA-4520-9A2D-D62A8C2DDB8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104951408101015"/>
          <c:y val="7.4074172931773374E-2"/>
          <c:w val="0.75594086212196443"/>
          <c:h val="0.7918421308447556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Updated'!$B$36</c:f>
              <c:strCache>
                <c:ptCount val="1"/>
                <c:pt idx="0">
                  <c:v>Public Comparables EV / EBITDA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2017E</c:v>
                </c:pt>
              </c:strCache>
              <c:extLst/>
            </c:strRef>
          </c:cat>
          <c:val>
            <c:numRef>
              <c:f>'Multiple Time Trends - Updated'!$C$36:$T$36</c:f>
              <c:numCache>
                <c:formatCode>0.0\x</c:formatCode>
                <c:ptCount val="5"/>
                <c:pt idx="0">
                  <c:v>11.85742411764706</c:v>
                </c:pt>
                <c:pt idx="1">
                  <c:v>11.754488947368422</c:v>
                </c:pt>
                <c:pt idx="2">
                  <c:v>10.372809999999999</c:v>
                </c:pt>
                <c:pt idx="3">
                  <c:v>8.5282347058823547</c:v>
                </c:pt>
                <c:pt idx="4">
                  <c:v>11.150805263157896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15B8-43E6-BE42-5929B990E6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32141952"/>
        <c:axId val="232143872"/>
      </c:barChart>
      <c:lineChart>
        <c:grouping val="standard"/>
        <c:varyColors val="0"/>
        <c:ser>
          <c:idx val="1"/>
          <c:order val="1"/>
          <c:tx>
            <c:strRef>
              <c:f>'Multiple Time Trends - Updated'!$B$37</c:f>
              <c:strCache>
                <c:ptCount val="1"/>
                <c:pt idx="0">
                  <c:v>Employment</c:v>
                </c:pt>
              </c:strCache>
            </c:strRef>
          </c:tx>
          <c:spPr>
            <a:ln w="28575" cap="rnd">
              <a:solidFill>
                <a:srgbClr val="9F9F9F"/>
              </a:solidFill>
              <a:round/>
            </a:ln>
            <a:effectLst/>
          </c:spPr>
          <c:marker>
            <c:symbol val="square"/>
            <c:size val="5"/>
            <c:spPr>
              <a:solidFill>
                <a:srgbClr val="9F9F9F"/>
              </a:solidFill>
              <a:ln w="9525">
                <a:noFill/>
              </a:ln>
              <a:effectLst/>
            </c:spPr>
          </c:marker>
          <c:cat>
            <c:strRef>
              <c:f>'Multiple Time Trends - Updated'!$C$35:$T$35</c:f>
              <c:strCach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2017E</c:v>
                </c:pt>
              </c:strCache>
              <c:extLst/>
            </c:strRef>
          </c:cat>
          <c:val>
            <c:numRef>
              <c:f>'Multiple Time Trends - Updated'!$C$37:$T$37</c:f>
              <c:numCache>
                <c:formatCode>0.0%</c:formatCode>
                <c:ptCount val="5"/>
                <c:pt idx="0">
                  <c:v>0.92633333333333334</c:v>
                </c:pt>
                <c:pt idx="1">
                  <c:v>0.93833333333333335</c:v>
                </c:pt>
                <c:pt idx="2">
                  <c:v>0.94741666666666668</c:v>
                </c:pt>
                <c:pt idx="3">
                  <c:v>0.95150000000000001</c:v>
                </c:pt>
                <c:pt idx="4">
                  <c:v>0.95483333333333331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1-15B8-43E6-BE42-5929B990E6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2147200"/>
        <c:axId val="232145664"/>
        <c:extLst>
          <c:ext xmlns:c15="http://schemas.microsoft.com/office/drawing/2012/chart" uri="{02D57815-91ED-43cb-92C2-25804820EDAC}">
            <c15:filteredLine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'Multiple Time Trends - Updated'!$B$38</c15:sqref>
                        </c15:formulaRef>
                      </c:ext>
                    </c:extLst>
                    <c:strCache>
                      <c:ptCount val="1"/>
                      <c:pt idx="0">
                        <c:v>Unemployment Rate (%)</c:v>
                      </c:pt>
                    </c:strCache>
                  </c:strRef>
                </c:tx>
                <c:spPr>
                  <a:ln w="28575" cap="rnd">
                    <a:solidFill>
                      <a:srgbClr val="ADC7E1"/>
                    </a:solidFill>
                    <a:round/>
                  </a:ln>
                  <a:effectLst/>
                </c:spPr>
                <c:marker>
                  <c:symbol val="square"/>
                  <c:size val="5"/>
                  <c:spPr>
                    <a:solidFill>
                      <a:srgbClr val="ADC7E1"/>
                    </a:solidFill>
                    <a:ln w="9525">
                      <a:noFill/>
                    </a:ln>
                    <a:effectLst/>
                  </c:spPr>
                </c:marker>
                <c:cat>
                  <c:strRef>
                    <c:extLst>
                      <c:ext uri="{02D57815-91ED-43cb-92C2-25804820EDAC}">
                        <c15:formulaRef>
                          <c15:sqref>'Multiple Time Trends - Updated'!$C$35:$T$35</c15:sqref>
                        </c15:formulaRef>
                      </c:ext>
                    </c:extLst>
                    <c:strCache>
                      <c:ptCount val="5"/>
                      <c:pt idx="0">
                        <c:v>2013</c:v>
                      </c:pt>
                      <c:pt idx="1">
                        <c:v>2014</c:v>
                      </c:pt>
                      <c:pt idx="2">
                        <c:v>2015</c:v>
                      </c:pt>
                      <c:pt idx="3">
                        <c:v>2016</c:v>
                      </c:pt>
                      <c:pt idx="4">
                        <c:v>2017E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'Multiple Time Trends - Updated'!$C$38:$T$38</c15:sqref>
                        </c15:formulaRef>
                      </c:ext>
                    </c:extLst>
                    <c:numCache>
                      <c:formatCode>0.0%</c:formatCode>
                      <c:ptCount val="5"/>
                      <c:pt idx="0">
                        <c:v>7.3666666666666672E-2</c:v>
                      </c:pt>
                      <c:pt idx="1">
                        <c:v>6.1666666666666668E-2</c:v>
                      </c:pt>
                      <c:pt idx="2">
                        <c:v>5.2583333333333336E-2</c:v>
                      </c:pt>
                      <c:pt idx="3">
                        <c:v>4.8499999999999995E-2</c:v>
                      </c:pt>
                      <c:pt idx="4">
                        <c:v>4.5166666666666667E-2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15B8-43E6-BE42-5929B990E637}"/>
                  </c:ext>
                </c:extLst>
              </c15:ser>
            </c15:filteredLineSeries>
          </c:ext>
        </c:extLst>
      </c:line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in val="0"/>
        </c:scaling>
        <c:delete val="0"/>
        <c:axPos val="l"/>
        <c:numFmt formatCode="#,##0.0\x_);\(#,##0.0\x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"/>
      </c:valAx>
      <c:valAx>
        <c:axId val="232145664"/>
        <c:scaling>
          <c:orientation val="minMax"/>
          <c:max val="1"/>
          <c:min val="0.8"/>
        </c:scaling>
        <c:delete val="0"/>
        <c:axPos val="r"/>
        <c:numFmt formatCode="0.0%_);\(0.0%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7200"/>
        <c:crosses val="max"/>
        <c:crossBetween val="between"/>
      </c:valAx>
      <c:catAx>
        <c:axId val="2321472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32145664"/>
        <c:crosses val="autoZero"/>
        <c:auto val="1"/>
        <c:lblAlgn val="ctr"/>
        <c:lblOffset val="100"/>
        <c:noMultiLvlLbl val="0"/>
      </c:catAx>
    </c:plotArea>
    <c:legend>
      <c:legendPos val="b"/>
      <c:overlay val="0"/>
      <c:txPr>
        <a:bodyPr/>
        <a:lstStyle/>
        <a:p>
          <a:pPr>
            <a:defRPr sz="9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69197549194437"/>
          <c:y val="7.0512891694823027E-2"/>
          <c:w val="0.80439250177934263"/>
          <c:h val="0.69667346713484446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07437F"/>
              </a:solidFill>
              <a:round/>
            </a:ln>
            <a:effectLst/>
          </c:spPr>
          <c:marker>
            <c:symbol val="none"/>
          </c:marker>
          <c:cat>
            <c:strRef>
              <c:f>'FRED Graph'!$A$48:$A$137</c:f>
              <c:strCache>
                <c:ptCount val="85"/>
                <c:pt idx="0">
                  <c:v>2010</c:v>
                </c:pt>
                <c:pt idx="12">
                  <c:v>2011</c:v>
                </c:pt>
                <c:pt idx="24">
                  <c:v>2012</c:v>
                </c:pt>
                <c:pt idx="36">
                  <c:v>2013</c:v>
                </c:pt>
                <c:pt idx="48">
                  <c:v>2014</c:v>
                </c:pt>
                <c:pt idx="60">
                  <c:v>2015</c:v>
                </c:pt>
                <c:pt idx="72">
                  <c:v>2016</c:v>
                </c:pt>
                <c:pt idx="84">
                  <c:v>2017</c:v>
                </c:pt>
              </c:strCache>
            </c:strRef>
          </c:cat>
          <c:val>
            <c:numRef>
              <c:f>'FRED Graph'!$B$48:$B$137</c:f>
              <c:numCache>
                <c:formatCode>0</c:formatCode>
                <c:ptCount val="90"/>
                <c:pt idx="0">
                  <c:v>129801</c:v>
                </c:pt>
                <c:pt idx="1">
                  <c:v>129733</c:v>
                </c:pt>
                <c:pt idx="2">
                  <c:v>129897</c:v>
                </c:pt>
                <c:pt idx="3">
                  <c:v>130140</c:v>
                </c:pt>
                <c:pt idx="4">
                  <c:v>130664</c:v>
                </c:pt>
                <c:pt idx="5">
                  <c:v>130527</c:v>
                </c:pt>
                <c:pt idx="6">
                  <c:v>130459</c:v>
                </c:pt>
                <c:pt idx="7">
                  <c:v>130423</c:v>
                </c:pt>
                <c:pt idx="8">
                  <c:v>130371</c:v>
                </c:pt>
                <c:pt idx="9">
                  <c:v>130633</c:v>
                </c:pt>
                <c:pt idx="10">
                  <c:v>130752</c:v>
                </c:pt>
                <c:pt idx="11">
                  <c:v>130839</c:v>
                </c:pt>
                <c:pt idx="12">
                  <c:v>130882</c:v>
                </c:pt>
                <c:pt idx="13">
                  <c:v>131071</c:v>
                </c:pt>
                <c:pt idx="14">
                  <c:v>131296</c:v>
                </c:pt>
                <c:pt idx="15">
                  <c:v>131642</c:v>
                </c:pt>
                <c:pt idx="16">
                  <c:v>131719</c:v>
                </c:pt>
                <c:pt idx="17">
                  <c:v>131944</c:v>
                </c:pt>
                <c:pt idx="18">
                  <c:v>132013</c:v>
                </c:pt>
                <c:pt idx="19">
                  <c:v>132123</c:v>
                </c:pt>
                <c:pt idx="20">
                  <c:v>132371</c:v>
                </c:pt>
                <c:pt idx="21">
                  <c:v>132580</c:v>
                </c:pt>
                <c:pt idx="22">
                  <c:v>132721</c:v>
                </c:pt>
                <c:pt idx="23">
                  <c:v>132930</c:v>
                </c:pt>
                <c:pt idx="24">
                  <c:v>133288</c:v>
                </c:pt>
                <c:pt idx="25">
                  <c:v>133525</c:v>
                </c:pt>
                <c:pt idx="26">
                  <c:v>133758</c:v>
                </c:pt>
                <c:pt idx="27">
                  <c:v>133836</c:v>
                </c:pt>
                <c:pt idx="28">
                  <c:v>133951</c:v>
                </c:pt>
                <c:pt idx="29">
                  <c:v>134027</c:v>
                </c:pt>
                <c:pt idx="30">
                  <c:v>134170</c:v>
                </c:pt>
                <c:pt idx="31">
                  <c:v>134347</c:v>
                </c:pt>
                <c:pt idx="32">
                  <c:v>134550</c:v>
                </c:pt>
                <c:pt idx="33">
                  <c:v>134696</c:v>
                </c:pt>
                <c:pt idx="34">
                  <c:v>134828</c:v>
                </c:pt>
                <c:pt idx="35">
                  <c:v>135072</c:v>
                </c:pt>
                <c:pt idx="36">
                  <c:v>135283</c:v>
                </c:pt>
                <c:pt idx="37">
                  <c:v>135569</c:v>
                </c:pt>
                <c:pt idx="38">
                  <c:v>135699</c:v>
                </c:pt>
                <c:pt idx="39">
                  <c:v>135896</c:v>
                </c:pt>
                <c:pt idx="40">
                  <c:v>136122</c:v>
                </c:pt>
                <c:pt idx="41">
                  <c:v>136284</c:v>
                </c:pt>
                <c:pt idx="42">
                  <c:v>136406</c:v>
                </c:pt>
                <c:pt idx="43">
                  <c:v>136667</c:v>
                </c:pt>
                <c:pt idx="44">
                  <c:v>136857</c:v>
                </c:pt>
                <c:pt idx="45">
                  <c:v>137069</c:v>
                </c:pt>
                <c:pt idx="46">
                  <c:v>137327</c:v>
                </c:pt>
                <c:pt idx="47">
                  <c:v>137374</c:v>
                </c:pt>
                <c:pt idx="48">
                  <c:v>137564</c:v>
                </c:pt>
                <c:pt idx="49">
                  <c:v>137715</c:v>
                </c:pt>
                <c:pt idx="50">
                  <c:v>137987</c:v>
                </c:pt>
                <c:pt idx="51">
                  <c:v>138316</c:v>
                </c:pt>
                <c:pt idx="52">
                  <c:v>138562</c:v>
                </c:pt>
                <c:pt idx="53">
                  <c:v>138866</c:v>
                </c:pt>
                <c:pt idx="54">
                  <c:v>139068</c:v>
                </c:pt>
                <c:pt idx="55">
                  <c:v>139298</c:v>
                </c:pt>
                <c:pt idx="56">
                  <c:v>139578</c:v>
                </c:pt>
                <c:pt idx="57">
                  <c:v>139805</c:v>
                </c:pt>
                <c:pt idx="58">
                  <c:v>140117</c:v>
                </c:pt>
                <c:pt idx="59">
                  <c:v>140372</c:v>
                </c:pt>
                <c:pt idx="60">
                  <c:v>140606</c:v>
                </c:pt>
                <c:pt idx="61">
                  <c:v>140844</c:v>
                </c:pt>
                <c:pt idx="62">
                  <c:v>140930</c:v>
                </c:pt>
                <c:pt idx="63">
                  <c:v>141192</c:v>
                </c:pt>
                <c:pt idx="64">
                  <c:v>141536</c:v>
                </c:pt>
                <c:pt idx="65">
                  <c:v>141742</c:v>
                </c:pt>
                <c:pt idx="66">
                  <c:v>141996</c:v>
                </c:pt>
                <c:pt idx="67">
                  <c:v>142153</c:v>
                </c:pt>
                <c:pt idx="68">
                  <c:v>142253</c:v>
                </c:pt>
                <c:pt idx="69">
                  <c:v>142574</c:v>
                </c:pt>
                <c:pt idx="70">
                  <c:v>142846</c:v>
                </c:pt>
                <c:pt idx="71">
                  <c:v>143085</c:v>
                </c:pt>
                <c:pt idx="72">
                  <c:v>143211</c:v>
                </c:pt>
                <c:pt idx="73">
                  <c:v>143448</c:v>
                </c:pt>
                <c:pt idx="74">
                  <c:v>143673</c:v>
                </c:pt>
                <c:pt idx="75">
                  <c:v>143826</c:v>
                </c:pt>
                <c:pt idx="76">
                  <c:v>143869</c:v>
                </c:pt>
                <c:pt idx="77">
                  <c:v>144166</c:v>
                </c:pt>
                <c:pt idx="78">
                  <c:v>144457</c:v>
                </c:pt>
                <c:pt idx="79">
                  <c:v>144633</c:v>
                </c:pt>
                <c:pt idx="80">
                  <c:v>144882</c:v>
                </c:pt>
                <c:pt idx="81">
                  <c:v>145006</c:v>
                </c:pt>
                <c:pt idx="82">
                  <c:v>145170</c:v>
                </c:pt>
                <c:pt idx="83">
                  <c:v>145325</c:v>
                </c:pt>
                <c:pt idx="84">
                  <c:v>145541</c:v>
                </c:pt>
                <c:pt idx="85">
                  <c:v>145773</c:v>
                </c:pt>
                <c:pt idx="86">
                  <c:v>145823</c:v>
                </c:pt>
                <c:pt idx="87">
                  <c:v>146030</c:v>
                </c:pt>
                <c:pt idx="88">
                  <c:v>146182</c:v>
                </c:pt>
                <c:pt idx="89">
                  <c:v>146404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2C-420C-9586-4EFE2783F0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0347136"/>
        <c:axId val="230348672"/>
      </c:lineChart>
      <c:catAx>
        <c:axId val="230347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 algn="ctr">
              <a:defRPr lang="en-US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348672"/>
        <c:crosses val="autoZero"/>
        <c:auto val="1"/>
        <c:lblAlgn val="ctr"/>
        <c:lblOffset val="100"/>
        <c:noMultiLvlLbl val="0"/>
      </c:catAx>
      <c:valAx>
        <c:axId val="230348672"/>
        <c:scaling>
          <c:orientation val="minMax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347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'GDP Unemployment'!$B$2</c:f>
              <c:strCache>
                <c:ptCount val="1"/>
                <c:pt idx="0">
                  <c:v>Real GDP Growth (%)</c:v>
                </c:pt>
              </c:strCache>
            </c:strRef>
          </c:tx>
          <c:spPr>
            <a:ln w="28575" cap="rnd">
              <a:solidFill>
                <a:srgbClr val="2E4476"/>
              </a:solidFill>
              <a:round/>
            </a:ln>
            <a:effectLst/>
          </c:spPr>
          <c:marker>
            <c:symbol val="none"/>
          </c:marker>
          <c:cat>
            <c:numRef>
              <c:f>'GDP Unemployment'!$A$3:$A$20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'GDP Unemployment'!$B$3:$B$20</c:f>
              <c:numCache>
                <c:formatCode>0.0%</c:formatCode>
                <c:ptCount val="18"/>
                <c:pt idx="0">
                  <c:v>4.0921764488106617E-2</c:v>
                </c:pt>
                <c:pt idx="1">
                  <c:v>9.7598183393212429E-3</c:v>
                </c:pt>
                <c:pt idx="2">
                  <c:v>1.7861276874555188E-2</c:v>
                </c:pt>
                <c:pt idx="3">
                  <c:v>2.8067759564809336E-2</c:v>
                </c:pt>
                <c:pt idx="4">
                  <c:v>3.7857428496944436E-2</c:v>
                </c:pt>
                <c:pt idx="5">
                  <c:v>3.3452160633487722E-2</c:v>
                </c:pt>
                <c:pt idx="6">
                  <c:v>2.6666258261220009E-2</c:v>
                </c:pt>
                <c:pt idx="7">
                  <c:v>1.7785702396528932E-2</c:v>
                </c:pt>
                <c:pt idx="8">
                  <c:v>-2.9162145869395316E-3</c:v>
                </c:pt>
                <c:pt idx="9">
                  <c:v>-2.7755295741680754E-2</c:v>
                </c:pt>
                <c:pt idx="10">
                  <c:v>2.5319206161631483E-2</c:v>
                </c:pt>
                <c:pt idx="11">
                  <c:v>1.6014546724713908E-2</c:v>
                </c:pt>
                <c:pt idx="12">
                  <c:v>2.2240308538571441E-2</c:v>
                </c:pt>
                <c:pt idx="13">
                  <c:v>1.6773315299245296E-2</c:v>
                </c:pt>
                <c:pt idx="14">
                  <c:v>2.3704576714638676E-2</c:v>
                </c:pt>
                <c:pt idx="15">
                  <c:v>2.5961480405097319E-2</c:v>
                </c:pt>
                <c:pt idx="16">
                  <c:v>1.6156560601518207E-2</c:v>
                </c:pt>
                <c:pt idx="17">
                  <c:v>2.3E-2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5A-4010-B142-A83BD503E52C}"/>
            </c:ext>
          </c:extLst>
        </c:ser>
        <c:ser>
          <c:idx val="1"/>
          <c:order val="1"/>
          <c:tx>
            <c:strRef>
              <c:f>'GDP Unemployment'!$C$2</c:f>
              <c:strCache>
                <c:ptCount val="1"/>
                <c:pt idx="0">
                  <c:v>Unemployment Rate (%)</c:v>
                </c:pt>
              </c:strCache>
            </c:strRef>
          </c:tx>
          <c:spPr>
            <a:ln w="28575" cap="rnd">
              <a:solidFill>
                <a:srgbClr val="BFBFBF"/>
              </a:solidFill>
              <a:round/>
            </a:ln>
            <a:effectLst/>
          </c:spPr>
          <c:marker>
            <c:symbol val="none"/>
          </c:marker>
          <c:cat>
            <c:numRef>
              <c:f>'GDP Unemployment'!$A$3:$A$20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'GDP Unemployment'!$C$3:$C$20</c:f>
              <c:numCache>
                <c:formatCode>0.0%</c:formatCode>
                <c:ptCount val="18"/>
                <c:pt idx="0">
                  <c:v>3.9666666666666663E-2</c:v>
                </c:pt>
                <c:pt idx="1">
                  <c:v>4.7416666666666663E-2</c:v>
                </c:pt>
                <c:pt idx="2">
                  <c:v>5.7833333333333341E-2</c:v>
                </c:pt>
                <c:pt idx="3">
                  <c:v>5.9916666666666674E-2</c:v>
                </c:pt>
                <c:pt idx="4">
                  <c:v>5.541666666666667E-2</c:v>
                </c:pt>
                <c:pt idx="5">
                  <c:v>5.0833333333333328E-2</c:v>
                </c:pt>
                <c:pt idx="6">
                  <c:v>4.6083333333333337E-2</c:v>
                </c:pt>
                <c:pt idx="7">
                  <c:v>4.6166666666666668E-2</c:v>
                </c:pt>
                <c:pt idx="8">
                  <c:v>5.7999999999999996E-2</c:v>
                </c:pt>
                <c:pt idx="9">
                  <c:v>9.2833333333333337E-2</c:v>
                </c:pt>
                <c:pt idx="10">
                  <c:v>9.6083333333333326E-2</c:v>
                </c:pt>
                <c:pt idx="11">
                  <c:v>8.9333333333333334E-2</c:v>
                </c:pt>
                <c:pt idx="12">
                  <c:v>8.0750000000000016E-2</c:v>
                </c:pt>
                <c:pt idx="13">
                  <c:v>7.3666666666666672E-2</c:v>
                </c:pt>
                <c:pt idx="14">
                  <c:v>6.1666666666666668E-2</c:v>
                </c:pt>
                <c:pt idx="15">
                  <c:v>5.2583333333333336E-2</c:v>
                </c:pt>
                <c:pt idx="16">
                  <c:v>4.8499999999999995E-2</c:v>
                </c:pt>
                <c:pt idx="17">
                  <c:v>4.5166666666666667E-2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5A-4010-B142-A83BD503E5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0515456"/>
        <c:axId val="230516992"/>
      </c:lineChart>
      <c:catAx>
        <c:axId val="230515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16992"/>
        <c:crosses val="autoZero"/>
        <c:auto val="1"/>
        <c:lblAlgn val="ctr"/>
        <c:lblOffset val="100"/>
        <c:noMultiLvlLbl val="0"/>
      </c:catAx>
      <c:valAx>
        <c:axId val="230516992"/>
        <c:scaling>
          <c:orientation val="minMax"/>
        </c:scaling>
        <c:delete val="0"/>
        <c:axPos val="l"/>
        <c:numFmt formatCode="0.0%_);\(0.0%\)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15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68313665431078E-2"/>
          <c:y val="6.8715296729974201E-2"/>
          <c:w val="0.90189102490981066"/>
          <c:h val="0.558261853804978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and Temp as a % of Total Jobs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07325F"/>
              </a:solidFill>
              <a:prstDash val="solid"/>
            </a:ln>
            <a:effectLst/>
          </c:spPr>
          <c:invertIfNegative val="0"/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C04-4D53-8B63-A3AA1296227C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C04-4D53-8B63-A3AA1296227C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C04-4D53-8B63-A3AA1296227C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EC04-4D53-8B63-A3AA1296227C}"/>
              </c:ext>
            </c:extLst>
          </c:dPt>
          <c:dPt>
            <c:idx val="2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EC04-4D53-8B63-A3AA1296227C}"/>
              </c:ext>
            </c:extLst>
          </c:dPt>
          <c:dPt>
            <c:idx val="2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EC04-4D53-8B63-A3AA1296227C}"/>
              </c:ext>
            </c:extLst>
          </c:dPt>
          <c:dPt>
            <c:idx val="2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EC04-4D53-8B63-A3AA1296227C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0%</c:formatCode>
                <c:ptCount val="7"/>
                <c:pt idx="0">
                  <c:v>0.126</c:v>
                </c:pt>
                <c:pt idx="1">
                  <c:v>0.125</c:v>
                </c:pt>
                <c:pt idx="2">
                  <c:v>0.13400000000000001</c:v>
                </c:pt>
                <c:pt idx="3">
                  <c:v>0.13400000000000001</c:v>
                </c:pt>
                <c:pt idx="4">
                  <c:v>0.14399999999999999</c:v>
                </c:pt>
                <c:pt idx="5">
                  <c:v>0.14599999999999999</c:v>
                </c:pt>
                <c:pt idx="6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C04-4D53-8B63-A3AA129622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0570240"/>
        <c:axId val="23057203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Total Employment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Sheet1!$C$2:$C$8</c:f>
              <c:numCache>
                <c:formatCode>#0</c:formatCode>
                <c:ptCount val="7"/>
                <c:pt idx="0">
                  <c:v>131300.16666666666</c:v>
                </c:pt>
                <c:pt idx="1">
                  <c:v>130353.25</c:v>
                </c:pt>
                <c:pt idx="2">
                  <c:v>131941</c:v>
                </c:pt>
                <c:pt idx="3">
                  <c:v>134170.66666666666</c:v>
                </c:pt>
                <c:pt idx="4">
                  <c:v>136379.41666666666</c:v>
                </c:pt>
                <c:pt idx="5">
                  <c:v>138937.33333333334</c:v>
                </c:pt>
                <c:pt idx="6">
                  <c:v>141813.08333333334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1753-43DF-AE40-594B7B941A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1077880"/>
        <c:axId val="841080832"/>
      </c:lineChart>
      <c:catAx>
        <c:axId val="23057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2032"/>
        <c:crosses val="autoZero"/>
        <c:auto val="1"/>
        <c:lblAlgn val="ctr"/>
        <c:lblOffset val="100"/>
        <c:noMultiLvlLbl val="0"/>
      </c:catAx>
      <c:valAx>
        <c:axId val="230572032"/>
        <c:scaling>
          <c:orientation val="minMax"/>
          <c:max val="0.15000000000000002"/>
          <c:min val="0.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0240"/>
        <c:crosses val="autoZero"/>
        <c:crossBetween val="between"/>
        <c:majorUnit val="5.000000000000001E-2"/>
      </c:valAx>
      <c:valAx>
        <c:axId val="841080832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077880"/>
        <c:crosses val="max"/>
        <c:crossBetween val="between"/>
        <c:majorUnit val="10000"/>
      </c:valAx>
      <c:catAx>
        <c:axId val="841077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410808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68313665431078E-2"/>
          <c:y val="6.8715296729974201E-2"/>
          <c:w val="0.90189102490981066"/>
          <c:h val="0.558261853804978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and Temp as a % of Total Jobs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07325F"/>
              </a:solidFill>
              <a:prstDash val="solid"/>
            </a:ln>
            <a:effectLst/>
          </c:spPr>
          <c:invertIfNegative val="0"/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4E1-434F-B819-732D30A0B01C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4E1-434F-B819-732D30A0B01C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C4E1-434F-B819-732D30A0B01C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C4E1-434F-B819-732D30A0B01C}"/>
              </c:ext>
            </c:extLst>
          </c:dPt>
          <c:dPt>
            <c:idx val="2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C4E1-434F-B819-732D30A0B01C}"/>
              </c:ext>
            </c:extLst>
          </c:dPt>
          <c:dPt>
            <c:idx val="2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C4E1-434F-B819-732D30A0B01C}"/>
              </c:ext>
            </c:extLst>
          </c:dPt>
          <c:dPt>
            <c:idx val="2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C4E1-434F-B819-732D30A0B01C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0%</c:formatCode>
                <c:ptCount val="7"/>
                <c:pt idx="0">
                  <c:v>0.126</c:v>
                </c:pt>
                <c:pt idx="1">
                  <c:v>0.125</c:v>
                </c:pt>
                <c:pt idx="2">
                  <c:v>0.13400000000000001</c:v>
                </c:pt>
                <c:pt idx="3">
                  <c:v>0.13400000000000001</c:v>
                </c:pt>
                <c:pt idx="4">
                  <c:v>0.14399999999999999</c:v>
                </c:pt>
                <c:pt idx="5">
                  <c:v>0.14599999999999999</c:v>
                </c:pt>
                <c:pt idx="6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4E1-434F-B819-732D30A0B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0570240"/>
        <c:axId val="23057203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Total Employment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Sheet1!$C$2:$C$8</c:f>
              <c:numCache>
                <c:formatCode>#0</c:formatCode>
                <c:ptCount val="7"/>
                <c:pt idx="0">
                  <c:v>131300.16666666666</c:v>
                </c:pt>
                <c:pt idx="1">
                  <c:v>130353.25</c:v>
                </c:pt>
                <c:pt idx="2">
                  <c:v>131941</c:v>
                </c:pt>
                <c:pt idx="3">
                  <c:v>134170.66666666666</c:v>
                </c:pt>
                <c:pt idx="4">
                  <c:v>136379.41666666666</c:v>
                </c:pt>
                <c:pt idx="5">
                  <c:v>138937.33333333334</c:v>
                </c:pt>
                <c:pt idx="6">
                  <c:v>141813.08333333334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4E1-434F-B819-732D30A0B0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1077880"/>
        <c:axId val="841080832"/>
      </c:lineChart>
      <c:catAx>
        <c:axId val="23057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2032"/>
        <c:crosses val="autoZero"/>
        <c:auto val="1"/>
        <c:lblAlgn val="ctr"/>
        <c:lblOffset val="100"/>
        <c:noMultiLvlLbl val="0"/>
      </c:catAx>
      <c:valAx>
        <c:axId val="230572032"/>
        <c:scaling>
          <c:orientation val="minMax"/>
          <c:max val="0.15000000000000002"/>
          <c:min val="0.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0240"/>
        <c:crosses val="autoZero"/>
        <c:crossBetween val="between"/>
        <c:majorUnit val="5.000000000000001E-2"/>
      </c:valAx>
      <c:valAx>
        <c:axId val="841080832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077880"/>
        <c:crosses val="max"/>
        <c:crossBetween val="between"/>
        <c:majorUnit val="10000"/>
      </c:valAx>
      <c:catAx>
        <c:axId val="841077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410808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68313665431078E-2"/>
          <c:y val="6.8715296729974201E-2"/>
          <c:w val="0.90189102490981066"/>
          <c:h val="0.558261853804978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and Temp as a % of Total Jobs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07325F"/>
              </a:solidFill>
              <a:prstDash val="solid"/>
            </a:ln>
            <a:effectLst/>
          </c:spPr>
          <c:invertIfNegative val="0"/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E498-4A01-9076-8BFFBA2FDF1E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E498-4A01-9076-8BFFBA2FDF1E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E498-4A01-9076-8BFFBA2FDF1E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E498-4A01-9076-8BFFBA2FDF1E}"/>
              </c:ext>
            </c:extLst>
          </c:dPt>
          <c:dPt>
            <c:idx val="2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E498-4A01-9076-8BFFBA2FDF1E}"/>
              </c:ext>
            </c:extLst>
          </c:dPt>
          <c:dPt>
            <c:idx val="2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E498-4A01-9076-8BFFBA2FDF1E}"/>
              </c:ext>
            </c:extLst>
          </c:dPt>
          <c:dPt>
            <c:idx val="2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E498-4A01-9076-8BFFBA2FDF1E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0%</c:formatCode>
                <c:ptCount val="7"/>
                <c:pt idx="0">
                  <c:v>0.126</c:v>
                </c:pt>
                <c:pt idx="1">
                  <c:v>0.125</c:v>
                </c:pt>
                <c:pt idx="2">
                  <c:v>0.13400000000000001</c:v>
                </c:pt>
                <c:pt idx="3">
                  <c:v>0.13400000000000001</c:v>
                </c:pt>
                <c:pt idx="4">
                  <c:v>0.14399999999999999</c:v>
                </c:pt>
                <c:pt idx="5">
                  <c:v>0.14599999999999999</c:v>
                </c:pt>
                <c:pt idx="6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E498-4A01-9076-8BFFBA2FD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0570240"/>
        <c:axId val="23057203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Total Employment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Sheet1!$C$2:$C$8</c:f>
              <c:numCache>
                <c:formatCode>#0</c:formatCode>
                <c:ptCount val="7"/>
                <c:pt idx="0">
                  <c:v>131300.16666666666</c:v>
                </c:pt>
                <c:pt idx="1">
                  <c:v>130353.25</c:v>
                </c:pt>
                <c:pt idx="2">
                  <c:v>131941</c:v>
                </c:pt>
                <c:pt idx="3">
                  <c:v>134170.66666666666</c:v>
                </c:pt>
                <c:pt idx="4">
                  <c:v>136379.41666666666</c:v>
                </c:pt>
                <c:pt idx="5">
                  <c:v>138937.33333333334</c:v>
                </c:pt>
                <c:pt idx="6">
                  <c:v>141813.08333333334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498-4A01-9076-8BFFBA2FDF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1077880"/>
        <c:axId val="841080832"/>
      </c:lineChart>
      <c:catAx>
        <c:axId val="23057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2032"/>
        <c:crosses val="autoZero"/>
        <c:auto val="1"/>
        <c:lblAlgn val="ctr"/>
        <c:lblOffset val="100"/>
        <c:noMultiLvlLbl val="0"/>
      </c:catAx>
      <c:valAx>
        <c:axId val="230572032"/>
        <c:scaling>
          <c:orientation val="minMax"/>
          <c:max val="0.15000000000000002"/>
          <c:min val="0.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0240"/>
        <c:crosses val="autoZero"/>
        <c:crossBetween val="between"/>
        <c:majorUnit val="5.000000000000001E-2"/>
      </c:valAx>
      <c:valAx>
        <c:axId val="841080832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077880"/>
        <c:crosses val="max"/>
        <c:crossBetween val="between"/>
        <c:majorUnit val="10000"/>
      </c:valAx>
      <c:catAx>
        <c:axId val="841077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410808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68313665431078E-2"/>
          <c:y val="6.8715296729974201E-2"/>
          <c:w val="0.90189102490981066"/>
          <c:h val="0.558261853804978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and Temp as a % of Total Jobs</c:v>
                </c:pt>
              </c:strCache>
            </c:strRef>
          </c:tx>
          <c:spPr>
            <a:solidFill>
              <a:schemeClr val="accent1"/>
            </a:solidFill>
            <a:ln>
              <a:solidFill>
                <a:srgbClr val="07325F"/>
              </a:solidFill>
              <a:prstDash val="solid"/>
            </a:ln>
            <a:effectLst/>
          </c:spPr>
          <c:invertIfNegative val="0"/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53B-4F6E-A27D-E0973263B121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C53B-4F6E-A27D-E0973263B121}"/>
              </c:ext>
            </c:extLst>
          </c:dPt>
          <c:dPt>
            <c:idx val="1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C53B-4F6E-A27D-E0973263B121}"/>
              </c:ext>
            </c:extLst>
          </c:dPt>
          <c:dPt>
            <c:idx val="1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C53B-4F6E-A27D-E0973263B121}"/>
              </c:ext>
            </c:extLst>
          </c:dPt>
          <c:dPt>
            <c:idx val="2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C53B-4F6E-A27D-E0973263B121}"/>
              </c:ext>
            </c:extLst>
          </c:dPt>
          <c:dPt>
            <c:idx val="2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C53B-4F6E-A27D-E0973263B121}"/>
              </c:ext>
            </c:extLst>
          </c:dPt>
          <c:dPt>
            <c:idx val="2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C53B-4F6E-A27D-E0973263B121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Sheet1!$B$2:$B$8</c:f>
              <c:numCache>
                <c:formatCode>0%</c:formatCode>
                <c:ptCount val="7"/>
                <c:pt idx="0">
                  <c:v>0.126</c:v>
                </c:pt>
                <c:pt idx="1">
                  <c:v>0.125</c:v>
                </c:pt>
                <c:pt idx="2">
                  <c:v>0.13400000000000001</c:v>
                </c:pt>
                <c:pt idx="3">
                  <c:v>0.13400000000000001</c:v>
                </c:pt>
                <c:pt idx="4">
                  <c:v>0.14399999999999999</c:v>
                </c:pt>
                <c:pt idx="5">
                  <c:v>0.14599999999999999</c:v>
                </c:pt>
                <c:pt idx="6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53B-4F6E-A27D-E0973263B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0570240"/>
        <c:axId val="23057203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Total Employment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2009</c:v>
                </c:pt>
                <c:pt idx="1">
                  <c:v>2010</c:v>
                </c:pt>
                <c:pt idx="2">
                  <c:v>2011</c:v>
                </c:pt>
                <c:pt idx="3">
                  <c:v>2012</c:v>
                </c:pt>
                <c:pt idx="4">
                  <c:v>2013</c:v>
                </c:pt>
                <c:pt idx="5">
                  <c:v>2014</c:v>
                </c:pt>
                <c:pt idx="6">
                  <c:v>2015</c:v>
                </c:pt>
              </c:numCache>
            </c:numRef>
          </c:cat>
          <c:val>
            <c:numRef>
              <c:f>Sheet1!$C$2:$C$8</c:f>
              <c:numCache>
                <c:formatCode>#0</c:formatCode>
                <c:ptCount val="7"/>
                <c:pt idx="0">
                  <c:v>131300.16666666666</c:v>
                </c:pt>
                <c:pt idx="1">
                  <c:v>130353.25</c:v>
                </c:pt>
                <c:pt idx="2">
                  <c:v>131941</c:v>
                </c:pt>
                <c:pt idx="3">
                  <c:v>134170.66666666666</c:v>
                </c:pt>
                <c:pt idx="4">
                  <c:v>136379.41666666666</c:v>
                </c:pt>
                <c:pt idx="5">
                  <c:v>138937.33333333334</c:v>
                </c:pt>
                <c:pt idx="6">
                  <c:v>141813.08333333334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C53B-4F6E-A27D-E0973263B1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41077880"/>
        <c:axId val="841080832"/>
      </c:lineChart>
      <c:catAx>
        <c:axId val="23057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2032"/>
        <c:crosses val="autoZero"/>
        <c:auto val="1"/>
        <c:lblAlgn val="ctr"/>
        <c:lblOffset val="100"/>
        <c:noMultiLvlLbl val="0"/>
      </c:catAx>
      <c:valAx>
        <c:axId val="230572032"/>
        <c:scaling>
          <c:orientation val="minMax"/>
          <c:max val="0.15000000000000002"/>
          <c:min val="0.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0240"/>
        <c:crosses val="autoZero"/>
        <c:crossBetween val="between"/>
        <c:majorUnit val="5.000000000000001E-2"/>
      </c:valAx>
      <c:valAx>
        <c:axId val="841080832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1077880"/>
        <c:crosses val="max"/>
        <c:crossBetween val="between"/>
        <c:majorUnit val="10000"/>
      </c:valAx>
      <c:catAx>
        <c:axId val="8410778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4108083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68313665431078E-2"/>
          <c:y val="6.8715296729974201E-2"/>
          <c:w val="0.90189102490981066"/>
          <c:h val="0.5582618538049787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Contract and Temp as a % of Total Jobs</c:v>
                </c:pt>
              </c:strCache>
            </c:strRef>
          </c:tx>
          <c:spPr>
            <a:ln w="28575" cap="rnd">
              <a:solidFill>
                <a:srgbClr val="07325F"/>
              </a:solidFill>
              <a:prstDash val="solid"/>
              <a:round/>
            </a:ln>
            <a:effectLst/>
          </c:spPr>
          <c:marker>
            <c:symbol val="none"/>
          </c:marker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D396-4C63-941E-540C8E77E9DB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D396-4C63-941E-540C8E77E9DB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D396-4C63-941E-540C8E77E9DB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D396-4C63-941E-540C8E77E9DB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D396-4C63-941E-540C8E77E9DB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D396-4C63-941E-540C8E77E9DB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D396-4C63-941E-540C8E77E9DB}"/>
              </c:ext>
            </c:extLst>
          </c:dPt>
          <c:cat>
            <c:numRef>
              <c:f>Sheet1!$A$2:$A$15</c:f>
              <c:numCache>
                <c:formatCode>mmm\-yy</c:formatCode>
                <c:ptCount val="14"/>
                <c:pt idx="0">
                  <c:v>42552</c:v>
                </c:pt>
                <c:pt idx="1">
                  <c:v>42583</c:v>
                </c:pt>
                <c:pt idx="2">
                  <c:v>42614</c:v>
                </c:pt>
                <c:pt idx="3">
                  <c:v>42644</c:v>
                </c:pt>
                <c:pt idx="4">
                  <c:v>42675</c:v>
                </c:pt>
                <c:pt idx="5">
                  <c:v>42705</c:v>
                </c:pt>
                <c:pt idx="6">
                  <c:v>42736</c:v>
                </c:pt>
                <c:pt idx="7">
                  <c:v>42767</c:v>
                </c:pt>
                <c:pt idx="8">
                  <c:v>42795</c:v>
                </c:pt>
                <c:pt idx="9">
                  <c:v>42826</c:v>
                </c:pt>
                <c:pt idx="10">
                  <c:v>42856</c:v>
                </c:pt>
                <c:pt idx="11">
                  <c:v>42887</c:v>
                </c:pt>
                <c:pt idx="12">
                  <c:v>42917</c:v>
                </c:pt>
                <c:pt idx="13">
                  <c:v>42948</c:v>
                </c:pt>
              </c:numCache>
            </c:numRef>
          </c:cat>
          <c:val>
            <c:numRef>
              <c:f>Sheet1!$B$2:$B$15</c:f>
              <c:numCache>
                <c:formatCode>0%</c:formatCode>
                <c:ptCount val="14"/>
                <c:pt idx="0">
                  <c:v>9.9000000000000008E-3</c:v>
                </c:pt>
                <c:pt idx="1">
                  <c:v>8.3000000000000001E-3</c:v>
                </c:pt>
                <c:pt idx="2">
                  <c:v>2.35E-2</c:v>
                </c:pt>
                <c:pt idx="3">
                  <c:v>1.8200000000000001E-2</c:v>
                </c:pt>
                <c:pt idx="4">
                  <c:v>2.5399999999999999E-2</c:v>
                </c:pt>
                <c:pt idx="5">
                  <c:v>1.0800000000000001E-2</c:v>
                </c:pt>
                <c:pt idx="6">
                  <c:v>3.1099999999999999E-2</c:v>
                </c:pt>
                <c:pt idx="7" formatCode="\+0.0%">
                  <c:v>3.6900000000000002E-2</c:v>
                </c:pt>
                <c:pt idx="8" formatCode="\+0.0%">
                  <c:v>3.9300000000000002E-2</c:v>
                </c:pt>
                <c:pt idx="9" formatCode="\+0.0%">
                  <c:v>3.7400000000000003E-2</c:v>
                </c:pt>
                <c:pt idx="10" formatCode="\+0.0%">
                  <c:v>4.8899999999999999E-2</c:v>
                </c:pt>
                <c:pt idx="11" formatCode="\+0.0%">
                  <c:v>4.6100000000000002E-2</c:v>
                </c:pt>
                <c:pt idx="12" formatCode="\+0.0%">
                  <c:v>4.3700000000000003E-2</c:v>
                </c:pt>
                <c:pt idx="13" formatCode="\+0.0%">
                  <c:v>4.3299999999999998E-2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D396-4C63-941E-540C8E77E9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30570240"/>
        <c:axId val="230572032"/>
      </c:lineChart>
      <c:dateAx>
        <c:axId val="230570240"/>
        <c:scaling>
          <c:orientation val="minMax"/>
        </c:scaling>
        <c:delete val="0"/>
        <c:axPos val="b"/>
        <c:numFmt formatCode="m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 algn="ctr">
              <a:defRPr lang="en-US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2032"/>
        <c:crosses val="autoZero"/>
        <c:auto val="1"/>
        <c:lblOffset val="100"/>
        <c:baseTimeUnit val="months"/>
      </c:dateAx>
      <c:valAx>
        <c:axId val="230572032"/>
        <c:scaling>
          <c:orientation val="minMax"/>
          <c:max val="5.000000000000001E-2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0240"/>
        <c:crosses val="autoZero"/>
        <c:crossBetween val="between"/>
        <c:majorUnit val="1.0000000000000002E-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368313665431078E-2"/>
          <c:y val="6.8715296729974201E-2"/>
          <c:w val="0.90189102490981066"/>
          <c:h val="0.55826185380497872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Temporary Help Services Jobs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Sheet1!$A$2:$A$8</c:f>
              <c:strCache>
                <c:ptCount val="7"/>
                <c:pt idx="0">
                  <c:v>Q4 2015</c:v>
                </c:pt>
                <c:pt idx="1">
                  <c:v>Q1 2016</c:v>
                </c:pt>
                <c:pt idx="2">
                  <c:v>Q2 2016</c:v>
                </c:pt>
                <c:pt idx="3">
                  <c:v>Q3 2016</c:v>
                </c:pt>
                <c:pt idx="4">
                  <c:v>Q4 2016</c:v>
                </c:pt>
                <c:pt idx="5">
                  <c:v>Q1 2017</c:v>
                </c:pt>
                <c:pt idx="6">
                  <c:v>Q2 2017</c:v>
                </c:pt>
              </c:strCache>
            </c:strRef>
          </c:cat>
          <c:val>
            <c:numRef>
              <c:f>Sheet1!$C$2:$C$8</c:f>
              <c:numCache>
                <c:formatCode>#,##0.00</c:formatCode>
                <c:ptCount val="7"/>
                <c:pt idx="0">
                  <c:v>2944.1</c:v>
                </c:pt>
                <c:pt idx="1">
                  <c:v>2896.3</c:v>
                </c:pt>
                <c:pt idx="2">
                  <c:v>2913.1</c:v>
                </c:pt>
                <c:pt idx="3">
                  <c:v>2940.9</c:v>
                </c:pt>
                <c:pt idx="4">
                  <c:v>2961.6</c:v>
                </c:pt>
                <c:pt idx="5">
                  <c:v>2999.3</c:v>
                </c:pt>
                <c:pt idx="6">
                  <c:v>3027.4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52E-4831-B1CE-508B517E9A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30570240"/>
        <c:axId val="23057203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Temporary Job Penetration</c:v>
                </c:pt>
              </c:strCache>
            </c:strRef>
          </c:tx>
          <c:spPr>
            <a:ln w="28575" cap="rnd">
              <a:solidFill>
                <a:srgbClr val="07325F"/>
              </a:solidFill>
              <a:prstDash val="solid"/>
              <a:round/>
            </a:ln>
            <a:effectLst/>
          </c:spPr>
          <c:marker>
            <c:symbol val="none"/>
          </c:marker>
          <c:dPt>
            <c:idx val="10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0-C45E-4246-A629-CD2E62982848}"/>
              </c:ext>
            </c:extLst>
          </c:dPt>
          <c:dPt>
            <c:idx val="1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1-C45E-4246-A629-CD2E62982848}"/>
              </c:ext>
            </c:extLst>
          </c:dPt>
          <c:dPt>
            <c:idx val="1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2-C45E-4246-A629-CD2E62982848}"/>
              </c:ext>
            </c:extLst>
          </c:dPt>
          <c:dPt>
            <c:idx val="1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3-C45E-4246-A629-CD2E62982848}"/>
              </c:ext>
            </c:extLst>
          </c:dPt>
          <c:dPt>
            <c:idx val="21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C45E-4246-A629-CD2E62982848}"/>
              </c:ext>
            </c:extLst>
          </c:dPt>
          <c:dPt>
            <c:idx val="22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5-C45E-4246-A629-CD2E62982848}"/>
              </c:ext>
            </c:extLst>
          </c:dPt>
          <c:dPt>
            <c:idx val="23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6-C45E-4246-A629-CD2E62982848}"/>
              </c:ext>
            </c:extLst>
          </c:dPt>
          <c:cat>
            <c:strRef>
              <c:f>Sheet1!$A$2:$A$8</c:f>
              <c:strCache>
                <c:ptCount val="7"/>
                <c:pt idx="0">
                  <c:v>Q4 2015</c:v>
                </c:pt>
                <c:pt idx="1">
                  <c:v>Q1 2016</c:v>
                </c:pt>
                <c:pt idx="2">
                  <c:v>Q2 2016</c:v>
                </c:pt>
                <c:pt idx="3">
                  <c:v>Q3 2016</c:v>
                </c:pt>
                <c:pt idx="4">
                  <c:v>Q4 2016</c:v>
                </c:pt>
                <c:pt idx="5">
                  <c:v>Q1 2017</c:v>
                </c:pt>
                <c:pt idx="6">
                  <c:v>Q2 2017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2.06E-2</c:v>
                </c:pt>
                <c:pt idx="1">
                  <c:v>2.01E-2</c:v>
                </c:pt>
                <c:pt idx="2">
                  <c:v>0.02</c:v>
                </c:pt>
                <c:pt idx="3">
                  <c:v>2.0299999999999999E-2</c:v>
                </c:pt>
                <c:pt idx="4">
                  <c:v>2.0400000000000001E-2</c:v>
                </c:pt>
                <c:pt idx="5">
                  <c:v>2.0539999999999999E-2</c:v>
                </c:pt>
                <c:pt idx="6">
                  <c:v>2.07E-2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C45E-4246-A629-CD2E629828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86389280"/>
        <c:axId val="886399448"/>
      </c:lineChart>
      <c:catAx>
        <c:axId val="230570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2700000" spcFirstLastPara="1" vertOverflow="ellipsis" wrap="square" anchor="ctr" anchorCtr="1"/>
          <a:lstStyle/>
          <a:p>
            <a:pPr algn="ctr">
              <a:defRPr lang="en-US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2032"/>
        <c:crosses val="autoZero"/>
        <c:auto val="1"/>
        <c:lblAlgn val="ctr"/>
        <c:lblOffset val="100"/>
        <c:noMultiLvlLbl val="0"/>
      </c:catAx>
      <c:valAx>
        <c:axId val="230572032"/>
        <c:scaling>
          <c:orientation val="minMax"/>
          <c:max val="3100"/>
          <c:min val="2800"/>
        </c:scaling>
        <c:delete val="0"/>
        <c:axPos val="l"/>
        <c:numFmt formatCode="#,##0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0570240"/>
        <c:crosses val="autoZero"/>
        <c:crossBetween val="between"/>
        <c:majorUnit val="50"/>
      </c:valAx>
      <c:valAx>
        <c:axId val="886399448"/>
        <c:scaling>
          <c:orientation val="minMax"/>
          <c:max val="2.1000000000000005E-2"/>
          <c:min val="2.0000000000000004E-2"/>
        </c:scaling>
        <c:delete val="0"/>
        <c:axPos val="r"/>
        <c:numFmt formatCode="0.00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86389280"/>
        <c:crosses val="max"/>
        <c:crossBetween val="between"/>
        <c:majorUnit val="2.5000000000000011E-4"/>
      </c:valAx>
      <c:catAx>
        <c:axId val="886389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8639944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05"/>
          <c:y val="0.84096024006001502"/>
          <c:w val="0.9"/>
          <c:h val="9.31684838242873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114663329120902E-2"/>
          <c:y val="2.7936807378244385E-2"/>
          <c:w val="0.90233653519004564"/>
          <c:h val="0.867806302857976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Equity Contributions </c:v>
                </c:pt>
              </c:strCache>
            </c:strRef>
          </c:tx>
          <c:spPr>
            <a:solidFill>
              <a:srgbClr val="7BA7D3"/>
            </a:solidFill>
            <a:ln w="9525">
              <a:solidFill>
                <a:srgbClr val="FFFFFF"/>
              </a:solidFill>
            </a:ln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0.00</c:formatCode>
                <c:ptCount val="7"/>
                <c:pt idx="0">
                  <c:v>0.48901602916241282</c:v>
                </c:pt>
                <c:pt idx="1">
                  <c:v>0.43246520317921877</c:v>
                </c:pt>
                <c:pt idx="2">
                  <c:v>0.43146785979213825</c:v>
                </c:pt>
                <c:pt idx="3">
                  <c:v>0.43018627757719718</c:v>
                </c:pt>
                <c:pt idx="4">
                  <c:v>0.42199999999999999</c:v>
                </c:pt>
                <c:pt idx="5">
                  <c:v>0.46</c:v>
                </c:pt>
                <c:pt idx="6">
                  <c:v>0.44400000000000001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CA-4671-8793-8059CF6A25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228596352"/>
        <c:axId val="228598144"/>
      </c:barChart>
      <c:catAx>
        <c:axId val="228596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175">
            <a:solidFill>
              <a:srgbClr val="969696"/>
            </a:solidFill>
            <a:prstDash val="solid"/>
          </a:ln>
        </c:spPr>
        <c:txPr>
          <a:bodyPr rot="0"/>
          <a:lstStyle/>
          <a:p>
            <a:pPr>
              <a:defRPr sz="800" b="0" i="1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28598144"/>
        <c:crosses val="autoZero"/>
        <c:auto val="0"/>
        <c:lblAlgn val="ctr"/>
        <c:lblOffset val="100"/>
        <c:noMultiLvlLbl val="0"/>
      </c:catAx>
      <c:valAx>
        <c:axId val="228598144"/>
        <c:scaling>
          <c:orientation val="minMax"/>
          <c:min val="0.2"/>
        </c:scaling>
        <c:delete val="0"/>
        <c:axPos val="l"/>
        <c:numFmt formatCode="0%" sourceLinked="0"/>
        <c:majorTickMark val="none"/>
        <c:minorTickMark val="none"/>
        <c:tickLblPos val="nextTo"/>
        <c:spPr>
          <a:ln w="3175">
            <a:solidFill>
              <a:srgbClr val="969696"/>
            </a:solidFill>
            <a:prstDash val="solid"/>
          </a:ln>
        </c:spPr>
        <c:txPr>
          <a:bodyPr/>
          <a:lstStyle/>
          <a:p>
            <a:pPr>
              <a:defRPr sz="800" b="0" i="1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2859635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25400">
      <a:noFill/>
    </a:ln>
    <a:effectLst/>
  </c:spPr>
  <c:txPr>
    <a:bodyPr/>
    <a:lstStyle/>
    <a:p>
      <a:pPr>
        <a:defRPr sz="800" b="0" i="1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Updated'!$A$336</c:f>
              <c:strCache>
                <c:ptCount val="1"/>
                <c:pt idx="0">
                  <c:v>Gross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EE6-416F-8075-DB51E07F41F0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Updated'!$B$337:$B$359</c:f>
              <c:strCache>
                <c:ptCount val="23"/>
                <c:pt idx="0">
                  <c:v>HKA</c:v>
                </c:pt>
                <c:pt idx="1">
                  <c:v>Adecco Group AG</c:v>
                </c:pt>
                <c:pt idx="2">
                  <c:v>BG Staffing, Inc.</c:v>
                </c:pt>
                <c:pt idx="3">
                  <c:v>CDI Corp.</c:v>
                </c:pt>
                <c:pt idx="4">
                  <c:v>Ciber, Inc.</c:v>
                </c:pt>
                <c:pt idx="5">
                  <c:v>Computer Task Group, Incorporated</c:v>
                </c:pt>
                <c:pt idx="6">
                  <c:v>Gattaca plc</c:v>
                </c:pt>
                <c:pt idx="7">
                  <c:v>Hudson Global, Inc</c:v>
                </c:pt>
                <c:pt idx="8">
                  <c:v>Impellam Group PLC</c:v>
                </c:pt>
                <c:pt idx="9">
                  <c:v>Kelly Services, Inc.</c:v>
                </c:pt>
                <c:pt idx="10">
                  <c:v>Kforce Inc.</c:v>
                </c:pt>
                <c:pt idx="11">
                  <c:v>ManpowerGroup Inc.</c:v>
                </c:pt>
                <c:pt idx="12">
                  <c:v>Mastech Digital, Inc.</c:v>
                </c:pt>
                <c:pt idx="13">
                  <c:v>On Assignment, Inc.</c:v>
                </c:pt>
                <c:pt idx="14">
                  <c:v>Randstad Holding NV</c:v>
                </c:pt>
                <c:pt idx="15">
                  <c:v>Recruit Holdings Co.,Ltd.</c:v>
                </c:pt>
                <c:pt idx="16">
                  <c:v>Resources Connection, Inc.</c:v>
                </c:pt>
                <c:pt idx="17">
                  <c:v>Robert Half International Inc.</c:v>
                </c:pt>
                <c:pt idx="18">
                  <c:v>Staffing 360 Solutions, Inc.</c:v>
                </c:pt>
                <c:pt idx="19">
                  <c:v>Staffline Group plc</c:v>
                </c:pt>
                <c:pt idx="20">
                  <c:v>SThree plc</c:v>
                </c:pt>
                <c:pt idx="21">
                  <c:v>TrueBlue, Inc.</c:v>
                </c:pt>
                <c:pt idx="22">
                  <c:v>Volt Information Sciences, Inc.</c:v>
                </c:pt>
              </c:strCache>
            </c:strRef>
          </c:cat>
          <c:val>
            <c:numRef>
              <c:f>'Multiple Time Trends - Updated'!$T$337:$T$359</c:f>
              <c:numCache>
                <c:formatCode>0.00%</c:formatCode>
                <c:ptCount val="23"/>
                <c:pt idx="0" formatCode="General">
                  <c:v>0.1512</c:v>
                </c:pt>
                <c:pt idx="1">
                  <c:v>0.18659600000000001</c:v>
                </c:pt>
                <c:pt idx="2">
                  <c:v>0.242673</c:v>
                </c:pt>
                <c:pt idx="3">
                  <c:v>0.18806599999999998</c:v>
                </c:pt>
                <c:pt idx="4">
                  <c:v>0.22594</c:v>
                </c:pt>
                <c:pt idx="5">
                  <c:v>0.181479</c:v>
                </c:pt>
                <c:pt idx="6">
                  <c:v>0.11525199999999999</c:v>
                </c:pt>
                <c:pt idx="7">
                  <c:v>0.41620699999999999</c:v>
                </c:pt>
                <c:pt idx="8">
                  <c:v>0.133798</c:v>
                </c:pt>
                <c:pt idx="9">
                  <c:v>0.174572</c:v>
                </c:pt>
                <c:pt idx="10">
                  <c:v>0.30378100000000002</c:v>
                </c:pt>
                <c:pt idx="11">
                  <c:v>0.16763800000000001</c:v>
                </c:pt>
                <c:pt idx="12">
                  <c:v>0.19711300000000001</c:v>
                </c:pt>
                <c:pt idx="13">
                  <c:v>0.32267000000000001</c:v>
                </c:pt>
                <c:pt idx="14">
                  <c:v>0.19883800000000001</c:v>
                </c:pt>
                <c:pt idx="15">
                  <c:v>0.46228900000000001</c:v>
                </c:pt>
                <c:pt idx="16">
                  <c:v>0.37936300000000001</c:v>
                </c:pt>
                <c:pt idx="17">
                  <c:v>0.41081099999999998</c:v>
                </c:pt>
                <c:pt idx="18">
                  <c:v>0.181501</c:v>
                </c:pt>
                <c:pt idx="19">
                  <c:v>0.13020599999999999</c:v>
                </c:pt>
                <c:pt idx="20">
                  <c:v>0.26335900000000001</c:v>
                </c:pt>
                <c:pt idx="21">
                  <c:v>0.250531</c:v>
                </c:pt>
                <c:pt idx="22">
                  <c:v>0.157635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EE6-416F-8075-DB51E07F41F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EV/EBITDA</c:v>
                </c:pt>
              </c:strCache>
            </c:strRef>
          </c:tx>
          <c:spPr>
            <a:solidFill>
              <a:srgbClr val="7BA7D3"/>
            </a:solidFill>
            <a:ln w="9525">
              <a:solidFill>
                <a:srgbClr val="FFFFFF"/>
              </a:solidFill>
            </a:ln>
            <a:effectLst/>
          </c:spPr>
          <c:invertIfNegative val="0"/>
          <c:dLbls>
            <c:dLbl>
              <c:idx val="4"/>
              <c:layout>
                <c:manualLayout>
                  <c:x val="-5.8948943882793536E-17"/>
                  <c:y val="-3.378367893623086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B4-4552-B229-38ACF498AE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1" u="none" strike="noStrike" kern="1200" baseline="0">
                    <a:solidFill>
                      <a:srgbClr val="000000"/>
                    </a:solidFill>
                    <a:latin typeface="Tahoma"/>
                    <a:ea typeface="Tahoma"/>
                    <a:cs typeface="Tahoma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Sheet1!$A$2:$A$10</c:f>
              <c:strCache>
                <c:ptCount val="9"/>
                <c:pt idx="0">
                  <c:v>Q4 '14</c:v>
                </c:pt>
                <c:pt idx="1">
                  <c:v>Q1 '15</c:v>
                </c:pt>
                <c:pt idx="2">
                  <c:v>Q2 '15</c:v>
                </c:pt>
                <c:pt idx="3">
                  <c:v>Q3 '15</c:v>
                </c:pt>
                <c:pt idx="4">
                  <c:v>Q4 '15</c:v>
                </c:pt>
                <c:pt idx="5">
                  <c:v>Q1 '16</c:v>
                </c:pt>
                <c:pt idx="6">
                  <c:v>Q2 '16</c:v>
                </c:pt>
                <c:pt idx="7">
                  <c:v>Q3 '16</c:v>
                </c:pt>
                <c:pt idx="8">
                  <c:v>Q4 '16</c:v>
                </c:pt>
              </c:strCache>
            </c:strRef>
          </c:cat>
          <c:val>
            <c:numRef>
              <c:f>Sheet1!$B$2:$B$10</c:f>
              <c:numCache>
                <c:formatCode>0.0\x</c:formatCode>
                <c:ptCount val="9"/>
                <c:pt idx="0">
                  <c:v>10.65</c:v>
                </c:pt>
                <c:pt idx="1">
                  <c:v>12.46</c:v>
                </c:pt>
                <c:pt idx="2">
                  <c:v>12.21</c:v>
                </c:pt>
                <c:pt idx="3">
                  <c:v>12.24</c:v>
                </c:pt>
                <c:pt idx="4">
                  <c:v>10.71</c:v>
                </c:pt>
                <c:pt idx="5">
                  <c:v>11.64</c:v>
                </c:pt>
                <c:pt idx="6">
                  <c:v>11.8</c:v>
                </c:pt>
                <c:pt idx="7">
                  <c:v>11.6</c:v>
                </c:pt>
                <c:pt idx="8">
                  <c:v>10.220000000000001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B4-4552-B229-38ACF498AE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019368072"/>
        <c:axId val="101937069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Deal Volume</c:v>
                </c:pt>
              </c:strCache>
            </c:strRef>
          </c:tx>
          <c:spPr>
            <a:ln w="9525" cap="rnd">
              <a:solidFill>
                <a:srgbClr val="07325F"/>
              </a:solidFill>
              <a:round/>
            </a:ln>
            <a:effectLst/>
          </c:spPr>
          <c:marker>
            <c:symbol val="none"/>
          </c:marker>
          <c:cat>
            <c:strRef>
              <c:f>Sheet1!$A$2:$A$10</c:f>
              <c:strCache>
                <c:ptCount val="9"/>
                <c:pt idx="0">
                  <c:v>Q4 '14</c:v>
                </c:pt>
                <c:pt idx="1">
                  <c:v>Q1 '15</c:v>
                </c:pt>
                <c:pt idx="2">
                  <c:v>Q2 '15</c:v>
                </c:pt>
                <c:pt idx="3">
                  <c:v>Q3 '15</c:v>
                </c:pt>
                <c:pt idx="4">
                  <c:v>Q4 '15</c:v>
                </c:pt>
                <c:pt idx="5">
                  <c:v>Q1 '16</c:v>
                </c:pt>
                <c:pt idx="6">
                  <c:v>Q2 '16</c:v>
                </c:pt>
                <c:pt idx="7">
                  <c:v>Q3 '16</c:v>
                </c:pt>
                <c:pt idx="8">
                  <c:v>Q4 '16</c:v>
                </c:pt>
              </c:strCache>
            </c:strRef>
          </c:cat>
          <c:val>
            <c:numRef>
              <c:f>Sheet1!$C$2:$C$10</c:f>
              <c:numCache>
                <c:formatCode>_(* #,##0_);_(* \(#,##0\);_(* "-"??_);_(@_)</c:formatCode>
                <c:ptCount val="9"/>
                <c:pt idx="0">
                  <c:v>1151</c:v>
                </c:pt>
                <c:pt idx="1">
                  <c:v>1254</c:v>
                </c:pt>
                <c:pt idx="2">
                  <c:v>1183</c:v>
                </c:pt>
                <c:pt idx="3">
                  <c:v>1250</c:v>
                </c:pt>
                <c:pt idx="4">
                  <c:v>1265</c:v>
                </c:pt>
                <c:pt idx="5">
                  <c:v>1166</c:v>
                </c:pt>
                <c:pt idx="6">
                  <c:v>1113</c:v>
                </c:pt>
                <c:pt idx="7">
                  <c:v>1056</c:v>
                </c:pt>
                <c:pt idx="8">
                  <c:v>763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DB4-4552-B229-38ACF498AE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63268960"/>
        <c:axId val="963272240"/>
      </c:lineChart>
      <c:catAx>
        <c:axId val="1019368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rgbClr val="969696"/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1" u="none" strike="noStrike" kern="1200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1019370696"/>
        <c:crosses val="autoZero"/>
        <c:auto val="1"/>
        <c:lblAlgn val="ctr"/>
        <c:lblOffset val="100"/>
        <c:noMultiLvlLbl val="0"/>
      </c:catAx>
      <c:valAx>
        <c:axId val="1019370696"/>
        <c:scaling>
          <c:orientation val="minMax"/>
        </c:scaling>
        <c:delete val="0"/>
        <c:axPos val="l"/>
        <c:numFmt formatCode="0.0\x" sourceLinked="1"/>
        <c:majorTickMark val="none"/>
        <c:minorTickMark val="none"/>
        <c:tickLblPos val="nextTo"/>
        <c:spPr>
          <a:noFill/>
          <a:ln w="3175">
            <a:solidFill>
              <a:srgbClr val="969696"/>
            </a:solidFill>
            <a:prstDash val="soli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1" u="none" strike="noStrike" kern="1200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1019368072"/>
        <c:crosses val="autoZero"/>
        <c:crossBetween val="between"/>
      </c:valAx>
      <c:valAx>
        <c:axId val="963272240"/>
        <c:scaling>
          <c:orientation val="minMax"/>
          <c:max val="1500"/>
          <c:min val="0"/>
        </c:scaling>
        <c:delete val="0"/>
        <c:axPos val="r"/>
        <c:numFmt formatCode="_(* #,##0_);_(* \(#,##0\);_(* &quot;-&quot;??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1" u="none" strike="noStrike" kern="1200" baseline="0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963268960"/>
        <c:crosses val="max"/>
        <c:crossBetween val="between"/>
        <c:majorUnit val="250"/>
      </c:valAx>
      <c:catAx>
        <c:axId val="96326896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63272240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  <a:effectLst/>
      </c:spPr>
    </c:plotArea>
    <c:legend>
      <c:legendPos val="t"/>
      <c:layout>
        <c:manualLayout>
          <c:xMode val="edge"/>
          <c:yMode val="edge"/>
          <c:x val="0.18530774489201712"/>
          <c:y val="6.1936744716423256E-2"/>
          <c:w val="0.62938425703217971"/>
          <c:h val="8.760347360062636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1" u="none" strike="noStrike" kern="1200" baseline="0">
              <a:solidFill>
                <a:srgbClr val="000000"/>
              </a:solidFill>
              <a:latin typeface="Tahoma"/>
              <a:ea typeface="Tahoma"/>
              <a:cs typeface="Tahoma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25400">
      <a:noFill/>
    </a:ln>
    <a:effectLst/>
  </c:spPr>
  <c:txPr>
    <a:bodyPr/>
    <a:lstStyle/>
    <a:p>
      <a:pPr>
        <a:defRPr sz="800" b="0" i="1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3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2836883526133313E-2"/>
          <c:y val="4.3292346608847808E-2"/>
          <c:w val="0.90716311647386672"/>
          <c:h val="0.8571198980562212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# Transactions</c:v>
                </c:pt>
              </c:strCache>
            </c:strRef>
          </c:tx>
          <c:spPr>
            <a:ln w="41275">
              <a:solidFill>
                <a:schemeClr val="accent1"/>
              </a:solidFill>
            </a:ln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9DF8-469B-88BB-5BB2C98BD4F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DF8-469B-88BB-5BB2C98BD4F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DF8-469B-88BB-5BB2C98BD4F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DF8-469B-88BB-5BB2C98BD4F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9DF8-469B-88BB-5BB2C98BD4F1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DF8-469B-88BB-5BB2C98BD4F1}"/>
                </c:ext>
              </c:extLst>
            </c:dLbl>
            <c:numFmt formatCode="&quot;$&quot;#,##0" sourceLinked="0"/>
            <c:spPr>
              <a:noFill/>
              <a:ln>
                <a:noFill/>
              </a:ln>
              <a:effectLst/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  <c:pt idx="0">
                  <c:v>2005</c:v>
                </c:pt>
                <c:pt idx="1">
                  <c:v>2007</c:v>
                </c:pt>
                <c:pt idx="2">
                  <c:v>2009</c:v>
                </c:pt>
                <c:pt idx="3">
                  <c:v>2011</c:v>
                </c:pt>
                <c:pt idx="4">
                  <c:v>2013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1488.635</c:v>
                </c:pt>
                <c:pt idx="1">
                  <c:v>1825.614</c:v>
                </c:pt>
                <c:pt idx="2">
                  <c:v>1428.009</c:v>
                </c:pt>
                <c:pt idx="3">
                  <c:v>1662.595</c:v>
                </c:pt>
                <c:pt idx="4">
                  <c:v>1941.3050000000001</c:v>
                </c:pt>
                <c:pt idx="5">
                  <c:v>2209.0659999999998</c:v>
                </c:pt>
                <c:pt idx="6">
                  <c:v>2230.0100000000002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9DF8-469B-88BB-5BB2C98BD4F1}"/>
            </c:ext>
          </c:extLst>
        </c:ser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228705792"/>
        <c:axId val="228712832"/>
      </c:lineChart>
      <c:catAx>
        <c:axId val="228705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175">
            <a:solidFill>
              <a:srgbClr val="969696"/>
            </a:solidFill>
            <a:prstDash val="solid"/>
          </a:ln>
        </c:spPr>
        <c:txPr>
          <a:bodyPr rot="0" vert="horz"/>
          <a:lstStyle/>
          <a:p>
            <a:pPr>
              <a:defRPr/>
            </a:pPr>
            <a:endParaRPr lang="en-US"/>
          </a:p>
        </c:txPr>
        <c:crossAx val="228712832"/>
        <c:crosses val="autoZero"/>
        <c:auto val="1"/>
        <c:lblAlgn val="ctr"/>
        <c:lblOffset val="100"/>
        <c:noMultiLvlLbl val="0"/>
      </c:catAx>
      <c:valAx>
        <c:axId val="228712832"/>
        <c:scaling>
          <c:orientation val="minMax"/>
        </c:scaling>
        <c:delete val="0"/>
        <c:axPos val="l"/>
        <c:numFmt formatCode="&quot;$&quot;#,##0" sourceLinked="0"/>
        <c:majorTickMark val="none"/>
        <c:minorTickMark val="none"/>
        <c:tickLblPos val="nextTo"/>
        <c:spPr>
          <a:ln w="3175">
            <a:solidFill>
              <a:srgbClr val="969696"/>
            </a:solidFill>
            <a:prstDash val="solid"/>
          </a:ln>
        </c:spPr>
        <c:crossAx val="22870579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25400">
      <a:noFill/>
    </a:ln>
    <a:effectLst/>
  </c:spPr>
  <c:txPr>
    <a:bodyPr/>
    <a:lstStyle/>
    <a:p>
      <a:pPr>
        <a:defRPr sz="800" b="0" i="1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402390962703716E-2"/>
          <c:y val="5.1036496954017664E-2"/>
          <c:w val="0.90681123626907745"/>
          <c:h val="0.7143929019742097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Senior Leverage Multiple</c:v>
                </c:pt>
              </c:strCache>
            </c:strRef>
          </c:tx>
          <c:spPr>
            <a:solidFill>
              <a:srgbClr val="7BA7D3"/>
            </a:solidFill>
            <a:ln w="9525">
              <a:solidFill>
                <a:srgbClr val="FFFFFF"/>
              </a:solidFill>
            </a:ln>
          </c:spPr>
          <c:invertIfNegative val="0"/>
          <c:dLbls>
            <c:numFmt formatCode="0.0\x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800">
                    <a:solidFill>
                      <a:schemeClr val="tx1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Sheet1!$A$2:$A$19</c:f>
              <c:strCache>
                <c:ptCount val="12"/>
                <c:pt idx="0">
                  <c:v>Q1'14</c:v>
                </c:pt>
                <c:pt idx="1">
                  <c:v>Q2'14</c:v>
                </c:pt>
                <c:pt idx="2">
                  <c:v>Q3'14</c:v>
                </c:pt>
                <c:pt idx="3">
                  <c:v>Q4'14</c:v>
                </c:pt>
                <c:pt idx="4">
                  <c:v>Q1'15</c:v>
                </c:pt>
                <c:pt idx="5">
                  <c:v>Q2'15</c:v>
                </c:pt>
                <c:pt idx="6">
                  <c:v>Q3'15</c:v>
                </c:pt>
                <c:pt idx="7">
                  <c:v>Q4'15</c:v>
                </c:pt>
                <c:pt idx="8">
                  <c:v>Q1'16</c:v>
                </c:pt>
                <c:pt idx="9">
                  <c:v>Q2'16</c:v>
                </c:pt>
                <c:pt idx="10">
                  <c:v>Q3'16</c:v>
                </c:pt>
                <c:pt idx="11">
                  <c:v>Q4'16</c:v>
                </c:pt>
              </c:strCache>
            </c:strRef>
          </c:cat>
          <c:val>
            <c:numRef>
              <c:f>Sheet1!$B$2:$B$19</c:f>
              <c:numCache>
                <c:formatCode>#,##0.0\x</c:formatCode>
                <c:ptCount val="12"/>
                <c:pt idx="0">
                  <c:v>4.091654163540885</c:v>
                </c:pt>
                <c:pt idx="1">
                  <c:v>4.5469722222222222</c:v>
                </c:pt>
                <c:pt idx="2">
                  <c:v>4.425164978604033</c:v>
                </c:pt>
                <c:pt idx="3">
                  <c:v>4.3600000000000003</c:v>
                </c:pt>
                <c:pt idx="4">
                  <c:v>4.3440000000000003</c:v>
                </c:pt>
                <c:pt idx="5">
                  <c:v>4.1900000000000004</c:v>
                </c:pt>
                <c:pt idx="6">
                  <c:v>4.74</c:v>
                </c:pt>
                <c:pt idx="7">
                  <c:v>4.726</c:v>
                </c:pt>
                <c:pt idx="8">
                  <c:v>4.04</c:v>
                </c:pt>
                <c:pt idx="9">
                  <c:v>3.871</c:v>
                </c:pt>
                <c:pt idx="10">
                  <c:v>4.3</c:v>
                </c:pt>
                <c:pt idx="11" formatCode="0.00">
                  <c:v>4.3860000000000001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AC-4414-8F68-E4FD7657E96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Leverage Multiple</c:v>
                </c:pt>
              </c:strCache>
            </c:strRef>
          </c:tx>
          <c:spPr>
            <a:solidFill>
              <a:srgbClr val="ADC7E1"/>
            </a:solidFill>
            <a:ln w="9525">
              <a:solidFill>
                <a:srgbClr val="FFFFFF"/>
              </a:solidFill>
            </a:ln>
          </c:spPr>
          <c:invertIfNegative val="0"/>
          <c:cat>
            <c:strRef>
              <c:f>Sheet1!$A$2:$A$19</c:f>
              <c:strCache>
                <c:ptCount val="12"/>
                <c:pt idx="0">
                  <c:v>Q1'14</c:v>
                </c:pt>
                <c:pt idx="1">
                  <c:v>Q2'14</c:v>
                </c:pt>
                <c:pt idx="2">
                  <c:v>Q3'14</c:v>
                </c:pt>
                <c:pt idx="3">
                  <c:v>Q4'14</c:v>
                </c:pt>
                <c:pt idx="4">
                  <c:v>Q1'15</c:v>
                </c:pt>
                <c:pt idx="5">
                  <c:v>Q2'15</c:v>
                </c:pt>
                <c:pt idx="6">
                  <c:v>Q3'15</c:v>
                </c:pt>
                <c:pt idx="7">
                  <c:v>Q4'15</c:v>
                </c:pt>
                <c:pt idx="8">
                  <c:v>Q1'16</c:v>
                </c:pt>
                <c:pt idx="9">
                  <c:v>Q2'16</c:v>
                </c:pt>
                <c:pt idx="10">
                  <c:v>Q3'16</c:v>
                </c:pt>
                <c:pt idx="11">
                  <c:v>Q4'16</c:v>
                </c:pt>
              </c:strCache>
            </c:strRef>
          </c:cat>
          <c:val>
            <c:numRef>
              <c:f>Sheet1!$C$2:$C$19</c:f>
              <c:numCache>
                <c:formatCode>#,##0.0\x</c:formatCode>
                <c:ptCount val="12"/>
                <c:pt idx="0">
                  <c:v>0.8130232558139534</c:v>
                </c:pt>
                <c:pt idx="1">
                  <c:v>1.0521138768638778</c:v>
                </c:pt>
                <c:pt idx="2">
                  <c:v>1.5354831695441149</c:v>
                </c:pt>
                <c:pt idx="3">
                  <c:v>1.0299999999999994</c:v>
                </c:pt>
                <c:pt idx="4">
                  <c:v>0.97</c:v>
                </c:pt>
                <c:pt idx="5">
                  <c:v>1.01</c:v>
                </c:pt>
                <c:pt idx="6">
                  <c:v>1.4799999999999995</c:v>
                </c:pt>
                <c:pt idx="7">
                  <c:v>1.57</c:v>
                </c:pt>
                <c:pt idx="8">
                  <c:v>0.75</c:v>
                </c:pt>
                <c:pt idx="9">
                  <c:v>1.43</c:v>
                </c:pt>
                <c:pt idx="10">
                  <c:v>1.048</c:v>
                </c:pt>
                <c:pt idx="11">
                  <c:v>1.3239999999999998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AC-4414-8F68-E4FD7657E96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  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Sheet1!$A$2:$A$19</c:f>
              <c:strCache>
                <c:ptCount val="12"/>
                <c:pt idx="0">
                  <c:v>Q1'14</c:v>
                </c:pt>
                <c:pt idx="1">
                  <c:v>Q2'14</c:v>
                </c:pt>
                <c:pt idx="2">
                  <c:v>Q3'14</c:v>
                </c:pt>
                <c:pt idx="3">
                  <c:v>Q4'14</c:v>
                </c:pt>
                <c:pt idx="4">
                  <c:v>Q1'15</c:v>
                </c:pt>
                <c:pt idx="5">
                  <c:v>Q2'15</c:v>
                </c:pt>
                <c:pt idx="6">
                  <c:v>Q3'15</c:v>
                </c:pt>
                <c:pt idx="7">
                  <c:v>Q4'15</c:v>
                </c:pt>
                <c:pt idx="8">
                  <c:v>Q1'16</c:v>
                </c:pt>
                <c:pt idx="9">
                  <c:v>Q2'16</c:v>
                </c:pt>
                <c:pt idx="10">
                  <c:v>Q3'16</c:v>
                </c:pt>
                <c:pt idx="11">
                  <c:v>Q4'16</c:v>
                </c:pt>
              </c:strCache>
            </c:strRef>
          </c:cat>
          <c:val>
            <c:numRef>
              <c:f>Sheet1!$D$2:$D$19</c:f>
              <c:numCache>
                <c:formatCode>#,##0.0\x</c:formatCode>
                <c:ptCount val="12"/>
                <c:pt idx="0">
                  <c:v>4.9046774193548384</c:v>
                </c:pt>
                <c:pt idx="1">
                  <c:v>5.5990860990861</c:v>
                </c:pt>
                <c:pt idx="2">
                  <c:v>5.9606481481481479</c:v>
                </c:pt>
                <c:pt idx="3">
                  <c:v>5.39</c:v>
                </c:pt>
                <c:pt idx="4">
                  <c:v>5.3140000000000001</c:v>
                </c:pt>
                <c:pt idx="5">
                  <c:v>5.2</c:v>
                </c:pt>
                <c:pt idx="6">
                  <c:v>6.22</c:v>
                </c:pt>
                <c:pt idx="7">
                  <c:v>6.2960000000000003</c:v>
                </c:pt>
                <c:pt idx="8">
                  <c:v>4.79</c:v>
                </c:pt>
                <c:pt idx="9">
                  <c:v>5.3010000000000002</c:v>
                </c:pt>
                <c:pt idx="10">
                  <c:v>5.3479999999999999</c:v>
                </c:pt>
                <c:pt idx="11">
                  <c:v>5.71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C1-4359-B692-5610BF15F2B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229514240"/>
        <c:axId val="229520128"/>
      </c:barChart>
      <c:catAx>
        <c:axId val="22951424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3175">
            <a:solidFill>
              <a:srgbClr val="969696"/>
            </a:solidFill>
            <a:prstDash val="solid"/>
          </a:ln>
        </c:spPr>
        <c:txPr>
          <a:bodyPr rot="-2040000"/>
          <a:lstStyle/>
          <a:p>
            <a:pPr>
              <a:defRPr sz="800" b="0" i="1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29520128"/>
        <c:crosses val="autoZero"/>
        <c:auto val="1"/>
        <c:lblAlgn val="ctr"/>
        <c:lblOffset val="100"/>
        <c:tickLblSkip val="1"/>
        <c:tickMarkSkip val="2"/>
        <c:noMultiLvlLbl val="0"/>
      </c:catAx>
      <c:valAx>
        <c:axId val="229520128"/>
        <c:scaling>
          <c:orientation val="minMax"/>
          <c:max val="7"/>
          <c:min val="0"/>
        </c:scaling>
        <c:delete val="0"/>
        <c:axPos val="l"/>
        <c:numFmt formatCode="#,##0.0\x" sourceLinked="1"/>
        <c:majorTickMark val="none"/>
        <c:minorTickMark val="none"/>
        <c:tickLblPos val="nextTo"/>
        <c:spPr>
          <a:ln w="3175">
            <a:solidFill>
              <a:srgbClr val="969696"/>
            </a:solidFill>
            <a:prstDash val="solid"/>
          </a:ln>
        </c:spPr>
        <c:txPr>
          <a:bodyPr/>
          <a:lstStyle/>
          <a:p>
            <a:pPr>
              <a:defRPr sz="800" b="0" i="1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29514240"/>
        <c:crosses val="autoZero"/>
        <c:crossBetween val="between"/>
      </c:valAx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20460774614879548"/>
          <c:y val="0.91373578302712166"/>
          <c:w val="0.74568350990701138"/>
          <c:h val="8.6264216972878394E-2"/>
        </c:manualLayout>
      </c:layout>
      <c:overlay val="0"/>
    </c:legend>
    <c:plotVisOnly val="1"/>
    <c:dispBlanksAs val="gap"/>
    <c:showDLblsOverMax val="0"/>
  </c:chart>
  <c:spPr>
    <a:noFill/>
    <a:ln w="9525">
      <a:noFill/>
    </a:ln>
    <a:effectLst/>
  </c:spPr>
  <c:txPr>
    <a:bodyPr/>
    <a:lstStyle/>
    <a:p>
      <a:pPr>
        <a:defRPr sz="800" b="0" i="1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153618523928852E-2"/>
          <c:y val="0"/>
          <c:w val="0.97769276295214225"/>
          <c:h val="0.8968147029626144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>
              <a:solidFill>
                <a:srgbClr val="FFFFFF"/>
              </a:solidFill>
            </a:ln>
          </c:spPr>
          <c:invertIfNegative val="0"/>
          <c:dLbls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Sheet1!$A$2:$A$15</c:f>
              <c:numCache>
                <c:formatCode>General</c:formatCode>
                <c:ptCount val="14"/>
                <c:pt idx="0">
                  <c:v>2003</c:v>
                </c:pt>
                <c:pt idx="1">
                  <c:v>2004</c:v>
                </c:pt>
                <c:pt idx="2">
                  <c:v>2005</c:v>
                </c:pt>
                <c:pt idx="3">
                  <c:v>2006</c:v>
                </c:pt>
                <c:pt idx="4">
                  <c:v>2007</c:v>
                </c:pt>
                <c:pt idx="5">
                  <c:v>2008</c:v>
                </c:pt>
                <c:pt idx="6">
                  <c:v>2009</c:v>
                </c:pt>
                <c:pt idx="7">
                  <c:v>2010</c:v>
                </c:pt>
                <c:pt idx="8">
                  <c:v>2011</c:v>
                </c:pt>
                <c:pt idx="9">
                  <c:v>2012</c:v>
                </c:pt>
                <c:pt idx="10">
                  <c:v>2013</c:v>
                </c:pt>
                <c:pt idx="11">
                  <c:v>2014</c:v>
                </c:pt>
                <c:pt idx="12">
                  <c:v>2015</c:v>
                </c:pt>
                <c:pt idx="13">
                  <c:v>2016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16</c:v>
                </c:pt>
                <c:pt idx="1">
                  <c:v>20</c:v>
                </c:pt>
                <c:pt idx="2">
                  <c:v>32</c:v>
                </c:pt>
                <c:pt idx="3">
                  <c:v>52</c:v>
                </c:pt>
                <c:pt idx="4">
                  <c:v>64</c:v>
                </c:pt>
                <c:pt idx="5">
                  <c:v>57</c:v>
                </c:pt>
                <c:pt idx="6">
                  <c:v>56</c:v>
                </c:pt>
                <c:pt idx="7">
                  <c:v>64</c:v>
                </c:pt>
                <c:pt idx="8">
                  <c:v>79</c:v>
                </c:pt>
                <c:pt idx="9">
                  <c:v>93</c:v>
                </c:pt>
                <c:pt idx="10">
                  <c:v>99</c:v>
                </c:pt>
                <c:pt idx="11">
                  <c:v>111</c:v>
                </c:pt>
                <c:pt idx="12">
                  <c:v>128</c:v>
                </c:pt>
                <c:pt idx="13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41-4F91-9114-E85CC2EA55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224722304"/>
        <c:axId val="224839936"/>
      </c:barChart>
      <c:catAx>
        <c:axId val="224722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ln w="3175">
            <a:solidFill>
              <a:srgbClr val="969696"/>
            </a:solidFill>
            <a:prstDash val="solid"/>
          </a:ln>
        </c:spPr>
        <c:txPr>
          <a:bodyPr rot="0"/>
          <a:lstStyle/>
          <a:p>
            <a:pPr>
              <a:defRPr sz="800" b="0" i="1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24839936"/>
        <c:crosses val="autoZero"/>
        <c:auto val="1"/>
        <c:lblAlgn val="ctr"/>
        <c:lblOffset val="100"/>
        <c:noMultiLvlLbl val="0"/>
      </c:catAx>
      <c:valAx>
        <c:axId val="2248399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ln w="3175">
            <a:noFill/>
            <a:prstDash val="solid"/>
          </a:ln>
        </c:spPr>
        <c:txPr>
          <a:bodyPr/>
          <a:lstStyle/>
          <a:p>
            <a:pPr>
              <a:defRPr sz="800" b="0" i="1">
                <a:solidFill>
                  <a:srgbClr val="000000"/>
                </a:solidFill>
                <a:latin typeface="Tahoma"/>
                <a:ea typeface="Tahoma"/>
                <a:cs typeface="Tahoma"/>
              </a:defRPr>
            </a:pPr>
            <a:endParaRPr lang="en-US"/>
          </a:p>
        </c:txPr>
        <c:crossAx val="22472230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spPr>
    <a:noFill/>
    <a:ln w="25400">
      <a:noFill/>
    </a:ln>
    <a:effectLst/>
  </c:spPr>
  <c:txPr>
    <a:bodyPr/>
    <a:lstStyle/>
    <a:p>
      <a:pPr>
        <a:defRPr sz="800" b="0" i="1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019255345906827"/>
          <c:y val="0.13287383370003883"/>
          <c:w val="0.33698306437898479"/>
          <c:h val="0.62297749173441896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>
              <a:noFill/>
            </a:ln>
          </c:spPr>
          <c:dPt>
            <c:idx val="0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90B3-4A11-9987-7526DCEDE4A7}"/>
              </c:ext>
            </c:extLst>
          </c:dPt>
          <c:dPt>
            <c:idx val="1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90B3-4A11-9987-7526DCEDE4A7}"/>
              </c:ext>
            </c:extLst>
          </c:dPt>
          <c:dPt>
            <c:idx val="2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90B3-4A11-9987-7526DCEDE4A7}"/>
              </c:ext>
            </c:extLst>
          </c:dPt>
          <c:dPt>
            <c:idx val="3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90B3-4A11-9987-7526DCEDE4A7}"/>
              </c:ext>
            </c:extLst>
          </c:dPt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Cross-Border Strategic</c:v>
                </c:pt>
                <c:pt idx="1">
                  <c:v>Domestic Strategic</c:v>
                </c:pt>
                <c:pt idx="2">
                  <c:v>Cross-Border Financial</c:v>
                </c:pt>
                <c:pt idx="3">
                  <c:v>Domestic Financial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0.28999999999999998</c:v>
                </c:pt>
                <c:pt idx="1">
                  <c:v>0.3</c:v>
                </c:pt>
                <c:pt idx="2">
                  <c:v>7.46E-2</c:v>
                </c:pt>
                <c:pt idx="3">
                  <c:v>0.34300000000000003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0B3-4A11-9987-7526DCEDE4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legend>
      <c:legendPos val="b"/>
      <c:layout>
        <c:manualLayout>
          <c:xMode val="edge"/>
          <c:yMode val="edge"/>
          <c:x val="0.68191968945421289"/>
          <c:y val="0.17621754117338126"/>
          <c:w val="0.30340687954232787"/>
          <c:h val="0.46910990575472694"/>
        </c:manualLayout>
      </c:layout>
      <c:overlay val="0"/>
    </c:legend>
    <c:plotVisOnly val="1"/>
    <c:dispBlanksAs val="gap"/>
    <c:showDLblsOverMax val="0"/>
  </c:chart>
  <c:spPr>
    <a:noFill/>
    <a:ln w="9525">
      <a:noFill/>
    </a:ln>
    <a:effectLst/>
  </c:spPr>
  <c:txPr>
    <a:bodyPr/>
    <a:lstStyle/>
    <a:p>
      <a:pPr>
        <a:defRPr sz="800" b="0" i="1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15064984346815E-2"/>
          <c:y val="2.8759453692405068E-2"/>
          <c:w val="0.37653530658065332"/>
          <c:h val="0.9712405463075949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>
              <a:noFill/>
            </a:ln>
          </c:spPr>
          <c:dPt>
            <c:idx val="0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2817-4468-BFD2-F41E06F3E49F}"/>
              </c:ext>
            </c:extLst>
          </c:dPt>
          <c:dPt>
            <c:idx val="1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2817-4468-BFD2-F41E06F3E49F}"/>
              </c:ext>
            </c:extLst>
          </c:dPt>
          <c:dPt>
            <c:idx val="2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2817-4468-BFD2-F41E06F3E49F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817-4468-BFD2-F41E06F3E49F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817-4468-BFD2-F41E06F3E49F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817-4468-BFD2-F41E06F3E49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Sell-side</c:v>
                </c:pt>
                <c:pt idx="1">
                  <c:v>Buy-side</c:v>
                </c:pt>
                <c:pt idx="2">
                  <c:v>Capital Raise and Other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0.74099999999999999</c:v>
                </c:pt>
                <c:pt idx="1">
                  <c:v>0.108</c:v>
                </c:pt>
                <c:pt idx="2">
                  <c:v>0.152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817-4468-BFD2-F41E06F3E4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39519767258008409"/>
          <c:y val="0.23809523809523808"/>
          <c:w val="0.25781437561268694"/>
          <c:h val="0.51111966640263262"/>
        </c:manualLayout>
      </c:layout>
      <c:overlay val="1"/>
    </c:legend>
    <c:plotVisOnly val="1"/>
    <c:dispBlanksAs val="gap"/>
    <c:showDLblsOverMax val="0"/>
  </c:chart>
  <c:spPr>
    <a:noFill/>
    <a:ln w="9525">
      <a:noFill/>
    </a:ln>
    <a:effectLst/>
  </c:spPr>
  <c:txPr>
    <a:bodyPr/>
    <a:lstStyle/>
    <a:p>
      <a:pPr>
        <a:defRPr sz="800" b="0" i="1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7215064984346815E-2"/>
          <c:y val="2.8759453692405068E-2"/>
          <c:w val="0.37653530658065332"/>
          <c:h val="0.9712405463075949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 w="25400">
              <a:noFill/>
            </a:ln>
          </c:spPr>
          <c:dPt>
            <c:idx val="0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A549-4519-BB1F-D05546C41630}"/>
              </c:ext>
            </c:extLst>
          </c:dPt>
          <c:dPt>
            <c:idx val="1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A549-4519-BB1F-D05546C41630}"/>
              </c:ext>
            </c:extLst>
          </c:dPt>
          <c:dPt>
            <c:idx val="2"/>
            <c:bubble3D val="0"/>
            <c:spPr>
              <a:ln w="9525">
                <a:solidFill>
                  <a:srgbClr val="FFFFFF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A549-4519-BB1F-D05546C41630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549-4519-BB1F-D05546C41630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549-4519-BB1F-D05546C41630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A549-4519-BB1F-D05546C41630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Private Equity</c:v>
                </c:pt>
                <c:pt idx="1">
                  <c:v>Private</c:v>
                </c:pt>
                <c:pt idx="2">
                  <c:v>Public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0.51300000000000001</c:v>
                </c:pt>
                <c:pt idx="1">
                  <c:v>0.38</c:v>
                </c:pt>
                <c:pt idx="2">
                  <c:v>0.108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549-4519-BB1F-D05546C41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41447478101381907"/>
          <c:y val="0.30366122225614839"/>
          <c:w val="0.20319590171710464"/>
          <c:h val="0.43718719715374299"/>
        </c:manualLayout>
      </c:layout>
      <c:overlay val="1"/>
    </c:legend>
    <c:plotVisOnly val="1"/>
    <c:dispBlanksAs val="gap"/>
    <c:showDLblsOverMax val="0"/>
  </c:chart>
  <c:spPr>
    <a:noFill/>
    <a:ln w="9525">
      <a:noFill/>
    </a:ln>
    <a:effectLst/>
  </c:spPr>
  <c:txPr>
    <a:bodyPr/>
    <a:lstStyle/>
    <a:p>
      <a:pPr>
        <a:defRPr sz="800" b="0" i="1" u="none" strike="noStrike" baseline="0">
          <a:solidFill>
            <a:srgbClr val="000000"/>
          </a:solidFill>
          <a:latin typeface="Tahoma"/>
          <a:ea typeface="Tahoma"/>
          <a:cs typeface="Tahoma"/>
        </a:defRPr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E97-4DEF-94A2-92A85E3EBB6E}"/>
              </c:ext>
            </c:extLst>
          </c:dPt>
          <c:dLbls>
            <c:numFmt formatCode="0.0%;\(0.0%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Updated'!$B$364:$B$386</c:f>
              <c:strCache>
                <c:ptCount val="23"/>
                <c:pt idx="0">
                  <c:v>HKA</c:v>
                </c:pt>
                <c:pt idx="1">
                  <c:v>Adecco Group AG</c:v>
                </c:pt>
                <c:pt idx="2">
                  <c:v>BG Staffing, Inc.</c:v>
                </c:pt>
                <c:pt idx="3">
                  <c:v>CDI Corp.</c:v>
                </c:pt>
                <c:pt idx="4">
                  <c:v>Ciber, Inc.</c:v>
                </c:pt>
                <c:pt idx="5">
                  <c:v>Computer Task Group, Incorporated</c:v>
                </c:pt>
                <c:pt idx="6">
                  <c:v>Gattaca plc</c:v>
                </c:pt>
                <c:pt idx="7">
                  <c:v>Hudson Global, Inc</c:v>
                </c:pt>
                <c:pt idx="8">
                  <c:v>Impellam Group PLC</c:v>
                </c:pt>
                <c:pt idx="9">
                  <c:v>Kelly Services, Inc.</c:v>
                </c:pt>
                <c:pt idx="10">
                  <c:v>Kforce Inc.</c:v>
                </c:pt>
                <c:pt idx="11">
                  <c:v>ManpowerGroup Inc.</c:v>
                </c:pt>
                <c:pt idx="12">
                  <c:v>Mastech Digital, Inc.</c:v>
                </c:pt>
                <c:pt idx="13">
                  <c:v>On Assignment, Inc.</c:v>
                </c:pt>
                <c:pt idx="14">
                  <c:v>Randstad Holding NV</c:v>
                </c:pt>
                <c:pt idx="15">
                  <c:v>Recruit Holdings Co.,Ltd.</c:v>
                </c:pt>
                <c:pt idx="16">
                  <c:v>Resources Connection, Inc.</c:v>
                </c:pt>
                <c:pt idx="17">
                  <c:v>Robert Half International Inc.</c:v>
                </c:pt>
                <c:pt idx="18">
                  <c:v>Staffing 360 Solutions, Inc.</c:v>
                </c:pt>
                <c:pt idx="19">
                  <c:v>Staffline Group plc</c:v>
                </c:pt>
                <c:pt idx="20">
                  <c:v>SThree plc</c:v>
                </c:pt>
                <c:pt idx="21">
                  <c:v>TrueBlue, Inc.</c:v>
                </c:pt>
                <c:pt idx="22">
                  <c:v>Volt Information Sciences, Inc.</c:v>
                </c:pt>
              </c:strCache>
            </c:strRef>
          </c:cat>
          <c:val>
            <c:numRef>
              <c:f>'Multiple Time Trends - Updated'!$T$364:$T$386</c:f>
              <c:numCache>
                <c:formatCode>0.00%</c:formatCode>
                <c:ptCount val="23"/>
                <c:pt idx="0" formatCode="General">
                  <c:v>0.1</c:v>
                </c:pt>
                <c:pt idx="1">
                  <c:v>5.2305000000000004E-2</c:v>
                </c:pt>
                <c:pt idx="2">
                  <c:v>8.7286000000000002E-2</c:v>
                </c:pt>
                <c:pt idx="3">
                  <c:v>-9.9710000000000007E-3</c:v>
                </c:pt>
                <c:pt idx="4">
                  <c:v>-5.3926999999999996E-2</c:v>
                </c:pt>
                <c:pt idx="5">
                  <c:v>1.8912999999999999E-2</c:v>
                </c:pt>
                <c:pt idx="6">
                  <c:v>3.2294000000000003E-2</c:v>
                </c:pt>
                <c:pt idx="7">
                  <c:v>9.4079999999999997E-3</c:v>
                </c:pt>
                <c:pt idx="8">
                  <c:v>2.1890999999999997E-2</c:v>
                </c:pt>
                <c:pt idx="9">
                  <c:v>1.907E-2</c:v>
                </c:pt>
                <c:pt idx="10">
                  <c:v>5.5171999999999999E-2</c:v>
                </c:pt>
                <c:pt idx="11">
                  <c:v>4.2709999999999998E-2</c:v>
                </c:pt>
                <c:pt idx="12">
                  <c:v>4.0125000000000001E-2</c:v>
                </c:pt>
                <c:pt idx="13">
                  <c:v>0.10395</c:v>
                </c:pt>
                <c:pt idx="14">
                  <c:v>4.4743999999999999E-2</c:v>
                </c:pt>
                <c:pt idx="15">
                  <c:v>0.12618600000000002</c:v>
                </c:pt>
                <c:pt idx="16">
                  <c:v>7.1567999999999993E-2</c:v>
                </c:pt>
                <c:pt idx="17">
                  <c:v>0.11377599999999999</c:v>
                </c:pt>
                <c:pt idx="18">
                  <c:v>2.3969999999999998E-2</c:v>
                </c:pt>
                <c:pt idx="19">
                  <c:v>4.2769000000000001E-2</c:v>
                </c:pt>
                <c:pt idx="20">
                  <c:v>4.6189000000000001E-2</c:v>
                </c:pt>
                <c:pt idx="21">
                  <c:v>5.3220000000000003E-2</c:v>
                </c:pt>
                <c:pt idx="22">
                  <c:v>4.8679999999999999E-3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E97-4DEF-94A2-92A85E3EBB6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2"/>
          <c:min val="-0.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.000000000000001E-2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Updated'!$A$414</c:f>
              <c:strCache>
                <c:ptCount val="1"/>
                <c:pt idx="0">
                  <c:v>NYSE:CDI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1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29D-4D20-A3A4-D53BF8E6DCD0}"/>
              </c:ext>
            </c:extLst>
          </c:dPt>
          <c:dLbls>
            <c:numFmt formatCode="0.0%;\(0.0%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7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'Multiple Time Trends - Updated'!$T$414:$T$436</c:f>
              <c:numCache>
                <c:formatCode>0.00%</c:formatCode>
                <c:ptCount val="23"/>
                <c:pt idx="0">
                  <c:v>-0.12290993146584361</c:v>
                </c:pt>
                <c:pt idx="1">
                  <c:v>-0.12067024288320294</c:v>
                </c:pt>
                <c:pt idx="2">
                  <c:v>-0.10832408642678815</c:v>
                </c:pt>
                <c:pt idx="3">
                  <c:v>-8.7334330749119671E-2</c:v>
                </c:pt>
                <c:pt idx="4">
                  <c:v>-6.2004740058576036E-2</c:v>
                </c:pt>
                <c:pt idx="5">
                  <c:v>-7.9997123698922756E-3</c:v>
                </c:pt>
                <c:pt idx="6">
                  <c:v>0</c:v>
                </c:pt>
                <c:pt idx="7">
                  <c:v>0</c:v>
                </c:pt>
                <c:pt idx="8">
                  <c:v>3.547502421852311E-4</c:v>
                </c:pt>
                <c:pt idx="9">
                  <c:v>2.7970163642188073E-3</c:v>
                </c:pt>
                <c:pt idx="10">
                  <c:v>1.3430659900539821E-2</c:v>
                </c:pt>
                <c:pt idx="11">
                  <c:v>1.6771943983155513E-2</c:v>
                </c:pt>
                <c:pt idx="12">
                  <c:v>3.0513845815048013E-2</c:v>
                </c:pt>
                <c:pt idx="13">
                  <c:v>4.3940733018480449E-2</c:v>
                </c:pt>
                <c:pt idx="14">
                  <c:v>4.6057391782021284E-2</c:v>
                </c:pt>
                <c:pt idx="15">
                  <c:v>5.2098243421638379E-2</c:v>
                </c:pt>
                <c:pt idx="16">
                  <c:v>6.9150400907103116E-2</c:v>
                </c:pt>
                <c:pt idx="17">
                  <c:v>0.16695492830403502</c:v>
                </c:pt>
                <c:pt idx="18">
                  <c:v>0.18179348457729949</c:v>
                </c:pt>
                <c:pt idx="19" formatCode="General">
                  <c:v>0.27556999999999998</c:v>
                </c:pt>
                <c:pt idx="20">
                  <c:v>0.298977973367061</c:v>
                </c:pt>
                <c:pt idx="21">
                  <c:v>0.305071104261746</c:v>
                </c:pt>
                <c:pt idx="22">
                  <c:v>0.45604328218025447</c:v>
                </c:pt>
              </c:numCache>
            </c:numRef>
          </c:cat>
          <c:val>
            <c:numRef>
              <c:f>'Multiple Time Trends - Updated'!$T$414:$T$436</c:f>
              <c:numCache>
                <c:formatCode>0.00%</c:formatCode>
                <c:ptCount val="23"/>
                <c:pt idx="0">
                  <c:v>-0.12290993146584361</c:v>
                </c:pt>
                <c:pt idx="1">
                  <c:v>-0.12067024288320294</c:v>
                </c:pt>
                <c:pt idx="2">
                  <c:v>-0.10832408642678815</c:v>
                </c:pt>
                <c:pt idx="3">
                  <c:v>-8.7334330749119671E-2</c:v>
                </c:pt>
                <c:pt idx="4">
                  <c:v>-6.2004740058576036E-2</c:v>
                </c:pt>
                <c:pt idx="5">
                  <c:v>-7.9997123698922756E-3</c:v>
                </c:pt>
                <c:pt idx="6">
                  <c:v>0</c:v>
                </c:pt>
                <c:pt idx="7">
                  <c:v>0</c:v>
                </c:pt>
                <c:pt idx="8">
                  <c:v>3.547502421852311E-4</c:v>
                </c:pt>
                <c:pt idx="9">
                  <c:v>2.7970163642188073E-3</c:v>
                </c:pt>
                <c:pt idx="10">
                  <c:v>1.3430659900539821E-2</c:v>
                </c:pt>
                <c:pt idx="11">
                  <c:v>1.6771943983155513E-2</c:v>
                </c:pt>
                <c:pt idx="12">
                  <c:v>3.0513845815048013E-2</c:v>
                </c:pt>
                <c:pt idx="13">
                  <c:v>4.3940733018480449E-2</c:v>
                </c:pt>
                <c:pt idx="14">
                  <c:v>4.6057391782021284E-2</c:v>
                </c:pt>
                <c:pt idx="15">
                  <c:v>5.2098243421638379E-2</c:v>
                </c:pt>
                <c:pt idx="16">
                  <c:v>6.9150400907103116E-2</c:v>
                </c:pt>
                <c:pt idx="17">
                  <c:v>0.16695492830403502</c:v>
                </c:pt>
                <c:pt idx="18">
                  <c:v>0.18179348457729949</c:v>
                </c:pt>
                <c:pt idx="19" formatCode="General">
                  <c:v>0.27556999999999998</c:v>
                </c:pt>
                <c:pt idx="20">
                  <c:v>0.298977973367061</c:v>
                </c:pt>
                <c:pt idx="21">
                  <c:v>0.305071104261746</c:v>
                </c:pt>
                <c:pt idx="22">
                  <c:v>0.45604328218025447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9D-4D20-A3A4-D53BF8E6DCD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0.00%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-0.15000000000000002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84973509334108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Updated'!$A$336</c:f>
              <c:strCache>
                <c:ptCount val="1"/>
                <c:pt idx="0">
                  <c:v>Gross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4D5-4E13-AABA-497F44DC5D28}"/>
              </c:ext>
            </c:extLst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7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Updated'!$B$337:$B$359</c:f>
              <c:strCache>
                <c:ptCount val="23"/>
                <c:pt idx="0">
                  <c:v>Gattaca plc</c:v>
                </c:pt>
                <c:pt idx="1">
                  <c:v>Staffline Group plc</c:v>
                </c:pt>
                <c:pt idx="2">
                  <c:v>Impellam Group PLC</c:v>
                </c:pt>
                <c:pt idx="3">
                  <c:v>HKA</c:v>
                </c:pt>
                <c:pt idx="4">
                  <c:v>Volt Information Sciences, Inc.</c:v>
                </c:pt>
                <c:pt idx="5">
                  <c:v>ManpowerGroup Inc.</c:v>
                </c:pt>
                <c:pt idx="6">
                  <c:v>Kelly Services, Inc.</c:v>
                </c:pt>
                <c:pt idx="7">
                  <c:v>Computer Task Group, Incorporated</c:v>
                </c:pt>
                <c:pt idx="8">
                  <c:v>Staffing 360 Solutions, Inc.</c:v>
                </c:pt>
                <c:pt idx="9">
                  <c:v>Adecco Group AG</c:v>
                </c:pt>
                <c:pt idx="10">
                  <c:v>CDI Corp.</c:v>
                </c:pt>
                <c:pt idx="11">
                  <c:v>Mastech Digital, Inc.</c:v>
                </c:pt>
                <c:pt idx="12">
                  <c:v>Randstad Holding NV</c:v>
                </c:pt>
                <c:pt idx="13">
                  <c:v>Ciber, Inc.</c:v>
                </c:pt>
                <c:pt idx="14">
                  <c:v>BG Staffing, Inc.</c:v>
                </c:pt>
                <c:pt idx="15">
                  <c:v>TrueBlue, Inc.</c:v>
                </c:pt>
                <c:pt idx="16">
                  <c:v>SThree plc</c:v>
                </c:pt>
                <c:pt idx="17">
                  <c:v>Kforce Inc.</c:v>
                </c:pt>
                <c:pt idx="18">
                  <c:v>On Assignment, Inc.</c:v>
                </c:pt>
                <c:pt idx="19">
                  <c:v>Resources Connection, Inc.</c:v>
                </c:pt>
                <c:pt idx="20">
                  <c:v>Robert Half International Inc.</c:v>
                </c:pt>
                <c:pt idx="21">
                  <c:v>Hudson Global, Inc</c:v>
                </c:pt>
                <c:pt idx="22">
                  <c:v>Recruit Holdings Co.,Ltd.</c:v>
                </c:pt>
              </c:strCache>
            </c:strRef>
          </c:cat>
          <c:val>
            <c:numRef>
              <c:f>'Multiple Time Trends - Updated'!$T$337:$T$359</c:f>
              <c:numCache>
                <c:formatCode>0.00%</c:formatCode>
                <c:ptCount val="23"/>
                <c:pt idx="0">
                  <c:v>0.11525199999999999</c:v>
                </c:pt>
                <c:pt idx="1">
                  <c:v>0.13020599999999999</c:v>
                </c:pt>
                <c:pt idx="2">
                  <c:v>0.133798</c:v>
                </c:pt>
                <c:pt idx="3" formatCode="General">
                  <c:v>0.1512</c:v>
                </c:pt>
                <c:pt idx="4">
                  <c:v>0.157635</c:v>
                </c:pt>
                <c:pt idx="5">
                  <c:v>0.16763800000000001</c:v>
                </c:pt>
                <c:pt idx="6">
                  <c:v>0.174572</c:v>
                </c:pt>
                <c:pt idx="7">
                  <c:v>0.181479</c:v>
                </c:pt>
                <c:pt idx="8">
                  <c:v>0.181501</c:v>
                </c:pt>
                <c:pt idx="9">
                  <c:v>0.18659600000000001</c:v>
                </c:pt>
                <c:pt idx="10">
                  <c:v>0.18806599999999998</c:v>
                </c:pt>
                <c:pt idx="11">
                  <c:v>0.19711300000000001</c:v>
                </c:pt>
                <c:pt idx="12">
                  <c:v>0.19883800000000001</c:v>
                </c:pt>
                <c:pt idx="13">
                  <c:v>0.22594</c:v>
                </c:pt>
                <c:pt idx="14">
                  <c:v>0.242673</c:v>
                </c:pt>
                <c:pt idx="15">
                  <c:v>0.250531</c:v>
                </c:pt>
                <c:pt idx="16">
                  <c:v>0.26335900000000001</c:v>
                </c:pt>
                <c:pt idx="17">
                  <c:v>0.30378100000000002</c:v>
                </c:pt>
                <c:pt idx="18">
                  <c:v>0.32267000000000001</c:v>
                </c:pt>
                <c:pt idx="19">
                  <c:v>0.37936300000000001</c:v>
                </c:pt>
                <c:pt idx="20">
                  <c:v>0.41081099999999998</c:v>
                </c:pt>
                <c:pt idx="21">
                  <c:v>0.41620699999999999</c:v>
                </c:pt>
                <c:pt idx="22">
                  <c:v>0.46228900000000001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D5-4E13-AABA-497F44DC5D2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 val="autoZero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5"/>
          <c:min val="0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0.1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916139580913038E-2"/>
          <c:y val="7.4074172931773374E-2"/>
          <c:w val="0.93315568511018265"/>
          <c:h val="0.770527013331254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'Multiple Time Trends - Updated'!$A$363</c:f>
              <c:strCache>
                <c:ptCount val="1"/>
                <c:pt idx="0">
                  <c:v>EBIDTA Margin</c:v>
                </c:pt>
              </c:strCache>
            </c:strRef>
          </c:tx>
          <c:spPr>
            <a:solidFill>
              <a:srgbClr val="07325F"/>
            </a:solidFill>
            <a:ln>
              <a:noFill/>
            </a:ln>
            <a:effectLst/>
          </c:spPr>
          <c:invertIfNegative val="0"/>
          <c:dPt>
            <c:idx val="19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100-4BC1-B598-9745A735A7BE}"/>
              </c:ext>
            </c:extLst>
          </c:dPt>
          <c:dLbls>
            <c:numFmt formatCode="0.0%;\(0.0%\)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700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'Multiple Time Trends - Updated'!$B$364:$B$386</c:f>
              <c:strCache>
                <c:ptCount val="23"/>
                <c:pt idx="0">
                  <c:v>Ciber, Inc.</c:v>
                </c:pt>
                <c:pt idx="1">
                  <c:v>CDI Corp.</c:v>
                </c:pt>
                <c:pt idx="2">
                  <c:v>Volt Information Sciences, Inc.</c:v>
                </c:pt>
                <c:pt idx="3">
                  <c:v>Hudson Global, Inc</c:v>
                </c:pt>
                <c:pt idx="4">
                  <c:v>Computer Task Group, Incorporated</c:v>
                </c:pt>
                <c:pt idx="5">
                  <c:v>Kelly Services, Inc.</c:v>
                </c:pt>
                <c:pt idx="6">
                  <c:v>Impellam Group PLC</c:v>
                </c:pt>
                <c:pt idx="7">
                  <c:v>Staffing 360 Solutions, Inc.</c:v>
                </c:pt>
                <c:pt idx="8">
                  <c:v>Gattaca plc</c:v>
                </c:pt>
                <c:pt idx="9">
                  <c:v>Mastech Digital, Inc.</c:v>
                </c:pt>
                <c:pt idx="10">
                  <c:v>ManpowerGroup Inc.</c:v>
                </c:pt>
                <c:pt idx="11">
                  <c:v>Staffline Group plc</c:v>
                </c:pt>
                <c:pt idx="12">
                  <c:v>Randstad Holding NV</c:v>
                </c:pt>
                <c:pt idx="13">
                  <c:v>SThree plc</c:v>
                </c:pt>
                <c:pt idx="14">
                  <c:v>Adecco Group AG</c:v>
                </c:pt>
                <c:pt idx="15">
                  <c:v>TrueBlue, Inc.</c:v>
                </c:pt>
                <c:pt idx="16">
                  <c:v>Kforce Inc.</c:v>
                </c:pt>
                <c:pt idx="17">
                  <c:v>Resources Connection, Inc.</c:v>
                </c:pt>
                <c:pt idx="18">
                  <c:v>BG Staffing, Inc.</c:v>
                </c:pt>
                <c:pt idx="19">
                  <c:v>HKA</c:v>
                </c:pt>
                <c:pt idx="20">
                  <c:v>On Assignment, Inc.</c:v>
                </c:pt>
                <c:pt idx="21">
                  <c:v>Robert Half International Inc.</c:v>
                </c:pt>
                <c:pt idx="22">
                  <c:v>Recruit Holdings Co.,Ltd.</c:v>
                </c:pt>
              </c:strCache>
            </c:strRef>
          </c:cat>
          <c:val>
            <c:numRef>
              <c:f>'Multiple Time Trends - Updated'!$T$364:$T$386</c:f>
              <c:numCache>
                <c:formatCode>0.00%</c:formatCode>
                <c:ptCount val="23"/>
                <c:pt idx="0">
                  <c:v>-5.3926999999999996E-2</c:v>
                </c:pt>
                <c:pt idx="1">
                  <c:v>-9.9710000000000007E-3</c:v>
                </c:pt>
                <c:pt idx="2">
                  <c:v>4.8679999999999999E-3</c:v>
                </c:pt>
                <c:pt idx="3">
                  <c:v>9.4079999999999997E-3</c:v>
                </c:pt>
                <c:pt idx="4">
                  <c:v>1.8912999999999999E-2</c:v>
                </c:pt>
                <c:pt idx="5">
                  <c:v>1.907E-2</c:v>
                </c:pt>
                <c:pt idx="6">
                  <c:v>2.1890999999999997E-2</c:v>
                </c:pt>
                <c:pt idx="7">
                  <c:v>2.3969999999999998E-2</c:v>
                </c:pt>
                <c:pt idx="8">
                  <c:v>3.2294000000000003E-2</c:v>
                </c:pt>
                <c:pt idx="9">
                  <c:v>4.0125000000000001E-2</c:v>
                </c:pt>
                <c:pt idx="10">
                  <c:v>4.2709999999999998E-2</c:v>
                </c:pt>
                <c:pt idx="11">
                  <c:v>4.2769000000000001E-2</c:v>
                </c:pt>
                <c:pt idx="12">
                  <c:v>4.4743999999999999E-2</c:v>
                </c:pt>
                <c:pt idx="13">
                  <c:v>4.6189000000000001E-2</c:v>
                </c:pt>
                <c:pt idx="14">
                  <c:v>5.2305000000000004E-2</c:v>
                </c:pt>
                <c:pt idx="15">
                  <c:v>5.3220000000000003E-2</c:v>
                </c:pt>
                <c:pt idx="16">
                  <c:v>5.5171999999999999E-2</c:v>
                </c:pt>
                <c:pt idx="17">
                  <c:v>7.1567999999999993E-2</c:v>
                </c:pt>
                <c:pt idx="18">
                  <c:v>8.7286000000000002E-2</c:v>
                </c:pt>
                <c:pt idx="19" formatCode="General">
                  <c:v>0.1</c:v>
                </c:pt>
                <c:pt idx="20">
                  <c:v>0.10395</c:v>
                </c:pt>
                <c:pt idx="21">
                  <c:v>0.11377599999999999</c:v>
                </c:pt>
                <c:pt idx="22">
                  <c:v>0.12618600000000002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00-4BC1-B598-9745A735A7BE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9"/>
        <c:axId val="232141952"/>
        <c:axId val="232143872"/>
        <c:extLst/>
      </c:barChart>
      <c:catAx>
        <c:axId val="232141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one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3872"/>
        <c:crossesAt val="0"/>
        <c:auto val="1"/>
        <c:lblAlgn val="ctr"/>
        <c:lblOffset val="100"/>
        <c:noMultiLvlLbl val="0"/>
      </c:catAx>
      <c:valAx>
        <c:axId val="232143872"/>
        <c:scaling>
          <c:orientation val="minMax"/>
          <c:max val="0.15000000000000002"/>
          <c:min val="-0.1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2141952"/>
        <c:crossesAt val="1"/>
        <c:crossBetween val="between"/>
        <c:majorUnit val="5.000000000000001E-2"/>
      </c:valAx>
    </c:plotArea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38475" cy="4660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9" y="0"/>
            <a:ext cx="3038475" cy="46608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D88EB-F1DE-41BA-BB69-66BF1611FF16}" type="datetimeFigureOut">
              <a:rPr lang="en-US" smtClean="0"/>
              <a:t>12/9/2017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2875" y="1162050"/>
            <a:ext cx="4184650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421"/>
            <a:ext cx="5607050" cy="366092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30320"/>
            <a:ext cx="3038475" cy="4660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9" y="8830320"/>
            <a:ext cx="3038475" cy="46608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A6ED96-D3A4-4427-A586-02E256B3FE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68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3EE68-BC4C-42ED-9D34-70206645000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75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60638-E8CB-4F6A-AD7C-343DBF529834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946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60638-E8CB-4F6A-AD7C-343DBF52983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82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649CF-3B60-4D15-B25C-5A3369BA1EE4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60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60638-E8CB-4F6A-AD7C-343DBF529834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236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73EE68-BC4C-42ED-9D34-70206645000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542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60638-E8CB-4F6A-AD7C-343DBF52983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472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899493" eaLnBrk="0" hangingPunct="0">
              <a:defRPr sz="21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439" indent="-285552" defTabSz="899493" eaLnBrk="0" hangingPunct="0">
              <a:defRPr sz="21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2215" indent="-228443" defTabSz="899493" eaLnBrk="0" hangingPunct="0">
              <a:defRPr sz="2100" b="1">
                <a:solidFill>
                  <a:schemeClr val="tx1"/>
                </a:solidFill>
                <a:latin typeface="Times New Roman" pitchFamily="18" charset="0"/>
              </a:defRPr>
            </a:lvl3pPr>
            <a:lvl4pPr marL="1599100" indent="-228443" defTabSz="899493" eaLnBrk="0" hangingPunct="0">
              <a:defRPr sz="21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5988" indent="-228443" defTabSz="899493" eaLnBrk="0" hangingPunct="0">
              <a:defRPr sz="21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2870" indent="-228443" defTabSz="89949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69755" indent="-228443" defTabSz="89949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6643" indent="-228443" defTabSz="89949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3528" indent="-228443" defTabSz="899493" eaLnBrk="0" fontAlgn="base" hangingPunct="0">
              <a:spcBef>
                <a:spcPct val="0"/>
              </a:spcBef>
              <a:spcAft>
                <a:spcPct val="0"/>
              </a:spcAft>
              <a:defRPr sz="21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F6AAE3D-C677-47BA-899B-E77E5DFD03F2}" type="slidenum">
              <a:rPr lang="de-DE" sz="1300" b="0">
                <a:solidFill>
                  <a:prstClr val="black"/>
                </a:solidFill>
              </a:rPr>
              <a:pPr eaLnBrk="1" hangingPunct="1"/>
              <a:t>14</a:t>
            </a:fld>
            <a:endParaRPr lang="de-DE" sz="1300" b="0">
              <a:solidFill>
                <a:prstClr val="black"/>
              </a:solidFill>
            </a:endParaRPr>
          </a:p>
        </p:txBody>
      </p:sp>
      <p:sp>
        <p:nvSpPr>
          <p:cNvPr id="2" name="Notes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65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A6ED96-D3A4-4427-A586-02E256B3FE99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719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60638-E8CB-4F6A-AD7C-343DBF529834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95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60638-E8CB-4F6A-AD7C-343DBF529834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60638-E8CB-4F6A-AD7C-343DBF529834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046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560638-E8CB-4F6A-AD7C-343DBF529834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856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LI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 bwMode="auto">
          <a:xfrm>
            <a:off x="2538188" y="4329737"/>
            <a:ext cx="0" cy="2243591"/>
          </a:xfrm>
          <a:prstGeom prst="line">
            <a:avLst/>
          </a:prstGeom>
          <a:solidFill>
            <a:srgbClr val="000080"/>
          </a:solidFill>
          <a:ln w="9525" cap="flat" cmpd="sng" algn="ctr">
            <a:solidFill>
              <a:srgbClr val="87878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2880359" y="4727334"/>
            <a:ext cx="5928679" cy="557784"/>
          </a:xfrm>
        </p:spPr>
        <p:txBody>
          <a:bodyPr lIns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[Presentation Title]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880359" y="5376558"/>
            <a:ext cx="5928679" cy="384048"/>
          </a:xfrm>
        </p:spPr>
        <p:txBody>
          <a:bodyPr lIns="0" tIns="0" rIns="0" bIns="0" anchor="ctr" anchorCtr="0">
            <a:noAutofit/>
          </a:bodyPr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[Date]</a:t>
            </a:r>
          </a:p>
        </p:txBody>
      </p:sp>
      <p:pic>
        <p:nvPicPr>
          <p:cNvPr id="23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9" y="5030435"/>
            <a:ext cx="2027437" cy="5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 userDrawn="1"/>
        </p:nvSpPr>
        <p:spPr bwMode="auto">
          <a:xfrm>
            <a:off x="222249" y="3778758"/>
            <a:ext cx="8595360" cy="108012"/>
          </a:xfrm>
          <a:prstGeom prst="rect">
            <a:avLst/>
          </a:prstGeom>
          <a:solidFill>
            <a:srgbClr val="9F9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2200" dirty="0">
              <a:solidFill>
                <a:srgbClr val="000000"/>
              </a:solidFill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222249" y="3832764"/>
            <a:ext cx="8595360" cy="144016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pic>
        <p:nvPicPr>
          <p:cNvPr id="27" name="Picture 2" descr="https://www.hkaa.com/" title="AL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4" b="8827"/>
          <a:stretch/>
        </p:blipFill>
        <p:spPr bwMode="auto">
          <a:xfrm>
            <a:off x="222249" y="1"/>
            <a:ext cx="8595360" cy="377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19388" y="263782"/>
            <a:ext cx="2401081" cy="103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57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3_LI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42900" y="4581145"/>
            <a:ext cx="8466138" cy="1224120"/>
          </a:xfrm>
        </p:spPr>
        <p:txBody>
          <a:bodyPr lIns="0" anchor="t"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42504" y="4160520"/>
            <a:ext cx="8466138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[Section __ ]</a:t>
            </a:r>
          </a:p>
        </p:txBody>
      </p:sp>
      <p:pic>
        <p:nvPicPr>
          <p:cNvPr id="9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28" y="6386925"/>
            <a:ext cx="118644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www.hkaa.com/clients-1" title="AL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2"/>
          <a:stretch/>
        </p:blipFill>
        <p:spPr bwMode="auto">
          <a:xfrm>
            <a:off x="221927" y="1"/>
            <a:ext cx="8686800" cy="369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 userDrawn="1"/>
        </p:nvSpPr>
        <p:spPr bwMode="auto">
          <a:xfrm>
            <a:off x="221927" y="3645928"/>
            <a:ext cx="8686800" cy="108012"/>
          </a:xfrm>
          <a:prstGeom prst="rect">
            <a:avLst/>
          </a:prstGeom>
          <a:solidFill>
            <a:srgbClr val="9F9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2200" dirty="0">
              <a:solidFill>
                <a:srgbClr val="000000"/>
              </a:solidFill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69" name="Rectangle 68"/>
          <p:cNvSpPr/>
          <p:nvPr userDrawn="1"/>
        </p:nvSpPr>
        <p:spPr bwMode="auto">
          <a:xfrm>
            <a:off x="221927" y="3694745"/>
            <a:ext cx="8686800" cy="144016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221927" y="0"/>
            <a:ext cx="8686800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899" y="54174"/>
            <a:ext cx="1214259" cy="523798"/>
          </a:xfrm>
          <a:prstGeom prst="rect">
            <a:avLst/>
          </a:prstGeom>
        </p:spPr>
      </p:pic>
      <p:sp>
        <p:nvSpPr>
          <p:cNvPr id="72" name="Rectangle 71"/>
          <p:cNvSpPr/>
          <p:nvPr userDrawn="1"/>
        </p:nvSpPr>
        <p:spPr>
          <a:xfrm>
            <a:off x="8801100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69008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821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LI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42900" y="4581145"/>
            <a:ext cx="8466138" cy="1224120"/>
          </a:xfrm>
        </p:spPr>
        <p:txBody>
          <a:bodyPr lIns="0" anchor="t"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42504" y="4160520"/>
            <a:ext cx="8466138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[Section __ ]</a:t>
            </a:r>
          </a:p>
        </p:txBody>
      </p:sp>
      <p:pic>
        <p:nvPicPr>
          <p:cNvPr id="9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28" y="6386925"/>
            <a:ext cx="118644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www.hkaa.com/clients-1" title="AL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6" b="24487"/>
          <a:stretch/>
        </p:blipFill>
        <p:spPr bwMode="auto">
          <a:xfrm>
            <a:off x="221927" y="95"/>
            <a:ext cx="8686800" cy="369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 userDrawn="1"/>
        </p:nvSpPr>
        <p:spPr bwMode="auto">
          <a:xfrm>
            <a:off x="221927" y="3645928"/>
            <a:ext cx="8686800" cy="108012"/>
          </a:xfrm>
          <a:prstGeom prst="rect">
            <a:avLst/>
          </a:prstGeom>
          <a:solidFill>
            <a:srgbClr val="9F9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2200" dirty="0">
              <a:solidFill>
                <a:srgbClr val="000000"/>
              </a:solidFill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69" name="Rectangle 68"/>
          <p:cNvSpPr/>
          <p:nvPr userDrawn="1"/>
        </p:nvSpPr>
        <p:spPr bwMode="auto">
          <a:xfrm>
            <a:off x="221927" y="3694745"/>
            <a:ext cx="8686800" cy="144016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221927" y="0"/>
            <a:ext cx="8686800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899" y="54174"/>
            <a:ext cx="1214259" cy="523798"/>
          </a:xfrm>
          <a:prstGeom prst="rect">
            <a:avLst/>
          </a:prstGeom>
        </p:spPr>
      </p:pic>
      <p:sp>
        <p:nvSpPr>
          <p:cNvPr id="72" name="Rectangle 71"/>
          <p:cNvSpPr/>
          <p:nvPr userDrawn="1"/>
        </p:nvSpPr>
        <p:spPr>
          <a:xfrm>
            <a:off x="8801100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69008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4491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I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42900" y="1077913"/>
            <a:ext cx="8458200" cy="4886326"/>
          </a:xfrm>
        </p:spPr>
        <p:txBody>
          <a:bodyPr lIns="0" tIns="0" rIns="0" bIns="0">
            <a:noAutofit/>
          </a:bodyPr>
          <a:lstStyle>
            <a:lvl1pPr>
              <a:spcBef>
                <a:spcPts val="400"/>
              </a:spcBef>
              <a:defRPr sz="1000"/>
            </a:lvl1pPr>
            <a:lvl2pPr marL="344488" indent="-173038">
              <a:spcBef>
                <a:spcPts val="400"/>
              </a:spcBef>
              <a:defRPr sz="1000"/>
            </a:lvl2pPr>
            <a:lvl3pPr>
              <a:spcBef>
                <a:spcPts val="400"/>
              </a:spcBef>
              <a:defRPr sz="1000"/>
            </a:lvl3pPr>
            <a:lvl4pPr>
              <a:spcBef>
                <a:spcPts val="400"/>
              </a:spcBef>
              <a:defRPr sz="1000"/>
            </a:lvl4pPr>
          </a:lstStyle>
          <a:p>
            <a:pPr lvl="0"/>
            <a:r>
              <a:rPr lang="en-US" dirty="0"/>
              <a:t>[Bullet Level 1]</a:t>
            </a:r>
          </a:p>
          <a:p>
            <a:pPr lvl="1"/>
            <a:r>
              <a:rPr lang="en-US" dirty="0"/>
              <a:t>[Bullet Level 2]</a:t>
            </a:r>
          </a:p>
          <a:p>
            <a:pPr lvl="2"/>
            <a:r>
              <a:rPr lang="en-US" dirty="0"/>
              <a:t>[Bullet Level 3]</a:t>
            </a:r>
          </a:p>
          <a:p>
            <a:pPr lvl="3"/>
            <a:r>
              <a:rPr lang="en-US" dirty="0"/>
              <a:t>[Bullet Level 4]</a:t>
            </a:r>
          </a:p>
        </p:txBody>
      </p:sp>
    </p:spTree>
    <p:extLst>
      <p:ext uri="{BB962C8B-B14F-4D97-AF65-F5344CB8AC3E}">
        <p14:creationId xmlns:p14="http://schemas.microsoft.com/office/powerpoint/2010/main" val="11679526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I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[Slide Title]</a:t>
            </a:r>
          </a:p>
        </p:txBody>
      </p:sp>
    </p:spTree>
    <p:extLst>
      <p:ext uri="{BB962C8B-B14F-4D97-AF65-F5344CB8AC3E}">
        <p14:creationId xmlns:p14="http://schemas.microsoft.com/office/powerpoint/2010/main" val="360196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_TOC &amp; 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228837" y="209550"/>
            <a:ext cx="8686800" cy="843185"/>
          </a:xfrm>
          <a:prstGeom prst="rect">
            <a:avLst/>
          </a:prstGeom>
          <a:gradFill>
            <a:gsLst>
              <a:gs pos="0">
                <a:srgbClr val="07325F"/>
              </a:gs>
              <a:gs pos="75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8556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42899" y="3246120"/>
            <a:ext cx="8466139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[Appendix __ ]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228837" y="1052736"/>
            <a:ext cx="8686800" cy="747489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8556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228837" y="1052736"/>
            <a:ext cx="8686800" cy="0"/>
          </a:xfrm>
          <a:prstGeom prst="line">
            <a:avLst/>
          </a:prstGeom>
          <a:solidFill>
            <a:srgbClr val="07325F"/>
          </a:solidFill>
          <a:ln w="76200" cap="flat" cmpd="sng" algn="ctr">
            <a:solidFill>
              <a:srgbClr val="9F9F9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42899" y="1197864"/>
            <a:ext cx="8466139" cy="576072"/>
          </a:xfrm>
        </p:spPr>
        <p:txBody>
          <a:bodyPr lIns="0" anchor="ctr" anchorCtr="0"/>
          <a:lstStyle>
            <a:lvl1pPr algn="l"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[Table of Contents or Agenda]</a:t>
            </a:r>
          </a:p>
        </p:txBody>
      </p:sp>
      <p:sp>
        <p:nvSpPr>
          <p:cNvPr id="16" name="Text Placeholder 1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42899" y="3785616"/>
            <a:ext cx="8466139" cy="576072"/>
          </a:xfr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200" b="0" cap="none" baseline="0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[Appendix Title]</a:t>
            </a:r>
          </a:p>
        </p:txBody>
      </p:sp>
      <p:cxnSp>
        <p:nvCxnSpPr>
          <p:cNvPr id="17" name="Straight Connector 16"/>
          <p:cNvCxnSpPr/>
          <p:nvPr userDrawn="1"/>
        </p:nvCxnSpPr>
        <p:spPr bwMode="auto">
          <a:xfrm>
            <a:off x="7508702" y="6345324"/>
            <a:ext cx="0" cy="432048"/>
          </a:xfrm>
          <a:prstGeom prst="line">
            <a:avLst/>
          </a:prstGeom>
          <a:solidFill>
            <a:srgbClr val="07325F"/>
          </a:solidFill>
          <a:ln w="9525" cap="flat" cmpd="sng" algn="ctr">
            <a:solidFill>
              <a:srgbClr val="9F9F9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28" y="6386925"/>
            <a:ext cx="118644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52073" y="6388141"/>
            <a:ext cx="733204" cy="3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08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_LI_Bi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228836" y="209550"/>
            <a:ext cx="8686800" cy="843185"/>
          </a:xfrm>
          <a:prstGeom prst="rect">
            <a:avLst/>
          </a:prstGeom>
          <a:gradFill>
            <a:gsLst>
              <a:gs pos="0">
                <a:srgbClr val="07325F"/>
              </a:gs>
              <a:gs pos="75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8556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228836" y="1052736"/>
            <a:ext cx="8686800" cy="747489"/>
          </a:xfrm>
          <a:prstGeom prst="rect">
            <a:avLst/>
          </a:prstGeom>
          <a:solidFill>
            <a:srgbClr val="D9D9D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855663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228836" y="1052736"/>
            <a:ext cx="8686800" cy="0"/>
          </a:xfrm>
          <a:prstGeom prst="line">
            <a:avLst/>
          </a:prstGeom>
          <a:solidFill>
            <a:srgbClr val="07325F"/>
          </a:solidFill>
          <a:ln w="76200" cap="flat" cmpd="sng" algn="ctr">
            <a:solidFill>
              <a:srgbClr val="9F9F9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197864"/>
            <a:ext cx="8466138" cy="576072"/>
          </a:xfrm>
        </p:spPr>
        <p:txBody>
          <a:bodyPr lIns="0" anchor="ctr" anchorCtr="0"/>
          <a:lstStyle>
            <a:lvl1pPr algn="l">
              <a:defRPr sz="32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[Bio Page]</a:t>
            </a:r>
          </a:p>
        </p:txBody>
      </p:sp>
      <p:pic>
        <p:nvPicPr>
          <p:cNvPr id="11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487257"/>
            <a:ext cx="949158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91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LI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42900" y="4581145"/>
            <a:ext cx="8466138" cy="1224120"/>
          </a:xfrm>
        </p:spPr>
        <p:txBody>
          <a:bodyPr lIns="0" anchor="t"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42504" y="4160520"/>
            <a:ext cx="8466138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[Section __ ]</a:t>
            </a:r>
          </a:p>
        </p:txBody>
      </p:sp>
      <p:pic>
        <p:nvPicPr>
          <p:cNvPr id="9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28" y="6386925"/>
            <a:ext cx="118644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https://www.hkaa.com/clients-1" title="AL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44" b="13731"/>
          <a:stretch/>
        </p:blipFill>
        <p:spPr bwMode="auto">
          <a:xfrm>
            <a:off x="221927" y="0"/>
            <a:ext cx="8686800" cy="364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ctangle 65"/>
          <p:cNvSpPr/>
          <p:nvPr userDrawn="1"/>
        </p:nvSpPr>
        <p:spPr bwMode="auto">
          <a:xfrm>
            <a:off x="221927" y="3645928"/>
            <a:ext cx="8686800" cy="108012"/>
          </a:xfrm>
          <a:prstGeom prst="rect">
            <a:avLst/>
          </a:prstGeom>
          <a:solidFill>
            <a:srgbClr val="9F9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2200" dirty="0">
              <a:solidFill>
                <a:srgbClr val="000000"/>
              </a:solidFill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67" name="Rectangle 66"/>
          <p:cNvSpPr/>
          <p:nvPr userDrawn="1"/>
        </p:nvSpPr>
        <p:spPr bwMode="auto">
          <a:xfrm>
            <a:off x="221927" y="3694745"/>
            <a:ext cx="8686800" cy="144016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68" name="Rectangle 67"/>
          <p:cNvSpPr/>
          <p:nvPr userDrawn="1"/>
        </p:nvSpPr>
        <p:spPr>
          <a:xfrm>
            <a:off x="221927" y="0"/>
            <a:ext cx="8686800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899" y="54174"/>
            <a:ext cx="1214259" cy="523798"/>
          </a:xfrm>
          <a:prstGeom prst="rect">
            <a:avLst/>
          </a:prstGeom>
        </p:spPr>
      </p:pic>
      <p:sp>
        <p:nvSpPr>
          <p:cNvPr id="70" name="Rectangle 69"/>
          <p:cNvSpPr/>
          <p:nvPr userDrawn="1"/>
        </p:nvSpPr>
        <p:spPr>
          <a:xfrm>
            <a:off x="8801100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 userDrawn="1"/>
        </p:nvSpPr>
        <p:spPr>
          <a:xfrm>
            <a:off x="69008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139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LI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42900" y="4581145"/>
            <a:ext cx="8466138" cy="1224120"/>
          </a:xfrm>
        </p:spPr>
        <p:txBody>
          <a:bodyPr lIns="0" anchor="t"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42504" y="4160520"/>
            <a:ext cx="8466138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[Section __ ]</a:t>
            </a:r>
          </a:p>
        </p:txBody>
      </p:sp>
      <p:pic>
        <p:nvPicPr>
          <p:cNvPr id="9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28" y="6386925"/>
            <a:ext cx="118644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www.hkaa.com/clients-1" title="AL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2" b="34838"/>
          <a:stretch/>
        </p:blipFill>
        <p:spPr bwMode="auto">
          <a:xfrm>
            <a:off x="221928" y="16289"/>
            <a:ext cx="8686800" cy="362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 userDrawn="1"/>
        </p:nvSpPr>
        <p:spPr bwMode="auto">
          <a:xfrm>
            <a:off x="221927" y="3645928"/>
            <a:ext cx="8686800" cy="108012"/>
          </a:xfrm>
          <a:prstGeom prst="rect">
            <a:avLst/>
          </a:prstGeom>
          <a:solidFill>
            <a:srgbClr val="9F9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2200" dirty="0">
              <a:solidFill>
                <a:srgbClr val="000000"/>
              </a:solidFill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69" name="Rectangle 68"/>
          <p:cNvSpPr/>
          <p:nvPr userDrawn="1"/>
        </p:nvSpPr>
        <p:spPr bwMode="auto">
          <a:xfrm>
            <a:off x="221927" y="3694745"/>
            <a:ext cx="8686800" cy="144016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221927" y="0"/>
            <a:ext cx="8686800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899" y="54174"/>
            <a:ext cx="1214259" cy="523798"/>
          </a:xfrm>
          <a:prstGeom prst="rect">
            <a:avLst/>
          </a:prstGeom>
        </p:spPr>
      </p:pic>
      <p:sp>
        <p:nvSpPr>
          <p:cNvPr id="72" name="Rectangle 71"/>
          <p:cNvSpPr/>
          <p:nvPr userDrawn="1"/>
        </p:nvSpPr>
        <p:spPr>
          <a:xfrm>
            <a:off x="8801100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69008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536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LI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42900" y="4581145"/>
            <a:ext cx="8466138" cy="1224120"/>
          </a:xfrm>
        </p:spPr>
        <p:txBody>
          <a:bodyPr lIns="0" anchor="t"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42504" y="4160520"/>
            <a:ext cx="8466138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[Section __ ]</a:t>
            </a:r>
          </a:p>
        </p:txBody>
      </p:sp>
      <p:pic>
        <p:nvPicPr>
          <p:cNvPr id="9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28" y="6386925"/>
            <a:ext cx="118644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www.hkaa.com/clients-1" title="AL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98" b="14283"/>
          <a:stretch/>
        </p:blipFill>
        <p:spPr bwMode="auto">
          <a:xfrm>
            <a:off x="221927" y="95"/>
            <a:ext cx="8686800" cy="375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 userDrawn="1"/>
        </p:nvSpPr>
        <p:spPr bwMode="auto">
          <a:xfrm>
            <a:off x="221927" y="3645928"/>
            <a:ext cx="8686800" cy="108012"/>
          </a:xfrm>
          <a:prstGeom prst="rect">
            <a:avLst/>
          </a:prstGeom>
          <a:solidFill>
            <a:srgbClr val="9F9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2200" dirty="0">
              <a:solidFill>
                <a:srgbClr val="000000"/>
              </a:solidFill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69" name="Rectangle 68"/>
          <p:cNvSpPr/>
          <p:nvPr userDrawn="1"/>
        </p:nvSpPr>
        <p:spPr bwMode="auto">
          <a:xfrm>
            <a:off x="221927" y="3694745"/>
            <a:ext cx="8686800" cy="144016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221927" y="0"/>
            <a:ext cx="8686800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899" y="54174"/>
            <a:ext cx="1214259" cy="523798"/>
          </a:xfrm>
          <a:prstGeom prst="rect">
            <a:avLst/>
          </a:prstGeom>
        </p:spPr>
      </p:pic>
      <p:sp>
        <p:nvSpPr>
          <p:cNvPr id="72" name="Rectangle 71"/>
          <p:cNvSpPr/>
          <p:nvPr userDrawn="1"/>
        </p:nvSpPr>
        <p:spPr>
          <a:xfrm>
            <a:off x="8801100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69008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99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LI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42900" y="4581145"/>
            <a:ext cx="8466138" cy="1224120"/>
          </a:xfrm>
        </p:spPr>
        <p:txBody>
          <a:bodyPr lIns="0" anchor="t"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42504" y="4160520"/>
            <a:ext cx="8466138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[Section __ ]</a:t>
            </a:r>
          </a:p>
        </p:txBody>
      </p:sp>
      <p:pic>
        <p:nvPicPr>
          <p:cNvPr id="9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28" y="6386925"/>
            <a:ext cx="118644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www.hkaa.com/clients-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8"/>
          <a:stretch/>
        </p:blipFill>
        <p:spPr bwMode="auto">
          <a:xfrm>
            <a:off x="221928" y="1"/>
            <a:ext cx="8686800" cy="369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 userDrawn="1"/>
        </p:nvSpPr>
        <p:spPr bwMode="auto">
          <a:xfrm>
            <a:off x="221927" y="3645928"/>
            <a:ext cx="8686800" cy="108012"/>
          </a:xfrm>
          <a:prstGeom prst="rect">
            <a:avLst/>
          </a:prstGeom>
          <a:solidFill>
            <a:srgbClr val="9F9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2200" dirty="0">
              <a:solidFill>
                <a:srgbClr val="000000"/>
              </a:solidFill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69" name="Rectangle 68"/>
          <p:cNvSpPr/>
          <p:nvPr userDrawn="1"/>
        </p:nvSpPr>
        <p:spPr bwMode="auto">
          <a:xfrm>
            <a:off x="221927" y="3694745"/>
            <a:ext cx="8686800" cy="144016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221927" y="0"/>
            <a:ext cx="8686800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899" y="54174"/>
            <a:ext cx="1214259" cy="523798"/>
          </a:xfrm>
          <a:prstGeom prst="rect">
            <a:avLst/>
          </a:prstGeom>
        </p:spPr>
      </p:pic>
      <p:sp>
        <p:nvSpPr>
          <p:cNvPr id="72" name="Rectangle 71"/>
          <p:cNvSpPr/>
          <p:nvPr userDrawn="1"/>
        </p:nvSpPr>
        <p:spPr>
          <a:xfrm>
            <a:off x="8801100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69008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249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LI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42900" y="4581145"/>
            <a:ext cx="8466138" cy="1224120"/>
          </a:xfrm>
        </p:spPr>
        <p:txBody>
          <a:bodyPr lIns="0" anchor="t"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42504" y="4160520"/>
            <a:ext cx="8466138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[Section __ ]</a:t>
            </a:r>
          </a:p>
        </p:txBody>
      </p:sp>
      <p:pic>
        <p:nvPicPr>
          <p:cNvPr id="9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28" y="6386925"/>
            <a:ext cx="118644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www.hkaa.com/clients-1" title="AL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1" b="30871"/>
          <a:stretch/>
        </p:blipFill>
        <p:spPr bwMode="auto">
          <a:xfrm>
            <a:off x="221927" y="376239"/>
            <a:ext cx="8686800" cy="331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 userDrawn="1"/>
        </p:nvSpPr>
        <p:spPr bwMode="auto">
          <a:xfrm>
            <a:off x="221927" y="3645928"/>
            <a:ext cx="8686800" cy="108012"/>
          </a:xfrm>
          <a:prstGeom prst="rect">
            <a:avLst/>
          </a:prstGeom>
          <a:solidFill>
            <a:srgbClr val="9F9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2200" dirty="0">
              <a:solidFill>
                <a:srgbClr val="000000"/>
              </a:solidFill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69" name="Rectangle 68"/>
          <p:cNvSpPr/>
          <p:nvPr userDrawn="1"/>
        </p:nvSpPr>
        <p:spPr bwMode="auto">
          <a:xfrm>
            <a:off x="221927" y="3694745"/>
            <a:ext cx="8686800" cy="144016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221927" y="0"/>
            <a:ext cx="8686800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899" y="54174"/>
            <a:ext cx="1214259" cy="523798"/>
          </a:xfrm>
          <a:prstGeom prst="rect">
            <a:avLst/>
          </a:prstGeom>
        </p:spPr>
      </p:pic>
      <p:sp>
        <p:nvSpPr>
          <p:cNvPr id="72" name="Rectangle 71"/>
          <p:cNvSpPr/>
          <p:nvPr userDrawn="1"/>
        </p:nvSpPr>
        <p:spPr>
          <a:xfrm>
            <a:off x="8801100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69008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3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LI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42900" y="4581145"/>
            <a:ext cx="8466138" cy="1224120"/>
          </a:xfrm>
        </p:spPr>
        <p:txBody>
          <a:bodyPr lIns="0" anchor="t"/>
          <a:lstStyle>
            <a:lvl1pPr algn="l">
              <a:defRPr sz="3600" b="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[Section Title]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42504" y="4160520"/>
            <a:ext cx="8466138" cy="274320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1800" b="1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[Section __ ]</a:t>
            </a:r>
          </a:p>
        </p:txBody>
      </p:sp>
      <p:pic>
        <p:nvPicPr>
          <p:cNvPr id="9" name="Picture 2" descr="H:\Templates\_US\Lincoln International Logo Files\Lincoln International Logos\EPS files\LI Logo.emf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128" y="6386925"/>
            <a:ext cx="1186447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2" descr="https://www.hkaa.com/clients-1" title="AL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125"/>
          <a:stretch/>
        </p:blipFill>
        <p:spPr bwMode="auto">
          <a:xfrm>
            <a:off x="228599" y="0"/>
            <a:ext cx="8680127" cy="369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Rectangle 67"/>
          <p:cNvSpPr/>
          <p:nvPr userDrawn="1"/>
        </p:nvSpPr>
        <p:spPr bwMode="auto">
          <a:xfrm>
            <a:off x="221927" y="3645928"/>
            <a:ext cx="8686800" cy="108012"/>
          </a:xfrm>
          <a:prstGeom prst="rect">
            <a:avLst/>
          </a:prstGeom>
          <a:solidFill>
            <a:srgbClr val="9F9F9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2200" dirty="0">
              <a:solidFill>
                <a:srgbClr val="000000"/>
              </a:solidFill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69" name="Rectangle 68"/>
          <p:cNvSpPr/>
          <p:nvPr userDrawn="1"/>
        </p:nvSpPr>
        <p:spPr bwMode="auto">
          <a:xfrm>
            <a:off x="221927" y="3694745"/>
            <a:ext cx="8686800" cy="144016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chemeClr val="accent3">
                  <a:lumMod val="40000"/>
                  <a:lumOff val="60000"/>
                </a:scheme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70" name="Rectangle 69"/>
          <p:cNvSpPr/>
          <p:nvPr userDrawn="1"/>
        </p:nvSpPr>
        <p:spPr>
          <a:xfrm>
            <a:off x="221927" y="0"/>
            <a:ext cx="8686800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2899" y="54174"/>
            <a:ext cx="1214259" cy="523798"/>
          </a:xfrm>
          <a:prstGeom prst="rect">
            <a:avLst/>
          </a:prstGeom>
        </p:spPr>
      </p:pic>
      <p:sp>
        <p:nvSpPr>
          <p:cNvPr id="72" name="Rectangle 71"/>
          <p:cNvSpPr/>
          <p:nvPr userDrawn="1"/>
        </p:nvSpPr>
        <p:spPr>
          <a:xfrm>
            <a:off x="8801100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 userDrawn="1"/>
        </p:nvSpPr>
        <p:spPr>
          <a:xfrm>
            <a:off x="69008" y="0"/>
            <a:ext cx="239383" cy="62110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537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22250" y="121953"/>
            <a:ext cx="8595360" cy="580219"/>
          </a:xfrm>
          <a:prstGeom prst="rect">
            <a:avLst/>
          </a:prstGeom>
          <a:gradFill>
            <a:gsLst>
              <a:gs pos="0">
                <a:srgbClr val="07325F"/>
              </a:gs>
              <a:gs pos="80000">
                <a:srgbClr val="7BA7D3">
                  <a:lumMod val="40000"/>
                  <a:lumOff val="60000"/>
                </a:srgbClr>
              </a:gs>
              <a:gs pos="98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lvl="0" indent="0" defTabSz="8556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cs typeface="Tahoma" panose="020B060403050404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 dirty="0"/>
              <a:t>[Slide Title]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4731" y="1077913"/>
            <a:ext cx="8458200" cy="5048251"/>
          </a:xfrm>
          <a:prstGeom prst="rect">
            <a:avLst/>
          </a:prstGeom>
        </p:spPr>
        <p:txBody>
          <a:bodyPr vert="horz" lIns="45720" tIns="0" rIns="0" bIns="0" rtlCol="0">
            <a:noAutofit/>
          </a:bodyPr>
          <a:lstStyle/>
          <a:p>
            <a:pPr lvl="0"/>
            <a:r>
              <a:rPr lang="en-US" dirty="0"/>
              <a:t>[Bullet Level 1]</a:t>
            </a:r>
          </a:p>
          <a:p>
            <a:pPr lvl="1"/>
            <a:r>
              <a:rPr lang="en-US" dirty="0"/>
              <a:t>[Bullet Level 2]</a:t>
            </a:r>
          </a:p>
          <a:p>
            <a:pPr lvl="2"/>
            <a:r>
              <a:rPr lang="en-US" dirty="0"/>
              <a:t>[Bullet Level 3]</a:t>
            </a:r>
          </a:p>
          <a:p>
            <a:pPr lvl="3"/>
            <a:r>
              <a:rPr lang="en-US" dirty="0"/>
              <a:t>[Bullet Level 4]</a:t>
            </a:r>
          </a:p>
        </p:txBody>
      </p:sp>
      <p:sp>
        <p:nvSpPr>
          <p:cNvPr id="8" name="L_BottomLine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222250" y="6448178"/>
            <a:ext cx="8686800" cy="0"/>
          </a:xfrm>
          <a:prstGeom prst="line">
            <a:avLst/>
          </a:prstGeom>
          <a:noFill/>
          <a:ln w="12700">
            <a:gradFill>
              <a:gsLst>
                <a:gs pos="0">
                  <a:srgbClr val="07325F"/>
                </a:gs>
                <a:gs pos="75000">
                  <a:schemeClr val="accent3">
                    <a:lumMod val="40000"/>
                    <a:lumOff val="60000"/>
                  </a:schemeClr>
                </a:gs>
                <a:gs pos="100000">
                  <a:srgbClr val="FFFFFF"/>
                </a:gs>
              </a:gsLst>
              <a:lin ang="10800000" scaled="0"/>
            </a:gra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18288" anchor="t" anchorCtr="0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0" y="6487257"/>
            <a:ext cx="949158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752208" y="201655"/>
            <a:ext cx="972823" cy="41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27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7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50" r:id="rId12"/>
    <p:sldLayoutId id="2147483654" r:id="rId13"/>
  </p:sldLayoutIdLst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3038" indent="-173038" algn="l" defTabSz="914400" rtl="0" eaLnBrk="1" latinLnBrk="0" hangingPunct="1">
        <a:spcBef>
          <a:spcPts val="600"/>
        </a:spcBef>
        <a:buClr>
          <a:srgbClr val="07325F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1pPr>
      <a:lvl2pPr marL="344488" indent="-171450" algn="l" defTabSz="914400" rtl="0" eaLnBrk="1" latinLnBrk="0" hangingPunct="1">
        <a:spcBef>
          <a:spcPts val="600"/>
        </a:spcBef>
        <a:buClr>
          <a:srgbClr val="07325F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2pPr>
      <a:lvl3pPr marL="517525" indent="-173038" algn="l" defTabSz="914400" rtl="0" eaLnBrk="1" latinLnBrk="0" hangingPunct="1">
        <a:spcBef>
          <a:spcPts val="600"/>
        </a:spcBef>
        <a:buClr>
          <a:srgbClr val="07325F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3pPr>
      <a:lvl4pPr marL="690563" indent="-173038" algn="l" defTabSz="914400" rtl="0" eaLnBrk="1" latinLnBrk="0" hangingPunct="1">
        <a:spcBef>
          <a:spcPts val="600"/>
        </a:spcBef>
        <a:buClr>
          <a:srgbClr val="07325F"/>
        </a:buClr>
        <a:buFont typeface="Arial" panose="020B0604020202020204" pitchFamily="34" charset="0"/>
        <a:buChar char="-"/>
        <a:defRPr sz="1200" kern="1200">
          <a:solidFill>
            <a:schemeClr val="tx1"/>
          </a:solidFill>
          <a:latin typeface="Tahoma" panose="020B0604030504040204" pitchFamily="34" charset="0"/>
          <a:ea typeface="+mn-ea"/>
          <a:cs typeface="+mn-cs"/>
        </a:defRPr>
      </a:lvl4pPr>
      <a:lvl5pPr marL="854075" indent="-163513" algn="l" defTabSz="914400" rtl="0" eaLnBrk="1" latinLnBrk="0" hangingPunct="1">
        <a:spcBef>
          <a:spcPts val="600"/>
        </a:spcBef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13" Type="http://schemas.openxmlformats.org/officeDocument/2006/relationships/image" Target="../media/image72.emf"/><Relationship Id="rId3" Type="http://schemas.openxmlformats.org/officeDocument/2006/relationships/image" Target="../media/image62.emf"/><Relationship Id="rId7" Type="http://schemas.openxmlformats.org/officeDocument/2006/relationships/image" Target="../media/image66.emf"/><Relationship Id="rId12" Type="http://schemas.openxmlformats.org/officeDocument/2006/relationships/image" Target="../media/image71.emf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emf"/><Relationship Id="rId11" Type="http://schemas.openxmlformats.org/officeDocument/2006/relationships/image" Target="../media/image70.emf"/><Relationship Id="rId5" Type="http://schemas.openxmlformats.org/officeDocument/2006/relationships/image" Target="../media/image64.emf"/><Relationship Id="rId15" Type="http://schemas.openxmlformats.org/officeDocument/2006/relationships/image" Target="../media/image74.png"/><Relationship Id="rId10" Type="http://schemas.openxmlformats.org/officeDocument/2006/relationships/image" Target="../media/image69.emf"/><Relationship Id="rId4" Type="http://schemas.openxmlformats.org/officeDocument/2006/relationships/image" Target="../media/image63.emf"/><Relationship Id="rId9" Type="http://schemas.openxmlformats.org/officeDocument/2006/relationships/image" Target="../media/image68.emf"/><Relationship Id="rId1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nxtcapital.com/" TargetMode="External"/><Relationship Id="rId13" Type="http://schemas.openxmlformats.org/officeDocument/2006/relationships/image" Target="../media/image83.png"/><Relationship Id="rId18" Type="http://schemas.openxmlformats.org/officeDocument/2006/relationships/image" Target="../media/image87.emf"/><Relationship Id="rId26" Type="http://schemas.openxmlformats.org/officeDocument/2006/relationships/image" Target="../media/image95.png"/><Relationship Id="rId3" Type="http://schemas.openxmlformats.org/officeDocument/2006/relationships/tags" Target="../tags/tag9.xml"/><Relationship Id="rId21" Type="http://schemas.openxmlformats.org/officeDocument/2006/relationships/image" Target="../media/image90.png"/><Relationship Id="rId7" Type="http://schemas.openxmlformats.org/officeDocument/2006/relationships/image" Target="../media/image79.emf"/><Relationship Id="rId12" Type="http://schemas.openxmlformats.org/officeDocument/2006/relationships/image" Target="../media/image82.emf"/><Relationship Id="rId17" Type="http://schemas.openxmlformats.org/officeDocument/2006/relationships/image" Target="../media/image86.emf"/><Relationship Id="rId25" Type="http://schemas.openxmlformats.org/officeDocument/2006/relationships/image" Target="../media/image94.jpeg"/><Relationship Id="rId33" Type="http://schemas.openxmlformats.org/officeDocument/2006/relationships/image" Target="../media/image102.emf"/><Relationship Id="rId2" Type="http://schemas.openxmlformats.org/officeDocument/2006/relationships/tags" Target="../tags/tag8.xml"/><Relationship Id="rId16" Type="http://schemas.openxmlformats.org/officeDocument/2006/relationships/image" Target="../media/image85.emf"/><Relationship Id="rId20" Type="http://schemas.openxmlformats.org/officeDocument/2006/relationships/image" Target="../media/image89.png"/><Relationship Id="rId29" Type="http://schemas.openxmlformats.org/officeDocument/2006/relationships/image" Target="../media/image98.png"/><Relationship Id="rId1" Type="http://schemas.openxmlformats.org/officeDocument/2006/relationships/tags" Target="../tags/tag7.xml"/><Relationship Id="rId6" Type="http://schemas.openxmlformats.org/officeDocument/2006/relationships/image" Target="../media/image78.emf"/><Relationship Id="rId11" Type="http://schemas.openxmlformats.org/officeDocument/2006/relationships/image" Target="../media/image81.emf"/><Relationship Id="rId24" Type="http://schemas.openxmlformats.org/officeDocument/2006/relationships/image" Target="../media/image93.emf"/><Relationship Id="rId32" Type="http://schemas.openxmlformats.org/officeDocument/2006/relationships/image" Target="../media/image101.emf"/><Relationship Id="rId5" Type="http://schemas.openxmlformats.org/officeDocument/2006/relationships/image" Target="../media/image77.emf"/><Relationship Id="rId15" Type="http://schemas.openxmlformats.org/officeDocument/2006/relationships/image" Target="../media/image84.jpeg"/><Relationship Id="rId23" Type="http://schemas.openxmlformats.org/officeDocument/2006/relationships/image" Target="../media/image92.emf"/><Relationship Id="rId28" Type="http://schemas.openxmlformats.org/officeDocument/2006/relationships/image" Target="../media/image97.emf"/><Relationship Id="rId10" Type="http://schemas.openxmlformats.org/officeDocument/2006/relationships/hyperlink" Target="http://www.google.com/url?sa=i&amp;rct=j&amp;q=&amp;esrc=s&amp;source=images&amp;cd=&amp;cad=rja&amp;uact=8&amp;ved=0ahUKEwiNtoj8r8rKAhXBXhoKHbUlDesQjRwIBw&amp;url=http://www.cppib.com/en/public-media/headlines/2015/cppib-anatares.html&amp;psig=AFQjCNE9kAZf8cG_XEDbVuBe8DEOCPwHDQ&amp;ust=1453997239985093" TargetMode="External"/><Relationship Id="rId19" Type="http://schemas.openxmlformats.org/officeDocument/2006/relationships/image" Target="../media/image88.emf"/><Relationship Id="rId31" Type="http://schemas.openxmlformats.org/officeDocument/2006/relationships/image" Target="../media/image100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80.emf"/><Relationship Id="rId14" Type="http://schemas.openxmlformats.org/officeDocument/2006/relationships/hyperlink" Target="http://www.google.com/url?sa=i&amp;rct=j&amp;q=&amp;esrc=s&amp;source=images&amp;cd=&amp;cad=rja&amp;uact=8&amp;ved=0ahUKEwjWz__avP_LAhXJrYMKHRXqA0kQjRwIBw&amp;url=http://www.businesswire.com/news/home/20150617006397/en/Ares-Capital-Corporation-Varagon-Capital-Partners-Forming&amp;bvm=bv.119028448,d.amc&amp;psig=AFQjCNE3YD1XYA1XSDBYTwzCIpcnuadAkg&amp;ust=1460219760810437" TargetMode="External"/><Relationship Id="rId22" Type="http://schemas.openxmlformats.org/officeDocument/2006/relationships/image" Target="../media/image91.png"/><Relationship Id="rId27" Type="http://schemas.openxmlformats.org/officeDocument/2006/relationships/image" Target="../media/image96.png"/><Relationship Id="rId30" Type="http://schemas.openxmlformats.org/officeDocument/2006/relationships/image" Target="../media/image99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106.PNG"/><Relationship Id="rId11" Type="http://schemas.openxmlformats.org/officeDocument/2006/relationships/image" Target="../media/image111.emf"/><Relationship Id="rId5" Type="http://schemas.openxmlformats.org/officeDocument/2006/relationships/image" Target="../media/image105.jpeg"/><Relationship Id="rId10" Type="http://schemas.openxmlformats.org/officeDocument/2006/relationships/image" Target="../media/image110.png"/><Relationship Id="rId4" Type="http://schemas.openxmlformats.org/officeDocument/2006/relationships/image" Target="../media/image104.jpe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5.emf"/><Relationship Id="rId21" Type="http://schemas.openxmlformats.org/officeDocument/2006/relationships/image" Target="../media/image130.emf"/><Relationship Id="rId34" Type="http://schemas.openxmlformats.org/officeDocument/2006/relationships/image" Target="../media/image143.emf"/><Relationship Id="rId42" Type="http://schemas.openxmlformats.org/officeDocument/2006/relationships/image" Target="../media/image151.emf"/><Relationship Id="rId47" Type="http://schemas.openxmlformats.org/officeDocument/2006/relationships/image" Target="../media/image156.emf"/><Relationship Id="rId50" Type="http://schemas.openxmlformats.org/officeDocument/2006/relationships/image" Target="../media/image159.emf"/><Relationship Id="rId55" Type="http://schemas.openxmlformats.org/officeDocument/2006/relationships/image" Target="../media/image164.emf"/><Relationship Id="rId63" Type="http://schemas.openxmlformats.org/officeDocument/2006/relationships/image" Target="../media/image172.emf"/><Relationship Id="rId68" Type="http://schemas.openxmlformats.org/officeDocument/2006/relationships/image" Target="../media/image177.emf"/><Relationship Id="rId76" Type="http://schemas.openxmlformats.org/officeDocument/2006/relationships/image" Target="../media/image185.emf"/><Relationship Id="rId84" Type="http://schemas.openxmlformats.org/officeDocument/2006/relationships/image" Target="../media/image193.emf"/><Relationship Id="rId89" Type="http://schemas.openxmlformats.org/officeDocument/2006/relationships/image" Target="../media/image198.png"/><Relationship Id="rId97" Type="http://schemas.openxmlformats.org/officeDocument/2006/relationships/image" Target="../media/image206.jpeg"/><Relationship Id="rId7" Type="http://schemas.openxmlformats.org/officeDocument/2006/relationships/image" Target="../media/image116.png"/><Relationship Id="rId71" Type="http://schemas.openxmlformats.org/officeDocument/2006/relationships/image" Target="../media/image180.png"/><Relationship Id="rId92" Type="http://schemas.openxmlformats.org/officeDocument/2006/relationships/image" Target="../media/image201.png"/><Relationship Id="rId2" Type="http://schemas.openxmlformats.org/officeDocument/2006/relationships/tags" Target="../tags/tag15.xml"/><Relationship Id="rId16" Type="http://schemas.openxmlformats.org/officeDocument/2006/relationships/image" Target="../media/image125.emf"/><Relationship Id="rId29" Type="http://schemas.openxmlformats.org/officeDocument/2006/relationships/image" Target="../media/image138.jpg"/><Relationship Id="rId11" Type="http://schemas.openxmlformats.org/officeDocument/2006/relationships/image" Target="../media/image120.emf"/><Relationship Id="rId24" Type="http://schemas.openxmlformats.org/officeDocument/2006/relationships/image" Target="../media/image133.emf"/><Relationship Id="rId32" Type="http://schemas.openxmlformats.org/officeDocument/2006/relationships/image" Target="../media/image141.emf"/><Relationship Id="rId37" Type="http://schemas.openxmlformats.org/officeDocument/2006/relationships/image" Target="../media/image146.emf"/><Relationship Id="rId40" Type="http://schemas.openxmlformats.org/officeDocument/2006/relationships/image" Target="../media/image149.emf"/><Relationship Id="rId45" Type="http://schemas.openxmlformats.org/officeDocument/2006/relationships/image" Target="../media/image154.emf"/><Relationship Id="rId53" Type="http://schemas.openxmlformats.org/officeDocument/2006/relationships/image" Target="../media/image162.png"/><Relationship Id="rId58" Type="http://schemas.openxmlformats.org/officeDocument/2006/relationships/image" Target="../media/image167.emf"/><Relationship Id="rId66" Type="http://schemas.openxmlformats.org/officeDocument/2006/relationships/image" Target="../media/image175.emf"/><Relationship Id="rId74" Type="http://schemas.openxmlformats.org/officeDocument/2006/relationships/image" Target="../media/image183.emf"/><Relationship Id="rId79" Type="http://schemas.openxmlformats.org/officeDocument/2006/relationships/image" Target="../media/image188.emf"/><Relationship Id="rId87" Type="http://schemas.openxmlformats.org/officeDocument/2006/relationships/image" Target="../media/image196.emf"/><Relationship Id="rId5" Type="http://schemas.openxmlformats.org/officeDocument/2006/relationships/image" Target="../media/image114.png"/><Relationship Id="rId61" Type="http://schemas.openxmlformats.org/officeDocument/2006/relationships/image" Target="../media/image170.emf"/><Relationship Id="rId82" Type="http://schemas.openxmlformats.org/officeDocument/2006/relationships/image" Target="../media/image191.emf"/><Relationship Id="rId90" Type="http://schemas.openxmlformats.org/officeDocument/2006/relationships/image" Target="../media/image199.png"/><Relationship Id="rId95" Type="http://schemas.openxmlformats.org/officeDocument/2006/relationships/image" Target="../media/image204.png"/><Relationship Id="rId19" Type="http://schemas.openxmlformats.org/officeDocument/2006/relationships/image" Target="../media/image128.emf"/><Relationship Id="rId14" Type="http://schemas.openxmlformats.org/officeDocument/2006/relationships/image" Target="../media/image123.emf"/><Relationship Id="rId22" Type="http://schemas.openxmlformats.org/officeDocument/2006/relationships/image" Target="../media/image131.emf"/><Relationship Id="rId27" Type="http://schemas.openxmlformats.org/officeDocument/2006/relationships/image" Target="../media/image136.emf"/><Relationship Id="rId30" Type="http://schemas.openxmlformats.org/officeDocument/2006/relationships/image" Target="../media/image139.emf"/><Relationship Id="rId35" Type="http://schemas.openxmlformats.org/officeDocument/2006/relationships/image" Target="../media/image144.emf"/><Relationship Id="rId43" Type="http://schemas.openxmlformats.org/officeDocument/2006/relationships/image" Target="../media/image152.emf"/><Relationship Id="rId48" Type="http://schemas.openxmlformats.org/officeDocument/2006/relationships/image" Target="../media/image157.emf"/><Relationship Id="rId56" Type="http://schemas.openxmlformats.org/officeDocument/2006/relationships/image" Target="../media/image165.emf"/><Relationship Id="rId64" Type="http://schemas.openxmlformats.org/officeDocument/2006/relationships/image" Target="../media/image173.emf"/><Relationship Id="rId69" Type="http://schemas.openxmlformats.org/officeDocument/2006/relationships/image" Target="../media/image178.emf"/><Relationship Id="rId77" Type="http://schemas.openxmlformats.org/officeDocument/2006/relationships/image" Target="../media/image186.emf"/><Relationship Id="rId8" Type="http://schemas.openxmlformats.org/officeDocument/2006/relationships/image" Target="../media/image117.png"/><Relationship Id="rId51" Type="http://schemas.openxmlformats.org/officeDocument/2006/relationships/image" Target="../media/image160.emf"/><Relationship Id="rId72" Type="http://schemas.openxmlformats.org/officeDocument/2006/relationships/image" Target="../media/image181.emf"/><Relationship Id="rId80" Type="http://schemas.openxmlformats.org/officeDocument/2006/relationships/image" Target="../media/image189.jpg"/><Relationship Id="rId85" Type="http://schemas.openxmlformats.org/officeDocument/2006/relationships/image" Target="../media/image194.jpg"/><Relationship Id="rId93" Type="http://schemas.openxmlformats.org/officeDocument/2006/relationships/image" Target="../media/image202.png"/><Relationship Id="rId3" Type="http://schemas.openxmlformats.org/officeDocument/2006/relationships/slideLayout" Target="../slideLayouts/slideLayout13.xml"/><Relationship Id="rId12" Type="http://schemas.openxmlformats.org/officeDocument/2006/relationships/image" Target="../media/image121.emf"/><Relationship Id="rId17" Type="http://schemas.openxmlformats.org/officeDocument/2006/relationships/image" Target="../media/image126.emf"/><Relationship Id="rId25" Type="http://schemas.openxmlformats.org/officeDocument/2006/relationships/image" Target="../media/image134.emf"/><Relationship Id="rId33" Type="http://schemas.openxmlformats.org/officeDocument/2006/relationships/image" Target="../media/image142.emf"/><Relationship Id="rId38" Type="http://schemas.openxmlformats.org/officeDocument/2006/relationships/image" Target="../media/image147.emf"/><Relationship Id="rId46" Type="http://schemas.openxmlformats.org/officeDocument/2006/relationships/image" Target="../media/image155.emf"/><Relationship Id="rId59" Type="http://schemas.openxmlformats.org/officeDocument/2006/relationships/image" Target="../media/image168.emf"/><Relationship Id="rId67" Type="http://schemas.openxmlformats.org/officeDocument/2006/relationships/image" Target="../media/image176.emf"/><Relationship Id="rId20" Type="http://schemas.openxmlformats.org/officeDocument/2006/relationships/image" Target="../media/image129.emf"/><Relationship Id="rId41" Type="http://schemas.openxmlformats.org/officeDocument/2006/relationships/image" Target="../media/image150.jpg"/><Relationship Id="rId54" Type="http://schemas.openxmlformats.org/officeDocument/2006/relationships/image" Target="../media/image163.emf"/><Relationship Id="rId62" Type="http://schemas.openxmlformats.org/officeDocument/2006/relationships/image" Target="../media/image171.emf"/><Relationship Id="rId70" Type="http://schemas.openxmlformats.org/officeDocument/2006/relationships/image" Target="../media/image179.emf"/><Relationship Id="rId75" Type="http://schemas.openxmlformats.org/officeDocument/2006/relationships/image" Target="../media/image184.emf"/><Relationship Id="rId83" Type="http://schemas.openxmlformats.org/officeDocument/2006/relationships/image" Target="../media/image192.emf"/><Relationship Id="rId88" Type="http://schemas.openxmlformats.org/officeDocument/2006/relationships/image" Target="../media/image197.emf"/><Relationship Id="rId91" Type="http://schemas.openxmlformats.org/officeDocument/2006/relationships/image" Target="../media/image200.png"/><Relationship Id="rId96" Type="http://schemas.openxmlformats.org/officeDocument/2006/relationships/image" Target="../media/image205.png"/><Relationship Id="rId1" Type="http://schemas.openxmlformats.org/officeDocument/2006/relationships/tags" Target="../tags/tag14.xml"/><Relationship Id="rId6" Type="http://schemas.openxmlformats.org/officeDocument/2006/relationships/image" Target="../media/image115.png"/><Relationship Id="rId15" Type="http://schemas.openxmlformats.org/officeDocument/2006/relationships/image" Target="../media/image124.emf"/><Relationship Id="rId23" Type="http://schemas.openxmlformats.org/officeDocument/2006/relationships/image" Target="../media/image132.emf"/><Relationship Id="rId28" Type="http://schemas.openxmlformats.org/officeDocument/2006/relationships/image" Target="../media/image137.emf"/><Relationship Id="rId36" Type="http://schemas.openxmlformats.org/officeDocument/2006/relationships/image" Target="../media/image145.emf"/><Relationship Id="rId49" Type="http://schemas.openxmlformats.org/officeDocument/2006/relationships/image" Target="../media/image158.emf"/><Relationship Id="rId57" Type="http://schemas.openxmlformats.org/officeDocument/2006/relationships/image" Target="../media/image166.emf"/><Relationship Id="rId10" Type="http://schemas.openxmlformats.org/officeDocument/2006/relationships/image" Target="../media/image119.emf"/><Relationship Id="rId31" Type="http://schemas.openxmlformats.org/officeDocument/2006/relationships/image" Target="../media/image140.jpg"/><Relationship Id="rId44" Type="http://schemas.openxmlformats.org/officeDocument/2006/relationships/image" Target="../media/image153.emf"/><Relationship Id="rId52" Type="http://schemas.openxmlformats.org/officeDocument/2006/relationships/image" Target="../media/image161.emf"/><Relationship Id="rId60" Type="http://schemas.openxmlformats.org/officeDocument/2006/relationships/image" Target="../media/image169.emf"/><Relationship Id="rId65" Type="http://schemas.openxmlformats.org/officeDocument/2006/relationships/image" Target="../media/image174.emf"/><Relationship Id="rId73" Type="http://schemas.openxmlformats.org/officeDocument/2006/relationships/image" Target="../media/image182.emf"/><Relationship Id="rId78" Type="http://schemas.openxmlformats.org/officeDocument/2006/relationships/image" Target="../media/image187.emf"/><Relationship Id="rId81" Type="http://schemas.openxmlformats.org/officeDocument/2006/relationships/image" Target="../media/image190.png"/><Relationship Id="rId86" Type="http://schemas.openxmlformats.org/officeDocument/2006/relationships/image" Target="../media/image195.emf"/><Relationship Id="rId94" Type="http://schemas.openxmlformats.org/officeDocument/2006/relationships/image" Target="../media/image203.png"/><Relationship Id="rId4" Type="http://schemas.openxmlformats.org/officeDocument/2006/relationships/image" Target="../media/image113.png"/><Relationship Id="rId9" Type="http://schemas.openxmlformats.org/officeDocument/2006/relationships/image" Target="../media/image118.emf"/><Relationship Id="rId13" Type="http://schemas.openxmlformats.org/officeDocument/2006/relationships/image" Target="../media/image122.emf"/><Relationship Id="rId18" Type="http://schemas.openxmlformats.org/officeDocument/2006/relationships/image" Target="../media/image127.emf"/><Relationship Id="rId39" Type="http://schemas.openxmlformats.org/officeDocument/2006/relationships/image" Target="../media/image14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211.emf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21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image" Target="../media/image209.png"/><Relationship Id="rId5" Type="http://schemas.openxmlformats.org/officeDocument/2006/relationships/tags" Target="../tags/tag22.xml"/><Relationship Id="rId10" Type="http://schemas.openxmlformats.org/officeDocument/2006/relationships/image" Target="../media/image208.png"/><Relationship Id="rId4" Type="http://schemas.openxmlformats.org/officeDocument/2006/relationships/tags" Target="../tags/tag21.xml"/><Relationship Id="rId9" Type="http://schemas.openxmlformats.org/officeDocument/2006/relationships/image" Target="../media/image207.jpe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216.emf"/><Relationship Id="rId26" Type="http://schemas.openxmlformats.org/officeDocument/2006/relationships/image" Target="../media/image224.png"/><Relationship Id="rId39" Type="http://schemas.openxmlformats.org/officeDocument/2006/relationships/image" Target="../media/image236.png"/><Relationship Id="rId21" Type="http://schemas.openxmlformats.org/officeDocument/2006/relationships/image" Target="../media/image219.emf"/><Relationship Id="rId34" Type="http://schemas.openxmlformats.org/officeDocument/2006/relationships/image" Target="../media/image231.png"/><Relationship Id="rId42" Type="http://schemas.openxmlformats.org/officeDocument/2006/relationships/image" Target="../media/image239.png"/><Relationship Id="rId47" Type="http://schemas.openxmlformats.org/officeDocument/2006/relationships/image" Target="../media/image243.jpeg"/><Relationship Id="rId50" Type="http://schemas.openxmlformats.org/officeDocument/2006/relationships/image" Target="../media/image51.jpeg"/><Relationship Id="rId55" Type="http://schemas.openxmlformats.org/officeDocument/2006/relationships/image" Target="../media/image248.jpeg"/><Relationship Id="rId63" Type="http://schemas.openxmlformats.org/officeDocument/2006/relationships/image" Target="../media/image55.png"/><Relationship Id="rId68" Type="http://schemas.openxmlformats.org/officeDocument/2006/relationships/image" Target="../media/image258.png"/><Relationship Id="rId76" Type="http://schemas.openxmlformats.org/officeDocument/2006/relationships/image" Target="../media/image58.png"/><Relationship Id="rId84" Type="http://schemas.openxmlformats.org/officeDocument/2006/relationships/image" Target="../media/image270.png"/><Relationship Id="rId7" Type="http://schemas.openxmlformats.org/officeDocument/2006/relationships/image" Target="../media/image43.png"/><Relationship Id="rId71" Type="http://schemas.openxmlformats.org/officeDocument/2006/relationships/image" Target="../media/image261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14.png"/><Relationship Id="rId29" Type="http://schemas.openxmlformats.org/officeDocument/2006/relationships/image" Target="../media/image61.png"/><Relationship Id="rId11" Type="http://schemas.openxmlformats.org/officeDocument/2006/relationships/image" Target="../media/image47.png"/><Relationship Id="rId24" Type="http://schemas.openxmlformats.org/officeDocument/2006/relationships/image" Target="../media/image222.png"/><Relationship Id="rId32" Type="http://schemas.openxmlformats.org/officeDocument/2006/relationships/image" Target="../media/image229.png"/><Relationship Id="rId37" Type="http://schemas.openxmlformats.org/officeDocument/2006/relationships/image" Target="../media/image234.png"/><Relationship Id="rId40" Type="http://schemas.openxmlformats.org/officeDocument/2006/relationships/image" Target="../media/image237.emf"/><Relationship Id="rId45" Type="http://schemas.openxmlformats.org/officeDocument/2006/relationships/image" Target="../media/image241.png"/><Relationship Id="rId53" Type="http://schemas.openxmlformats.org/officeDocument/2006/relationships/image" Target="../media/image247.png"/><Relationship Id="rId58" Type="http://schemas.openxmlformats.org/officeDocument/2006/relationships/image" Target="../media/image54.png"/><Relationship Id="rId66" Type="http://schemas.openxmlformats.org/officeDocument/2006/relationships/image" Target="../media/image56.png"/><Relationship Id="rId74" Type="http://schemas.openxmlformats.org/officeDocument/2006/relationships/image" Target="../media/image264.jpeg"/><Relationship Id="rId79" Type="http://schemas.openxmlformats.org/officeDocument/2006/relationships/image" Target="../media/image265.png"/><Relationship Id="rId87" Type="http://schemas.openxmlformats.org/officeDocument/2006/relationships/image" Target="../media/image273.png"/><Relationship Id="rId5" Type="http://schemas.openxmlformats.org/officeDocument/2006/relationships/image" Target="../media/image41.emf"/><Relationship Id="rId61" Type="http://schemas.openxmlformats.org/officeDocument/2006/relationships/image" Target="../media/image253.jpeg"/><Relationship Id="rId82" Type="http://schemas.openxmlformats.org/officeDocument/2006/relationships/image" Target="../media/image268.png"/><Relationship Id="rId19" Type="http://schemas.openxmlformats.org/officeDocument/2006/relationships/image" Target="../media/image217.png"/><Relationship Id="rId4" Type="http://schemas.openxmlformats.org/officeDocument/2006/relationships/image" Target="../media/image40.emf"/><Relationship Id="rId9" Type="http://schemas.openxmlformats.org/officeDocument/2006/relationships/image" Target="../media/image45.emf"/><Relationship Id="rId14" Type="http://schemas.openxmlformats.org/officeDocument/2006/relationships/image" Target="../media/image212.png"/><Relationship Id="rId22" Type="http://schemas.openxmlformats.org/officeDocument/2006/relationships/image" Target="../media/image220.emf"/><Relationship Id="rId27" Type="http://schemas.openxmlformats.org/officeDocument/2006/relationships/image" Target="../media/image225.gif"/><Relationship Id="rId30" Type="http://schemas.openxmlformats.org/officeDocument/2006/relationships/image" Target="../media/image227.emf"/><Relationship Id="rId35" Type="http://schemas.openxmlformats.org/officeDocument/2006/relationships/image" Target="../media/image232.png"/><Relationship Id="rId43" Type="http://schemas.openxmlformats.org/officeDocument/2006/relationships/image" Target="../media/image50.png"/><Relationship Id="rId48" Type="http://schemas.openxmlformats.org/officeDocument/2006/relationships/image" Target="../media/image244.png"/><Relationship Id="rId56" Type="http://schemas.openxmlformats.org/officeDocument/2006/relationships/image" Target="../media/image249.png"/><Relationship Id="rId64" Type="http://schemas.openxmlformats.org/officeDocument/2006/relationships/image" Target="../media/image255.png"/><Relationship Id="rId69" Type="http://schemas.openxmlformats.org/officeDocument/2006/relationships/image" Target="../media/image259.png"/><Relationship Id="rId77" Type="http://schemas.openxmlformats.org/officeDocument/2006/relationships/image" Target="../media/image59.png"/><Relationship Id="rId8" Type="http://schemas.openxmlformats.org/officeDocument/2006/relationships/image" Target="../media/image44.png"/><Relationship Id="rId51" Type="http://schemas.openxmlformats.org/officeDocument/2006/relationships/image" Target="../media/image246.png"/><Relationship Id="rId72" Type="http://schemas.openxmlformats.org/officeDocument/2006/relationships/image" Target="../media/image262.jpeg"/><Relationship Id="rId80" Type="http://schemas.openxmlformats.org/officeDocument/2006/relationships/image" Target="../media/image266.png"/><Relationship Id="rId85" Type="http://schemas.openxmlformats.org/officeDocument/2006/relationships/image" Target="../media/image271.png"/><Relationship Id="rId3" Type="http://schemas.openxmlformats.org/officeDocument/2006/relationships/image" Target="../media/image39.png"/><Relationship Id="rId12" Type="http://schemas.openxmlformats.org/officeDocument/2006/relationships/image" Target="../media/image48.png"/><Relationship Id="rId17" Type="http://schemas.openxmlformats.org/officeDocument/2006/relationships/image" Target="../media/image215.emf"/><Relationship Id="rId25" Type="http://schemas.openxmlformats.org/officeDocument/2006/relationships/image" Target="../media/image223.png"/><Relationship Id="rId33" Type="http://schemas.openxmlformats.org/officeDocument/2006/relationships/image" Target="../media/image230.png"/><Relationship Id="rId38" Type="http://schemas.openxmlformats.org/officeDocument/2006/relationships/image" Target="../media/image235.png"/><Relationship Id="rId46" Type="http://schemas.openxmlformats.org/officeDocument/2006/relationships/image" Target="../media/image242.png"/><Relationship Id="rId59" Type="http://schemas.openxmlformats.org/officeDocument/2006/relationships/image" Target="../media/image251.png"/><Relationship Id="rId67" Type="http://schemas.openxmlformats.org/officeDocument/2006/relationships/image" Target="../media/image257.png"/><Relationship Id="rId20" Type="http://schemas.openxmlformats.org/officeDocument/2006/relationships/image" Target="../media/image218.png"/><Relationship Id="rId41" Type="http://schemas.openxmlformats.org/officeDocument/2006/relationships/image" Target="../media/image238.png"/><Relationship Id="rId54" Type="http://schemas.openxmlformats.org/officeDocument/2006/relationships/image" Target="../media/image53.png"/><Relationship Id="rId62" Type="http://schemas.openxmlformats.org/officeDocument/2006/relationships/image" Target="../media/image254.png"/><Relationship Id="rId70" Type="http://schemas.openxmlformats.org/officeDocument/2006/relationships/image" Target="../media/image260.png"/><Relationship Id="rId75" Type="http://schemas.openxmlformats.org/officeDocument/2006/relationships/image" Target="../media/image57.png"/><Relationship Id="rId83" Type="http://schemas.openxmlformats.org/officeDocument/2006/relationships/image" Target="../media/image269.png"/><Relationship Id="rId1" Type="http://schemas.openxmlformats.org/officeDocument/2006/relationships/tags" Target="../tags/tag24.xml"/><Relationship Id="rId6" Type="http://schemas.openxmlformats.org/officeDocument/2006/relationships/image" Target="../media/image42.png"/><Relationship Id="rId15" Type="http://schemas.openxmlformats.org/officeDocument/2006/relationships/image" Target="../media/image213.emf"/><Relationship Id="rId23" Type="http://schemas.openxmlformats.org/officeDocument/2006/relationships/image" Target="../media/image221.png"/><Relationship Id="rId28" Type="http://schemas.openxmlformats.org/officeDocument/2006/relationships/image" Target="../media/image226.png"/><Relationship Id="rId36" Type="http://schemas.openxmlformats.org/officeDocument/2006/relationships/image" Target="../media/image233.png"/><Relationship Id="rId49" Type="http://schemas.openxmlformats.org/officeDocument/2006/relationships/image" Target="../media/image245.gif"/><Relationship Id="rId57" Type="http://schemas.openxmlformats.org/officeDocument/2006/relationships/image" Target="../media/image250.png"/><Relationship Id="rId10" Type="http://schemas.openxmlformats.org/officeDocument/2006/relationships/image" Target="../media/image46.png"/><Relationship Id="rId31" Type="http://schemas.openxmlformats.org/officeDocument/2006/relationships/image" Target="../media/image228.png"/><Relationship Id="rId44" Type="http://schemas.openxmlformats.org/officeDocument/2006/relationships/image" Target="../media/image240.png"/><Relationship Id="rId52" Type="http://schemas.openxmlformats.org/officeDocument/2006/relationships/image" Target="../media/image52.png"/><Relationship Id="rId60" Type="http://schemas.openxmlformats.org/officeDocument/2006/relationships/image" Target="../media/image252.jpeg"/><Relationship Id="rId65" Type="http://schemas.openxmlformats.org/officeDocument/2006/relationships/image" Target="../media/image256.png"/><Relationship Id="rId73" Type="http://schemas.openxmlformats.org/officeDocument/2006/relationships/image" Target="../media/image263.png"/><Relationship Id="rId78" Type="http://schemas.openxmlformats.org/officeDocument/2006/relationships/image" Target="../media/image60.png"/><Relationship Id="rId81" Type="http://schemas.openxmlformats.org/officeDocument/2006/relationships/image" Target="../media/image267.png"/><Relationship Id="rId86" Type="http://schemas.openxmlformats.org/officeDocument/2006/relationships/image" Target="../media/image2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5.png"/><Relationship Id="rId3" Type="http://schemas.openxmlformats.org/officeDocument/2006/relationships/image" Target="../media/image13.emf"/><Relationship Id="rId21" Type="http://schemas.openxmlformats.org/officeDocument/2006/relationships/image" Target="../media/image31.png"/><Relationship Id="rId7" Type="http://schemas.openxmlformats.org/officeDocument/2006/relationships/image" Target="../media/image17.emf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4.e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6.emf"/><Relationship Id="rId20" Type="http://schemas.openxmlformats.org/officeDocument/2006/relationships/image" Target="../media/image30.png"/><Relationship Id="rId1" Type="http://schemas.openxmlformats.org/officeDocument/2006/relationships/tags" Target="../tags/tag2.xml"/><Relationship Id="rId6" Type="http://schemas.openxmlformats.org/officeDocument/2006/relationships/image" Target="../media/image16.jpeg"/><Relationship Id="rId11" Type="http://schemas.openxmlformats.org/officeDocument/2006/relationships/image" Target="../media/image21.emf"/><Relationship Id="rId24" Type="http://schemas.microsoft.com/office/2007/relationships/hdphoto" Target="../media/hdphoto1.wdp"/><Relationship Id="rId5" Type="http://schemas.openxmlformats.org/officeDocument/2006/relationships/image" Target="../media/image15.emf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10" Type="http://schemas.openxmlformats.org/officeDocument/2006/relationships/image" Target="../media/image20.emf"/><Relationship Id="rId19" Type="http://schemas.openxmlformats.org/officeDocument/2006/relationships/image" Target="../media/image29.emf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Relationship Id="rId22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274.emf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276.emf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12" Type="http://schemas.openxmlformats.org/officeDocument/2006/relationships/image" Target="../media/image275.jpe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slideLayout" Target="../slideLayouts/slideLayout13.xml"/><Relationship Id="rId5" Type="http://schemas.openxmlformats.org/officeDocument/2006/relationships/tags" Target="../tags/tag32.xml"/><Relationship Id="rId15" Type="http://schemas.openxmlformats.org/officeDocument/2006/relationships/image" Target="../media/image278.png"/><Relationship Id="rId10" Type="http://schemas.openxmlformats.org/officeDocument/2006/relationships/tags" Target="../tags/tag37.xml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image" Target="../media/image277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emf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10" Type="http://schemas.openxmlformats.org/officeDocument/2006/relationships/image" Target="../media/image281.emf"/><Relationship Id="rId4" Type="http://schemas.openxmlformats.org/officeDocument/2006/relationships/tags" Target="../tags/tag41.xml"/><Relationship Id="rId9" Type="http://schemas.openxmlformats.org/officeDocument/2006/relationships/image" Target="../media/image280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emf"/><Relationship Id="rId3" Type="http://schemas.openxmlformats.org/officeDocument/2006/relationships/tags" Target="../tags/tag46.xml"/><Relationship Id="rId7" Type="http://schemas.openxmlformats.org/officeDocument/2006/relationships/image" Target="../media/image282.emf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9" Type="http://schemas.openxmlformats.org/officeDocument/2006/relationships/image" Target="../media/image28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9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69.xml"/><Relationship Id="rId18" Type="http://schemas.openxmlformats.org/officeDocument/2006/relationships/slideLayout" Target="../slideLayouts/slideLayout13.xml"/><Relationship Id="rId26" Type="http://schemas.openxmlformats.org/officeDocument/2006/relationships/image" Target="../media/image43.png"/><Relationship Id="rId39" Type="http://schemas.openxmlformats.org/officeDocument/2006/relationships/image" Target="../media/image289.png"/><Relationship Id="rId3" Type="http://schemas.openxmlformats.org/officeDocument/2006/relationships/tags" Target="../tags/tag59.xml"/><Relationship Id="rId21" Type="http://schemas.openxmlformats.org/officeDocument/2006/relationships/chart" Target="../charts/chart4.xml"/><Relationship Id="rId34" Type="http://schemas.openxmlformats.org/officeDocument/2006/relationships/image" Target="../media/image237.emf"/><Relationship Id="rId42" Type="http://schemas.openxmlformats.org/officeDocument/2006/relationships/image" Target="../media/image292.png"/><Relationship Id="rId47" Type="http://schemas.openxmlformats.org/officeDocument/2006/relationships/chart" Target="../charts/chart9.xml"/><Relationship Id="rId50" Type="http://schemas.openxmlformats.org/officeDocument/2006/relationships/chart" Target="../charts/chart12.xml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tags" Target="../tags/tag73.xml"/><Relationship Id="rId25" Type="http://schemas.openxmlformats.org/officeDocument/2006/relationships/image" Target="../media/image42.png"/><Relationship Id="rId33" Type="http://schemas.openxmlformats.org/officeDocument/2006/relationships/image" Target="../media/image236.png"/><Relationship Id="rId38" Type="http://schemas.openxmlformats.org/officeDocument/2006/relationships/image" Target="../media/image288.jpeg"/><Relationship Id="rId46" Type="http://schemas.openxmlformats.org/officeDocument/2006/relationships/chart" Target="../charts/chart8.xml"/><Relationship Id="rId2" Type="http://schemas.openxmlformats.org/officeDocument/2006/relationships/tags" Target="../tags/tag58.xml"/><Relationship Id="rId16" Type="http://schemas.openxmlformats.org/officeDocument/2006/relationships/tags" Target="../tags/tag72.xml"/><Relationship Id="rId20" Type="http://schemas.openxmlformats.org/officeDocument/2006/relationships/chart" Target="../charts/chart3.xml"/><Relationship Id="rId29" Type="http://schemas.openxmlformats.org/officeDocument/2006/relationships/image" Target="../media/image218.png"/><Relationship Id="rId41" Type="http://schemas.openxmlformats.org/officeDocument/2006/relationships/image" Target="../media/image291.jpeg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41.emf"/><Relationship Id="rId32" Type="http://schemas.openxmlformats.org/officeDocument/2006/relationships/image" Target="../media/image231.png"/><Relationship Id="rId37" Type="http://schemas.openxmlformats.org/officeDocument/2006/relationships/image" Target="../media/image287.png"/><Relationship Id="rId40" Type="http://schemas.openxmlformats.org/officeDocument/2006/relationships/image" Target="../media/image290.gif"/><Relationship Id="rId45" Type="http://schemas.openxmlformats.org/officeDocument/2006/relationships/chart" Target="../charts/chart7.xml"/><Relationship Id="rId5" Type="http://schemas.openxmlformats.org/officeDocument/2006/relationships/tags" Target="../tags/tag61.xml"/><Relationship Id="rId15" Type="http://schemas.openxmlformats.org/officeDocument/2006/relationships/tags" Target="../tags/tag71.xml"/><Relationship Id="rId23" Type="http://schemas.openxmlformats.org/officeDocument/2006/relationships/chart" Target="../charts/chart6.xml"/><Relationship Id="rId28" Type="http://schemas.openxmlformats.org/officeDocument/2006/relationships/image" Target="../media/image49.png"/><Relationship Id="rId36" Type="http://schemas.openxmlformats.org/officeDocument/2006/relationships/image" Target="../media/image286.png"/><Relationship Id="rId49" Type="http://schemas.openxmlformats.org/officeDocument/2006/relationships/chart" Target="../charts/chart11.xml"/><Relationship Id="rId10" Type="http://schemas.openxmlformats.org/officeDocument/2006/relationships/tags" Target="../tags/tag66.xml"/><Relationship Id="rId19" Type="http://schemas.openxmlformats.org/officeDocument/2006/relationships/chart" Target="../charts/chart2.xml"/><Relationship Id="rId31" Type="http://schemas.openxmlformats.org/officeDocument/2006/relationships/image" Target="../media/image227.emf"/><Relationship Id="rId44" Type="http://schemas.openxmlformats.org/officeDocument/2006/relationships/image" Target="../media/image293.jpeg"/><Relationship Id="rId52" Type="http://schemas.openxmlformats.org/officeDocument/2006/relationships/chart" Target="../charts/chart14.xml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tags" Target="../tags/tag70.xml"/><Relationship Id="rId22" Type="http://schemas.openxmlformats.org/officeDocument/2006/relationships/chart" Target="../charts/chart5.xml"/><Relationship Id="rId27" Type="http://schemas.openxmlformats.org/officeDocument/2006/relationships/image" Target="../media/image45.emf"/><Relationship Id="rId30" Type="http://schemas.openxmlformats.org/officeDocument/2006/relationships/image" Target="../media/image224.png"/><Relationship Id="rId35" Type="http://schemas.openxmlformats.org/officeDocument/2006/relationships/image" Target="../media/image285.png"/><Relationship Id="rId43" Type="http://schemas.openxmlformats.org/officeDocument/2006/relationships/image" Target="../media/image2.png"/><Relationship Id="rId48" Type="http://schemas.openxmlformats.org/officeDocument/2006/relationships/chart" Target="../charts/chart10.xml"/><Relationship Id="rId8" Type="http://schemas.openxmlformats.org/officeDocument/2006/relationships/tags" Target="../tags/tag64.xml"/><Relationship Id="rId51" Type="http://schemas.openxmlformats.org/officeDocument/2006/relationships/chart" Target="../charts/chart13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86.xml"/><Relationship Id="rId18" Type="http://schemas.openxmlformats.org/officeDocument/2006/relationships/tags" Target="../tags/tag91.xml"/><Relationship Id="rId26" Type="http://schemas.openxmlformats.org/officeDocument/2006/relationships/chart" Target="../charts/chart17.xml"/><Relationship Id="rId39" Type="http://schemas.openxmlformats.org/officeDocument/2006/relationships/image" Target="../media/image227.emf"/><Relationship Id="rId21" Type="http://schemas.openxmlformats.org/officeDocument/2006/relationships/tags" Target="../tags/tag94.xml"/><Relationship Id="rId34" Type="http://schemas.openxmlformats.org/officeDocument/2006/relationships/image" Target="../media/image43.png"/><Relationship Id="rId42" Type="http://schemas.openxmlformats.org/officeDocument/2006/relationships/image" Target="../media/image237.emf"/><Relationship Id="rId47" Type="http://schemas.openxmlformats.org/officeDocument/2006/relationships/image" Target="../media/image290.gif"/><Relationship Id="rId50" Type="http://schemas.openxmlformats.org/officeDocument/2006/relationships/image" Target="../media/image293.jpeg"/><Relationship Id="rId55" Type="http://schemas.openxmlformats.org/officeDocument/2006/relationships/chart" Target="../charts/chart27.xml"/><Relationship Id="rId7" Type="http://schemas.openxmlformats.org/officeDocument/2006/relationships/tags" Target="../tags/tag80.xml"/><Relationship Id="rId12" Type="http://schemas.openxmlformats.org/officeDocument/2006/relationships/tags" Target="../tags/tag85.xml"/><Relationship Id="rId17" Type="http://schemas.openxmlformats.org/officeDocument/2006/relationships/tags" Target="../tags/tag90.xml"/><Relationship Id="rId25" Type="http://schemas.openxmlformats.org/officeDocument/2006/relationships/chart" Target="../charts/chart16.xml"/><Relationship Id="rId33" Type="http://schemas.openxmlformats.org/officeDocument/2006/relationships/image" Target="../media/image42.png"/><Relationship Id="rId38" Type="http://schemas.openxmlformats.org/officeDocument/2006/relationships/image" Target="../media/image224.png"/><Relationship Id="rId46" Type="http://schemas.openxmlformats.org/officeDocument/2006/relationships/image" Target="../media/image289.png"/><Relationship Id="rId59" Type="http://schemas.openxmlformats.org/officeDocument/2006/relationships/chart" Target="../charts/chart31.xml"/><Relationship Id="rId2" Type="http://schemas.openxmlformats.org/officeDocument/2006/relationships/tags" Target="../tags/tag75.xml"/><Relationship Id="rId16" Type="http://schemas.openxmlformats.org/officeDocument/2006/relationships/tags" Target="../tags/tag89.xml"/><Relationship Id="rId20" Type="http://schemas.openxmlformats.org/officeDocument/2006/relationships/tags" Target="../tags/tag93.xml"/><Relationship Id="rId29" Type="http://schemas.openxmlformats.org/officeDocument/2006/relationships/chart" Target="../charts/chart20.xml"/><Relationship Id="rId41" Type="http://schemas.openxmlformats.org/officeDocument/2006/relationships/image" Target="../media/image236.png"/><Relationship Id="rId54" Type="http://schemas.openxmlformats.org/officeDocument/2006/relationships/chart" Target="../charts/chart26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1" Type="http://schemas.openxmlformats.org/officeDocument/2006/relationships/tags" Target="../tags/tag84.xml"/><Relationship Id="rId24" Type="http://schemas.openxmlformats.org/officeDocument/2006/relationships/chart" Target="../charts/chart15.xml"/><Relationship Id="rId32" Type="http://schemas.openxmlformats.org/officeDocument/2006/relationships/image" Target="../media/image41.emf"/><Relationship Id="rId37" Type="http://schemas.openxmlformats.org/officeDocument/2006/relationships/image" Target="../media/image218.png"/><Relationship Id="rId40" Type="http://schemas.openxmlformats.org/officeDocument/2006/relationships/image" Target="../media/image231.png"/><Relationship Id="rId45" Type="http://schemas.openxmlformats.org/officeDocument/2006/relationships/image" Target="../media/image287.png"/><Relationship Id="rId53" Type="http://schemas.openxmlformats.org/officeDocument/2006/relationships/chart" Target="../charts/chart25.xml"/><Relationship Id="rId58" Type="http://schemas.openxmlformats.org/officeDocument/2006/relationships/chart" Target="../charts/chart30.xml"/><Relationship Id="rId5" Type="http://schemas.openxmlformats.org/officeDocument/2006/relationships/tags" Target="../tags/tag78.xml"/><Relationship Id="rId15" Type="http://schemas.openxmlformats.org/officeDocument/2006/relationships/tags" Target="../tags/tag88.xml"/><Relationship Id="rId23" Type="http://schemas.openxmlformats.org/officeDocument/2006/relationships/slideLayout" Target="../slideLayouts/slideLayout13.xml"/><Relationship Id="rId28" Type="http://schemas.openxmlformats.org/officeDocument/2006/relationships/chart" Target="../charts/chart19.xml"/><Relationship Id="rId36" Type="http://schemas.openxmlformats.org/officeDocument/2006/relationships/image" Target="../media/image49.png"/><Relationship Id="rId49" Type="http://schemas.openxmlformats.org/officeDocument/2006/relationships/image" Target="../media/image292.png"/><Relationship Id="rId57" Type="http://schemas.openxmlformats.org/officeDocument/2006/relationships/chart" Target="../charts/chart29.xml"/><Relationship Id="rId10" Type="http://schemas.openxmlformats.org/officeDocument/2006/relationships/tags" Target="../tags/tag83.xml"/><Relationship Id="rId19" Type="http://schemas.openxmlformats.org/officeDocument/2006/relationships/tags" Target="../tags/tag92.xml"/><Relationship Id="rId31" Type="http://schemas.openxmlformats.org/officeDocument/2006/relationships/chart" Target="../charts/chart22.xml"/><Relationship Id="rId44" Type="http://schemas.openxmlformats.org/officeDocument/2006/relationships/image" Target="../media/image286.png"/><Relationship Id="rId52" Type="http://schemas.openxmlformats.org/officeDocument/2006/relationships/chart" Target="../charts/chart24.xml"/><Relationship Id="rId60" Type="http://schemas.openxmlformats.org/officeDocument/2006/relationships/chart" Target="../charts/chart32.xml"/><Relationship Id="rId4" Type="http://schemas.openxmlformats.org/officeDocument/2006/relationships/tags" Target="../tags/tag77.xml"/><Relationship Id="rId9" Type="http://schemas.openxmlformats.org/officeDocument/2006/relationships/tags" Target="../tags/tag82.xml"/><Relationship Id="rId14" Type="http://schemas.openxmlformats.org/officeDocument/2006/relationships/tags" Target="../tags/tag87.xml"/><Relationship Id="rId22" Type="http://schemas.openxmlformats.org/officeDocument/2006/relationships/tags" Target="../tags/tag95.xml"/><Relationship Id="rId27" Type="http://schemas.openxmlformats.org/officeDocument/2006/relationships/chart" Target="../charts/chart18.xml"/><Relationship Id="rId30" Type="http://schemas.openxmlformats.org/officeDocument/2006/relationships/chart" Target="../charts/chart21.xml"/><Relationship Id="rId35" Type="http://schemas.openxmlformats.org/officeDocument/2006/relationships/image" Target="../media/image45.emf"/><Relationship Id="rId43" Type="http://schemas.openxmlformats.org/officeDocument/2006/relationships/image" Target="../media/image285.png"/><Relationship Id="rId48" Type="http://schemas.openxmlformats.org/officeDocument/2006/relationships/image" Target="../media/image291.jpeg"/><Relationship Id="rId56" Type="http://schemas.openxmlformats.org/officeDocument/2006/relationships/chart" Target="../charts/chart28.xml"/><Relationship Id="rId8" Type="http://schemas.openxmlformats.org/officeDocument/2006/relationships/tags" Target="../tags/tag81.xml"/><Relationship Id="rId51" Type="http://schemas.openxmlformats.org/officeDocument/2006/relationships/chart" Target="../charts/chart23.xml"/><Relationship Id="rId3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chart" Target="../charts/chart35.xml"/><Relationship Id="rId18" Type="http://schemas.openxmlformats.org/officeDocument/2006/relationships/chart" Target="../charts/chart40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chart" Target="../charts/chart34.xml"/><Relationship Id="rId17" Type="http://schemas.openxmlformats.org/officeDocument/2006/relationships/chart" Target="../charts/chart39.xml"/><Relationship Id="rId2" Type="http://schemas.openxmlformats.org/officeDocument/2006/relationships/tags" Target="../tags/tag97.xml"/><Relationship Id="rId16" Type="http://schemas.openxmlformats.org/officeDocument/2006/relationships/chart" Target="../charts/chart38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chart" Target="../charts/chart33.xml"/><Relationship Id="rId5" Type="http://schemas.openxmlformats.org/officeDocument/2006/relationships/tags" Target="../tags/tag100.xml"/><Relationship Id="rId15" Type="http://schemas.openxmlformats.org/officeDocument/2006/relationships/chart" Target="../charts/chart37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chart" Target="../charts/chart3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emf"/><Relationship Id="rId2" Type="http://schemas.openxmlformats.org/officeDocument/2006/relationships/image" Target="../media/image294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6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emf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emf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em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emf"/><Relationship Id="rId2" Type="http://schemas.openxmlformats.org/officeDocument/2006/relationships/image" Target="../media/image300.em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5.xml"/><Relationship Id="rId4" Type="http://schemas.openxmlformats.org/officeDocument/2006/relationships/image" Target="../media/image30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4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chart" Target="../charts/chart45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chart" Target="../charts/chart44.xml"/><Relationship Id="rId2" Type="http://schemas.openxmlformats.org/officeDocument/2006/relationships/tags" Target="../tags/tag110.xml"/><Relationship Id="rId16" Type="http://schemas.openxmlformats.org/officeDocument/2006/relationships/chart" Target="../charts/chart48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chart" Target="../charts/chart43.xml"/><Relationship Id="rId5" Type="http://schemas.openxmlformats.org/officeDocument/2006/relationships/tags" Target="../tags/tag113.xml"/><Relationship Id="rId15" Type="http://schemas.openxmlformats.org/officeDocument/2006/relationships/chart" Target="../charts/chart47.xml"/><Relationship Id="rId10" Type="http://schemas.openxmlformats.org/officeDocument/2006/relationships/chart" Target="../charts/chart42.xml"/><Relationship Id="rId4" Type="http://schemas.openxmlformats.org/officeDocument/2006/relationships/tags" Target="../tags/tag112.xml"/><Relationship Id="rId9" Type="http://schemas.openxmlformats.org/officeDocument/2006/relationships/chart" Target="../charts/chart41.xml"/><Relationship Id="rId14" Type="http://schemas.openxmlformats.org/officeDocument/2006/relationships/chart" Target="../charts/chart4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chart" Target="../charts/chart50.xml"/><Relationship Id="rId4" Type="http://schemas.openxmlformats.org/officeDocument/2006/relationships/chart" Target="../charts/chart4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2.xml"/><Relationship Id="rId3" Type="http://schemas.openxmlformats.org/officeDocument/2006/relationships/tags" Target="../tags/tag120.xml"/><Relationship Id="rId7" Type="http://schemas.openxmlformats.org/officeDocument/2006/relationships/chart" Target="../charts/chart51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24.xml"/><Relationship Id="rId7" Type="http://schemas.openxmlformats.org/officeDocument/2006/relationships/slideLayout" Target="../slideLayouts/slideLayout13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emf"/><Relationship Id="rId13" Type="http://schemas.openxmlformats.org/officeDocument/2006/relationships/image" Target="../media/image314.jpeg"/><Relationship Id="rId18" Type="http://schemas.openxmlformats.org/officeDocument/2006/relationships/image" Target="../media/image319.emf"/><Relationship Id="rId3" Type="http://schemas.openxmlformats.org/officeDocument/2006/relationships/image" Target="../media/image304.jpeg"/><Relationship Id="rId7" Type="http://schemas.openxmlformats.org/officeDocument/2006/relationships/image" Target="../media/image308.jpeg"/><Relationship Id="rId12" Type="http://schemas.openxmlformats.org/officeDocument/2006/relationships/image" Target="../media/image313.jpeg"/><Relationship Id="rId17" Type="http://schemas.openxmlformats.org/officeDocument/2006/relationships/image" Target="../media/image318.jpeg"/><Relationship Id="rId2" Type="http://schemas.openxmlformats.org/officeDocument/2006/relationships/chart" Target="../charts/chart53.xml"/><Relationship Id="rId16" Type="http://schemas.openxmlformats.org/officeDocument/2006/relationships/image" Target="../media/image317.jpeg"/><Relationship Id="rId20" Type="http://schemas.openxmlformats.org/officeDocument/2006/relationships/image" Target="../media/image32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7.jpeg"/><Relationship Id="rId11" Type="http://schemas.openxmlformats.org/officeDocument/2006/relationships/image" Target="../media/image312.jpeg"/><Relationship Id="rId5" Type="http://schemas.openxmlformats.org/officeDocument/2006/relationships/image" Target="../media/image306.jpeg"/><Relationship Id="rId15" Type="http://schemas.openxmlformats.org/officeDocument/2006/relationships/image" Target="../media/image316.jpeg"/><Relationship Id="rId10" Type="http://schemas.openxmlformats.org/officeDocument/2006/relationships/image" Target="../media/image311.jpeg"/><Relationship Id="rId19" Type="http://schemas.openxmlformats.org/officeDocument/2006/relationships/image" Target="../media/image320.emf"/><Relationship Id="rId4" Type="http://schemas.openxmlformats.org/officeDocument/2006/relationships/image" Target="../media/image305.jpeg"/><Relationship Id="rId9" Type="http://schemas.openxmlformats.org/officeDocument/2006/relationships/image" Target="../media/image310.jpeg"/><Relationship Id="rId14" Type="http://schemas.openxmlformats.org/officeDocument/2006/relationships/image" Target="../media/image31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tags" Target="../tags/tag135.xml"/><Relationship Id="rId13" Type="http://schemas.openxmlformats.org/officeDocument/2006/relationships/tags" Target="../tags/tag140.xml"/><Relationship Id="rId18" Type="http://schemas.openxmlformats.org/officeDocument/2006/relationships/tags" Target="../tags/tag145.xml"/><Relationship Id="rId3" Type="http://schemas.openxmlformats.org/officeDocument/2006/relationships/tags" Target="../tags/tag130.xml"/><Relationship Id="rId21" Type="http://schemas.openxmlformats.org/officeDocument/2006/relationships/chart" Target="../charts/chart54.xml"/><Relationship Id="rId7" Type="http://schemas.openxmlformats.org/officeDocument/2006/relationships/tags" Target="../tags/tag134.xml"/><Relationship Id="rId12" Type="http://schemas.openxmlformats.org/officeDocument/2006/relationships/tags" Target="../tags/tag139.xml"/><Relationship Id="rId17" Type="http://schemas.openxmlformats.org/officeDocument/2006/relationships/tags" Target="../tags/tag144.xml"/><Relationship Id="rId2" Type="http://schemas.openxmlformats.org/officeDocument/2006/relationships/tags" Target="../tags/tag129.xml"/><Relationship Id="rId16" Type="http://schemas.openxmlformats.org/officeDocument/2006/relationships/tags" Target="../tags/tag143.xml"/><Relationship Id="rId20" Type="http://schemas.openxmlformats.org/officeDocument/2006/relationships/slideLayout" Target="../slideLayouts/slideLayout13.xml"/><Relationship Id="rId1" Type="http://schemas.openxmlformats.org/officeDocument/2006/relationships/tags" Target="../tags/tag128.xml"/><Relationship Id="rId6" Type="http://schemas.openxmlformats.org/officeDocument/2006/relationships/tags" Target="../tags/tag133.xml"/><Relationship Id="rId11" Type="http://schemas.openxmlformats.org/officeDocument/2006/relationships/tags" Target="../tags/tag138.xml"/><Relationship Id="rId5" Type="http://schemas.openxmlformats.org/officeDocument/2006/relationships/tags" Target="../tags/tag132.xml"/><Relationship Id="rId15" Type="http://schemas.openxmlformats.org/officeDocument/2006/relationships/tags" Target="../tags/tag142.xml"/><Relationship Id="rId23" Type="http://schemas.openxmlformats.org/officeDocument/2006/relationships/chart" Target="../charts/chart56.xml"/><Relationship Id="rId10" Type="http://schemas.openxmlformats.org/officeDocument/2006/relationships/tags" Target="../tags/tag137.xml"/><Relationship Id="rId19" Type="http://schemas.openxmlformats.org/officeDocument/2006/relationships/tags" Target="../tags/tag146.xml"/><Relationship Id="rId4" Type="http://schemas.openxmlformats.org/officeDocument/2006/relationships/tags" Target="../tags/tag131.xml"/><Relationship Id="rId9" Type="http://schemas.openxmlformats.org/officeDocument/2006/relationships/tags" Target="../tags/tag136.xml"/><Relationship Id="rId14" Type="http://schemas.openxmlformats.org/officeDocument/2006/relationships/tags" Target="../tags/tag141.xml"/><Relationship Id="rId22" Type="http://schemas.openxmlformats.org/officeDocument/2006/relationships/chart" Target="../charts/chart5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tags" Target="../tags/tag149.xml"/><Relationship Id="rId7" Type="http://schemas.openxmlformats.org/officeDocument/2006/relationships/tags" Target="../tags/tag153.xml"/><Relationship Id="rId12" Type="http://schemas.openxmlformats.org/officeDocument/2006/relationships/image" Target="../media/image324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image" Target="../media/image323.png"/><Relationship Id="rId5" Type="http://schemas.openxmlformats.org/officeDocument/2006/relationships/tags" Target="../tags/tag151.xml"/><Relationship Id="rId10" Type="http://schemas.openxmlformats.org/officeDocument/2006/relationships/image" Target="../media/image322.png"/><Relationship Id="rId4" Type="http://schemas.openxmlformats.org/officeDocument/2006/relationships/tags" Target="../tags/tag150.xml"/><Relationship Id="rId9" Type="http://schemas.openxmlformats.org/officeDocument/2006/relationships/notesSlide" Target="../notesSlides/notesSlide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tags" Target="../tags/tag154.xml"/><Relationship Id="rId6" Type="http://schemas.openxmlformats.org/officeDocument/2006/relationships/image" Target="../media/image326.png"/><Relationship Id="rId5" Type="http://schemas.openxmlformats.org/officeDocument/2006/relationships/image" Target="../media/image325.png"/><Relationship Id="rId4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emf"/><Relationship Id="rId13" Type="http://schemas.openxmlformats.org/officeDocument/2006/relationships/image" Target="../media/image338.emf"/><Relationship Id="rId18" Type="http://schemas.openxmlformats.org/officeDocument/2006/relationships/image" Target="../media/image343.emf"/><Relationship Id="rId3" Type="http://schemas.openxmlformats.org/officeDocument/2006/relationships/image" Target="../media/image328.emf"/><Relationship Id="rId21" Type="http://schemas.openxmlformats.org/officeDocument/2006/relationships/image" Target="../media/image346.emf"/><Relationship Id="rId7" Type="http://schemas.openxmlformats.org/officeDocument/2006/relationships/image" Target="../media/image332.emf"/><Relationship Id="rId12" Type="http://schemas.openxmlformats.org/officeDocument/2006/relationships/image" Target="../media/image337.emf"/><Relationship Id="rId17" Type="http://schemas.openxmlformats.org/officeDocument/2006/relationships/image" Target="../media/image342.emf"/><Relationship Id="rId25" Type="http://schemas.openxmlformats.org/officeDocument/2006/relationships/image" Target="../media/image350.emf"/><Relationship Id="rId2" Type="http://schemas.openxmlformats.org/officeDocument/2006/relationships/image" Target="../media/image327.emf"/><Relationship Id="rId16" Type="http://schemas.openxmlformats.org/officeDocument/2006/relationships/image" Target="../media/image341.emf"/><Relationship Id="rId20" Type="http://schemas.openxmlformats.org/officeDocument/2006/relationships/image" Target="../media/image34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1.emf"/><Relationship Id="rId11" Type="http://schemas.openxmlformats.org/officeDocument/2006/relationships/image" Target="../media/image336.emf"/><Relationship Id="rId24" Type="http://schemas.openxmlformats.org/officeDocument/2006/relationships/image" Target="../media/image349.emf"/><Relationship Id="rId5" Type="http://schemas.openxmlformats.org/officeDocument/2006/relationships/image" Target="../media/image330.emf"/><Relationship Id="rId15" Type="http://schemas.openxmlformats.org/officeDocument/2006/relationships/image" Target="../media/image340.emf"/><Relationship Id="rId23" Type="http://schemas.openxmlformats.org/officeDocument/2006/relationships/image" Target="../media/image348.emf"/><Relationship Id="rId10" Type="http://schemas.openxmlformats.org/officeDocument/2006/relationships/image" Target="../media/image335.emf"/><Relationship Id="rId19" Type="http://schemas.openxmlformats.org/officeDocument/2006/relationships/image" Target="../media/image344.emf"/><Relationship Id="rId4" Type="http://schemas.openxmlformats.org/officeDocument/2006/relationships/image" Target="../media/image329.emf"/><Relationship Id="rId9" Type="http://schemas.openxmlformats.org/officeDocument/2006/relationships/image" Target="../media/image334.emf"/><Relationship Id="rId14" Type="http://schemas.openxmlformats.org/officeDocument/2006/relationships/image" Target="../media/image339.emf"/><Relationship Id="rId22" Type="http://schemas.openxmlformats.org/officeDocument/2006/relationships/image" Target="../media/image347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emf"/><Relationship Id="rId13" Type="http://schemas.openxmlformats.org/officeDocument/2006/relationships/image" Target="../media/image362.emf"/><Relationship Id="rId3" Type="http://schemas.openxmlformats.org/officeDocument/2006/relationships/image" Target="../media/image352.emf"/><Relationship Id="rId7" Type="http://schemas.openxmlformats.org/officeDocument/2006/relationships/image" Target="../media/image356.emf"/><Relationship Id="rId12" Type="http://schemas.openxmlformats.org/officeDocument/2006/relationships/image" Target="../media/image361.emf"/><Relationship Id="rId17" Type="http://schemas.openxmlformats.org/officeDocument/2006/relationships/image" Target="../media/image328.emf"/><Relationship Id="rId2" Type="http://schemas.openxmlformats.org/officeDocument/2006/relationships/image" Target="../media/image351.emf"/><Relationship Id="rId16" Type="http://schemas.openxmlformats.org/officeDocument/2006/relationships/image" Target="../media/image365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5.emf"/><Relationship Id="rId11" Type="http://schemas.openxmlformats.org/officeDocument/2006/relationships/image" Target="../media/image360.emf"/><Relationship Id="rId5" Type="http://schemas.openxmlformats.org/officeDocument/2006/relationships/image" Target="../media/image354.emf"/><Relationship Id="rId15" Type="http://schemas.openxmlformats.org/officeDocument/2006/relationships/image" Target="../media/image364.emf"/><Relationship Id="rId10" Type="http://schemas.openxmlformats.org/officeDocument/2006/relationships/image" Target="../media/image359.emf"/><Relationship Id="rId4" Type="http://schemas.openxmlformats.org/officeDocument/2006/relationships/image" Target="../media/image353.emf"/><Relationship Id="rId9" Type="http://schemas.openxmlformats.org/officeDocument/2006/relationships/image" Target="../media/image358.emf"/><Relationship Id="rId14" Type="http://schemas.openxmlformats.org/officeDocument/2006/relationships/image" Target="../media/image363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8.emf"/><Relationship Id="rId3" Type="http://schemas.openxmlformats.org/officeDocument/2006/relationships/tags" Target="../tags/tag159.xml"/><Relationship Id="rId7" Type="http://schemas.openxmlformats.org/officeDocument/2006/relationships/image" Target="../media/image367.emf"/><Relationship Id="rId2" Type="http://schemas.openxmlformats.org/officeDocument/2006/relationships/tags" Target="../tags/tag158.xml"/><Relationship Id="rId1" Type="http://schemas.openxmlformats.org/officeDocument/2006/relationships/tags" Target="../tags/tag157.xml"/><Relationship Id="rId6" Type="http://schemas.openxmlformats.org/officeDocument/2006/relationships/image" Target="../media/image366.emf"/><Relationship Id="rId11" Type="http://schemas.openxmlformats.org/officeDocument/2006/relationships/image" Target="../media/image371.emf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370.emf"/><Relationship Id="rId4" Type="http://schemas.openxmlformats.org/officeDocument/2006/relationships/tags" Target="../tags/tag160.xml"/><Relationship Id="rId9" Type="http://schemas.openxmlformats.org/officeDocument/2006/relationships/image" Target="../media/image369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emf"/><Relationship Id="rId13" Type="http://schemas.openxmlformats.org/officeDocument/2006/relationships/image" Target="../media/image381.png"/><Relationship Id="rId18" Type="http://schemas.openxmlformats.org/officeDocument/2006/relationships/image" Target="../media/image386.emf"/><Relationship Id="rId26" Type="http://schemas.openxmlformats.org/officeDocument/2006/relationships/image" Target="../media/image394.emf"/><Relationship Id="rId39" Type="http://schemas.openxmlformats.org/officeDocument/2006/relationships/image" Target="../media/image407.emf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389.emf"/><Relationship Id="rId34" Type="http://schemas.openxmlformats.org/officeDocument/2006/relationships/image" Target="../media/image402.emf"/><Relationship Id="rId42" Type="http://schemas.openxmlformats.org/officeDocument/2006/relationships/image" Target="../media/image410.emf"/><Relationship Id="rId7" Type="http://schemas.openxmlformats.org/officeDocument/2006/relationships/image" Target="../media/image375.emf"/><Relationship Id="rId12" Type="http://schemas.openxmlformats.org/officeDocument/2006/relationships/image" Target="../media/image380.emf"/><Relationship Id="rId17" Type="http://schemas.openxmlformats.org/officeDocument/2006/relationships/image" Target="../media/image385.emf"/><Relationship Id="rId25" Type="http://schemas.openxmlformats.org/officeDocument/2006/relationships/image" Target="../media/image393.emf"/><Relationship Id="rId33" Type="http://schemas.openxmlformats.org/officeDocument/2006/relationships/image" Target="../media/image401.emf"/><Relationship Id="rId38" Type="http://schemas.openxmlformats.org/officeDocument/2006/relationships/image" Target="../media/image406.emf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84.emf"/><Relationship Id="rId20" Type="http://schemas.openxmlformats.org/officeDocument/2006/relationships/image" Target="../media/image388.emf"/><Relationship Id="rId29" Type="http://schemas.openxmlformats.org/officeDocument/2006/relationships/image" Target="../media/image397.emf"/><Relationship Id="rId41" Type="http://schemas.openxmlformats.org/officeDocument/2006/relationships/image" Target="../media/image409.emf"/><Relationship Id="rId1" Type="http://schemas.openxmlformats.org/officeDocument/2006/relationships/tags" Target="../tags/tag161.xml"/><Relationship Id="rId6" Type="http://schemas.openxmlformats.org/officeDocument/2006/relationships/image" Target="../media/image374.emf"/><Relationship Id="rId11" Type="http://schemas.openxmlformats.org/officeDocument/2006/relationships/image" Target="../media/image379.jpeg"/><Relationship Id="rId24" Type="http://schemas.openxmlformats.org/officeDocument/2006/relationships/image" Target="../media/image392.emf"/><Relationship Id="rId32" Type="http://schemas.openxmlformats.org/officeDocument/2006/relationships/image" Target="../media/image400.emf"/><Relationship Id="rId37" Type="http://schemas.openxmlformats.org/officeDocument/2006/relationships/image" Target="../media/image405.emf"/><Relationship Id="rId40" Type="http://schemas.openxmlformats.org/officeDocument/2006/relationships/image" Target="../media/image408.emf"/><Relationship Id="rId5" Type="http://schemas.openxmlformats.org/officeDocument/2006/relationships/image" Target="../media/image373.emf"/><Relationship Id="rId15" Type="http://schemas.openxmlformats.org/officeDocument/2006/relationships/image" Target="../media/image383.emf"/><Relationship Id="rId23" Type="http://schemas.openxmlformats.org/officeDocument/2006/relationships/image" Target="../media/image391.emf"/><Relationship Id="rId28" Type="http://schemas.openxmlformats.org/officeDocument/2006/relationships/image" Target="../media/image396.emf"/><Relationship Id="rId36" Type="http://schemas.openxmlformats.org/officeDocument/2006/relationships/image" Target="../media/image404.emf"/><Relationship Id="rId10" Type="http://schemas.openxmlformats.org/officeDocument/2006/relationships/image" Target="../media/image378.emf"/><Relationship Id="rId19" Type="http://schemas.openxmlformats.org/officeDocument/2006/relationships/image" Target="../media/image387.emf"/><Relationship Id="rId31" Type="http://schemas.openxmlformats.org/officeDocument/2006/relationships/image" Target="../media/image399.png"/><Relationship Id="rId4" Type="http://schemas.openxmlformats.org/officeDocument/2006/relationships/image" Target="../media/image372.emf"/><Relationship Id="rId9" Type="http://schemas.openxmlformats.org/officeDocument/2006/relationships/image" Target="../media/image377.emf"/><Relationship Id="rId14" Type="http://schemas.openxmlformats.org/officeDocument/2006/relationships/image" Target="../media/image382.emf"/><Relationship Id="rId22" Type="http://schemas.openxmlformats.org/officeDocument/2006/relationships/image" Target="../media/image390.emf"/><Relationship Id="rId27" Type="http://schemas.openxmlformats.org/officeDocument/2006/relationships/image" Target="../media/image395.emf"/><Relationship Id="rId30" Type="http://schemas.openxmlformats.org/officeDocument/2006/relationships/image" Target="../media/image398.emf"/><Relationship Id="rId35" Type="http://schemas.openxmlformats.org/officeDocument/2006/relationships/image" Target="../media/image403.jpeg"/><Relationship Id="rId43" Type="http://schemas.openxmlformats.org/officeDocument/2006/relationships/image" Target="../media/image41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51.jpeg"/><Relationship Id="rId20" Type="http://schemas.openxmlformats.org/officeDocument/2006/relationships/image" Target="../media/image55.png"/><Relationship Id="rId1" Type="http://schemas.openxmlformats.org/officeDocument/2006/relationships/tags" Target="../tags/tag6.xml"/><Relationship Id="rId6" Type="http://schemas.openxmlformats.org/officeDocument/2006/relationships/image" Target="../media/image41.emf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emf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emf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59" y="4741724"/>
            <a:ext cx="5928679" cy="557784"/>
          </a:xfrm>
        </p:spPr>
        <p:txBody>
          <a:bodyPr/>
          <a:lstStyle/>
          <a:p>
            <a:r>
              <a:rPr lang="en-US" dirty="0"/>
              <a:t>Discussion Materials for HKA Enterprises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59" y="5376558"/>
            <a:ext cx="5928679" cy="384048"/>
          </a:xfrm>
        </p:spPr>
        <p:txBody>
          <a:bodyPr/>
          <a:lstStyle/>
          <a:p>
            <a:r>
              <a:rPr lang="en-US" dirty="0"/>
              <a:t>November 21, 2017</a:t>
            </a:r>
          </a:p>
        </p:txBody>
      </p:sp>
    </p:spTree>
    <p:extLst>
      <p:ext uri="{BB962C8B-B14F-4D97-AF65-F5344CB8AC3E}">
        <p14:creationId xmlns:p14="http://schemas.microsoft.com/office/powerpoint/2010/main" val="3437037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Example Marketing Documents to be Prepared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42899" y="5533993"/>
            <a:ext cx="3947467" cy="512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800" dirty="0"/>
              <a:t>Document providing a most recent and accurate picture of the acquisition opportunity, serving as a communication tool for management</a:t>
            </a:r>
          </a:p>
          <a:p>
            <a:pPr marL="179388" indent="-179388" defTabSz="855663" fontAlgn="base"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800" dirty="0"/>
              <a:t>Dedicated insight into growth potential of the business</a:t>
            </a:r>
          </a:p>
          <a:p>
            <a:pPr marL="179388" indent="-179388" defTabSz="855663" fontAlgn="base"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800" dirty="0"/>
              <a:t>Seller format; 40-50 pages</a:t>
            </a:r>
          </a:p>
        </p:txBody>
      </p:sp>
      <p:sp>
        <p:nvSpPr>
          <p:cNvPr id="71" name="Rectangle 224"/>
          <p:cNvSpPr>
            <a:spLocks noChangeArrowheads="1"/>
          </p:cNvSpPr>
          <p:nvPr/>
        </p:nvSpPr>
        <p:spPr bwMode="auto">
          <a:xfrm>
            <a:off x="347565" y="6123152"/>
            <a:ext cx="3942801" cy="269044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/>
        </p:spPr>
        <p:txBody>
          <a:bodyPr lIns="0" rIns="0" anchor="ctr" anchorCtr="0"/>
          <a:lstStyle/>
          <a:p>
            <a:pPr algn="ctr" defTabSz="855663" fontAlgn="base">
              <a:spcAft>
                <a:spcPts val="400"/>
              </a:spcAft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1000" b="1" dirty="0">
                <a:solidFill>
                  <a:schemeClr val="bg1"/>
                </a:solidFill>
              </a:rPr>
              <a:t>Exhibit value potential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E54658A-2D9C-4B53-B582-B0978717FBBC}"/>
              </a:ext>
            </a:extLst>
          </p:cNvPr>
          <p:cNvGrpSpPr/>
          <p:nvPr/>
        </p:nvGrpSpPr>
        <p:grpSpPr>
          <a:xfrm>
            <a:off x="637831" y="4171501"/>
            <a:ext cx="3368743" cy="1262295"/>
            <a:chOff x="637831" y="4171501"/>
            <a:chExt cx="3368743" cy="12622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F2AEF3-AEF8-4073-9548-86582637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0706" y="4171501"/>
              <a:ext cx="925868" cy="692802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434658-25B9-4A55-B44D-3577A5251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6415" y="4361332"/>
              <a:ext cx="925868" cy="692802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95A6D13-F83E-4C61-9973-A6AE8B785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52123" y="4551163"/>
              <a:ext cx="925868" cy="692802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9D3D850-BE8A-4E50-B62B-FD8BCF593B03}"/>
                </a:ext>
              </a:extLst>
            </p:cNvPr>
            <p:cNvGrpSpPr/>
            <p:nvPr/>
          </p:nvGrpSpPr>
          <p:grpSpPr>
            <a:xfrm>
              <a:off x="637831" y="4740994"/>
              <a:ext cx="925868" cy="692802"/>
              <a:chOff x="637831" y="4921520"/>
              <a:chExt cx="925868" cy="692802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30417E6-10E3-42FA-A491-222B9EA68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7831" y="4921520"/>
                <a:ext cx="925868" cy="692802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83" name="Rectangle 82"/>
              <p:cNvSpPr/>
              <p:nvPr/>
            </p:nvSpPr>
            <p:spPr bwMode="auto">
              <a:xfrm>
                <a:off x="665747" y="5474604"/>
                <a:ext cx="226624" cy="12722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8556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sp>
        <p:nvSpPr>
          <p:cNvPr id="86" name="Rectangle 224"/>
          <p:cNvSpPr>
            <a:spLocks noChangeArrowheads="1"/>
          </p:cNvSpPr>
          <p:nvPr/>
        </p:nvSpPr>
        <p:spPr bwMode="auto">
          <a:xfrm>
            <a:off x="354038" y="3861785"/>
            <a:ext cx="3936329" cy="256032"/>
          </a:xfrm>
          <a:prstGeom prst="rect">
            <a:avLst/>
          </a:prstGeom>
          <a:solidFill>
            <a:srgbClr val="07325F"/>
          </a:solidFill>
          <a:ln>
            <a:noFill/>
          </a:ln>
          <a:effectLst/>
          <a:extLst/>
        </p:spPr>
        <p:txBody>
          <a:bodyPr wrap="square" lIns="18288" tIns="0" rIns="0" bIns="0" anchor="ctr" anchorCtr="0"/>
          <a:lstStyle/>
          <a:p>
            <a:pPr defTabSz="855663" fontAlgn="base">
              <a:spcBef>
                <a:spcPts val="400"/>
              </a:spcBef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1000" b="1" dirty="0">
                <a:solidFill>
                  <a:schemeClr val="bg1"/>
                </a:solidFill>
              </a:rPr>
              <a:t>Management Presentation</a:t>
            </a: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7203662"/>
              </p:ext>
            </p:extLst>
          </p:nvPr>
        </p:nvGraphicFramePr>
        <p:xfrm>
          <a:off x="342899" y="869267"/>
          <a:ext cx="8457026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70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Overview of Marketing Documents Used in a Traditional Sale Process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3" name="Rectangle 62"/>
          <p:cNvSpPr/>
          <p:nvPr/>
        </p:nvSpPr>
        <p:spPr>
          <a:xfrm>
            <a:off x="335401" y="2843013"/>
            <a:ext cx="3954966" cy="512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lIns="0" tIns="0" rIns="0" bIns="0" anchor="t" anchorCtr="0"/>
          <a:lstStyle/>
          <a:p>
            <a:pPr marL="171450" indent="-171450" defTabSz="855663" fontAlgn="base">
              <a:buClr>
                <a:srgbClr val="07325F"/>
              </a:buClr>
              <a:buSzPct val="100000"/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sz="800" dirty="0"/>
              <a:t>Anonymous document with basic information</a:t>
            </a:r>
          </a:p>
          <a:p>
            <a:pPr marL="171450" indent="-171450" defTabSz="855663" fontAlgn="base">
              <a:buClr>
                <a:srgbClr val="07325F"/>
              </a:buClr>
              <a:buSzPct val="100000"/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sz="800" dirty="0"/>
              <a:t>For general market approach </a:t>
            </a:r>
          </a:p>
          <a:p>
            <a:pPr marL="171450" indent="-171450" defTabSz="855663" fontAlgn="base">
              <a:buClr>
                <a:srgbClr val="07325F"/>
              </a:buClr>
              <a:buSzPct val="100000"/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sz="800" dirty="0"/>
              <a:t>1 page</a:t>
            </a:r>
          </a:p>
          <a:p>
            <a:pPr marL="171450" indent="-171450" defTabSz="855663" fontAlgn="base">
              <a:buClr>
                <a:srgbClr val="07325F"/>
              </a:buClr>
              <a:buSzPct val="100000"/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sz="800" dirty="0"/>
              <a:t>Lincoln format</a:t>
            </a:r>
          </a:p>
        </p:txBody>
      </p:sp>
      <p:sp>
        <p:nvSpPr>
          <p:cNvPr id="69" name="Rectangle 224"/>
          <p:cNvSpPr>
            <a:spLocks noChangeArrowheads="1"/>
          </p:cNvSpPr>
          <p:nvPr/>
        </p:nvSpPr>
        <p:spPr bwMode="auto">
          <a:xfrm>
            <a:off x="340809" y="3432170"/>
            <a:ext cx="3954965" cy="269044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/>
        </p:spPr>
        <p:txBody>
          <a:bodyPr lIns="0" rIns="0" anchor="t" anchorCtr="0"/>
          <a:lstStyle/>
          <a:p>
            <a:pPr algn="ctr" defTabSz="855663" fontAlgn="base">
              <a:spcAft>
                <a:spcPts val="400"/>
              </a:spcAft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1000" b="1" dirty="0">
                <a:solidFill>
                  <a:schemeClr val="bg1"/>
                </a:solidFill>
              </a:rPr>
              <a:t>Generate initial interest from potential bidders</a:t>
            </a:r>
          </a:p>
        </p:txBody>
      </p:sp>
      <p:sp>
        <p:nvSpPr>
          <p:cNvPr id="84" name="Rectangle 224"/>
          <p:cNvSpPr>
            <a:spLocks noChangeArrowheads="1"/>
          </p:cNvSpPr>
          <p:nvPr/>
        </p:nvSpPr>
        <p:spPr bwMode="auto">
          <a:xfrm>
            <a:off x="340809" y="1170803"/>
            <a:ext cx="3954966" cy="256032"/>
          </a:xfrm>
          <a:prstGeom prst="rect">
            <a:avLst/>
          </a:prstGeom>
          <a:solidFill>
            <a:srgbClr val="07325F"/>
          </a:solidFill>
          <a:ln>
            <a:noFill/>
          </a:ln>
          <a:effectLst/>
          <a:extLst/>
        </p:spPr>
        <p:txBody>
          <a:bodyPr wrap="square" lIns="18288" tIns="0" rIns="0" bIns="0" anchor="ctr" anchorCtr="0"/>
          <a:lstStyle/>
          <a:p>
            <a:pPr defTabSz="855663" fontAlgn="base">
              <a:spcBef>
                <a:spcPts val="400"/>
              </a:spcBef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1000" b="1" dirty="0">
                <a:solidFill>
                  <a:schemeClr val="bg1"/>
                </a:solidFill>
                <a:latin typeface="Tahoma"/>
              </a:rPr>
              <a:t>Executive Summary / Teaser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DEC604-7646-4E0A-ABAB-85604DBCEF47}"/>
              </a:ext>
            </a:extLst>
          </p:cNvPr>
          <p:cNvGrpSpPr/>
          <p:nvPr/>
        </p:nvGrpSpPr>
        <p:grpSpPr>
          <a:xfrm>
            <a:off x="1125812" y="1480519"/>
            <a:ext cx="2242346" cy="1301979"/>
            <a:chOff x="890366" y="1813137"/>
            <a:chExt cx="2713239" cy="15753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F8698E-3932-4307-B30C-D3C3AA020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5651" y="1813137"/>
              <a:ext cx="977954" cy="1261811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4C5F7B5-D5FC-41B4-BFBF-C372D97C9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1139" y="1969929"/>
              <a:ext cx="976741" cy="1261811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732B626-9F23-4FD4-ABBB-1961BE39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0366" y="2126721"/>
              <a:ext cx="983003" cy="1261811"/>
            </a:xfrm>
            <a:prstGeom prst="rect">
              <a:avLst/>
            </a:prstGeom>
            <a:ln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4" name="Rectangle 63"/>
          <p:cNvSpPr/>
          <p:nvPr/>
        </p:nvSpPr>
        <p:spPr>
          <a:xfrm>
            <a:off x="4848225" y="2843011"/>
            <a:ext cx="3922247" cy="512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800" dirty="0"/>
              <a:t>Thorough document providing the background of the business, detailed financials and growth strategy</a:t>
            </a:r>
          </a:p>
          <a:p>
            <a:pPr marL="179388" indent="-179388" defTabSz="855663" fontAlgn="base"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800" dirty="0"/>
              <a:t>Provides good insight into the investment case for bidders</a:t>
            </a:r>
          </a:p>
          <a:p>
            <a:pPr marL="179388" indent="-179388" defTabSz="855663" fontAlgn="base"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800" dirty="0"/>
              <a:t>Lincoln format; ~60 pages </a:t>
            </a:r>
          </a:p>
        </p:txBody>
      </p:sp>
      <p:sp>
        <p:nvSpPr>
          <p:cNvPr id="70" name="Rectangle 224"/>
          <p:cNvSpPr>
            <a:spLocks noChangeArrowheads="1"/>
          </p:cNvSpPr>
          <p:nvPr/>
        </p:nvSpPr>
        <p:spPr bwMode="auto">
          <a:xfrm>
            <a:off x="4848226" y="3432170"/>
            <a:ext cx="3951698" cy="269044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/>
        </p:spPr>
        <p:txBody>
          <a:bodyPr lIns="0" rIns="0" anchor="t" anchorCtr="0"/>
          <a:lstStyle/>
          <a:p>
            <a:pPr algn="ctr" defTabSz="855663" fontAlgn="base">
              <a:spcAft>
                <a:spcPts val="400"/>
              </a:spcAft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1000" b="1" dirty="0">
                <a:solidFill>
                  <a:schemeClr val="bg1"/>
                </a:solidFill>
              </a:rPr>
              <a:t>Provide information for indication of interest</a:t>
            </a:r>
          </a:p>
        </p:txBody>
      </p:sp>
      <p:sp>
        <p:nvSpPr>
          <p:cNvPr id="85" name="Rectangle 224"/>
          <p:cNvSpPr>
            <a:spLocks noChangeArrowheads="1"/>
          </p:cNvSpPr>
          <p:nvPr/>
        </p:nvSpPr>
        <p:spPr bwMode="auto">
          <a:xfrm>
            <a:off x="4848225" y="1170803"/>
            <a:ext cx="3951700" cy="256032"/>
          </a:xfrm>
          <a:prstGeom prst="rect">
            <a:avLst/>
          </a:prstGeom>
          <a:solidFill>
            <a:srgbClr val="07325F"/>
          </a:solidFill>
          <a:ln>
            <a:noFill/>
          </a:ln>
          <a:effectLst/>
          <a:extLst/>
        </p:spPr>
        <p:txBody>
          <a:bodyPr wrap="square" lIns="18288" tIns="0" rIns="0" bIns="0" anchor="ctr" anchorCtr="0"/>
          <a:lstStyle/>
          <a:p>
            <a:pPr defTabSz="855663" fontAlgn="base">
              <a:spcBef>
                <a:spcPts val="400"/>
              </a:spcBef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1000" b="1" dirty="0">
                <a:solidFill>
                  <a:schemeClr val="bg1"/>
                </a:solidFill>
              </a:rPr>
              <a:t>Confidential Information Presentation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264F7EB-1A66-4AB1-B84E-D7956C2062E1}"/>
              </a:ext>
            </a:extLst>
          </p:cNvPr>
          <p:cNvGrpSpPr/>
          <p:nvPr/>
        </p:nvGrpSpPr>
        <p:grpSpPr>
          <a:xfrm>
            <a:off x="5096960" y="1480519"/>
            <a:ext cx="3454231" cy="1262295"/>
            <a:chOff x="5096960" y="1480519"/>
            <a:chExt cx="3454231" cy="12622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9C27DBA-11A4-475B-943C-5A67A45BD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626446" y="1480519"/>
              <a:ext cx="924745" cy="692802"/>
            </a:xfrm>
            <a:prstGeom prst="rect">
              <a:avLst/>
            </a:prstGeom>
            <a:ln w="3175">
              <a:solidFill>
                <a:schemeClr val="bg1">
                  <a:lumMod val="8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E90FC8-1E16-4C6D-AAB1-4DBDC9053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83284" y="1670350"/>
              <a:ext cx="924745" cy="692802"/>
            </a:xfrm>
            <a:prstGeom prst="rect">
              <a:avLst/>
            </a:prstGeom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F0B8D2E-BC1C-4231-B5C5-5ABEB2AC0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0122" y="1860181"/>
              <a:ext cx="924745" cy="692802"/>
            </a:xfrm>
            <a:prstGeom prst="rect">
              <a:avLst/>
            </a:prstGeom>
            <a:ln w="3175">
              <a:solidFill>
                <a:schemeClr val="bg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31110F4-18B0-4C10-ABD2-7B294F267563}"/>
                </a:ext>
              </a:extLst>
            </p:cNvPr>
            <p:cNvGrpSpPr/>
            <p:nvPr/>
          </p:nvGrpSpPr>
          <p:grpSpPr>
            <a:xfrm>
              <a:off x="5096960" y="2050012"/>
              <a:ext cx="924745" cy="692802"/>
              <a:chOff x="5342786" y="2607957"/>
              <a:chExt cx="924745" cy="692802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B89C6D2-69CE-4D5F-AFC6-02B0258182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342786" y="2607957"/>
                <a:ext cx="924745" cy="692802"/>
              </a:xfrm>
              <a:prstGeom prst="rect">
                <a:avLst/>
              </a:prstGeom>
              <a:ln w="3175">
                <a:solidFill>
                  <a:schemeClr val="bg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3" name="Rectangle 92"/>
              <p:cNvSpPr/>
              <p:nvPr/>
            </p:nvSpPr>
            <p:spPr bwMode="auto">
              <a:xfrm>
                <a:off x="5342786" y="3165011"/>
                <a:ext cx="336449" cy="11304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855663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endParaRPr>
              </a:p>
            </p:txBody>
          </p: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3D5FCAFD-BC6D-4127-9A64-5A82C0326B05}"/>
              </a:ext>
            </a:extLst>
          </p:cNvPr>
          <p:cNvSpPr/>
          <p:nvPr/>
        </p:nvSpPr>
        <p:spPr>
          <a:xfrm>
            <a:off x="4848225" y="5533993"/>
            <a:ext cx="3922247" cy="5120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800" dirty="0"/>
              <a:t>Weekly (and at peak times daily) updates summarizing CA signatures, engagement with marketing materials and buyer commentary</a:t>
            </a:r>
          </a:p>
          <a:p>
            <a:pPr marL="179388" indent="-179388" defTabSz="855663" fontAlgn="base"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800" dirty="0"/>
              <a:t>Real-time assessment of buyer interest and concerns</a:t>
            </a:r>
          </a:p>
          <a:p>
            <a:pPr marL="179388" indent="-179388" defTabSz="855663" fontAlgn="base"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800" dirty="0"/>
              <a:t>Update presentations and diligence materials based on common buyer feedback</a:t>
            </a:r>
          </a:p>
        </p:txBody>
      </p:sp>
      <p:sp>
        <p:nvSpPr>
          <p:cNvPr id="55" name="Rectangle 224">
            <a:extLst>
              <a:ext uri="{FF2B5EF4-FFF2-40B4-BE49-F238E27FC236}">
                <a16:creationId xmlns:a16="http://schemas.microsoft.com/office/drawing/2014/main" id="{0968B193-908A-41C4-A8A3-B294E1673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226" y="6123152"/>
            <a:ext cx="3951698" cy="269044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/>
        </p:spPr>
        <p:txBody>
          <a:bodyPr lIns="0" rIns="0" anchor="t" anchorCtr="0"/>
          <a:lstStyle/>
          <a:p>
            <a:pPr algn="ctr" defTabSz="855663" fontAlgn="base">
              <a:spcAft>
                <a:spcPts val="400"/>
              </a:spcAft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1000" b="1" dirty="0">
                <a:solidFill>
                  <a:schemeClr val="bg1"/>
                </a:solidFill>
              </a:rPr>
              <a:t>Provide frequent updates on buyer interest and progress</a:t>
            </a:r>
          </a:p>
        </p:txBody>
      </p:sp>
      <p:sp>
        <p:nvSpPr>
          <p:cNvPr id="56" name="Rectangle 224">
            <a:extLst>
              <a:ext uri="{FF2B5EF4-FFF2-40B4-BE49-F238E27FC236}">
                <a16:creationId xmlns:a16="http://schemas.microsoft.com/office/drawing/2014/main" id="{6691C0E4-F45E-4DD4-97FE-A81492442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8225" y="3861785"/>
            <a:ext cx="3951700" cy="256032"/>
          </a:xfrm>
          <a:prstGeom prst="rect">
            <a:avLst/>
          </a:prstGeom>
          <a:solidFill>
            <a:srgbClr val="07325F"/>
          </a:solidFill>
          <a:ln>
            <a:noFill/>
          </a:ln>
          <a:effectLst/>
          <a:extLst/>
        </p:spPr>
        <p:txBody>
          <a:bodyPr wrap="square" lIns="18288" tIns="0" rIns="0" bIns="0" anchor="ctr" anchorCtr="0"/>
          <a:lstStyle/>
          <a:p>
            <a:pPr defTabSz="855663" fontAlgn="base">
              <a:spcBef>
                <a:spcPts val="400"/>
              </a:spcBef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1000" b="1" dirty="0">
                <a:solidFill>
                  <a:schemeClr val="bg1"/>
                </a:solidFill>
              </a:rPr>
              <a:t>Status Update Report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DA6F787-2AC0-439C-BB40-8384AA667630}"/>
              </a:ext>
            </a:extLst>
          </p:cNvPr>
          <p:cNvGrpSpPr/>
          <p:nvPr/>
        </p:nvGrpSpPr>
        <p:grpSpPr>
          <a:xfrm>
            <a:off x="5096960" y="4171501"/>
            <a:ext cx="3453030" cy="1264437"/>
            <a:chOff x="5096960" y="4171501"/>
            <a:chExt cx="3453030" cy="1264437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E54595AF-A9AE-4040-9C6A-282D96AEC3DA}"/>
                </a:ext>
              </a:extLst>
            </p:cNvPr>
            <p:cNvGrpSpPr/>
            <p:nvPr/>
          </p:nvGrpSpPr>
          <p:grpSpPr>
            <a:xfrm>
              <a:off x="7626446" y="4171501"/>
              <a:ext cx="923544" cy="694944"/>
              <a:chOff x="10095771" y="1877416"/>
              <a:chExt cx="923544" cy="694944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B11FFEC3-A2A0-4113-ADA0-DDF521DEA46D}"/>
                  </a:ext>
                </a:extLst>
              </p:cNvPr>
              <p:cNvSpPr/>
              <p:nvPr/>
            </p:nvSpPr>
            <p:spPr>
              <a:xfrm>
                <a:off x="10095771" y="1877416"/>
                <a:ext cx="923544" cy="6949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bevel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FF4AC4E6-F26A-47F3-90F0-1C937CAE7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37833" y="1916278"/>
                <a:ext cx="839421" cy="617221"/>
              </a:xfrm>
              <a:prstGeom prst="rect">
                <a:avLst/>
              </a:prstGeom>
            </p:spPr>
          </p:pic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36A084A-3C39-408B-A5BD-FD9827C1D717}"/>
                </a:ext>
              </a:extLst>
            </p:cNvPr>
            <p:cNvGrpSpPr/>
            <p:nvPr/>
          </p:nvGrpSpPr>
          <p:grpSpPr>
            <a:xfrm>
              <a:off x="6783284" y="4336752"/>
              <a:ext cx="923544" cy="694944"/>
              <a:chOff x="10095771" y="2646375"/>
              <a:chExt cx="923544" cy="694944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E7DC7CD-9E20-4CBC-855D-7E780BE7F0CA}"/>
                  </a:ext>
                </a:extLst>
              </p:cNvPr>
              <p:cNvSpPr/>
              <p:nvPr/>
            </p:nvSpPr>
            <p:spPr>
              <a:xfrm>
                <a:off x="10095771" y="2646375"/>
                <a:ext cx="923544" cy="6949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bevel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E90B03D9-E408-447D-9EDA-B50019F4A9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139204" y="2685237"/>
                <a:ext cx="836678" cy="617221"/>
              </a:xfrm>
              <a:prstGeom prst="rect">
                <a:avLst/>
              </a:prstGeom>
            </p:spPr>
          </p:pic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A377C578-30B6-401A-B491-96E351D13974}"/>
                </a:ext>
              </a:extLst>
            </p:cNvPr>
            <p:cNvGrpSpPr/>
            <p:nvPr/>
          </p:nvGrpSpPr>
          <p:grpSpPr>
            <a:xfrm>
              <a:off x="5940122" y="4502003"/>
              <a:ext cx="923544" cy="694944"/>
              <a:chOff x="10095771" y="3668756"/>
              <a:chExt cx="923544" cy="694944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CD6D7D3-1F31-4A05-A7E2-B4D448E762A1}"/>
                  </a:ext>
                </a:extLst>
              </p:cNvPr>
              <p:cNvSpPr/>
              <p:nvPr/>
            </p:nvSpPr>
            <p:spPr>
              <a:xfrm>
                <a:off x="10095771" y="3668756"/>
                <a:ext cx="923544" cy="6949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bevel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13DDAD73-1991-4B1F-8981-7E8CA48C95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137833" y="3757818"/>
                <a:ext cx="839421" cy="516820"/>
              </a:xfrm>
              <a:prstGeom prst="rect">
                <a:avLst/>
              </a:prstGeom>
            </p:spPr>
          </p:pic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1EDB0D5-216F-42A4-8699-5EFA12A049BE}"/>
                </a:ext>
              </a:extLst>
            </p:cNvPr>
            <p:cNvGrpSpPr/>
            <p:nvPr/>
          </p:nvGrpSpPr>
          <p:grpSpPr>
            <a:xfrm>
              <a:off x="5096960" y="4740994"/>
              <a:ext cx="923544" cy="694944"/>
              <a:chOff x="5096960" y="4667254"/>
              <a:chExt cx="923544" cy="694944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B9E122BA-BE39-46E9-99BE-0B40D64C3B34}"/>
                  </a:ext>
                </a:extLst>
              </p:cNvPr>
              <p:cNvSpPr/>
              <p:nvPr/>
            </p:nvSpPr>
            <p:spPr>
              <a:xfrm>
                <a:off x="5096960" y="4667254"/>
                <a:ext cx="923544" cy="69494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bevel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45720" rIns="45720" rtlCol="0" anchor="t" anchorCtr="0"/>
              <a:lstStyle/>
              <a:p>
                <a:pPr algn="ctr"/>
                <a:endParaRPr lang="en-US" sz="10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4BD600CC-670A-4FF1-904D-A6C551663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39022" y="4787040"/>
                <a:ext cx="839421" cy="455372"/>
              </a:xfrm>
              <a:prstGeom prst="rect">
                <a:avLst/>
              </a:prstGeom>
            </p:spPr>
          </p:pic>
        </p:grpSp>
      </p:grpSp>
      <p:sp>
        <p:nvSpPr>
          <p:cNvPr id="8" name="PageNumberTextBox">
            <a:extLst>
              <a:ext uri="{FF2B5EF4-FFF2-40B4-BE49-F238E27FC236}">
                <a16:creationId xmlns:a16="http://schemas.microsoft.com/office/drawing/2014/main" id="{0FE5B752-8617-4308-AB20-AEA6EB853605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10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383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Utilizing Lincoln’s Debt Advisory Group </a:t>
            </a:r>
            <a:br>
              <a:rPr lang="en-US" dirty="0"/>
            </a:br>
            <a:r>
              <a:rPr lang="en-US" dirty="0"/>
              <a:t>to Maximize Private Equity’s Competitiveness</a:t>
            </a: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6511091"/>
              </p:ext>
            </p:extLst>
          </p:nvPr>
        </p:nvGraphicFramePr>
        <p:xfrm>
          <a:off x="342900" y="1335089"/>
          <a:ext cx="845820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Representative Lending Relationships for HKA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0" name="Table 49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66314310"/>
              </p:ext>
            </p:extLst>
          </p:nvPr>
        </p:nvGraphicFramePr>
        <p:xfrm>
          <a:off x="342897" y="4051073"/>
          <a:ext cx="8456613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6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Benefits of Running a Lincoln “Debt Process” Alongside an M&amp;A Process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1" name="AutoShape 2"/>
          <p:cNvSpPr>
            <a:spLocks noChangeArrowheads="1"/>
          </p:cNvSpPr>
          <p:nvPr/>
        </p:nvSpPr>
        <p:spPr bwMode="auto">
          <a:xfrm>
            <a:off x="342899" y="4922142"/>
            <a:ext cx="6429375" cy="888521"/>
          </a:xfrm>
          <a:prstGeom prst="rightArrow">
            <a:avLst>
              <a:gd name="adj1" fmla="val 60186"/>
              <a:gd name="adj2" fmla="val 34451"/>
            </a:avLst>
          </a:prstGeom>
          <a:solidFill>
            <a:schemeClr val="bg2"/>
          </a:solidFill>
          <a:ln>
            <a:noFill/>
          </a:ln>
          <a:effectLst/>
          <a:extLst/>
        </p:spPr>
        <p:txBody>
          <a:bodyPr wrap="square" anchor="ctr">
            <a:no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52" name="Text Box 8"/>
          <p:cNvSpPr txBox="1">
            <a:spLocks noChangeArrowheads="1"/>
          </p:cNvSpPr>
          <p:nvPr/>
        </p:nvSpPr>
        <p:spPr bwMode="auto">
          <a:xfrm>
            <a:off x="6874084" y="4387218"/>
            <a:ext cx="1934954" cy="32004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lIns="81624" tIns="40812" rIns="81624" bIns="40812" anchor="ctr"/>
          <a:lstStyle>
            <a:defPPr>
              <a:defRPr lang="en-US"/>
            </a:defPPr>
            <a:lvl1pPr marL="160338" indent="-160338" algn="ctr" defTabSz="765175" fontAlgn="base">
              <a:spcBef>
                <a:spcPts val="0"/>
              </a:spcBef>
              <a:spcAft>
                <a:spcPct val="0"/>
              </a:spcAft>
              <a:buClr>
                <a:srgbClr val="000080"/>
              </a:buClr>
              <a:buFont typeface="Wingdings" pitchFamily="2" charset="2"/>
              <a:buNone/>
              <a:defRPr sz="900" b="1">
                <a:solidFill>
                  <a:srgbClr val="000000"/>
                </a:solidFill>
                <a:cs typeface="Arial" pitchFamily="34" charset="0"/>
              </a:defRPr>
            </a:lvl1pPr>
            <a:lvl2pPr marL="742950" indent="-285750" defTabSz="765175" eaLnBrk="0" hangingPunct="0">
              <a:defRPr b="1">
                <a:cs typeface="Arial" pitchFamily="34" charset="0"/>
              </a:defRPr>
            </a:lvl2pPr>
            <a:lvl3pPr marL="1143000" indent="-228600" defTabSz="765175" eaLnBrk="0" hangingPunct="0">
              <a:defRPr b="1">
                <a:cs typeface="Arial" pitchFamily="34" charset="0"/>
              </a:defRPr>
            </a:lvl3pPr>
            <a:lvl4pPr marL="1600200" indent="-228600" defTabSz="765175" eaLnBrk="0" hangingPunct="0">
              <a:defRPr b="1">
                <a:cs typeface="Arial" pitchFamily="34" charset="0"/>
              </a:defRPr>
            </a:lvl4pPr>
            <a:lvl5pPr marL="2057400" indent="-228600" defTabSz="765175" eaLnBrk="0" hangingPunct="0">
              <a:defRPr b="1">
                <a:cs typeface="Arial" pitchFamily="34" charset="0"/>
              </a:defRPr>
            </a:lvl5pPr>
            <a:lvl6pPr marL="25146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6pPr>
            <a:lvl7pPr marL="29718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7pPr>
            <a:lvl8pPr marL="34290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8pPr>
            <a:lvl9pPr marL="38862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9pPr>
          </a:lstStyle>
          <a:p>
            <a:pPr marL="0" indent="0"/>
            <a:r>
              <a:rPr lang="en-US" dirty="0"/>
              <a:t>Control message </a:t>
            </a:r>
            <a:br>
              <a:rPr lang="en-US" dirty="0"/>
            </a:br>
            <a:r>
              <a:rPr lang="en-US" dirty="0"/>
              <a:t>disseminated to lenders</a:t>
            </a:r>
          </a:p>
        </p:txBody>
      </p:sp>
      <p:sp>
        <p:nvSpPr>
          <p:cNvPr id="53" name="Text Box 8"/>
          <p:cNvSpPr txBox="1">
            <a:spLocks noChangeArrowheads="1"/>
          </p:cNvSpPr>
          <p:nvPr/>
        </p:nvSpPr>
        <p:spPr bwMode="auto">
          <a:xfrm>
            <a:off x="6874084" y="4795656"/>
            <a:ext cx="1934954" cy="32004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lIns="81624" tIns="40812" rIns="81624" bIns="40812" anchor="ctr"/>
          <a:lstStyle>
            <a:defPPr>
              <a:defRPr lang="en-US"/>
            </a:defPPr>
            <a:lvl1pPr marL="160338" indent="-160338" algn="ctr" defTabSz="765175" fontAlgn="base">
              <a:spcBef>
                <a:spcPts val="0"/>
              </a:spcBef>
              <a:spcAft>
                <a:spcPct val="0"/>
              </a:spcAft>
              <a:buClr>
                <a:srgbClr val="000080"/>
              </a:buClr>
              <a:buFont typeface="Wingdings" pitchFamily="2" charset="2"/>
              <a:buNone/>
              <a:defRPr sz="900" b="1">
                <a:solidFill>
                  <a:srgbClr val="000000"/>
                </a:solidFill>
                <a:cs typeface="Arial" pitchFamily="34" charset="0"/>
              </a:defRPr>
            </a:lvl1pPr>
            <a:lvl2pPr marL="742950" indent="-285750" defTabSz="765175" eaLnBrk="0" hangingPunct="0">
              <a:defRPr b="1">
                <a:cs typeface="Arial" pitchFamily="34" charset="0"/>
              </a:defRPr>
            </a:lvl2pPr>
            <a:lvl3pPr marL="1143000" indent="-228600" defTabSz="765175" eaLnBrk="0" hangingPunct="0">
              <a:defRPr b="1">
                <a:cs typeface="Arial" pitchFamily="34" charset="0"/>
              </a:defRPr>
            </a:lvl3pPr>
            <a:lvl4pPr marL="1600200" indent="-228600" defTabSz="765175" eaLnBrk="0" hangingPunct="0">
              <a:defRPr b="1">
                <a:cs typeface="Arial" pitchFamily="34" charset="0"/>
              </a:defRPr>
            </a:lvl4pPr>
            <a:lvl5pPr marL="2057400" indent="-228600" defTabSz="765175" eaLnBrk="0" hangingPunct="0">
              <a:defRPr b="1">
                <a:cs typeface="Arial" pitchFamily="34" charset="0"/>
              </a:defRPr>
            </a:lvl5pPr>
            <a:lvl6pPr marL="25146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6pPr>
            <a:lvl7pPr marL="29718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7pPr>
            <a:lvl8pPr marL="34290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8pPr>
            <a:lvl9pPr marL="38862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9pPr>
          </a:lstStyle>
          <a:p>
            <a:pPr marL="0" indent="0"/>
            <a:r>
              <a:rPr lang="en-US" dirty="0"/>
              <a:t>Accelerate lender </a:t>
            </a:r>
            <a:br>
              <a:rPr lang="en-US" dirty="0"/>
            </a:br>
            <a:r>
              <a:rPr lang="en-US" dirty="0"/>
              <a:t>diligence process</a:t>
            </a:r>
          </a:p>
        </p:txBody>
      </p:sp>
      <p:sp>
        <p:nvSpPr>
          <p:cNvPr id="54" name="Text Box 8"/>
          <p:cNvSpPr txBox="1">
            <a:spLocks noChangeArrowheads="1"/>
          </p:cNvSpPr>
          <p:nvPr/>
        </p:nvSpPr>
        <p:spPr bwMode="auto">
          <a:xfrm>
            <a:off x="6874084" y="5204094"/>
            <a:ext cx="1934954" cy="32004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lIns="81624" tIns="40812" rIns="81624" bIns="40812" anchor="ctr"/>
          <a:lstStyle>
            <a:defPPr>
              <a:defRPr lang="en-US"/>
            </a:defPPr>
            <a:lvl1pPr marL="160338" indent="-160338" algn="ctr" defTabSz="765175" fontAlgn="base">
              <a:spcBef>
                <a:spcPts val="0"/>
              </a:spcBef>
              <a:spcAft>
                <a:spcPct val="0"/>
              </a:spcAft>
              <a:buClr>
                <a:srgbClr val="000080"/>
              </a:buClr>
              <a:buFont typeface="Wingdings" pitchFamily="2" charset="2"/>
              <a:buNone/>
              <a:defRPr sz="900" b="1">
                <a:solidFill>
                  <a:srgbClr val="000000"/>
                </a:solidFill>
                <a:cs typeface="Arial" pitchFamily="34" charset="0"/>
              </a:defRPr>
            </a:lvl1pPr>
            <a:lvl2pPr marL="742950" indent="-285750" defTabSz="765175" eaLnBrk="0" hangingPunct="0">
              <a:defRPr b="1">
                <a:cs typeface="Arial" pitchFamily="34" charset="0"/>
              </a:defRPr>
            </a:lvl2pPr>
            <a:lvl3pPr marL="1143000" indent="-228600" defTabSz="765175" eaLnBrk="0" hangingPunct="0">
              <a:defRPr b="1">
                <a:cs typeface="Arial" pitchFamily="34" charset="0"/>
              </a:defRPr>
            </a:lvl3pPr>
            <a:lvl4pPr marL="1600200" indent="-228600" defTabSz="765175" eaLnBrk="0" hangingPunct="0">
              <a:defRPr b="1">
                <a:cs typeface="Arial" pitchFamily="34" charset="0"/>
              </a:defRPr>
            </a:lvl4pPr>
            <a:lvl5pPr marL="2057400" indent="-228600" defTabSz="765175" eaLnBrk="0" hangingPunct="0">
              <a:defRPr b="1">
                <a:cs typeface="Arial" pitchFamily="34" charset="0"/>
              </a:defRPr>
            </a:lvl5pPr>
            <a:lvl6pPr marL="25146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6pPr>
            <a:lvl7pPr marL="29718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7pPr>
            <a:lvl8pPr marL="34290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8pPr>
            <a:lvl9pPr marL="38862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9pPr>
          </a:lstStyle>
          <a:p>
            <a:pPr marL="0" indent="0"/>
            <a:r>
              <a:rPr lang="en-US" dirty="0"/>
              <a:t>Increase certainty of close</a:t>
            </a:r>
          </a:p>
        </p:txBody>
      </p:sp>
      <p:sp>
        <p:nvSpPr>
          <p:cNvPr id="55" name="Text Box 8"/>
          <p:cNvSpPr txBox="1">
            <a:spLocks noChangeArrowheads="1"/>
          </p:cNvSpPr>
          <p:nvPr/>
        </p:nvSpPr>
        <p:spPr bwMode="auto">
          <a:xfrm>
            <a:off x="6874084" y="5612532"/>
            <a:ext cx="1934954" cy="32004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lIns="81624" tIns="40812" rIns="81624" bIns="40812" anchor="ctr"/>
          <a:lstStyle>
            <a:defPPr>
              <a:defRPr lang="en-US"/>
            </a:defPPr>
            <a:lvl1pPr marL="160338" indent="-160338" algn="ctr" defTabSz="765175" fontAlgn="base">
              <a:spcBef>
                <a:spcPts val="0"/>
              </a:spcBef>
              <a:spcAft>
                <a:spcPct val="0"/>
              </a:spcAft>
              <a:buClr>
                <a:srgbClr val="000080"/>
              </a:buClr>
              <a:buFont typeface="Wingdings" pitchFamily="2" charset="2"/>
              <a:buNone/>
              <a:defRPr sz="900" b="1">
                <a:solidFill>
                  <a:srgbClr val="000000"/>
                </a:solidFill>
                <a:cs typeface="Arial" pitchFamily="34" charset="0"/>
              </a:defRPr>
            </a:lvl1pPr>
            <a:lvl2pPr marL="742950" indent="-285750" defTabSz="765175" eaLnBrk="0" hangingPunct="0">
              <a:defRPr b="1">
                <a:cs typeface="Arial" pitchFamily="34" charset="0"/>
              </a:defRPr>
            </a:lvl2pPr>
            <a:lvl3pPr marL="1143000" indent="-228600" defTabSz="765175" eaLnBrk="0" hangingPunct="0">
              <a:defRPr b="1">
                <a:cs typeface="Arial" pitchFamily="34" charset="0"/>
              </a:defRPr>
            </a:lvl3pPr>
            <a:lvl4pPr marL="1600200" indent="-228600" defTabSz="765175" eaLnBrk="0" hangingPunct="0">
              <a:defRPr b="1">
                <a:cs typeface="Arial" pitchFamily="34" charset="0"/>
              </a:defRPr>
            </a:lvl4pPr>
            <a:lvl5pPr marL="2057400" indent="-228600" defTabSz="765175" eaLnBrk="0" hangingPunct="0">
              <a:defRPr b="1">
                <a:cs typeface="Arial" pitchFamily="34" charset="0"/>
              </a:defRPr>
            </a:lvl5pPr>
            <a:lvl6pPr marL="25146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6pPr>
            <a:lvl7pPr marL="29718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7pPr>
            <a:lvl8pPr marL="34290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8pPr>
            <a:lvl9pPr marL="38862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9pPr>
          </a:lstStyle>
          <a:p>
            <a:pPr marL="0" indent="0"/>
            <a:r>
              <a:rPr lang="en-US" dirty="0"/>
              <a:t>Enhance PEGs’ </a:t>
            </a:r>
          </a:p>
          <a:p>
            <a:pPr marL="0" indent="0"/>
            <a:r>
              <a:rPr lang="en-US" dirty="0"/>
              <a:t>competitiveness</a:t>
            </a:r>
          </a:p>
        </p:txBody>
      </p:sp>
      <p:sp>
        <p:nvSpPr>
          <p:cNvPr id="56" name="Text Box 8"/>
          <p:cNvSpPr txBox="1">
            <a:spLocks noChangeArrowheads="1"/>
          </p:cNvSpPr>
          <p:nvPr/>
        </p:nvSpPr>
        <p:spPr bwMode="auto">
          <a:xfrm>
            <a:off x="6874084" y="6020969"/>
            <a:ext cx="1934954" cy="320040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lIns="81624" tIns="40812" rIns="81624" bIns="40812" anchor="ctr"/>
          <a:lstStyle>
            <a:defPPr>
              <a:defRPr lang="en-US"/>
            </a:defPPr>
            <a:lvl1pPr marL="160338" indent="-160338" algn="ctr" defTabSz="765175" fontAlgn="base">
              <a:spcBef>
                <a:spcPts val="0"/>
              </a:spcBef>
              <a:spcAft>
                <a:spcPct val="0"/>
              </a:spcAft>
              <a:buClr>
                <a:srgbClr val="000080"/>
              </a:buClr>
              <a:buFont typeface="Wingdings" pitchFamily="2" charset="2"/>
              <a:buNone/>
              <a:defRPr sz="900" b="1">
                <a:solidFill>
                  <a:srgbClr val="000000"/>
                </a:solidFill>
                <a:cs typeface="Arial" pitchFamily="34" charset="0"/>
              </a:defRPr>
            </a:lvl1pPr>
            <a:lvl2pPr marL="742950" indent="-285750" defTabSz="765175" eaLnBrk="0" hangingPunct="0">
              <a:defRPr b="1">
                <a:cs typeface="Arial" pitchFamily="34" charset="0"/>
              </a:defRPr>
            </a:lvl2pPr>
            <a:lvl3pPr marL="1143000" indent="-228600" defTabSz="765175" eaLnBrk="0" hangingPunct="0">
              <a:defRPr b="1">
                <a:cs typeface="Arial" pitchFamily="34" charset="0"/>
              </a:defRPr>
            </a:lvl3pPr>
            <a:lvl4pPr marL="1600200" indent="-228600" defTabSz="765175" eaLnBrk="0" hangingPunct="0">
              <a:defRPr b="1">
                <a:cs typeface="Arial" pitchFamily="34" charset="0"/>
              </a:defRPr>
            </a:lvl4pPr>
            <a:lvl5pPr marL="2057400" indent="-228600" defTabSz="765175" eaLnBrk="0" hangingPunct="0">
              <a:defRPr b="1">
                <a:cs typeface="Arial" pitchFamily="34" charset="0"/>
              </a:defRPr>
            </a:lvl5pPr>
            <a:lvl6pPr marL="25146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6pPr>
            <a:lvl7pPr marL="29718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7pPr>
            <a:lvl8pPr marL="34290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8pPr>
            <a:lvl9pPr marL="38862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b="1">
                <a:cs typeface="Arial" pitchFamily="34" charset="0"/>
              </a:defRPr>
            </a:lvl9pPr>
          </a:lstStyle>
          <a:p>
            <a:pPr marL="0" indent="0"/>
            <a:r>
              <a:rPr lang="en-US" dirty="0"/>
              <a:t>Set attractive floor valuation</a:t>
            </a:r>
          </a:p>
        </p:txBody>
      </p:sp>
      <p:sp>
        <p:nvSpPr>
          <p:cNvPr id="57" name="Text Box 19"/>
          <p:cNvSpPr txBox="1">
            <a:spLocks noChangeArrowheads="1"/>
          </p:cNvSpPr>
          <p:nvPr/>
        </p:nvSpPr>
        <p:spPr bwMode="auto">
          <a:xfrm>
            <a:off x="440034" y="4479053"/>
            <a:ext cx="1737360" cy="1755648"/>
          </a:xfrm>
          <a:prstGeom prst="rect">
            <a:avLst/>
          </a:prstGeom>
          <a:solidFill>
            <a:schemeClr val="bg1"/>
          </a:solidFill>
          <a:ln w="19050">
            <a:noFill/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bIns="45720" anchor="t"/>
          <a:lstStyle>
            <a:lvl1pPr marL="117475" indent="-117475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indent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</a:pPr>
            <a:r>
              <a:rPr lang="en-US" sz="1000" dirty="0">
                <a:solidFill>
                  <a:srgbClr val="07325F"/>
                </a:solidFill>
                <a:latin typeface="+mn-lt"/>
              </a:rPr>
              <a:t>Identify the right</a:t>
            </a:r>
            <a:br>
              <a:rPr lang="en-US" sz="1000" dirty="0">
                <a:solidFill>
                  <a:srgbClr val="07325F"/>
                </a:solidFill>
                <a:latin typeface="+mn-lt"/>
              </a:rPr>
            </a:br>
            <a:r>
              <a:rPr lang="en-US" sz="1000" dirty="0">
                <a:solidFill>
                  <a:srgbClr val="07325F"/>
                </a:solidFill>
                <a:latin typeface="+mn-lt"/>
              </a:rPr>
              <a:t>lenders and…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1000" b="0" dirty="0">
                <a:solidFill>
                  <a:srgbClr val="000000"/>
                </a:solidFill>
                <a:latin typeface="+mn-lt"/>
              </a:rPr>
              <a:t>Utilize Lincoln’s extensive relationships and financing experience to access the best lenders for HKA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1000" b="0" dirty="0">
                <a:solidFill>
                  <a:srgbClr val="000000"/>
                </a:solidFill>
                <a:latin typeface="+mn-lt"/>
              </a:rPr>
              <a:t>Generate multiple options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1000" b="0" dirty="0">
                <a:solidFill>
                  <a:srgbClr val="000000"/>
                </a:solidFill>
                <a:latin typeface="+mn-lt"/>
              </a:rPr>
              <a:t>Ensure strong lender interest</a:t>
            </a:r>
          </a:p>
        </p:txBody>
      </p:sp>
      <p:sp>
        <p:nvSpPr>
          <p:cNvPr id="58" name="Text Box 19"/>
          <p:cNvSpPr txBox="1">
            <a:spLocks noChangeArrowheads="1"/>
          </p:cNvSpPr>
          <p:nvPr/>
        </p:nvSpPr>
        <p:spPr bwMode="auto">
          <a:xfrm>
            <a:off x="2332181" y="4479053"/>
            <a:ext cx="2115513" cy="1755648"/>
          </a:xfrm>
          <a:prstGeom prst="rect">
            <a:avLst/>
          </a:prstGeom>
          <a:solidFill>
            <a:schemeClr val="bg1"/>
          </a:solidFill>
          <a:ln w="19050">
            <a:noFill/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bIns="45720" anchor="t"/>
          <a:lstStyle>
            <a:lvl1pPr marL="117475" indent="-117475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indent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</a:pPr>
            <a:r>
              <a:rPr lang="en-US" sz="1000" dirty="0">
                <a:solidFill>
                  <a:srgbClr val="07325F"/>
                </a:solidFill>
                <a:latin typeface="+mn-lt"/>
              </a:rPr>
              <a:t>sell the credit</a:t>
            </a:r>
            <a:br>
              <a:rPr lang="en-US" sz="1000" dirty="0">
                <a:solidFill>
                  <a:srgbClr val="07325F"/>
                </a:solidFill>
                <a:latin typeface="+mn-lt"/>
              </a:rPr>
            </a:br>
            <a:r>
              <a:rPr lang="en-US" sz="1000" dirty="0">
                <a:solidFill>
                  <a:srgbClr val="07325F"/>
                </a:solidFill>
                <a:latin typeface="+mn-lt"/>
              </a:rPr>
              <a:t>story through…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1000" b="0" dirty="0">
                <a:solidFill>
                  <a:srgbClr val="000000"/>
                </a:solidFill>
                <a:latin typeface="+mn-lt"/>
              </a:rPr>
              <a:t>Understand / develop tactical positioning for lender “hot buttons” and potential financing issues 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1000" b="0" dirty="0">
                <a:solidFill>
                  <a:srgbClr val="000000"/>
                </a:solidFill>
                <a:latin typeface="+mn-lt"/>
              </a:rPr>
              <a:t>Articulate concise, “underwritable” message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1000" b="0" dirty="0">
                <a:solidFill>
                  <a:srgbClr val="000000"/>
                </a:solidFill>
                <a:latin typeface="+mn-lt"/>
              </a:rPr>
              <a:t>Act as a strong advocate for the Company in the lending markets</a:t>
            </a:r>
          </a:p>
        </p:txBody>
      </p:sp>
      <p:sp>
        <p:nvSpPr>
          <p:cNvPr id="59" name="Text Box 19"/>
          <p:cNvSpPr txBox="1">
            <a:spLocks noChangeArrowheads="1"/>
          </p:cNvSpPr>
          <p:nvPr/>
        </p:nvSpPr>
        <p:spPr bwMode="auto">
          <a:xfrm>
            <a:off x="4602480" y="4479053"/>
            <a:ext cx="1737360" cy="1755648"/>
          </a:xfrm>
          <a:prstGeom prst="rect">
            <a:avLst/>
          </a:prstGeom>
          <a:solidFill>
            <a:schemeClr val="bg1"/>
          </a:solidFill>
          <a:ln w="19050">
            <a:noFill/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45720" tIns="45720" rIns="45720" bIns="45720" anchor="t"/>
          <a:lstStyle>
            <a:lvl1pPr marL="117475" indent="-117475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indent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</a:pPr>
            <a:r>
              <a:rPr lang="en-US" sz="1000" dirty="0">
                <a:solidFill>
                  <a:srgbClr val="07325F"/>
                </a:solidFill>
                <a:latin typeface="+mn-lt"/>
              </a:rPr>
              <a:t>varied levels of involvement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1000" b="0" dirty="0">
                <a:solidFill>
                  <a:srgbClr val="000000"/>
                </a:solidFill>
                <a:latin typeface="+mn-lt"/>
              </a:rPr>
              <a:t>“Warm introductions” and verbal indications 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1000" b="0" dirty="0">
                <a:solidFill>
                  <a:srgbClr val="000000"/>
                </a:solidFill>
                <a:latin typeface="+mn-lt"/>
              </a:rPr>
              <a:t>Indications of interest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1000" b="0" dirty="0">
                <a:solidFill>
                  <a:srgbClr val="000000"/>
                </a:solidFill>
                <a:latin typeface="+mn-lt"/>
              </a:rPr>
              <a:t>Detailed term sheets  </a:t>
            </a:r>
          </a:p>
          <a:p>
            <a:pPr marL="177800" indent="-17780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endParaRPr lang="en-US" sz="10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0" name="Text Box 19"/>
          <p:cNvSpPr txBox="1">
            <a:spLocks noChangeArrowheads="1"/>
          </p:cNvSpPr>
          <p:nvPr/>
        </p:nvSpPr>
        <p:spPr bwMode="auto">
          <a:xfrm>
            <a:off x="342899" y="1664528"/>
            <a:ext cx="2975161" cy="2194560"/>
          </a:xfrm>
          <a:prstGeom prst="rect">
            <a:avLst/>
          </a:prstGeom>
          <a:solidFill>
            <a:schemeClr val="bg1"/>
          </a:solidFill>
          <a:ln w="19050">
            <a:noFill/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t"/>
          <a:lstStyle>
            <a:lvl1pPr marL="117475" indent="-117475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indent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</a:pPr>
            <a:r>
              <a:rPr lang="en-US" sz="1000" dirty="0">
                <a:solidFill>
                  <a:srgbClr val="07325F"/>
                </a:solidFill>
                <a:latin typeface="+mn-lt"/>
              </a:rPr>
              <a:t>Representative Senior Lenders</a:t>
            </a:r>
          </a:p>
          <a:p>
            <a:pPr marL="0" indent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</a:pPr>
            <a:endParaRPr lang="en-US" sz="1000" b="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17871" y="2882908"/>
            <a:ext cx="1049992" cy="81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1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7417" y="2078293"/>
            <a:ext cx="965784" cy="16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58" y="2074027"/>
            <a:ext cx="878227" cy="19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7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041" y="3152166"/>
            <a:ext cx="918892" cy="2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5518" y="1967331"/>
            <a:ext cx="605714" cy="3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83"/>
          <a:stretch/>
        </p:blipFill>
        <p:spPr>
          <a:xfrm>
            <a:off x="1933267" y="3098877"/>
            <a:ext cx="948101" cy="330521"/>
          </a:xfrm>
          <a:prstGeom prst="rect">
            <a:avLst/>
          </a:prstGeom>
        </p:spPr>
      </p:pic>
      <p:sp>
        <p:nvSpPr>
          <p:cNvPr id="67" name="Text Box 19"/>
          <p:cNvSpPr txBox="1">
            <a:spLocks noChangeArrowheads="1"/>
          </p:cNvSpPr>
          <p:nvPr/>
        </p:nvSpPr>
        <p:spPr bwMode="auto">
          <a:xfrm>
            <a:off x="3594099" y="1664528"/>
            <a:ext cx="5214939" cy="2194560"/>
          </a:xfrm>
          <a:prstGeom prst="rect">
            <a:avLst/>
          </a:prstGeom>
          <a:solidFill>
            <a:schemeClr val="bg1"/>
          </a:solidFill>
          <a:ln w="19050">
            <a:noFill/>
            <a:prstDash val="sysDot"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t"/>
          <a:lstStyle>
            <a:lvl1pPr marL="117475" indent="-117475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1pPr>
            <a:lvl2pPr marL="742950" indent="-28575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2pPr>
            <a:lvl3pPr marL="11430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3pPr>
            <a:lvl4pPr marL="16002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4pPr>
            <a:lvl5pPr marL="2057400" indent="-228600" defTabSz="912813" eaLnBrk="0" hangingPunct="0"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2571750" algn="r"/>
              </a:tabLst>
              <a:defRPr sz="2200" b="1">
                <a:solidFill>
                  <a:schemeClr val="tx1"/>
                </a:solidFill>
                <a:latin typeface="Times New Roman" pitchFamily="18" charset="0"/>
                <a:cs typeface="Arial" pitchFamily="34" charset="0"/>
              </a:defRPr>
            </a:lvl9pPr>
          </a:lstStyle>
          <a:p>
            <a:pPr marL="0" indent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7325F"/>
              </a:buClr>
              <a:buSzPct val="100000"/>
            </a:pPr>
            <a:r>
              <a:rPr lang="en-US" sz="1000" dirty="0">
                <a:solidFill>
                  <a:srgbClr val="07325F"/>
                </a:solidFill>
                <a:latin typeface="+mn-lt"/>
              </a:rPr>
              <a:t>Representative Unitranche and Second Lien Lenders</a:t>
            </a:r>
            <a:endParaRPr lang="en-US" sz="1000" b="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3" name="Subtitle Box"/>
          <p:cNvSpPr txBox="1"/>
          <p:nvPr>
            <p:custDataLst>
              <p:tags r:id="rId3"/>
            </p:custDataLst>
          </p:nvPr>
        </p:nvSpPr>
        <p:spPr>
          <a:xfrm>
            <a:off x="342900" y="718820"/>
            <a:ext cx="8458200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Lincoln believes HKA can obtain up to 5.0x total leverage through either a senior / second lien debt structure or unitranche</a:t>
            </a: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48" y="3179040"/>
            <a:ext cx="445992" cy="459374"/>
          </a:xfrm>
          <a:prstGeom prst="rect">
            <a:avLst/>
          </a:prstGeom>
        </p:spPr>
      </p:pic>
      <p:pic>
        <p:nvPicPr>
          <p:cNvPr id="115" name="Picture 6" descr="http://mms.businesswire.com/media/20150617006397/en/473192/5/Varagon_Logo_.jpg">
            <a:hlinkClick r:id="rId14"/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t="16229" r="2443" b="17644"/>
          <a:stretch/>
        </p:blipFill>
        <p:spPr bwMode="auto">
          <a:xfrm>
            <a:off x="1816751" y="3492493"/>
            <a:ext cx="1268875" cy="29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10" descr="H:\Williams Lea\Libraries\Logos\Golub Capital\Golub Capital_2015.emf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2852363"/>
            <a:ext cx="959104" cy="18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3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5075" y="2575345"/>
            <a:ext cx="979487" cy="3169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843" y="2668141"/>
            <a:ext cx="1344704" cy="131356"/>
          </a:xfrm>
          <a:prstGeom prst="rect">
            <a:avLst/>
          </a:prstGeom>
        </p:spPr>
      </p:pic>
      <p:pic>
        <p:nvPicPr>
          <p:cNvPr id="119" name="Picture 10" descr="H:\Williams Lea\Libraries\Logos\Ares\Ares_2014.emf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545" y="1947964"/>
            <a:ext cx="749001" cy="22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3" descr="http://www.provequity.com/assets/website/media/bsp-log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220" y="1850653"/>
            <a:ext cx="1614735" cy="418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916" y="2464958"/>
            <a:ext cx="297815" cy="537723"/>
          </a:xfrm>
          <a:prstGeom prst="rect">
            <a:avLst/>
          </a:prstGeom>
        </p:spPr>
      </p:pic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137" y="3311183"/>
            <a:ext cx="819127" cy="19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" name="Picture 2" descr="H:\Libraries\Logos\Churchill Equity\Churchill Equity_2014.emf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59" y="2451202"/>
            <a:ext cx="951464" cy="17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4" descr="H:\Libraries\Logos\Kayne Anderson\kayne Anderson_2014.emf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080" y="2849199"/>
            <a:ext cx="661886" cy="19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6" descr="http://wivp.org/home/wp-content/uploads/2014/02/CRESCENT-Logo.jp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03" y="2493922"/>
            <a:ext cx="1033732" cy="13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7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68" y="3492493"/>
            <a:ext cx="837246" cy="273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7" name="Picture 9" descr="AB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96" y="1887485"/>
            <a:ext cx="344755" cy="34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0" descr="H:\Libraries\Logos\Bain Capital\Bain Capital_2015.emf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40" y="1937362"/>
            <a:ext cx="1304887" cy="2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1" descr="H:\Libraries\Logos\Blackrock\blackrock-logo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896" y="2647427"/>
            <a:ext cx="1107592" cy="17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" descr="H:\Libraries\Logos\Goldman Sachs\Goldman Sachs_2014.emf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902" y="2442910"/>
            <a:ext cx="581818" cy="58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14" descr="Solar Capital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58"/>
          <a:stretch/>
        </p:blipFill>
        <p:spPr bwMode="auto">
          <a:xfrm>
            <a:off x="5869378" y="3280323"/>
            <a:ext cx="1048233" cy="25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15" descr="H:\Libraries\Logos\TPG\TPG.emf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876" y="3215483"/>
            <a:ext cx="927958" cy="386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:\Libraries\Logos\Maranon\Maranon.emf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901" y="3334975"/>
            <a:ext cx="1005840" cy="14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ageNumberTextBox">
            <a:extLst>
              <a:ext uri="{FF2B5EF4-FFF2-40B4-BE49-F238E27FC236}">
                <a16:creationId xmlns:a16="http://schemas.microsoft.com/office/drawing/2014/main" id="{78C862B3-6314-457E-AE35-17AF1C262AB4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11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15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Seller Third-Party Due Diligence</a:t>
            </a:r>
            <a:endParaRPr lang="en-US" sz="1200" dirty="0"/>
          </a:p>
        </p:txBody>
      </p:sp>
      <p:sp>
        <p:nvSpPr>
          <p:cNvPr id="34" name="Rectangle 33"/>
          <p:cNvSpPr/>
          <p:nvPr/>
        </p:nvSpPr>
        <p:spPr bwMode="auto">
          <a:xfrm>
            <a:off x="1737360" y="1302911"/>
            <a:ext cx="3429000" cy="266485"/>
          </a:xfrm>
          <a:prstGeom prst="rect">
            <a:avLst/>
          </a:prstGeom>
          <a:solidFill>
            <a:srgbClr val="07325F"/>
          </a:solidFill>
          <a:ln w="9525" cap="flat" cmpd="sng" algn="ctr">
            <a:noFill/>
            <a:prstDash val="solid"/>
            <a:beve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1"/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Quality of Earnings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323850" y="1572768"/>
            <a:ext cx="1208365" cy="1230841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beve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1"/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6" name="Rectangle 3"/>
          <p:cNvSpPr>
            <a:spLocks noChangeArrowheads="1"/>
          </p:cNvSpPr>
          <p:nvPr/>
        </p:nvSpPr>
        <p:spPr bwMode="auto">
          <a:xfrm>
            <a:off x="1737360" y="1572768"/>
            <a:ext cx="3429000" cy="1230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588" rIns="0" bIns="45588">
            <a:spAutoFit/>
          </a:bodyPr>
          <a:lstStyle/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Recommend QoE to analyze 2015 and 2016 financial results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Identify items impacting valuation and financing: </a:t>
            </a:r>
            <a:br>
              <a:rPr lang="en-US" sz="900" dirty="0">
                <a:solidFill>
                  <a:srgbClr val="000000"/>
                </a:solidFill>
              </a:rPr>
            </a:br>
            <a:r>
              <a:rPr lang="en-US" sz="900" dirty="0">
                <a:solidFill>
                  <a:srgbClr val="000000"/>
                </a:solidFill>
              </a:rPr>
              <a:t>(i) non-recurring expenses, (ii) non-cash expenses </a:t>
            </a:r>
            <a:br>
              <a:rPr lang="en-US" sz="900" dirty="0">
                <a:solidFill>
                  <a:srgbClr val="000000"/>
                </a:solidFill>
              </a:rPr>
            </a:br>
            <a:r>
              <a:rPr lang="en-US" sz="900" dirty="0">
                <a:solidFill>
                  <a:srgbClr val="000000"/>
                </a:solidFill>
              </a:rPr>
              <a:t>and (iii) other adjustments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Deferred revenue and percentage of completion accounting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Working capital analysis</a:t>
            </a:r>
          </a:p>
        </p:txBody>
      </p:sp>
      <p:sp>
        <p:nvSpPr>
          <p:cNvPr id="37" name="Rectangle 3"/>
          <p:cNvSpPr>
            <a:spLocks noChangeArrowheads="1"/>
          </p:cNvSpPr>
          <p:nvPr/>
        </p:nvSpPr>
        <p:spPr bwMode="auto">
          <a:xfrm>
            <a:off x="5394960" y="1572768"/>
            <a:ext cx="3429000" cy="989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588" rIns="0" bIns="45588">
            <a:spAutoFit/>
          </a:bodyPr>
          <a:lstStyle/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Provides overview and outlook on market and pricing trends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Assists in defining and quantifying addressable market opportunity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Provide framework for sizing existing and new market opportunities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323850" y="2880360"/>
            <a:ext cx="1208365" cy="1554480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beve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1"/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Benefits</a:t>
            </a:r>
          </a:p>
        </p:txBody>
      </p:sp>
      <p:sp>
        <p:nvSpPr>
          <p:cNvPr id="39" name="Rectangle 3"/>
          <p:cNvSpPr>
            <a:spLocks noChangeArrowheads="1"/>
          </p:cNvSpPr>
          <p:nvPr/>
        </p:nvSpPr>
        <p:spPr bwMode="auto">
          <a:xfrm>
            <a:off x="1737360" y="2880360"/>
            <a:ext cx="3429000" cy="150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588" rIns="0" bIns="45588">
            <a:spAutoFit/>
          </a:bodyPr>
          <a:lstStyle/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Increases potential acquirers’ confidence in the financials </a:t>
            </a:r>
            <a:br>
              <a:rPr lang="en-US" sz="900" dirty="0">
                <a:solidFill>
                  <a:srgbClr val="000000"/>
                </a:solidFill>
              </a:rPr>
            </a:br>
            <a:r>
              <a:rPr lang="en-US" sz="900" dirty="0">
                <a:solidFill>
                  <a:srgbClr val="000000"/>
                </a:solidFill>
              </a:rPr>
              <a:t>and accordingly, may result in a higher valuation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Improves bid quality, reduces the uncertainty discount in potential purchasers’ valuations and minimizes “re-trade” risk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Accelerates acquirers’ due diligence and the timing of the transaction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Provides the management team, specifically the CFO, with additional leverage throughout the process</a:t>
            </a:r>
          </a:p>
        </p:txBody>
      </p:sp>
      <p:sp>
        <p:nvSpPr>
          <p:cNvPr id="40" name="Rectangle 3"/>
          <p:cNvSpPr>
            <a:spLocks noChangeArrowheads="1"/>
          </p:cNvSpPr>
          <p:nvPr/>
        </p:nvSpPr>
        <p:spPr bwMode="auto">
          <a:xfrm>
            <a:off x="5394960" y="2880360"/>
            <a:ext cx="3429000" cy="1507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588" rIns="0" bIns="45588">
            <a:spAutoFit/>
          </a:bodyPr>
          <a:lstStyle/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Educates buyers and lenders earlier in the process – will shorten “back-end” to the extent potential acquirers rely on existing work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Avoids acquirers arriving at markedly different conclusions than those of the seller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IOIs and LOIs are “more educated,” thereby mitigating diligence risk</a:t>
            </a:r>
          </a:p>
          <a:p>
            <a:pPr marL="177800" indent="-177800" defTabSz="85566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2571750" algn="r"/>
              </a:tabLst>
            </a:pPr>
            <a:r>
              <a:rPr lang="en-US" sz="900" dirty="0">
                <a:solidFill>
                  <a:srgbClr val="000000"/>
                </a:solidFill>
              </a:rPr>
              <a:t>Proactively identifies potential marketing challenges</a:t>
            </a:r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9006711"/>
              </p:ext>
            </p:extLst>
          </p:nvPr>
        </p:nvGraphicFramePr>
        <p:xfrm>
          <a:off x="346393" y="945603"/>
          <a:ext cx="8460167" cy="2839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01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3986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Leveraging Seller Due Diligence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3" name="Rectangle 42"/>
          <p:cNvSpPr/>
          <p:nvPr/>
        </p:nvSpPr>
        <p:spPr bwMode="auto">
          <a:xfrm>
            <a:off x="323850" y="4498181"/>
            <a:ext cx="1208365" cy="1180761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beve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1"/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Representative Providers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42900" y="5881986"/>
            <a:ext cx="8458200" cy="457200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beve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1"/>
          <a:lstStyle/>
          <a:p>
            <a:pPr algn="ctr">
              <a:spcAft>
                <a:spcPts val="200"/>
              </a:spcAft>
            </a:pPr>
            <a:r>
              <a:rPr lang="en-US" sz="1000" b="1" dirty="0">
                <a:solidFill>
                  <a:srgbClr val="FFFFFF"/>
                </a:solidFill>
              </a:rPr>
              <a:t>Sell-side diligence reports can greatly enhance acquirers’ confidence and speed / certainty to close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5394960" y="1302911"/>
            <a:ext cx="3429000" cy="266485"/>
          </a:xfrm>
          <a:prstGeom prst="rect">
            <a:avLst/>
          </a:prstGeom>
          <a:solidFill>
            <a:srgbClr val="07325F"/>
          </a:solidFill>
          <a:ln w="9525" cap="flat" cmpd="sng" algn="ctr">
            <a:noFill/>
            <a:prstDash val="solid"/>
            <a:beve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1"/>
          <a:lstStyle/>
          <a:p>
            <a:pPr algn="ctr"/>
            <a:r>
              <a:rPr lang="en-US" sz="1000" b="1" dirty="0">
                <a:solidFill>
                  <a:srgbClr val="FFFFFF"/>
                </a:solidFill>
              </a:rPr>
              <a:t>Market Study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298AF7-B896-4E8C-A2C4-A21AB52A2C59}"/>
              </a:ext>
            </a:extLst>
          </p:cNvPr>
          <p:cNvGrpSpPr/>
          <p:nvPr/>
        </p:nvGrpSpPr>
        <p:grpSpPr>
          <a:xfrm>
            <a:off x="1970270" y="4498181"/>
            <a:ext cx="2963179" cy="1188529"/>
            <a:chOff x="1634702" y="4498181"/>
            <a:chExt cx="2963179" cy="1188529"/>
          </a:xfrm>
        </p:grpSpPr>
        <p:pic>
          <p:nvPicPr>
            <p:cNvPr id="44" name="Picture 5" descr="H:\Williams Lea\Libraries\Logos\Grant Thornton\Grant Thornton 2014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389" y="4985686"/>
              <a:ext cx="1120227" cy="245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7" descr="H:\Williams Lea\Libraries\Logos\Alvarez and Marsal (A&amp;M)\Alvarez-Marsal-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702" y="4586331"/>
              <a:ext cx="1354458" cy="148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ttp://poetsandquants.com/wp-content/uploads/2014/07/Deloitte-logo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66" t="28648" r="7782" b="27598"/>
            <a:stretch/>
          </p:blipFill>
          <p:spPr bwMode="auto">
            <a:xfrm>
              <a:off x="1821025" y="4993007"/>
              <a:ext cx="1096464" cy="230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7941" y="4542147"/>
              <a:ext cx="674655" cy="289133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5525" y="4498181"/>
              <a:ext cx="452657" cy="434642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5796" y="5212426"/>
              <a:ext cx="912085" cy="474284"/>
            </a:xfrm>
            <a:prstGeom prst="rect">
              <a:avLst/>
            </a:prstGeom>
          </p:spPr>
        </p:pic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372" y="5337328"/>
              <a:ext cx="1774756" cy="279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333" y="4526089"/>
            <a:ext cx="925466" cy="553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:\Libraries\Logos\LEK Consulting\LEK Consulting_2015.emf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088" y="5227811"/>
            <a:ext cx="1679785" cy="3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Image result for Parthenon market research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AutoShape 6" descr="Image result for Parthenon market research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7" name="AutoShape 8" descr="Image result for Parthenon market research logo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AutoShape 10" descr="Image result for Parthenon market research logo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074" name="Picture 2" descr="Image result for staffing industry analysts logo">
            <a:extLst>
              <a:ext uri="{FF2B5EF4-FFF2-40B4-BE49-F238E27FC236}">
                <a16:creationId xmlns:a16="http://schemas.microsoft.com/office/drawing/2014/main" id="{928F012F-186B-4104-A99C-8A6A4C837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920" y="4452135"/>
            <a:ext cx="1044781" cy="7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ageNumberTextBox">
            <a:extLst>
              <a:ext uri="{FF2B5EF4-FFF2-40B4-BE49-F238E27FC236}">
                <a16:creationId xmlns:a16="http://schemas.microsoft.com/office/drawing/2014/main" id="{4B15185D-0C93-41A8-AFFA-E55BFAE3AE1E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12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80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Acquirers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2853033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Acquirer Overview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0194306" y="4543618"/>
            <a:ext cx="757160" cy="649287"/>
            <a:chOff x="2176463" y="2257425"/>
            <a:chExt cx="3521076" cy="3019426"/>
          </a:xfrm>
          <a:solidFill>
            <a:schemeClr val="bg1"/>
          </a:solidFill>
        </p:grpSpPr>
        <p:sp>
          <p:nvSpPr>
            <p:cNvPr id="18" name="Freeform 175"/>
            <p:cNvSpPr>
              <a:spLocks/>
            </p:cNvSpPr>
            <p:nvPr/>
          </p:nvSpPr>
          <p:spPr bwMode="auto">
            <a:xfrm>
              <a:off x="3800476" y="2257425"/>
              <a:ext cx="1811338" cy="1811338"/>
            </a:xfrm>
            <a:custGeom>
              <a:avLst/>
              <a:gdLst>
                <a:gd name="T0" fmla="*/ 242 w 483"/>
                <a:gd name="T1" fmla="*/ 0 h 483"/>
                <a:gd name="T2" fmla="*/ 242 w 483"/>
                <a:gd name="T3" fmla="*/ 0 h 483"/>
                <a:gd name="T4" fmla="*/ 0 w 483"/>
                <a:gd name="T5" fmla="*/ 242 h 483"/>
                <a:gd name="T6" fmla="*/ 242 w 483"/>
                <a:gd name="T7" fmla="*/ 483 h 483"/>
                <a:gd name="T8" fmla="*/ 483 w 483"/>
                <a:gd name="T9" fmla="*/ 242 h 483"/>
                <a:gd name="T10" fmla="*/ 242 w 483"/>
                <a:gd name="T11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3" h="483">
                  <a:moveTo>
                    <a:pt x="242" y="0"/>
                  </a:moveTo>
                  <a:cubicBezTo>
                    <a:pt x="242" y="0"/>
                    <a:pt x="242" y="0"/>
                    <a:pt x="242" y="0"/>
                  </a:cubicBezTo>
                  <a:cubicBezTo>
                    <a:pt x="108" y="0"/>
                    <a:pt x="0" y="108"/>
                    <a:pt x="0" y="242"/>
                  </a:cubicBezTo>
                  <a:cubicBezTo>
                    <a:pt x="0" y="375"/>
                    <a:pt x="108" y="483"/>
                    <a:pt x="242" y="483"/>
                  </a:cubicBezTo>
                  <a:cubicBezTo>
                    <a:pt x="375" y="483"/>
                    <a:pt x="483" y="375"/>
                    <a:pt x="483" y="242"/>
                  </a:cubicBezTo>
                  <a:cubicBezTo>
                    <a:pt x="483" y="108"/>
                    <a:pt x="375" y="0"/>
                    <a:pt x="24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76"/>
            <p:cNvSpPr>
              <a:spLocks/>
            </p:cNvSpPr>
            <p:nvPr/>
          </p:nvSpPr>
          <p:spPr bwMode="auto">
            <a:xfrm>
              <a:off x="4010026" y="2466975"/>
              <a:ext cx="1392238" cy="1392238"/>
            </a:xfrm>
            <a:custGeom>
              <a:avLst/>
              <a:gdLst>
                <a:gd name="T0" fmla="*/ 186 w 371"/>
                <a:gd name="T1" fmla="*/ 371 h 371"/>
                <a:gd name="T2" fmla="*/ 186 w 371"/>
                <a:gd name="T3" fmla="*/ 371 h 371"/>
                <a:gd name="T4" fmla="*/ 0 w 371"/>
                <a:gd name="T5" fmla="*/ 186 h 371"/>
                <a:gd name="T6" fmla="*/ 186 w 371"/>
                <a:gd name="T7" fmla="*/ 0 h 371"/>
                <a:gd name="T8" fmla="*/ 371 w 371"/>
                <a:gd name="T9" fmla="*/ 186 h 371"/>
                <a:gd name="T10" fmla="*/ 186 w 371"/>
                <a:gd name="T11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371">
                  <a:moveTo>
                    <a:pt x="186" y="371"/>
                  </a:moveTo>
                  <a:cubicBezTo>
                    <a:pt x="186" y="371"/>
                    <a:pt x="186" y="371"/>
                    <a:pt x="186" y="371"/>
                  </a:cubicBezTo>
                  <a:cubicBezTo>
                    <a:pt x="83" y="371"/>
                    <a:pt x="0" y="288"/>
                    <a:pt x="0" y="186"/>
                  </a:cubicBezTo>
                  <a:cubicBezTo>
                    <a:pt x="0" y="83"/>
                    <a:pt x="83" y="0"/>
                    <a:pt x="186" y="0"/>
                  </a:cubicBezTo>
                  <a:cubicBezTo>
                    <a:pt x="288" y="0"/>
                    <a:pt x="371" y="83"/>
                    <a:pt x="371" y="186"/>
                  </a:cubicBezTo>
                  <a:cubicBezTo>
                    <a:pt x="371" y="288"/>
                    <a:pt x="288" y="371"/>
                    <a:pt x="186" y="3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7"/>
            <p:cNvSpPr>
              <a:spLocks noEditPoints="1"/>
            </p:cNvSpPr>
            <p:nvPr/>
          </p:nvSpPr>
          <p:spPr bwMode="auto">
            <a:xfrm>
              <a:off x="4467226" y="2681288"/>
              <a:ext cx="473075" cy="963613"/>
            </a:xfrm>
            <a:custGeom>
              <a:avLst/>
              <a:gdLst>
                <a:gd name="T0" fmla="*/ 75 w 126"/>
                <a:gd name="T1" fmla="*/ 110 h 257"/>
                <a:gd name="T2" fmla="*/ 40 w 126"/>
                <a:gd name="T3" fmla="*/ 80 h 257"/>
                <a:gd name="T4" fmla="*/ 67 w 126"/>
                <a:gd name="T5" fmla="*/ 60 h 257"/>
                <a:gd name="T6" fmla="*/ 100 w 126"/>
                <a:gd name="T7" fmla="*/ 67 h 257"/>
                <a:gd name="T8" fmla="*/ 104 w 126"/>
                <a:gd name="T9" fmla="*/ 68 h 257"/>
                <a:gd name="T10" fmla="*/ 113 w 126"/>
                <a:gd name="T11" fmla="*/ 62 h 257"/>
                <a:gd name="T12" fmla="*/ 118 w 126"/>
                <a:gd name="T13" fmla="*/ 49 h 257"/>
                <a:gd name="T14" fmla="*/ 114 w 126"/>
                <a:gd name="T15" fmla="*/ 39 h 257"/>
                <a:gd name="T16" fmla="*/ 81 w 126"/>
                <a:gd name="T17" fmla="*/ 31 h 257"/>
                <a:gd name="T18" fmla="*/ 79 w 126"/>
                <a:gd name="T19" fmla="*/ 29 h 257"/>
                <a:gd name="T20" fmla="*/ 79 w 126"/>
                <a:gd name="T21" fmla="*/ 10 h 257"/>
                <a:gd name="T22" fmla="*/ 69 w 126"/>
                <a:gd name="T23" fmla="*/ 0 h 257"/>
                <a:gd name="T24" fmla="*/ 60 w 126"/>
                <a:gd name="T25" fmla="*/ 0 h 257"/>
                <a:gd name="T26" fmla="*/ 50 w 126"/>
                <a:gd name="T27" fmla="*/ 10 h 257"/>
                <a:gd name="T28" fmla="*/ 50 w 126"/>
                <a:gd name="T29" fmla="*/ 30 h 257"/>
                <a:gd name="T30" fmla="*/ 47 w 126"/>
                <a:gd name="T31" fmla="*/ 32 h 257"/>
                <a:gd name="T32" fmla="*/ 3 w 126"/>
                <a:gd name="T33" fmla="*/ 84 h 257"/>
                <a:gd name="T34" fmla="*/ 57 w 126"/>
                <a:gd name="T35" fmla="*/ 141 h 257"/>
                <a:gd name="T36" fmla="*/ 89 w 126"/>
                <a:gd name="T37" fmla="*/ 172 h 257"/>
                <a:gd name="T38" fmla="*/ 57 w 126"/>
                <a:gd name="T39" fmla="*/ 196 h 257"/>
                <a:gd name="T40" fmla="*/ 20 w 126"/>
                <a:gd name="T41" fmla="*/ 186 h 257"/>
                <a:gd name="T42" fmla="*/ 15 w 126"/>
                <a:gd name="T43" fmla="*/ 185 h 257"/>
                <a:gd name="T44" fmla="*/ 6 w 126"/>
                <a:gd name="T45" fmla="*/ 191 h 257"/>
                <a:gd name="T46" fmla="*/ 1 w 126"/>
                <a:gd name="T47" fmla="*/ 204 h 257"/>
                <a:gd name="T48" fmla="*/ 6 w 126"/>
                <a:gd name="T49" fmla="*/ 214 h 257"/>
                <a:gd name="T50" fmla="*/ 46 w 126"/>
                <a:gd name="T51" fmla="*/ 226 h 257"/>
                <a:gd name="T52" fmla="*/ 47 w 126"/>
                <a:gd name="T53" fmla="*/ 228 h 257"/>
                <a:gd name="T54" fmla="*/ 47 w 126"/>
                <a:gd name="T55" fmla="*/ 247 h 257"/>
                <a:gd name="T56" fmla="*/ 58 w 126"/>
                <a:gd name="T57" fmla="*/ 257 h 257"/>
                <a:gd name="T58" fmla="*/ 67 w 126"/>
                <a:gd name="T59" fmla="*/ 257 h 257"/>
                <a:gd name="T60" fmla="*/ 77 w 126"/>
                <a:gd name="T61" fmla="*/ 247 h 257"/>
                <a:gd name="T62" fmla="*/ 77 w 126"/>
                <a:gd name="T63" fmla="*/ 227 h 257"/>
                <a:gd name="T64" fmla="*/ 79 w 126"/>
                <a:gd name="T65" fmla="*/ 224 h 257"/>
                <a:gd name="T66" fmla="*/ 126 w 126"/>
                <a:gd name="T67" fmla="*/ 170 h 257"/>
                <a:gd name="T68" fmla="*/ 75 w 126"/>
                <a:gd name="T69" fmla="*/ 110 h 257"/>
                <a:gd name="T70" fmla="*/ 75 w 126"/>
                <a:gd name="T71" fmla="*/ 110 h 257"/>
                <a:gd name="T72" fmla="*/ 75 w 126"/>
                <a:gd name="T73" fmla="*/ 11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257">
                  <a:moveTo>
                    <a:pt x="75" y="110"/>
                  </a:moveTo>
                  <a:cubicBezTo>
                    <a:pt x="48" y="99"/>
                    <a:pt x="40" y="92"/>
                    <a:pt x="40" y="80"/>
                  </a:cubicBezTo>
                  <a:cubicBezTo>
                    <a:pt x="40" y="71"/>
                    <a:pt x="47" y="60"/>
                    <a:pt x="67" y="60"/>
                  </a:cubicBezTo>
                  <a:cubicBezTo>
                    <a:pt x="86" y="60"/>
                    <a:pt x="99" y="67"/>
                    <a:pt x="100" y="67"/>
                  </a:cubicBezTo>
                  <a:cubicBezTo>
                    <a:pt x="101" y="68"/>
                    <a:pt x="103" y="68"/>
                    <a:pt x="104" y="68"/>
                  </a:cubicBezTo>
                  <a:cubicBezTo>
                    <a:pt x="108" y="68"/>
                    <a:pt x="112" y="66"/>
                    <a:pt x="113" y="62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20" y="45"/>
                    <a:pt x="117" y="41"/>
                    <a:pt x="114" y="39"/>
                  </a:cubicBezTo>
                  <a:cubicBezTo>
                    <a:pt x="103" y="34"/>
                    <a:pt x="81" y="31"/>
                    <a:pt x="81" y="31"/>
                  </a:cubicBezTo>
                  <a:cubicBezTo>
                    <a:pt x="80" y="31"/>
                    <a:pt x="79" y="30"/>
                    <a:pt x="79" y="2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5"/>
                    <a:pt x="75" y="0"/>
                    <a:pt x="6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0"/>
                    <a:pt x="50" y="5"/>
                    <a:pt x="50" y="1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1"/>
                    <a:pt x="48" y="32"/>
                    <a:pt x="47" y="32"/>
                  </a:cubicBezTo>
                  <a:cubicBezTo>
                    <a:pt x="20" y="39"/>
                    <a:pt x="3" y="59"/>
                    <a:pt x="3" y="84"/>
                  </a:cubicBezTo>
                  <a:cubicBezTo>
                    <a:pt x="3" y="116"/>
                    <a:pt x="29" y="130"/>
                    <a:pt x="57" y="141"/>
                  </a:cubicBezTo>
                  <a:cubicBezTo>
                    <a:pt x="80" y="150"/>
                    <a:pt x="89" y="159"/>
                    <a:pt x="89" y="172"/>
                  </a:cubicBezTo>
                  <a:cubicBezTo>
                    <a:pt x="89" y="186"/>
                    <a:pt x="76" y="196"/>
                    <a:pt x="57" y="196"/>
                  </a:cubicBezTo>
                  <a:cubicBezTo>
                    <a:pt x="41" y="196"/>
                    <a:pt x="20" y="186"/>
                    <a:pt x="20" y="186"/>
                  </a:cubicBezTo>
                  <a:cubicBezTo>
                    <a:pt x="18" y="185"/>
                    <a:pt x="17" y="185"/>
                    <a:pt x="15" y="185"/>
                  </a:cubicBezTo>
                  <a:cubicBezTo>
                    <a:pt x="11" y="185"/>
                    <a:pt x="8" y="187"/>
                    <a:pt x="6" y="191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0" y="209"/>
                    <a:pt x="2" y="213"/>
                    <a:pt x="6" y="214"/>
                  </a:cubicBezTo>
                  <a:cubicBezTo>
                    <a:pt x="19" y="221"/>
                    <a:pt x="44" y="225"/>
                    <a:pt x="46" y="226"/>
                  </a:cubicBezTo>
                  <a:cubicBezTo>
                    <a:pt x="46" y="226"/>
                    <a:pt x="47" y="226"/>
                    <a:pt x="47" y="228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7" y="252"/>
                    <a:pt x="52" y="257"/>
                    <a:pt x="58" y="257"/>
                  </a:cubicBezTo>
                  <a:cubicBezTo>
                    <a:pt x="67" y="257"/>
                    <a:pt x="67" y="257"/>
                    <a:pt x="67" y="257"/>
                  </a:cubicBezTo>
                  <a:cubicBezTo>
                    <a:pt x="73" y="257"/>
                    <a:pt x="77" y="252"/>
                    <a:pt x="77" y="247"/>
                  </a:cubicBezTo>
                  <a:cubicBezTo>
                    <a:pt x="77" y="227"/>
                    <a:pt x="77" y="227"/>
                    <a:pt x="77" y="227"/>
                  </a:cubicBezTo>
                  <a:cubicBezTo>
                    <a:pt x="77" y="225"/>
                    <a:pt x="79" y="224"/>
                    <a:pt x="79" y="224"/>
                  </a:cubicBezTo>
                  <a:cubicBezTo>
                    <a:pt x="108" y="218"/>
                    <a:pt x="126" y="196"/>
                    <a:pt x="126" y="170"/>
                  </a:cubicBezTo>
                  <a:cubicBezTo>
                    <a:pt x="126" y="142"/>
                    <a:pt x="111" y="124"/>
                    <a:pt x="75" y="110"/>
                  </a:cubicBezTo>
                  <a:close/>
                  <a:moveTo>
                    <a:pt x="75" y="110"/>
                  </a:moveTo>
                  <a:cubicBezTo>
                    <a:pt x="75" y="110"/>
                    <a:pt x="75" y="110"/>
                    <a:pt x="75" y="1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78"/>
            <p:cNvSpPr>
              <a:spLocks noEditPoints="1"/>
            </p:cNvSpPr>
            <p:nvPr/>
          </p:nvSpPr>
          <p:spPr bwMode="auto">
            <a:xfrm>
              <a:off x="3124201" y="4154488"/>
              <a:ext cx="2573338" cy="1122363"/>
            </a:xfrm>
            <a:custGeom>
              <a:avLst/>
              <a:gdLst>
                <a:gd name="T0" fmla="*/ 614 w 686"/>
                <a:gd name="T1" fmla="*/ 94 h 299"/>
                <a:gd name="T2" fmla="*/ 422 w 686"/>
                <a:gd name="T3" fmla="*/ 160 h 299"/>
                <a:gd name="T4" fmla="*/ 241 w 686"/>
                <a:gd name="T5" fmla="*/ 118 h 299"/>
                <a:gd name="T6" fmla="*/ 407 w 686"/>
                <a:gd name="T7" fmla="*/ 128 h 299"/>
                <a:gd name="T8" fmla="*/ 422 w 686"/>
                <a:gd name="T9" fmla="*/ 64 h 299"/>
                <a:gd name="T10" fmla="*/ 179 w 686"/>
                <a:gd name="T11" fmla="*/ 0 h 299"/>
                <a:gd name="T12" fmla="*/ 36 w 686"/>
                <a:gd name="T13" fmla="*/ 17 h 299"/>
                <a:gd name="T14" fmla="*/ 15 w 686"/>
                <a:gd name="T15" fmla="*/ 31 h 299"/>
                <a:gd name="T16" fmla="*/ 0 w 686"/>
                <a:gd name="T17" fmla="*/ 260 h 299"/>
                <a:gd name="T18" fmla="*/ 16 w 686"/>
                <a:gd name="T19" fmla="*/ 266 h 299"/>
                <a:gd name="T20" fmla="*/ 73 w 686"/>
                <a:gd name="T21" fmla="*/ 243 h 299"/>
                <a:gd name="T22" fmla="*/ 410 w 686"/>
                <a:gd name="T23" fmla="*/ 291 h 299"/>
                <a:gd name="T24" fmla="*/ 641 w 686"/>
                <a:gd name="T25" fmla="*/ 162 h 299"/>
                <a:gd name="T26" fmla="*/ 614 w 686"/>
                <a:gd name="T27" fmla="*/ 94 h 299"/>
                <a:gd name="T28" fmla="*/ 614 w 686"/>
                <a:gd name="T29" fmla="*/ 94 h 299"/>
                <a:gd name="T30" fmla="*/ 614 w 686"/>
                <a:gd name="T31" fmla="*/ 9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86" h="299">
                  <a:moveTo>
                    <a:pt x="614" y="94"/>
                  </a:moveTo>
                  <a:cubicBezTo>
                    <a:pt x="563" y="123"/>
                    <a:pt x="492" y="149"/>
                    <a:pt x="422" y="160"/>
                  </a:cubicBezTo>
                  <a:cubicBezTo>
                    <a:pt x="359" y="170"/>
                    <a:pt x="241" y="146"/>
                    <a:pt x="241" y="118"/>
                  </a:cubicBezTo>
                  <a:cubicBezTo>
                    <a:pt x="241" y="107"/>
                    <a:pt x="344" y="144"/>
                    <a:pt x="407" y="128"/>
                  </a:cubicBezTo>
                  <a:cubicBezTo>
                    <a:pt x="455" y="115"/>
                    <a:pt x="448" y="70"/>
                    <a:pt x="422" y="64"/>
                  </a:cubicBezTo>
                  <a:cubicBezTo>
                    <a:pt x="396" y="58"/>
                    <a:pt x="244" y="2"/>
                    <a:pt x="179" y="0"/>
                  </a:cubicBezTo>
                  <a:cubicBezTo>
                    <a:pt x="148" y="0"/>
                    <a:pt x="73" y="11"/>
                    <a:pt x="36" y="17"/>
                  </a:cubicBezTo>
                  <a:cubicBezTo>
                    <a:pt x="24" y="19"/>
                    <a:pt x="16" y="19"/>
                    <a:pt x="15" y="31"/>
                  </a:cubicBezTo>
                  <a:cubicBezTo>
                    <a:pt x="12" y="87"/>
                    <a:pt x="4" y="200"/>
                    <a:pt x="0" y="260"/>
                  </a:cubicBezTo>
                  <a:cubicBezTo>
                    <a:pt x="0" y="261"/>
                    <a:pt x="2" y="278"/>
                    <a:pt x="16" y="266"/>
                  </a:cubicBezTo>
                  <a:cubicBezTo>
                    <a:pt x="31" y="253"/>
                    <a:pt x="53" y="239"/>
                    <a:pt x="73" y="243"/>
                  </a:cubicBezTo>
                  <a:cubicBezTo>
                    <a:pt x="104" y="250"/>
                    <a:pt x="372" y="299"/>
                    <a:pt x="410" y="291"/>
                  </a:cubicBezTo>
                  <a:cubicBezTo>
                    <a:pt x="463" y="279"/>
                    <a:pt x="613" y="190"/>
                    <a:pt x="641" y="162"/>
                  </a:cubicBezTo>
                  <a:cubicBezTo>
                    <a:pt x="686" y="119"/>
                    <a:pt x="651" y="74"/>
                    <a:pt x="614" y="94"/>
                  </a:cubicBezTo>
                  <a:close/>
                  <a:moveTo>
                    <a:pt x="614" y="94"/>
                  </a:moveTo>
                  <a:cubicBezTo>
                    <a:pt x="614" y="94"/>
                    <a:pt x="614" y="94"/>
                    <a:pt x="614" y="9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79"/>
            <p:cNvSpPr>
              <a:spLocks noEditPoints="1"/>
            </p:cNvSpPr>
            <p:nvPr/>
          </p:nvSpPr>
          <p:spPr bwMode="auto">
            <a:xfrm>
              <a:off x="2176463" y="4181475"/>
              <a:ext cx="798513" cy="1019175"/>
            </a:xfrm>
            <a:custGeom>
              <a:avLst/>
              <a:gdLst>
                <a:gd name="T0" fmla="*/ 18 w 213"/>
                <a:gd name="T1" fmla="*/ 272 h 272"/>
                <a:gd name="T2" fmla="*/ 174 w 213"/>
                <a:gd name="T3" fmla="*/ 272 h 272"/>
                <a:gd name="T4" fmla="*/ 195 w 213"/>
                <a:gd name="T5" fmla="*/ 253 h 272"/>
                <a:gd name="T6" fmla="*/ 212 w 213"/>
                <a:gd name="T7" fmla="*/ 29 h 272"/>
                <a:gd name="T8" fmla="*/ 194 w 213"/>
                <a:gd name="T9" fmla="*/ 8 h 272"/>
                <a:gd name="T10" fmla="*/ 53 w 213"/>
                <a:gd name="T11" fmla="*/ 1 h 272"/>
                <a:gd name="T12" fmla="*/ 29 w 213"/>
                <a:gd name="T13" fmla="*/ 19 h 272"/>
                <a:gd name="T14" fmla="*/ 3 w 213"/>
                <a:gd name="T15" fmla="*/ 252 h 272"/>
                <a:gd name="T16" fmla="*/ 18 w 213"/>
                <a:gd name="T17" fmla="*/ 272 h 272"/>
                <a:gd name="T18" fmla="*/ 111 w 213"/>
                <a:gd name="T19" fmla="*/ 163 h 272"/>
                <a:gd name="T20" fmla="*/ 150 w 213"/>
                <a:gd name="T21" fmla="*/ 202 h 272"/>
                <a:gd name="T22" fmla="*/ 111 w 213"/>
                <a:gd name="T23" fmla="*/ 241 h 272"/>
                <a:gd name="T24" fmla="*/ 72 w 213"/>
                <a:gd name="T25" fmla="*/ 202 h 272"/>
                <a:gd name="T26" fmla="*/ 111 w 213"/>
                <a:gd name="T27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3" h="272">
                  <a:moveTo>
                    <a:pt x="18" y="272"/>
                  </a:moveTo>
                  <a:cubicBezTo>
                    <a:pt x="174" y="272"/>
                    <a:pt x="174" y="272"/>
                    <a:pt x="174" y="272"/>
                  </a:cubicBezTo>
                  <a:cubicBezTo>
                    <a:pt x="185" y="272"/>
                    <a:pt x="194" y="263"/>
                    <a:pt x="195" y="253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3" y="18"/>
                    <a:pt x="205" y="8"/>
                    <a:pt x="194" y="8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42" y="0"/>
                    <a:pt x="31" y="9"/>
                    <a:pt x="29" y="19"/>
                  </a:cubicBezTo>
                  <a:cubicBezTo>
                    <a:pt x="3" y="252"/>
                    <a:pt x="3" y="252"/>
                    <a:pt x="3" y="252"/>
                  </a:cubicBezTo>
                  <a:cubicBezTo>
                    <a:pt x="0" y="262"/>
                    <a:pt x="7" y="271"/>
                    <a:pt x="18" y="272"/>
                  </a:cubicBezTo>
                  <a:close/>
                  <a:moveTo>
                    <a:pt x="111" y="163"/>
                  </a:moveTo>
                  <a:cubicBezTo>
                    <a:pt x="133" y="163"/>
                    <a:pt x="150" y="180"/>
                    <a:pt x="150" y="202"/>
                  </a:cubicBezTo>
                  <a:cubicBezTo>
                    <a:pt x="150" y="223"/>
                    <a:pt x="133" y="241"/>
                    <a:pt x="111" y="241"/>
                  </a:cubicBezTo>
                  <a:cubicBezTo>
                    <a:pt x="90" y="241"/>
                    <a:pt x="72" y="223"/>
                    <a:pt x="72" y="202"/>
                  </a:cubicBezTo>
                  <a:cubicBezTo>
                    <a:pt x="72" y="180"/>
                    <a:pt x="90" y="163"/>
                    <a:pt x="111" y="16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1" name="Freeform 12"/>
          <p:cNvSpPr>
            <a:spLocks/>
          </p:cNvSpPr>
          <p:nvPr/>
        </p:nvSpPr>
        <p:spPr bwMode="auto">
          <a:xfrm>
            <a:off x="-2286000" y="4057025"/>
            <a:ext cx="598002" cy="598002"/>
          </a:xfrm>
          <a:custGeom>
            <a:avLst/>
            <a:gdLst>
              <a:gd name="T0" fmla="*/ 410 w 571"/>
              <a:gd name="T1" fmla="*/ 0 h 455"/>
              <a:gd name="T2" fmla="*/ 409 w 571"/>
              <a:gd name="T3" fmla="*/ 94 h 455"/>
              <a:gd name="T4" fmla="*/ 343 w 571"/>
              <a:gd name="T5" fmla="*/ 118 h 455"/>
              <a:gd name="T6" fmla="*/ 277 w 571"/>
              <a:gd name="T7" fmla="*/ 94 h 455"/>
              <a:gd name="T8" fmla="*/ 276 w 571"/>
              <a:gd name="T9" fmla="*/ 0 h 455"/>
              <a:gd name="T10" fmla="*/ 116 w 571"/>
              <a:gd name="T11" fmla="*/ 0 h 455"/>
              <a:gd name="T12" fmla="*/ 116 w 571"/>
              <a:gd name="T13" fmla="*/ 0 h 455"/>
              <a:gd name="T14" fmla="*/ 116 w 571"/>
              <a:gd name="T15" fmla="*/ 159 h 455"/>
              <a:gd name="T16" fmla="*/ 115 w 571"/>
              <a:gd name="T17" fmla="*/ 159 h 455"/>
              <a:gd name="T18" fmla="*/ 24 w 571"/>
              <a:gd name="T19" fmla="*/ 162 h 455"/>
              <a:gd name="T20" fmla="*/ 0 w 571"/>
              <a:gd name="T21" fmla="*/ 227 h 455"/>
              <a:gd name="T22" fmla="*/ 24 w 571"/>
              <a:gd name="T23" fmla="*/ 293 h 455"/>
              <a:gd name="T24" fmla="*/ 115 w 571"/>
              <a:gd name="T25" fmla="*/ 296 h 455"/>
              <a:gd name="T26" fmla="*/ 116 w 571"/>
              <a:gd name="T27" fmla="*/ 296 h 455"/>
              <a:gd name="T28" fmla="*/ 116 w 571"/>
              <a:gd name="T29" fmla="*/ 455 h 455"/>
              <a:gd name="T30" fmla="*/ 571 w 571"/>
              <a:gd name="T31" fmla="*/ 455 h 455"/>
              <a:gd name="T32" fmla="*/ 571 w 571"/>
              <a:gd name="T33" fmla="*/ 0 h 455"/>
              <a:gd name="T34" fmla="*/ 410 w 571"/>
              <a:gd name="T35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71" h="455">
                <a:moveTo>
                  <a:pt x="410" y="0"/>
                </a:moveTo>
                <a:cubicBezTo>
                  <a:pt x="416" y="12"/>
                  <a:pt x="433" y="57"/>
                  <a:pt x="409" y="94"/>
                </a:cubicBezTo>
                <a:cubicBezTo>
                  <a:pt x="409" y="94"/>
                  <a:pt x="392" y="118"/>
                  <a:pt x="343" y="118"/>
                </a:cubicBezTo>
                <a:cubicBezTo>
                  <a:pt x="296" y="118"/>
                  <a:pt x="277" y="94"/>
                  <a:pt x="277" y="94"/>
                </a:cubicBezTo>
                <a:cubicBezTo>
                  <a:pt x="253" y="57"/>
                  <a:pt x="270" y="12"/>
                  <a:pt x="276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6" y="159"/>
                  <a:pt x="116" y="159"/>
                  <a:pt x="116" y="159"/>
                </a:cubicBezTo>
                <a:cubicBezTo>
                  <a:pt x="116" y="159"/>
                  <a:pt x="116" y="159"/>
                  <a:pt x="115" y="159"/>
                </a:cubicBezTo>
                <a:cubicBezTo>
                  <a:pt x="100" y="153"/>
                  <a:pt x="58" y="139"/>
                  <a:pt x="24" y="162"/>
                </a:cubicBezTo>
                <a:cubicBezTo>
                  <a:pt x="24" y="162"/>
                  <a:pt x="0" y="181"/>
                  <a:pt x="0" y="227"/>
                </a:cubicBezTo>
                <a:cubicBezTo>
                  <a:pt x="0" y="276"/>
                  <a:pt x="24" y="293"/>
                  <a:pt x="24" y="293"/>
                </a:cubicBezTo>
                <a:cubicBezTo>
                  <a:pt x="58" y="316"/>
                  <a:pt x="100" y="302"/>
                  <a:pt x="115" y="296"/>
                </a:cubicBezTo>
                <a:cubicBezTo>
                  <a:pt x="116" y="296"/>
                  <a:pt x="116" y="296"/>
                  <a:pt x="116" y="296"/>
                </a:cubicBezTo>
                <a:cubicBezTo>
                  <a:pt x="116" y="455"/>
                  <a:pt x="116" y="455"/>
                  <a:pt x="116" y="455"/>
                </a:cubicBezTo>
                <a:cubicBezTo>
                  <a:pt x="571" y="455"/>
                  <a:pt x="571" y="455"/>
                  <a:pt x="571" y="455"/>
                </a:cubicBezTo>
                <a:cubicBezTo>
                  <a:pt x="571" y="0"/>
                  <a:pt x="571" y="0"/>
                  <a:pt x="571" y="0"/>
                </a:cubicBezTo>
                <a:lnTo>
                  <a:pt x="410" y="0"/>
                </a:lnTo>
                <a:close/>
              </a:path>
            </a:pathLst>
          </a:custGeom>
          <a:solidFill>
            <a:schemeClr val="bg1"/>
          </a:solidFill>
          <a:ln w="127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>
            <a:off x="4569715" y="1124757"/>
            <a:ext cx="0" cy="5091502"/>
          </a:xfrm>
          <a:prstGeom prst="line">
            <a:avLst/>
          </a:prstGeom>
          <a:noFill/>
          <a:ln w="19050">
            <a:solidFill>
              <a:srgbClr val="07325F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+mn-lt"/>
            </a:endParaRP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482105"/>
              </p:ext>
            </p:extLst>
          </p:nvPr>
        </p:nvGraphicFramePr>
        <p:xfrm>
          <a:off x="342901" y="1078992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Financial Acquirers</a:t>
                      </a:r>
                    </a:p>
                  </a:txBody>
                  <a:tcPr marL="0" marR="4572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693702"/>
              </p:ext>
            </p:extLst>
          </p:nvPr>
        </p:nvGraphicFramePr>
        <p:xfrm>
          <a:off x="4846320" y="1078992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Strategic Acquirers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" name="L23_Shape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7559" y="1380744"/>
            <a:ext cx="3950208" cy="18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177800" indent="-177800" defTabSz="91281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/>
              <a:buChar char="§"/>
              <a:tabLst>
                <a:tab pos="2571750" algn="r"/>
              </a:tabLst>
              <a:defRPr sz="10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lvl="1" indent="-165100" defTabSz="855663">
              <a:lnSpc>
                <a:spcPts val="1200"/>
              </a:lnSpc>
              <a:spcBef>
                <a:spcPts val="150"/>
              </a:spcBef>
              <a:spcAft>
                <a:spcPts val="500"/>
              </a:spcAft>
              <a:buClr>
                <a:srgbClr val="07325F"/>
              </a:buClr>
              <a:buSzPct val="100000"/>
              <a:buFont typeface="Arial"/>
              <a:buChar char="-"/>
              <a:defRPr sz="900">
                <a:solidFill>
                  <a:srgbClr val="000000"/>
                </a:solidFill>
              </a:defRPr>
            </a:lvl2pPr>
            <a:lvl3pPr marL="360363" indent="-180975" defTabSz="855663" eaLnBrk="0" hangingPunct="0">
              <a:defRPr sz="1000">
                <a:latin typeface="Garamond" pitchFamily="18" charset="0"/>
              </a:defRPr>
            </a:lvl3pPr>
            <a:lvl4pPr marL="1600200" indent="-228600" defTabSz="855663" eaLnBrk="0" hangingPunct="0">
              <a:defRPr sz="1000">
                <a:latin typeface="Garamond" pitchFamily="18" charset="0"/>
              </a:defRPr>
            </a:lvl4pPr>
            <a:lvl5pPr marL="2057400" indent="-228600" defTabSz="855663" eaLnBrk="0" hangingPunct="0">
              <a:defRPr sz="1000">
                <a:latin typeface="Garamond" pitchFamily="18" charset="0"/>
              </a:defRPr>
            </a:lvl5pPr>
            <a:lvl6pPr marL="25146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6pPr>
            <a:lvl7pPr marL="29718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7pPr>
            <a:lvl8pPr marL="34290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8pPr>
            <a:lvl9pPr marL="38862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9pPr>
          </a:lstStyle>
          <a:p>
            <a:pPr defTabSz="914400"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dirty="0">
                <a:latin typeface="+mn-lt"/>
                <a:ea typeface="+mn-ea"/>
                <a:cs typeface="+mn-cs"/>
              </a:rPr>
              <a:t>Focus on sponsors with an appropriate fund size</a:t>
            </a:r>
          </a:p>
          <a:p>
            <a:pPr defTabSz="914400"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dirty="0">
                <a:latin typeface="+mn-lt"/>
                <a:ea typeface="+mn-ea"/>
                <a:cs typeface="+mn-cs"/>
              </a:rPr>
              <a:t>Experience investing in engineering, technical and IT staffing services and / or privately-held businesses</a:t>
            </a:r>
          </a:p>
          <a:p>
            <a:pPr defTabSz="914400"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dirty="0">
                <a:latin typeface="+mn-lt"/>
                <a:ea typeface="+mn-ea"/>
                <a:cs typeface="+mn-cs"/>
              </a:rPr>
              <a:t>Interest in leveraging technology expertise to unlock value</a:t>
            </a:r>
          </a:p>
          <a:p>
            <a:pPr defTabSz="914400"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dirty="0">
                <a:latin typeface="+mn-lt"/>
                <a:ea typeface="+mn-ea"/>
                <a:cs typeface="+mn-cs"/>
              </a:rPr>
              <a:t>Focused on investments with attractive financial profiles, compelling industry tailwinds and a strong market position </a:t>
            </a:r>
          </a:p>
        </p:txBody>
      </p:sp>
      <p:sp>
        <p:nvSpPr>
          <p:cNvPr id="33" name="L23_Shape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848224" y="1380744"/>
            <a:ext cx="3935791" cy="226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n-US"/>
            </a:defPPr>
            <a:lvl1pPr marL="177800" indent="-177800" defTabSz="912813" fontAlgn="base">
              <a:spcBef>
                <a:spcPts val="6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/>
              <a:buChar char="§"/>
              <a:tabLst>
                <a:tab pos="2571750" algn="r"/>
              </a:tabLst>
              <a:defRPr sz="100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342900" lvl="1" indent="-165100" defTabSz="855663">
              <a:lnSpc>
                <a:spcPts val="1200"/>
              </a:lnSpc>
              <a:spcBef>
                <a:spcPts val="150"/>
              </a:spcBef>
              <a:spcAft>
                <a:spcPts val="500"/>
              </a:spcAft>
              <a:buClr>
                <a:srgbClr val="07325F"/>
              </a:buClr>
              <a:buSzPct val="100000"/>
              <a:buFont typeface="Arial"/>
              <a:buChar char="-"/>
              <a:defRPr sz="900">
                <a:solidFill>
                  <a:srgbClr val="000000"/>
                </a:solidFill>
              </a:defRPr>
            </a:lvl2pPr>
            <a:lvl3pPr marL="360363" indent="-180975" defTabSz="855663" eaLnBrk="0" hangingPunct="0">
              <a:defRPr sz="1000">
                <a:latin typeface="Garamond" pitchFamily="18" charset="0"/>
              </a:defRPr>
            </a:lvl3pPr>
            <a:lvl4pPr marL="1600200" indent="-228600" defTabSz="855663" eaLnBrk="0" hangingPunct="0">
              <a:defRPr sz="1000">
                <a:latin typeface="Garamond" pitchFamily="18" charset="0"/>
              </a:defRPr>
            </a:lvl4pPr>
            <a:lvl5pPr marL="2057400" indent="-228600" defTabSz="855663" eaLnBrk="0" hangingPunct="0">
              <a:defRPr sz="1000">
                <a:latin typeface="Garamond" pitchFamily="18" charset="0"/>
              </a:defRPr>
            </a:lvl5pPr>
            <a:lvl6pPr marL="25146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6pPr>
            <a:lvl7pPr marL="29718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7pPr>
            <a:lvl8pPr marL="34290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8pPr>
            <a:lvl9pPr marL="38862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9pPr>
          </a:lstStyle>
          <a:p>
            <a:pPr defTabSz="914400"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dirty="0">
                <a:latin typeface="+mn-lt"/>
                <a:ea typeface="+mn-ea"/>
                <a:cs typeface="+mn-cs"/>
              </a:rPr>
              <a:t>Scarcity value driven by HKA’s leading market share, national footprint and unique data assets</a:t>
            </a:r>
          </a:p>
          <a:p>
            <a:pPr defTabSz="914400"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dirty="0">
                <a:latin typeface="+mn-lt"/>
                <a:ea typeface="+mn-ea"/>
                <a:cs typeface="+mn-cs"/>
              </a:rPr>
              <a:t>Strategic rationale varies by category of potential acquirer, but the acquisition of HKA generally affords strategics the opportunity to</a:t>
            </a:r>
          </a:p>
          <a:p>
            <a:pPr marL="344488" lvl="1" indent="-173038" defTabSz="91440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1000" dirty="0">
                <a:solidFill>
                  <a:schemeClr val="tx1"/>
                </a:solidFill>
                <a:latin typeface="Tahoma" panose="020B0604030504040204" pitchFamily="34" charset="0"/>
              </a:rPr>
              <a:t>augment their solutions offering</a:t>
            </a:r>
          </a:p>
          <a:p>
            <a:pPr marL="344488" lvl="1" indent="-173038" defTabSz="91440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1000" dirty="0">
                <a:solidFill>
                  <a:schemeClr val="tx1"/>
                </a:solidFill>
                <a:latin typeface="Tahoma" panose="020B0604030504040204" pitchFamily="34" charset="0"/>
              </a:rPr>
              <a:t>access a new client base</a:t>
            </a:r>
          </a:p>
          <a:p>
            <a:pPr marL="344488" lvl="1" indent="-173038" defTabSz="914400"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1000" dirty="0">
                <a:solidFill>
                  <a:schemeClr val="tx1"/>
                </a:solidFill>
                <a:latin typeface="Tahoma" panose="020B0604030504040204" pitchFamily="34" charset="0"/>
              </a:rPr>
              <a:t>expand existing client relationships and referral network</a:t>
            </a:r>
          </a:p>
          <a:p>
            <a:pPr defTabSz="914400"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dirty="0">
                <a:latin typeface="+mn-lt"/>
                <a:ea typeface="+mn-ea"/>
                <a:cs typeface="+mn-cs"/>
              </a:rPr>
              <a:t>Strategic acquirers across categories facing increasing pressure to expand value proposition for clients</a:t>
            </a:r>
          </a:p>
          <a:p>
            <a:pPr defTabSz="914400">
              <a:buFont typeface="Wingdings" panose="05000000000000000000" pitchFamily="2" charset="2"/>
              <a:buChar char="§"/>
              <a:tabLst>
                <a:tab pos="179388" algn="l"/>
              </a:tabLst>
            </a:pPr>
            <a:r>
              <a:rPr lang="en-US" dirty="0">
                <a:latin typeface="+mn-lt"/>
                <a:ea typeface="+mn-ea"/>
                <a:cs typeface="+mn-cs"/>
              </a:rPr>
              <a:t>Due to increasing competition, many strategics are focused on acquiring growth </a:t>
            </a: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47472" y="722376"/>
            <a:ext cx="8608730" cy="360362"/>
          </a:xfrm>
          <a:prstGeom prst="rect">
            <a:avLst/>
          </a:prstGeom>
        </p:spPr>
        <p:txBody>
          <a:bodyPr lIns="0" tIns="45720"/>
          <a:lstStyle>
            <a:lvl1pPr marL="342900" indent="-342900" algn="l" defTabSz="855663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750"/>
              </a:spcAft>
              <a:buClr>
                <a:srgbClr val="000080"/>
              </a:buClr>
              <a:buFont typeface="Wingdings" pitchFamily="2" charset="2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19088" indent="-158750" algn="l" defTabSz="855663" rtl="0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Clr>
                <a:srgbClr val="000080"/>
              </a:buClr>
              <a:buFont typeface="Symbol" pitchFamily="18" charset="2"/>
              <a:buChar char="·"/>
              <a:defRPr sz="1200">
                <a:solidFill>
                  <a:schemeClr val="tx1"/>
                </a:solidFill>
                <a:latin typeface="+mn-lt"/>
              </a:defRPr>
            </a:lvl2pPr>
            <a:lvl3pPr marL="636588" indent="-158750" algn="l" defTabSz="855663" rtl="0" eaLnBrk="0" fontAlgn="base" hangingPunct="0">
              <a:lnSpc>
                <a:spcPct val="90000"/>
              </a:lnSpc>
              <a:spcBef>
                <a:spcPts val="263"/>
              </a:spcBef>
              <a:spcAft>
                <a:spcPct val="0"/>
              </a:spcAft>
              <a:buClr>
                <a:srgbClr val="000080"/>
              </a:buClr>
              <a:buChar char="–"/>
              <a:defRPr sz="1200">
                <a:solidFill>
                  <a:schemeClr val="tx1"/>
                </a:solidFill>
                <a:latin typeface="+mn-lt"/>
              </a:defRPr>
            </a:lvl3pPr>
            <a:lvl4pPr marL="955675" indent="-158750" algn="l" defTabSz="855663" rtl="0" eaLnBrk="0" fontAlgn="base" hangingPunct="0">
              <a:lnSpc>
                <a:spcPct val="90000"/>
              </a:lnSpc>
              <a:spcBef>
                <a:spcPts val="263"/>
              </a:spcBef>
              <a:spcAft>
                <a:spcPct val="0"/>
              </a:spcAft>
              <a:buClr>
                <a:srgbClr val="000080"/>
              </a:buClr>
              <a:buChar char="–"/>
              <a:defRPr sz="1200">
                <a:solidFill>
                  <a:schemeClr val="tx1"/>
                </a:solidFill>
                <a:latin typeface="+mn-lt"/>
              </a:defRPr>
            </a:lvl4pPr>
            <a:lvl5pPr marL="1116013" indent="0" algn="l" defTabSz="855663" rtl="0" eaLnBrk="0" fontAlgn="base" hangingPunct="0">
              <a:lnSpc>
                <a:spcPct val="90000"/>
              </a:lnSpc>
              <a:spcBef>
                <a:spcPts val="263"/>
              </a:spcBef>
              <a:spcAft>
                <a:spcPct val="0"/>
              </a:spcAft>
              <a:buClr>
                <a:srgbClr val="000080"/>
              </a:buClr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1683867" indent="-160301" algn="l" defTabSz="856828" rtl="0" eaLnBrk="1" fontAlgn="base" hangingPunct="1">
              <a:lnSpc>
                <a:spcPts val="1251"/>
              </a:lnSpc>
              <a:spcBef>
                <a:spcPts val="268"/>
              </a:spcBef>
              <a:spcAft>
                <a:spcPct val="0"/>
              </a:spcAft>
              <a:buClr>
                <a:srgbClr val="000080"/>
              </a:buClr>
              <a:buChar char="–"/>
              <a:defRPr sz="900">
                <a:solidFill>
                  <a:schemeClr val="tx1"/>
                </a:solidFill>
                <a:latin typeface="+mn-lt"/>
              </a:defRPr>
            </a:lvl6pPr>
            <a:lvl7pPr marL="2092421" indent="-160301" algn="l" defTabSz="856828" rtl="0" eaLnBrk="1" fontAlgn="base" hangingPunct="1">
              <a:lnSpc>
                <a:spcPts val="1251"/>
              </a:lnSpc>
              <a:spcBef>
                <a:spcPts val="268"/>
              </a:spcBef>
              <a:spcAft>
                <a:spcPct val="0"/>
              </a:spcAft>
              <a:buClr>
                <a:srgbClr val="000080"/>
              </a:buClr>
              <a:buChar char="–"/>
              <a:defRPr sz="900">
                <a:solidFill>
                  <a:schemeClr val="tx1"/>
                </a:solidFill>
                <a:latin typeface="+mn-lt"/>
              </a:defRPr>
            </a:lvl7pPr>
            <a:lvl8pPr marL="2500975" indent="-160301" algn="l" defTabSz="856828" rtl="0" eaLnBrk="1" fontAlgn="base" hangingPunct="1">
              <a:lnSpc>
                <a:spcPts val="1251"/>
              </a:lnSpc>
              <a:spcBef>
                <a:spcPts val="268"/>
              </a:spcBef>
              <a:spcAft>
                <a:spcPct val="0"/>
              </a:spcAft>
              <a:buClr>
                <a:srgbClr val="000080"/>
              </a:buClr>
              <a:buChar char="–"/>
              <a:defRPr sz="900">
                <a:solidFill>
                  <a:schemeClr val="tx1"/>
                </a:solidFill>
                <a:latin typeface="+mn-lt"/>
              </a:defRPr>
            </a:lvl8pPr>
            <a:lvl9pPr marL="2909529" indent="-160301" algn="l" defTabSz="856828" rtl="0" eaLnBrk="1" fontAlgn="base" hangingPunct="1">
              <a:lnSpc>
                <a:spcPts val="1251"/>
              </a:lnSpc>
              <a:spcBef>
                <a:spcPts val="268"/>
              </a:spcBef>
              <a:spcAft>
                <a:spcPct val="0"/>
              </a:spcAft>
              <a:buClr>
                <a:srgbClr val="000080"/>
              </a:buClr>
              <a:buChar char="–"/>
              <a:defRPr sz="900">
                <a:solidFill>
                  <a:schemeClr val="tx1"/>
                </a:solidFill>
                <a:latin typeface="+mn-lt"/>
              </a:defRPr>
            </a:lvl9pPr>
          </a:lstStyle>
          <a:p>
            <a:pPr marL="0" defTabSz="914400" eaLnBrk="1" hangingPunct="1">
              <a:lnSpc>
                <a:spcPct val="100000"/>
              </a:lnSpc>
              <a:spcAft>
                <a:spcPts val="0"/>
              </a:spcAft>
            </a:pPr>
            <a:r>
              <a:rPr lang="en-US" sz="1200" i="1" dirty="0">
                <a:solidFill>
                  <a:srgbClr val="07325F"/>
                </a:solidFill>
                <a:latin typeface="Tahoma"/>
              </a:rPr>
              <a:t>HKA will attract attention from a broad universe of financial and strategic acquirers 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475146" y="2918935"/>
            <a:ext cx="3624364" cy="985185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beve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rIns="73152" rtlCol="0" anchor="ctr" anchorCtr="1"/>
          <a:lstStyle/>
          <a:p>
            <a:pPr algn="ctr">
              <a:spcAft>
                <a:spcPts val="300"/>
              </a:spcAft>
            </a:pPr>
            <a:r>
              <a:rPr lang="en-US" sz="1050" b="1" u="sng" dirty="0">
                <a:solidFill>
                  <a:srgbClr val="FFFFFF"/>
                </a:solidFill>
              </a:rPr>
              <a:t>Human Capital Management Services</a:t>
            </a:r>
          </a:p>
          <a:p>
            <a:pPr algn="ctr"/>
            <a:r>
              <a:rPr lang="en-US" sz="1050" i="1" dirty="0">
                <a:solidFill>
                  <a:srgbClr val="FFFFFF"/>
                </a:solidFill>
              </a:rPr>
              <a:t>(financial sponsors focused on leveraging their </a:t>
            </a:r>
          </a:p>
          <a:p>
            <a:pPr algn="ctr"/>
            <a:r>
              <a:rPr lang="en-US" sz="1050" i="1" dirty="0">
                <a:solidFill>
                  <a:srgbClr val="FFFFFF"/>
                </a:solidFill>
              </a:rPr>
              <a:t>expertise in the Human Capital Management </a:t>
            </a:r>
          </a:p>
          <a:p>
            <a:pPr algn="ctr"/>
            <a:r>
              <a:rPr lang="en-US" sz="1050" i="1" dirty="0">
                <a:solidFill>
                  <a:srgbClr val="FFFFFF"/>
                </a:solidFill>
              </a:rPr>
              <a:t>sector to unlock value)</a:t>
            </a:r>
          </a:p>
        </p:txBody>
      </p:sp>
      <p:sp>
        <p:nvSpPr>
          <p:cNvPr id="36" name="Rectangle 35"/>
          <p:cNvSpPr/>
          <p:nvPr/>
        </p:nvSpPr>
        <p:spPr bwMode="auto">
          <a:xfrm>
            <a:off x="475146" y="4061590"/>
            <a:ext cx="3624364" cy="985185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beve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rIns="73152" rtlCol="0" anchor="ctr" anchorCtr="1"/>
          <a:lstStyle/>
          <a:p>
            <a:pPr algn="ctr">
              <a:spcAft>
                <a:spcPts val="300"/>
              </a:spcAft>
            </a:pPr>
            <a:r>
              <a:rPr lang="en-US" sz="1050" b="1" u="sng" dirty="0">
                <a:solidFill>
                  <a:srgbClr val="FFFFFF"/>
                </a:solidFill>
              </a:rPr>
              <a:t>Engineering, Technical and IT Staffing Services</a:t>
            </a:r>
          </a:p>
          <a:p>
            <a:pPr algn="ctr"/>
            <a:r>
              <a:rPr lang="en-US" sz="1050" i="1" dirty="0">
                <a:solidFill>
                  <a:srgbClr val="FFFFFF"/>
                </a:solidFill>
              </a:rPr>
              <a:t>(financial sponsors with a specific thesis around engineering, technical and IT staffing)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475146" y="5231074"/>
            <a:ext cx="3624364" cy="985185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beve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rIns="73152" rtlCol="0" anchor="ctr" anchorCtr="1"/>
          <a:lstStyle/>
          <a:p>
            <a:pPr algn="ctr">
              <a:spcAft>
                <a:spcPts val="300"/>
              </a:spcAft>
            </a:pPr>
            <a:r>
              <a:rPr lang="en-US" sz="1050" b="1" u="sng" dirty="0">
                <a:solidFill>
                  <a:srgbClr val="FFFFFF"/>
                </a:solidFill>
              </a:rPr>
              <a:t>Other Private Equity Funds / Family Offices</a:t>
            </a:r>
          </a:p>
          <a:p>
            <a:pPr algn="ctr"/>
            <a:r>
              <a:rPr lang="en-US" sz="1050" i="1" dirty="0">
                <a:solidFill>
                  <a:srgbClr val="FFFFFF"/>
                </a:solidFill>
              </a:rPr>
              <a:t>(financial sponsors with interest and/or experience investing in the broader services sector or</a:t>
            </a:r>
          </a:p>
          <a:p>
            <a:pPr algn="ctr"/>
            <a:r>
              <a:rPr lang="en-US" sz="1050" i="1" dirty="0">
                <a:solidFill>
                  <a:srgbClr val="FFFFFF"/>
                </a:solidFill>
              </a:rPr>
              <a:t>backing privately-held businesses)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2468CD5-DFCD-4F3B-9903-44E14E5CC757}"/>
              </a:ext>
            </a:extLst>
          </p:cNvPr>
          <p:cNvSpPr/>
          <p:nvPr/>
        </p:nvSpPr>
        <p:spPr bwMode="auto">
          <a:xfrm>
            <a:off x="4979139" y="3621815"/>
            <a:ext cx="3624364" cy="54605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beve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rIns="73152" rtlCol="0" anchor="ctr" anchorCtr="1"/>
          <a:lstStyle/>
          <a:p>
            <a:pPr algn="ctr">
              <a:spcAft>
                <a:spcPts val="300"/>
              </a:spcAft>
            </a:pPr>
            <a:r>
              <a:rPr lang="en-US" sz="1050" b="1" dirty="0">
                <a:solidFill>
                  <a:srgbClr val="FFFFFF"/>
                </a:solidFill>
              </a:rPr>
              <a:t>Engineering &amp; Technical Workforce Staffing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386F6C-3931-4877-847E-4392B262DFBC}"/>
              </a:ext>
            </a:extLst>
          </p:cNvPr>
          <p:cNvSpPr/>
          <p:nvPr/>
        </p:nvSpPr>
        <p:spPr bwMode="auto">
          <a:xfrm>
            <a:off x="4979139" y="4306114"/>
            <a:ext cx="3624364" cy="54605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beve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rIns="73152" rtlCol="0" anchor="ctr" anchorCtr="1"/>
          <a:lstStyle/>
          <a:p>
            <a:pPr algn="ctr">
              <a:spcAft>
                <a:spcPts val="300"/>
              </a:spcAft>
            </a:pPr>
            <a:r>
              <a:rPr lang="en-US" sz="1050" b="1" dirty="0">
                <a:solidFill>
                  <a:srgbClr val="FFFFFF"/>
                </a:solidFill>
              </a:rPr>
              <a:t>IT &amp; Other Skilled Staffing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1BA358F-0EF9-4951-A411-8FEEC384F558}"/>
              </a:ext>
            </a:extLst>
          </p:cNvPr>
          <p:cNvSpPr/>
          <p:nvPr/>
        </p:nvSpPr>
        <p:spPr bwMode="auto">
          <a:xfrm>
            <a:off x="4982248" y="5009020"/>
            <a:ext cx="3624364" cy="54605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beve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rIns="73152" rtlCol="0" anchor="ctr" anchorCtr="1"/>
          <a:lstStyle/>
          <a:p>
            <a:pPr algn="ctr">
              <a:spcAft>
                <a:spcPts val="300"/>
              </a:spcAft>
            </a:pPr>
            <a:r>
              <a:rPr lang="en-US" sz="1050" b="1" dirty="0">
                <a:solidFill>
                  <a:srgbClr val="FFFFFF"/>
                </a:solidFill>
              </a:rPr>
              <a:t>Other Commercial &amp; Industrial Services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3C1AAB5-03A2-4102-8326-0C5CFEEC6454}"/>
              </a:ext>
            </a:extLst>
          </p:cNvPr>
          <p:cNvSpPr/>
          <p:nvPr/>
        </p:nvSpPr>
        <p:spPr bwMode="auto">
          <a:xfrm>
            <a:off x="4979139" y="5709378"/>
            <a:ext cx="3624364" cy="546052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bevel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rIns="73152" rtlCol="0" anchor="ctr" anchorCtr="1"/>
          <a:lstStyle/>
          <a:p>
            <a:pPr algn="ctr">
              <a:spcAft>
                <a:spcPts val="300"/>
              </a:spcAft>
            </a:pPr>
            <a:r>
              <a:rPr lang="en-US" sz="1050" b="1" dirty="0">
                <a:solidFill>
                  <a:srgbClr val="FFFFFF"/>
                </a:solidFill>
              </a:rPr>
              <a:t>HR Technology Services</a:t>
            </a:r>
          </a:p>
        </p:txBody>
      </p:sp>
      <p:sp>
        <p:nvSpPr>
          <p:cNvPr id="5" name="PageNumberTextBox">
            <a:extLst>
              <a:ext uri="{FF2B5EF4-FFF2-40B4-BE49-F238E27FC236}">
                <a16:creationId xmlns:a16="http://schemas.microsoft.com/office/drawing/2014/main" id="{610358A9-54CF-4BF4-83E9-21AF01183192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14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9305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 9">
            <a:extLst>
              <a:ext uri="{FF2B5EF4-FFF2-40B4-BE49-F238E27FC236}">
                <a16:creationId xmlns:a16="http://schemas.microsoft.com/office/drawing/2014/main" id="{9EE20D64-CA36-485C-85CB-4AD245871B67}"/>
              </a:ext>
            </a:extLst>
          </p:cNvPr>
          <p:cNvSpPr/>
          <p:nvPr/>
        </p:nvSpPr>
        <p:spPr>
          <a:xfrm>
            <a:off x="734788" y="3049893"/>
            <a:ext cx="3566160" cy="746301"/>
          </a:xfrm>
          <a:custGeom>
            <a:avLst/>
            <a:gdLst>
              <a:gd name="connsiteX0" fmla="*/ 0 w 3830825"/>
              <a:gd name="connsiteY0" fmla="*/ 0 h 813198"/>
              <a:gd name="connsiteX1" fmla="*/ 3424226 w 3830825"/>
              <a:gd name="connsiteY1" fmla="*/ 0 h 813198"/>
              <a:gd name="connsiteX2" fmla="*/ 3830825 w 3830825"/>
              <a:gd name="connsiteY2" fmla="*/ 406599 h 813198"/>
              <a:gd name="connsiteX3" fmla="*/ 3424226 w 3830825"/>
              <a:gd name="connsiteY3" fmla="*/ 813198 h 813198"/>
              <a:gd name="connsiteX4" fmla="*/ 0 w 3830825"/>
              <a:gd name="connsiteY4" fmla="*/ 813198 h 813198"/>
              <a:gd name="connsiteX5" fmla="*/ 0 w 3830825"/>
              <a:gd name="connsiteY5" fmla="*/ 0 h 81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825" h="813198">
                <a:moveTo>
                  <a:pt x="3830825" y="813197"/>
                </a:moveTo>
                <a:lnTo>
                  <a:pt x="406599" y="813197"/>
                </a:lnTo>
                <a:lnTo>
                  <a:pt x="0" y="406599"/>
                </a:lnTo>
                <a:lnTo>
                  <a:pt x="406599" y="1"/>
                </a:lnTo>
                <a:lnTo>
                  <a:pt x="3830825" y="1"/>
                </a:lnTo>
                <a:lnTo>
                  <a:pt x="3830825" y="813197"/>
                </a:lnTo>
                <a:close/>
              </a:path>
            </a:pathLst>
          </a:custGeom>
          <a:solidFill>
            <a:srgbClr val="7BA7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897" tIns="34291" rIns="64008" bIns="34291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</a:rPr>
              <a:t>Industry Story</a:t>
            </a:r>
          </a:p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</a:rPr>
              <a:t>Highlighting the increased penetration of temporary staffing in the U.S. workforce, rising above 2% in 2017 and scarcity value of high quality talent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Drivers of Private Equity Interest</a:t>
            </a:r>
          </a:p>
        </p:txBody>
      </p:sp>
      <p:graphicFrame>
        <p:nvGraphicFramePr>
          <p:cNvPr id="87" name="Table 8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2048161"/>
              </p:ext>
            </p:extLst>
          </p:nvPr>
        </p:nvGraphicFramePr>
        <p:xfrm>
          <a:off x="347472" y="914400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Company-Specific</a:t>
                      </a:r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, Market and Process Factors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9" name="Freeform 11"/>
          <p:cNvSpPr/>
          <p:nvPr/>
        </p:nvSpPr>
        <p:spPr>
          <a:xfrm>
            <a:off x="731520" y="4752729"/>
            <a:ext cx="3566160" cy="746300"/>
          </a:xfrm>
          <a:custGeom>
            <a:avLst/>
            <a:gdLst>
              <a:gd name="connsiteX0" fmla="*/ 0 w 3830825"/>
              <a:gd name="connsiteY0" fmla="*/ 0 h 813198"/>
              <a:gd name="connsiteX1" fmla="*/ 3424226 w 3830825"/>
              <a:gd name="connsiteY1" fmla="*/ 0 h 813198"/>
              <a:gd name="connsiteX2" fmla="*/ 3830825 w 3830825"/>
              <a:gd name="connsiteY2" fmla="*/ 406599 h 813198"/>
              <a:gd name="connsiteX3" fmla="*/ 3424226 w 3830825"/>
              <a:gd name="connsiteY3" fmla="*/ 813198 h 813198"/>
              <a:gd name="connsiteX4" fmla="*/ 0 w 3830825"/>
              <a:gd name="connsiteY4" fmla="*/ 813198 h 813198"/>
              <a:gd name="connsiteX5" fmla="*/ 0 w 3830825"/>
              <a:gd name="connsiteY5" fmla="*/ 0 h 81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825" h="813198">
                <a:moveTo>
                  <a:pt x="3830825" y="813197"/>
                </a:moveTo>
                <a:lnTo>
                  <a:pt x="406599" y="813197"/>
                </a:lnTo>
                <a:lnTo>
                  <a:pt x="0" y="406599"/>
                </a:lnTo>
                <a:lnTo>
                  <a:pt x="406599" y="1"/>
                </a:lnTo>
                <a:lnTo>
                  <a:pt x="3830825" y="1"/>
                </a:lnTo>
                <a:lnTo>
                  <a:pt x="3830825" y="813197"/>
                </a:lnTo>
                <a:close/>
              </a:path>
            </a:pathLst>
          </a:custGeom>
          <a:solidFill>
            <a:srgbClr val="7BA7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897" tIns="34291" rIns="64008" bIns="34290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</a:rPr>
              <a:t>Strong Debt Market</a:t>
            </a:r>
          </a:p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</a:rPr>
              <a:t>Ability to secure attractive financing options given strength of current debt market and financial profile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of the Company</a:t>
            </a: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26600"/>
          <a:stretch/>
        </p:blipFill>
        <p:spPr bwMode="auto">
          <a:xfrm>
            <a:off x="418262" y="4789670"/>
            <a:ext cx="674188" cy="674188"/>
          </a:xfrm>
          <a:prstGeom prst="ellipse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" name="Freeform 19"/>
          <p:cNvSpPr/>
          <p:nvPr/>
        </p:nvSpPr>
        <p:spPr>
          <a:xfrm>
            <a:off x="731520" y="2198476"/>
            <a:ext cx="3566160" cy="746300"/>
          </a:xfrm>
          <a:custGeom>
            <a:avLst/>
            <a:gdLst>
              <a:gd name="connsiteX0" fmla="*/ 0 w 3830825"/>
              <a:gd name="connsiteY0" fmla="*/ 0 h 813198"/>
              <a:gd name="connsiteX1" fmla="*/ 3424226 w 3830825"/>
              <a:gd name="connsiteY1" fmla="*/ 0 h 813198"/>
              <a:gd name="connsiteX2" fmla="*/ 3830825 w 3830825"/>
              <a:gd name="connsiteY2" fmla="*/ 406599 h 813198"/>
              <a:gd name="connsiteX3" fmla="*/ 3424226 w 3830825"/>
              <a:gd name="connsiteY3" fmla="*/ 813198 h 813198"/>
              <a:gd name="connsiteX4" fmla="*/ 0 w 3830825"/>
              <a:gd name="connsiteY4" fmla="*/ 813198 h 813198"/>
              <a:gd name="connsiteX5" fmla="*/ 0 w 3830825"/>
              <a:gd name="connsiteY5" fmla="*/ 0 h 81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825" h="813198">
                <a:moveTo>
                  <a:pt x="3830825" y="813197"/>
                </a:moveTo>
                <a:lnTo>
                  <a:pt x="406599" y="813197"/>
                </a:lnTo>
                <a:lnTo>
                  <a:pt x="0" y="406599"/>
                </a:lnTo>
                <a:lnTo>
                  <a:pt x="406599" y="1"/>
                </a:lnTo>
                <a:lnTo>
                  <a:pt x="3830825" y="1"/>
                </a:lnTo>
                <a:lnTo>
                  <a:pt x="3830825" y="813197"/>
                </a:lnTo>
                <a:close/>
              </a:path>
            </a:pathLst>
          </a:custGeom>
          <a:solidFill>
            <a:srgbClr val="7BA7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897" tIns="34291" rIns="64009" bIns="34290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</a:rPr>
              <a:t>Sector Expertise</a:t>
            </a:r>
          </a:p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</a:rPr>
              <a:t>Ability to leverage experience and expertise in the Human Capital Management and / or Commercial and Industrial Services sectors</a:t>
            </a:r>
          </a:p>
        </p:txBody>
      </p:sp>
      <p:pic>
        <p:nvPicPr>
          <p:cNvPr id="14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7" r="16727"/>
          <a:stretch/>
        </p:blipFill>
        <p:spPr bwMode="auto">
          <a:xfrm>
            <a:off x="418262" y="2236255"/>
            <a:ext cx="674188" cy="67418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Freeform 9"/>
          <p:cNvSpPr/>
          <p:nvPr/>
        </p:nvSpPr>
        <p:spPr>
          <a:xfrm>
            <a:off x="731520" y="3901311"/>
            <a:ext cx="3566160" cy="746301"/>
          </a:xfrm>
          <a:custGeom>
            <a:avLst/>
            <a:gdLst>
              <a:gd name="connsiteX0" fmla="*/ 0 w 3830825"/>
              <a:gd name="connsiteY0" fmla="*/ 0 h 813198"/>
              <a:gd name="connsiteX1" fmla="*/ 3424226 w 3830825"/>
              <a:gd name="connsiteY1" fmla="*/ 0 h 813198"/>
              <a:gd name="connsiteX2" fmla="*/ 3830825 w 3830825"/>
              <a:gd name="connsiteY2" fmla="*/ 406599 h 813198"/>
              <a:gd name="connsiteX3" fmla="*/ 3424226 w 3830825"/>
              <a:gd name="connsiteY3" fmla="*/ 813198 h 813198"/>
              <a:gd name="connsiteX4" fmla="*/ 0 w 3830825"/>
              <a:gd name="connsiteY4" fmla="*/ 813198 h 813198"/>
              <a:gd name="connsiteX5" fmla="*/ 0 w 3830825"/>
              <a:gd name="connsiteY5" fmla="*/ 0 h 81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825" h="813198">
                <a:moveTo>
                  <a:pt x="3830825" y="813197"/>
                </a:moveTo>
                <a:lnTo>
                  <a:pt x="406599" y="813197"/>
                </a:lnTo>
                <a:lnTo>
                  <a:pt x="0" y="406599"/>
                </a:lnTo>
                <a:lnTo>
                  <a:pt x="406599" y="1"/>
                </a:lnTo>
                <a:lnTo>
                  <a:pt x="3830825" y="1"/>
                </a:lnTo>
                <a:lnTo>
                  <a:pt x="3830825" y="813197"/>
                </a:lnTo>
                <a:close/>
              </a:path>
            </a:pathLst>
          </a:custGeom>
          <a:solidFill>
            <a:srgbClr val="7BA7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897" tIns="34291" rIns="64008" bIns="34291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</a:rPr>
              <a:t>Private Company</a:t>
            </a:r>
          </a:p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</a:rPr>
              <a:t>Financial buyers have strong interest in privately-held or internally owned businesses with no institutional capital or ownership</a:t>
            </a:r>
          </a:p>
        </p:txBody>
      </p:sp>
      <p:pic>
        <p:nvPicPr>
          <p:cNvPr id="144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0" r="26600"/>
          <a:stretch/>
        </p:blipFill>
        <p:spPr bwMode="auto">
          <a:xfrm>
            <a:off x="418262" y="3939136"/>
            <a:ext cx="674188" cy="67418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" name="Freeform 7"/>
          <p:cNvSpPr/>
          <p:nvPr/>
        </p:nvSpPr>
        <p:spPr>
          <a:xfrm>
            <a:off x="731521" y="1347058"/>
            <a:ext cx="3566160" cy="746301"/>
          </a:xfrm>
          <a:custGeom>
            <a:avLst/>
            <a:gdLst>
              <a:gd name="connsiteX0" fmla="*/ 0 w 3830825"/>
              <a:gd name="connsiteY0" fmla="*/ 0 h 813198"/>
              <a:gd name="connsiteX1" fmla="*/ 3424226 w 3830825"/>
              <a:gd name="connsiteY1" fmla="*/ 0 h 813198"/>
              <a:gd name="connsiteX2" fmla="*/ 3830825 w 3830825"/>
              <a:gd name="connsiteY2" fmla="*/ 406599 h 813198"/>
              <a:gd name="connsiteX3" fmla="*/ 3424226 w 3830825"/>
              <a:gd name="connsiteY3" fmla="*/ 813198 h 813198"/>
              <a:gd name="connsiteX4" fmla="*/ 0 w 3830825"/>
              <a:gd name="connsiteY4" fmla="*/ 813198 h 813198"/>
              <a:gd name="connsiteX5" fmla="*/ 0 w 3830825"/>
              <a:gd name="connsiteY5" fmla="*/ 0 h 81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825" h="813198">
                <a:moveTo>
                  <a:pt x="3830825" y="813197"/>
                </a:moveTo>
                <a:lnTo>
                  <a:pt x="406599" y="813197"/>
                </a:lnTo>
                <a:lnTo>
                  <a:pt x="0" y="406599"/>
                </a:lnTo>
                <a:lnTo>
                  <a:pt x="406599" y="1"/>
                </a:lnTo>
                <a:lnTo>
                  <a:pt x="3830825" y="1"/>
                </a:lnTo>
                <a:lnTo>
                  <a:pt x="3830825" y="813197"/>
                </a:lnTo>
                <a:close/>
              </a:path>
            </a:pathLst>
          </a:custGeom>
          <a:solidFill>
            <a:srgbClr val="7BA7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897" tIns="34291" rIns="64008" bIns="34291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kern="1200" dirty="0">
                <a:solidFill>
                  <a:schemeClr val="bg1"/>
                </a:solidFill>
              </a:rPr>
              <a:t>Organic Growth</a:t>
            </a:r>
          </a:p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</a:rPr>
              <a:t>Selling the topline organic growth story and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highlighting the Company’s large addressable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market will be imperative</a:t>
            </a:r>
          </a:p>
        </p:txBody>
      </p:sp>
      <p:pic>
        <p:nvPicPr>
          <p:cNvPr id="14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2" r="15992"/>
          <a:stretch/>
        </p:blipFill>
        <p:spPr bwMode="auto">
          <a:xfrm>
            <a:off x="418262" y="1385721"/>
            <a:ext cx="674188" cy="67418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" name="Freeform 13"/>
          <p:cNvSpPr/>
          <p:nvPr/>
        </p:nvSpPr>
        <p:spPr>
          <a:xfrm>
            <a:off x="731520" y="5604148"/>
            <a:ext cx="3566160" cy="746300"/>
          </a:xfrm>
          <a:custGeom>
            <a:avLst/>
            <a:gdLst>
              <a:gd name="connsiteX0" fmla="*/ 0 w 3830825"/>
              <a:gd name="connsiteY0" fmla="*/ 0 h 813198"/>
              <a:gd name="connsiteX1" fmla="*/ 3424226 w 3830825"/>
              <a:gd name="connsiteY1" fmla="*/ 0 h 813198"/>
              <a:gd name="connsiteX2" fmla="*/ 3830825 w 3830825"/>
              <a:gd name="connsiteY2" fmla="*/ 406599 h 813198"/>
              <a:gd name="connsiteX3" fmla="*/ 3424226 w 3830825"/>
              <a:gd name="connsiteY3" fmla="*/ 813198 h 813198"/>
              <a:gd name="connsiteX4" fmla="*/ 0 w 3830825"/>
              <a:gd name="connsiteY4" fmla="*/ 813198 h 813198"/>
              <a:gd name="connsiteX5" fmla="*/ 0 w 3830825"/>
              <a:gd name="connsiteY5" fmla="*/ 0 h 81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30825" h="813198">
                <a:moveTo>
                  <a:pt x="3830825" y="813197"/>
                </a:moveTo>
                <a:lnTo>
                  <a:pt x="406599" y="813197"/>
                </a:lnTo>
                <a:lnTo>
                  <a:pt x="0" y="406599"/>
                </a:lnTo>
                <a:lnTo>
                  <a:pt x="406599" y="1"/>
                </a:lnTo>
                <a:lnTo>
                  <a:pt x="3830825" y="1"/>
                </a:lnTo>
                <a:lnTo>
                  <a:pt x="3830825" y="813197"/>
                </a:lnTo>
                <a:close/>
              </a:path>
            </a:pathLst>
          </a:custGeom>
          <a:solidFill>
            <a:srgbClr val="7BA7D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1897" tIns="34291" rIns="64009" bIns="34290" numCol="1" spcCol="1270" anchor="ctr" anchorCtr="0">
            <a:noAutofit/>
          </a:bodyPr>
          <a:lstStyle/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b="1" dirty="0">
                <a:solidFill>
                  <a:schemeClr val="bg1"/>
                </a:solidFill>
              </a:rPr>
              <a:t>Broad Financial </a:t>
            </a:r>
            <a:br>
              <a:rPr lang="en-US" sz="1000" b="1" dirty="0">
                <a:solidFill>
                  <a:schemeClr val="bg1"/>
                </a:solidFill>
              </a:rPr>
            </a:br>
            <a:r>
              <a:rPr lang="en-US" sz="1000" b="1" dirty="0">
                <a:solidFill>
                  <a:schemeClr val="bg1"/>
                </a:solidFill>
              </a:rPr>
              <a:t>Sponsor Involvement</a:t>
            </a:r>
          </a:p>
          <a:p>
            <a:pPr lvl="0"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000" dirty="0">
                <a:solidFill>
                  <a:schemeClr val="bg1"/>
                </a:solidFill>
              </a:rPr>
              <a:t>Seeking outlier value in an environment of increased competition for “A” assets, pressure to put committed capital to work and fund expirations</a:t>
            </a:r>
          </a:p>
        </p:txBody>
      </p:sp>
      <p:pic>
        <p:nvPicPr>
          <p:cNvPr id="150" name="Picture 7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6" r="16936"/>
          <a:stretch/>
        </p:blipFill>
        <p:spPr bwMode="auto">
          <a:xfrm>
            <a:off x="418262" y="5640204"/>
            <a:ext cx="674188" cy="674188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1" name="Table 150">
            <a:extLst/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2155851"/>
              </p:ext>
            </p:extLst>
          </p:nvPr>
        </p:nvGraphicFramePr>
        <p:xfrm>
          <a:off x="4467661" y="913811"/>
          <a:ext cx="4425696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5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Select Private Equity Groups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6" name="Picture 75">
            <a:extLst>
              <a:ext uri="{FF2B5EF4-FFF2-40B4-BE49-F238E27FC236}">
                <a16:creationId xmlns:a16="http://schemas.microsoft.com/office/drawing/2014/main" id="{2AFD3423-C0F0-44CD-99FC-B26C33A69D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661" y="1265567"/>
            <a:ext cx="537814" cy="226403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9C4CD443-5E93-401C-AF46-919CFEDF26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2429" y="1289573"/>
            <a:ext cx="940202" cy="17839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26FDE986-DC08-4325-972A-CF44939785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91121" y="1259842"/>
            <a:ext cx="376500" cy="23785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DA5D201-46D2-4E3B-80B5-9CD1363880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4346" y="1248969"/>
            <a:ext cx="666686" cy="25959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13F30FB-F819-4D46-89A4-4E81AFCAD3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02747" y="1225479"/>
            <a:ext cx="737366" cy="30657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F9CB831-26AB-4DBC-AC18-4144E4823D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1437" y="1199892"/>
            <a:ext cx="291920" cy="35775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0D77591-A06C-4FD3-A091-643D97B7411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67661" y="1690768"/>
            <a:ext cx="619638" cy="21620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793903C-0295-48A2-BA04-A8E5D5737BE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90388" y="1683252"/>
            <a:ext cx="599324" cy="23123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CCD943E-E66D-45FC-91E7-F91B41D18E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28587" y="1112797"/>
            <a:ext cx="567447" cy="64501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A323A95-10A0-49D4-9F2F-9827B7358FF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2801" y="1697896"/>
            <a:ext cx="800681" cy="201945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477FC74F-E3D2-4FEC-801B-B256ACA2BFA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531236" y="1918381"/>
            <a:ext cx="689381" cy="7011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E6F2A76-C6E1-4CEC-A6D2-20A9F99A8A5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96571" y="1688183"/>
            <a:ext cx="535692" cy="22137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746E1AE-7CED-45AD-91C1-89C61331A4A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635351" y="1705103"/>
            <a:ext cx="258006" cy="18753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3F9203E-477A-4806-91F7-5BDE0940309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67661" y="2125931"/>
            <a:ext cx="607286" cy="13778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B34885D6-97AE-4A38-8928-3C3783556A7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298524" y="2100390"/>
            <a:ext cx="669362" cy="188868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43B69969-461E-42C6-BA34-7511BF5A3A8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191463" y="2060628"/>
            <a:ext cx="647675" cy="268392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8C0DA6A3-1967-4565-B87C-D1DFFFDF40B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531236" y="2268594"/>
            <a:ext cx="469375" cy="19031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F87E82E7-BBC2-4AFA-9CBC-9E08AE8F2EE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488407" y="2735039"/>
            <a:ext cx="780841" cy="12527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DC27D14D-E260-45B6-AC96-6E804016C9E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62715" y="2071008"/>
            <a:ext cx="920035" cy="24763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55CFECE-5C19-4A63-9201-E9ADA47D837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71290" y="2357074"/>
            <a:ext cx="321594" cy="321243"/>
          </a:xfrm>
          <a:prstGeom prst="rect">
            <a:avLst/>
          </a:prstGeom>
        </p:spPr>
      </p:pic>
      <p:pic>
        <p:nvPicPr>
          <p:cNvPr id="102" name="Picture 101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C74A6E63-8678-4677-9A58-C750FA4EDD9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456357" y="2440382"/>
            <a:ext cx="390468" cy="154626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E7EA2DB5-DA18-4B6B-872B-1EA30C98D8D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7103928" y="2438015"/>
            <a:ext cx="685350" cy="15936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8A77B473-6245-4DD2-9930-2C4C0092CB0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046382" y="2382400"/>
            <a:ext cx="851463" cy="27059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F5FE36CD-CB52-4B32-97C3-7D1C09D7B4F2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488407" y="3037417"/>
            <a:ext cx="555030" cy="12141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576C249-B470-4192-82E5-447F6F2A6C2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469240" y="2791757"/>
            <a:ext cx="462876" cy="19776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9D5A5E3B-EE84-4851-9C44-14AF2D03923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295817" y="2796576"/>
            <a:ext cx="1019365" cy="188123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61C08C1-F0ED-42A8-AA63-F4762A039ED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678883" y="2826689"/>
            <a:ext cx="686412" cy="127896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6E82964-CD27-4785-B3ED-B082CD1AF69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728996" y="2710655"/>
            <a:ext cx="323916" cy="359964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051A89C3-0B0A-42CA-A261-A63FB7BDA7D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416611" y="2765555"/>
            <a:ext cx="481234" cy="250164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F18B33B7-1557-4D07-854E-E8EC9EB360D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469240" y="3037143"/>
            <a:ext cx="265466" cy="359964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F5FC3984-202D-482B-9471-6B52C6DADA1F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169642" y="3155518"/>
            <a:ext cx="603764" cy="123215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EE8FEC62-22F7-43FD-8745-BB30A0AAA7E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208342" y="3140427"/>
            <a:ext cx="535692" cy="15339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424232D5-AD00-4B1A-B22B-DA20D576146E}"/>
              </a:ext>
            </a:extLst>
          </p:cNvPr>
          <p:cNvPicPr>
            <a:picLocks noChangeAspect="1"/>
          </p:cNvPicPr>
          <p:nvPr/>
        </p:nvPicPr>
        <p:blipFill rotWithShape="1">
          <a:blip r:embed="rId41"/>
          <a:srcRect t="14037" b="27752"/>
          <a:stretch/>
        </p:blipFill>
        <p:spPr>
          <a:xfrm>
            <a:off x="10400583" y="2748187"/>
            <a:ext cx="455960" cy="17694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12762EAB-2DAD-457B-8B38-317243948FD2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9528380" y="3283583"/>
            <a:ext cx="545081" cy="24023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3D8D6B4-64AE-4878-94DA-638B3CE8469E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9810583" y="3716811"/>
            <a:ext cx="465707" cy="125042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D1B454AE-B348-43BA-B4E3-9B121776B7F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7178970" y="3180487"/>
            <a:ext cx="636450" cy="7327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512D010C-6030-4196-A071-66589DF99F7A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8250357" y="3173964"/>
            <a:ext cx="647488" cy="8632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6D564DA4-4795-40D7-AD33-D4C2D595E36A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448909" y="3508294"/>
            <a:ext cx="558957" cy="216314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B9E4C492-4C95-44BA-B78E-D614272020ED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515352" y="3436469"/>
            <a:ext cx="272322" cy="359964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CB89E7B-84DF-4EF6-BC7C-F5FD97198B1A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7295160" y="3547104"/>
            <a:ext cx="814510" cy="13869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EF03943B-9A1F-4C6D-A226-148075AD4A24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8617156" y="3436469"/>
            <a:ext cx="280689" cy="35996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A52A839-DDDD-40E1-8751-73C209609830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5975510" y="3944928"/>
            <a:ext cx="602723" cy="114806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E990676-C955-43FC-AED7-C93D4FFFCF11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7064115" y="3922941"/>
            <a:ext cx="768620" cy="15878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1D1C3873-0D26-4C93-9430-FB5AC2379C39}"/>
              </a:ext>
            </a:extLst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8318618" y="3928632"/>
            <a:ext cx="579227" cy="147399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56A0702B-D921-4CC4-BC08-800AAA25B223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4469240" y="4302931"/>
            <a:ext cx="665565" cy="127921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F667F191-BA3B-4266-B56B-50B806010ED5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452458" y="4286657"/>
            <a:ext cx="452910" cy="16046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4152218-0ABB-45C3-94F3-66EBBCF187AE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6223021" y="4226753"/>
            <a:ext cx="667163" cy="28027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4563306A-DDE1-4D22-A1EB-830F5E6DB938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7207837" y="4203271"/>
            <a:ext cx="305758" cy="32724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EC6A96EE-4535-4DFD-BEBC-7393EA2167EC}"/>
              </a:ext>
            </a:extLst>
          </p:cNvPr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>
            <a:off x="7831246" y="4310094"/>
            <a:ext cx="1066599" cy="11359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31376CB3-3C18-4CA7-B7D0-3268F58AAE04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5434906" y="5048538"/>
            <a:ext cx="498604" cy="173879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D204EB0-9F21-49FD-9FFB-CC3A55BA8B46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325333" y="5059671"/>
            <a:ext cx="585426" cy="151612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46535231-58E5-4857-AE96-347D68841D2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7302582" y="5047110"/>
            <a:ext cx="504240" cy="176734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B9460F2-4F41-4C8D-8B86-E3EB50AE924B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8198643" y="5099149"/>
            <a:ext cx="699202" cy="72657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CCC7809E-0F48-49DB-A66A-9AAAAE12581C}"/>
              </a:ext>
            </a:extLst>
          </p:cNvPr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9348325" y="5309303"/>
            <a:ext cx="924515" cy="6378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DB0227A2-5C6E-4ECA-BA65-91F5D6453542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4467661" y="5876796"/>
            <a:ext cx="824858" cy="117709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161D9D4F-53CC-438A-A681-20C9B7E44A98}"/>
              </a:ext>
            </a:extLst>
          </p:cNvPr>
          <p:cNvPicPr>
            <a:picLocks noChangeAspect="1"/>
          </p:cNvPicPr>
          <p:nvPr/>
        </p:nvPicPr>
        <p:blipFill>
          <a:blip r:embed="rId64"/>
          <a:stretch>
            <a:fillRect/>
          </a:stretch>
        </p:blipFill>
        <p:spPr>
          <a:xfrm>
            <a:off x="10606593" y="5253496"/>
            <a:ext cx="539923" cy="175400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975DBADE-63E9-4707-B361-DF5E18742511}"/>
              </a:ext>
            </a:extLst>
          </p:cNvPr>
          <p:cNvPicPr>
            <a:picLocks noChangeAspect="1"/>
          </p:cNvPicPr>
          <p:nvPr/>
        </p:nvPicPr>
        <p:blipFill>
          <a:blip r:embed="rId65"/>
          <a:stretch>
            <a:fillRect/>
          </a:stretch>
        </p:blipFill>
        <p:spPr>
          <a:xfrm>
            <a:off x="4469240" y="5532547"/>
            <a:ext cx="1560011" cy="74397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8C4CCD6C-DFDF-43EA-98DB-200D171BD5C8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7844860" y="5525390"/>
            <a:ext cx="1048497" cy="88711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300DE84-F879-4B36-A586-0F945B5C3E3E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4469240" y="4682412"/>
            <a:ext cx="584256" cy="84379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32682D6C-C49E-4364-BC84-E39D6279FEFB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9761896" y="4154831"/>
            <a:ext cx="479300" cy="146653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9E783799-9494-458E-B13E-0AD12293419D}"/>
              </a:ext>
            </a:extLst>
          </p:cNvPr>
          <p:cNvPicPr>
            <a:picLocks noChangeAspect="1"/>
          </p:cNvPicPr>
          <p:nvPr/>
        </p:nvPicPr>
        <p:blipFill>
          <a:blip r:embed="rId69"/>
          <a:stretch>
            <a:fillRect/>
          </a:stretch>
        </p:blipFill>
        <p:spPr>
          <a:xfrm>
            <a:off x="9404780" y="4482738"/>
            <a:ext cx="668670" cy="150084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5EEC22F3-DE4E-4A66-8AB9-6A69E8D22E2D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10400583" y="4424478"/>
            <a:ext cx="309321" cy="266604"/>
          </a:xfrm>
          <a:prstGeom prst="rect">
            <a:avLst/>
          </a:prstGeom>
        </p:spPr>
      </p:pic>
      <p:pic>
        <p:nvPicPr>
          <p:cNvPr id="208" name="Picture 207" descr="A close up of a sign&#10;&#10;Description generated with high confidence">
            <a:extLst>
              <a:ext uri="{FF2B5EF4-FFF2-40B4-BE49-F238E27FC236}">
                <a16:creationId xmlns:a16="http://schemas.microsoft.com/office/drawing/2014/main" id="{6490DB8A-063A-402F-AB4F-E0FA797D1DF9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11037037" y="4475931"/>
            <a:ext cx="413949" cy="163698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0ABE4F14-F302-4EFB-A394-AEBF06B73CCA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6074371" y="4664328"/>
            <a:ext cx="737317" cy="120547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7C3891A0-42CB-4723-B9BC-34D72AA96089}"/>
              </a:ext>
            </a:extLst>
          </p:cNvPr>
          <p:cNvPicPr>
            <a:picLocks noChangeAspect="1"/>
          </p:cNvPicPr>
          <p:nvPr/>
        </p:nvPicPr>
        <p:blipFill>
          <a:blip r:embed="rId73"/>
          <a:stretch>
            <a:fillRect/>
          </a:stretch>
        </p:blipFill>
        <p:spPr>
          <a:xfrm>
            <a:off x="7178933" y="4646442"/>
            <a:ext cx="675045" cy="156318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F93C4D07-D2D2-4539-A805-86C1335773BE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8221222" y="4644138"/>
            <a:ext cx="676623" cy="160926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F1E54332-E189-42B8-8005-2B8B31E89CE1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9573010" y="5026882"/>
            <a:ext cx="1470519" cy="98953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C6F9F207-904F-4D4A-AE4A-277FBA08C143}"/>
              </a:ext>
            </a:extLst>
          </p:cNvPr>
          <p:cNvPicPr>
            <a:picLocks noChangeAspect="1"/>
          </p:cNvPicPr>
          <p:nvPr/>
        </p:nvPicPr>
        <p:blipFill>
          <a:blip r:embed="rId76"/>
          <a:stretch>
            <a:fillRect/>
          </a:stretch>
        </p:blipFill>
        <p:spPr>
          <a:xfrm>
            <a:off x="4469240" y="5019103"/>
            <a:ext cx="573843" cy="232749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1BD3CBF1-826B-4351-BCFC-1E44E44C3CF7}"/>
              </a:ext>
            </a:extLst>
          </p:cNvPr>
          <p:cNvPicPr>
            <a:picLocks noChangeAspect="1"/>
          </p:cNvPicPr>
          <p:nvPr/>
        </p:nvPicPr>
        <p:blipFill>
          <a:blip r:embed="rId77"/>
          <a:stretch>
            <a:fillRect/>
          </a:stretch>
        </p:blipFill>
        <p:spPr>
          <a:xfrm>
            <a:off x="5687229" y="5884990"/>
            <a:ext cx="1104157" cy="101321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1762BF45-F485-4841-B8CD-90983827A608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7250856" y="5825816"/>
            <a:ext cx="426445" cy="219668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68FEA90D-57E4-49C1-9EA2-6090B6392C26}"/>
              </a:ext>
            </a:extLst>
          </p:cNvPr>
          <p:cNvPicPr>
            <a:picLocks noChangeAspect="1"/>
          </p:cNvPicPr>
          <p:nvPr/>
        </p:nvPicPr>
        <p:blipFill>
          <a:blip r:embed="rId79"/>
          <a:stretch>
            <a:fillRect/>
          </a:stretch>
        </p:blipFill>
        <p:spPr>
          <a:xfrm>
            <a:off x="8046382" y="5877288"/>
            <a:ext cx="846975" cy="116725"/>
          </a:xfrm>
          <a:prstGeom prst="rect">
            <a:avLst/>
          </a:prstGeom>
        </p:spPr>
      </p:pic>
      <p:pic>
        <p:nvPicPr>
          <p:cNvPr id="217" name="Picture 216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A9C867B7-C94D-4034-875A-8049F53A3CAC}"/>
              </a:ext>
            </a:extLst>
          </p:cNvPr>
          <p:cNvPicPr>
            <a:picLocks noChangeAspect="1"/>
          </p:cNvPicPr>
          <p:nvPr/>
        </p:nvPicPr>
        <p:blipFill>
          <a:blip r:embed="rId80"/>
          <a:stretch>
            <a:fillRect/>
          </a:stretch>
        </p:blipFill>
        <p:spPr>
          <a:xfrm>
            <a:off x="4467661" y="6157412"/>
            <a:ext cx="534600" cy="151489"/>
          </a:xfrm>
          <a:prstGeom prst="rect">
            <a:avLst/>
          </a:prstGeom>
        </p:spPr>
      </p:pic>
      <p:pic>
        <p:nvPicPr>
          <p:cNvPr id="218" name="Picture 217">
            <a:extLst>
              <a:ext uri="{FF2B5EF4-FFF2-40B4-BE49-F238E27FC236}">
                <a16:creationId xmlns:a16="http://schemas.microsoft.com/office/drawing/2014/main" id="{A301A369-D8D2-4E01-980B-891470A2F5D1}"/>
              </a:ext>
            </a:extLst>
          </p:cNvPr>
          <p:cNvPicPr>
            <a:picLocks noChangeAspect="1"/>
          </p:cNvPicPr>
          <p:nvPr/>
        </p:nvPicPr>
        <p:blipFill>
          <a:blip r:embed="rId81"/>
          <a:stretch>
            <a:fillRect/>
          </a:stretch>
        </p:blipFill>
        <p:spPr>
          <a:xfrm>
            <a:off x="5275465" y="6088786"/>
            <a:ext cx="322283" cy="28874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C9533527-8711-4AC3-9732-16B6005C257C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9739115" y="5755096"/>
            <a:ext cx="592974" cy="161148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12423FE0-B214-430A-8DDB-2AA607F8C6E7}"/>
              </a:ext>
            </a:extLst>
          </p:cNvPr>
          <p:cNvPicPr>
            <a:picLocks noChangeAspect="1"/>
          </p:cNvPicPr>
          <p:nvPr/>
        </p:nvPicPr>
        <p:blipFill>
          <a:blip r:embed="rId83"/>
          <a:stretch>
            <a:fillRect/>
          </a:stretch>
        </p:blipFill>
        <p:spPr>
          <a:xfrm>
            <a:off x="5935712" y="6096147"/>
            <a:ext cx="620825" cy="274019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4AA078C9-1608-44C5-82FE-686C363831C6}"/>
              </a:ext>
            </a:extLst>
          </p:cNvPr>
          <p:cNvPicPr>
            <a:picLocks noChangeAspect="1"/>
          </p:cNvPicPr>
          <p:nvPr/>
        </p:nvPicPr>
        <p:blipFill>
          <a:blip r:embed="rId84"/>
          <a:stretch>
            <a:fillRect/>
          </a:stretch>
        </p:blipFill>
        <p:spPr>
          <a:xfrm>
            <a:off x="6878387" y="6170414"/>
            <a:ext cx="1031415" cy="12548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DD57EB4E-89AC-4CDD-8BA4-8A552B317544}"/>
              </a:ext>
            </a:extLst>
          </p:cNvPr>
          <p:cNvPicPr>
            <a:picLocks noChangeAspect="1"/>
          </p:cNvPicPr>
          <p:nvPr/>
        </p:nvPicPr>
        <p:blipFill rotWithShape="1">
          <a:blip r:embed="rId85"/>
          <a:srcRect t="13662" r="5100" b="13319"/>
          <a:stretch/>
        </p:blipFill>
        <p:spPr>
          <a:xfrm>
            <a:off x="10111912" y="6105377"/>
            <a:ext cx="577342" cy="16180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AEFFA254-0F71-4B8A-AE3D-0E4D8AA3CCD1}"/>
              </a:ext>
            </a:extLst>
          </p:cNvPr>
          <p:cNvPicPr>
            <a:picLocks noChangeAspect="1"/>
          </p:cNvPicPr>
          <p:nvPr/>
        </p:nvPicPr>
        <p:blipFill>
          <a:blip r:embed="rId86"/>
          <a:stretch>
            <a:fillRect/>
          </a:stretch>
        </p:blipFill>
        <p:spPr>
          <a:xfrm>
            <a:off x="8141262" y="6112952"/>
            <a:ext cx="752095" cy="240408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E3CCB613-88D6-4FF5-A1F1-6B2B0E38BD60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10875288" y="6011441"/>
            <a:ext cx="387848" cy="127075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047AD319-C521-45AB-9624-9987AB9986CB}"/>
              </a:ext>
            </a:extLst>
          </p:cNvPr>
          <p:cNvPicPr>
            <a:picLocks noChangeAspect="1"/>
          </p:cNvPicPr>
          <p:nvPr/>
        </p:nvPicPr>
        <p:blipFill>
          <a:blip r:embed="rId88"/>
          <a:stretch>
            <a:fillRect/>
          </a:stretch>
        </p:blipFill>
        <p:spPr>
          <a:xfrm>
            <a:off x="6143865" y="5494793"/>
            <a:ext cx="512069" cy="1499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DC3BD11-82D1-4D10-9B86-4291C6590B95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7296748" y="5479245"/>
            <a:ext cx="433497" cy="181001"/>
          </a:xfrm>
          <a:prstGeom prst="rect">
            <a:avLst/>
          </a:prstGeom>
        </p:spPr>
      </p:pic>
      <p:pic>
        <p:nvPicPr>
          <p:cNvPr id="1026" name="Picture 2" descr="Image result for ffl partners logo">
            <a:extLst>
              <a:ext uri="{FF2B5EF4-FFF2-40B4-BE49-F238E27FC236}">
                <a16:creationId xmlns:a16="http://schemas.microsoft.com/office/drawing/2014/main" id="{5733B912-18AD-4664-8A8C-855FE302E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628" y="2407950"/>
            <a:ext cx="397626" cy="219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comvest investment partners logo">
            <a:extLst>
              <a:ext uri="{FF2B5EF4-FFF2-40B4-BE49-F238E27FC236}">
                <a16:creationId xmlns:a16="http://schemas.microsoft.com/office/drawing/2014/main" id="{79758962-6DCD-468D-BBF3-630DF0824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329" y="2099582"/>
            <a:ext cx="687028" cy="19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eqt partners logo">
            <a:extLst>
              <a:ext uri="{FF2B5EF4-FFF2-40B4-BE49-F238E27FC236}">
                <a16:creationId xmlns:a16="http://schemas.microsoft.com/office/drawing/2014/main" id="{EB31682F-6140-434D-9E9D-CB7E16C49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987" y="2424969"/>
            <a:ext cx="494538" cy="18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elso and company logo">
            <a:extLst>
              <a:ext uri="{FF2B5EF4-FFF2-40B4-BE49-F238E27FC236}">
                <a16:creationId xmlns:a16="http://schemas.microsoft.com/office/drawing/2014/main" id="{814DDDC6-225B-4A76-BDB2-D4D236033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0" t="20407" r="19399" b="21414"/>
          <a:stretch/>
        </p:blipFill>
        <p:spPr bwMode="auto">
          <a:xfrm>
            <a:off x="4469240" y="3476148"/>
            <a:ext cx="472183" cy="2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littlejohn and co logo">
            <a:extLst>
              <a:ext uri="{FF2B5EF4-FFF2-40B4-BE49-F238E27FC236}">
                <a16:creationId xmlns:a16="http://schemas.microsoft.com/office/drawing/2014/main" id="{564B77AC-9B5E-406B-BF11-C2AA075DC2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8" t="41131" r="16583" b="41909"/>
          <a:stretch/>
        </p:blipFill>
        <p:spPr bwMode="auto">
          <a:xfrm>
            <a:off x="4469240" y="3916462"/>
            <a:ext cx="1020388" cy="17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ORIX capital partners logo">
            <a:extLst>
              <a:ext uri="{FF2B5EF4-FFF2-40B4-BE49-F238E27FC236}">
                <a16:creationId xmlns:a16="http://schemas.microsoft.com/office/drawing/2014/main" id="{245B16D7-2D9E-416F-913D-0D51ADB39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741" y="4581409"/>
            <a:ext cx="286385" cy="2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ummit partners logo">
            <a:extLst>
              <a:ext uri="{FF2B5EF4-FFF2-40B4-BE49-F238E27FC236}">
                <a16:creationId xmlns:a16="http://schemas.microsoft.com/office/drawing/2014/main" id="{425BA24C-D8EF-47A9-B7E4-6B30F01A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548" y="5416429"/>
            <a:ext cx="411586" cy="30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staffing">
            <a:extLst>
              <a:ext uri="{FF2B5EF4-FFF2-40B4-BE49-F238E27FC236}">
                <a16:creationId xmlns:a16="http://schemas.microsoft.com/office/drawing/2014/main" id="{817BBA2C-2347-45D3-AECD-DFC491AD30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23" t="2" r="-27" b="6481"/>
          <a:stretch/>
        </p:blipFill>
        <p:spPr bwMode="auto">
          <a:xfrm>
            <a:off x="418262" y="3086789"/>
            <a:ext cx="676656" cy="67600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ageNumberTextBox">
            <a:extLst>
              <a:ext uri="{FF2B5EF4-FFF2-40B4-BE49-F238E27FC236}">
                <a16:creationId xmlns:a16="http://schemas.microsoft.com/office/drawing/2014/main" id="{B488EB00-5A78-4B62-92DF-A033C3546829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15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150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9D3A012-37C2-448A-981D-DEDFE94F152E}"/>
              </a:ext>
            </a:extLst>
          </p:cNvPr>
          <p:cNvGrpSpPr/>
          <p:nvPr/>
        </p:nvGrpSpPr>
        <p:grpSpPr>
          <a:xfrm>
            <a:off x="1987930" y="6471816"/>
            <a:ext cx="6921120" cy="144523"/>
            <a:chOff x="1208076" y="6544686"/>
            <a:chExt cx="6921120" cy="144523"/>
          </a:xfrm>
        </p:grpSpPr>
        <p:pic>
          <p:nvPicPr>
            <p:cNvPr id="134" name="Picture 2" descr="H:\Templates\_US\Lincoln International Logo Files\Lincoln International Logos\EPS files\LI Logo.emf">
              <a:extLst>
                <a:ext uri="{FF2B5EF4-FFF2-40B4-BE49-F238E27FC236}">
                  <a16:creationId xmlns:a16="http://schemas.microsoft.com/office/drawing/2014/main" id="{9281484A-424A-46E9-ACBE-AC8A0A2507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2596"/>
            <a:stretch/>
          </p:blipFill>
          <p:spPr bwMode="auto">
            <a:xfrm>
              <a:off x="1448269" y="6544686"/>
              <a:ext cx="149208" cy="14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7E6584B-FAB4-4FD3-9FF1-5C0243D563AB}"/>
                </a:ext>
              </a:extLst>
            </p:cNvPr>
            <p:cNvSpPr txBox="1"/>
            <p:nvPr/>
          </p:nvSpPr>
          <p:spPr>
            <a:xfrm>
              <a:off x="1208076" y="6566189"/>
              <a:ext cx="6921120" cy="1230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Autofit/>
            </a:bodyPr>
            <a:lstStyle/>
            <a:p>
              <a:pPr marL="177800" indent="-177800"/>
              <a:r>
                <a:rPr lang="en-US" sz="700" i="1" dirty="0">
                  <a:solidFill>
                    <a:srgbClr val="000000"/>
                  </a:solidFill>
                </a:rPr>
                <a:t>Note:       Indicates Lincoln has sold a business to or for the firm</a:t>
              </a:r>
            </a:p>
          </p:txBody>
        </p:sp>
      </p:grpSp>
      <p:sp>
        <p:nvSpPr>
          <p:cNvPr id="69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Select Potential Financial Acquirers</a:t>
            </a:r>
            <a:endParaRPr lang="en-US" sz="1400" dirty="0"/>
          </a:p>
        </p:txBody>
      </p:sp>
      <p:graphicFrame>
        <p:nvGraphicFramePr>
          <p:cNvPr id="75" name="Table 74"/>
          <p:cNvGraphicFramePr>
            <a:graphicFrameLocks noGrp="1"/>
          </p:cNvGraphicFramePr>
          <p:nvPr>
            <p:extLst/>
          </p:nvPr>
        </p:nvGraphicFramePr>
        <p:xfrm>
          <a:off x="342901" y="818326"/>
          <a:ext cx="484632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Select Private Equity Groups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6" name="Table 75"/>
          <p:cNvGraphicFramePr>
            <a:graphicFrameLocks noGrp="1"/>
          </p:cNvGraphicFramePr>
          <p:nvPr>
            <p:extLst/>
          </p:nvPr>
        </p:nvGraphicFramePr>
        <p:xfrm>
          <a:off x="342900" y="1168742"/>
          <a:ext cx="4846321" cy="52452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1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50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9472">
                  <a:extLst>
                    <a:ext uri="{9D8B030D-6E8A-4147-A177-3AD203B41FA5}">
                      <a16:colId xmlns:a16="http://schemas.microsoft.com/office/drawing/2014/main" val="882841403"/>
                    </a:ext>
                  </a:extLst>
                </a:gridCol>
              </a:tblGrid>
              <a:tr h="153204">
                <a:tc>
                  <a:txBody>
                    <a:bodyPr/>
                    <a:lstStyle/>
                    <a:p>
                      <a:pPr algn="l"/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Office Location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u="non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45720" marR="27432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20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Firm Name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City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State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Fund</a:t>
                      </a:r>
                      <a:r>
                        <a:rPr lang="en-US" sz="800" b="1" i="0" u="none" baseline="0" dirty="0">
                          <a:solidFill>
                            <a:srgbClr val="FFFFFF"/>
                          </a:solidFill>
                          <a:latin typeface="+mn-lt"/>
                        </a:rPr>
                        <a:t> Size</a:t>
                      </a:r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Vintage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Experience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ABRY Partners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Boston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$      1,900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Accel-KKR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Menlo Park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1,500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American Securities, L.P.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5,000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Arlington Capital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Chevy Chase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700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Audax Group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Boston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2,250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Aurora Capital Group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Los Angeles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1,200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Bertram Capital Management,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San Mateo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500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Calera Capital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San Francisco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656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2008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Carlyle Equity Opportunity Fund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2,400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Castanea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Newton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600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CCI Growth Capital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Chicago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NA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CCMP Capital Advisors,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3,600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Charlesbank Capital Partners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Boston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1,750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CI Capital Partners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750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Compass Group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Westport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Comvest Investment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West Palm Beach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893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Court Square Capital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3,250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EQT Partners Inc.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750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FFL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San Francisco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FTV Capital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San Francisco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850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General Atlantic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12,000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General Catalyst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Cambridge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670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22411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Genstar Capital,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San Francisco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3,100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Golden Gate Capital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San Francisco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Gridiron Capital,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Canaan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850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2011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Gryphon Investors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San Francisco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1,100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H.I.G. Growth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Boston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500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Hammond, Kennedy, Whitney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Indianapolis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500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Harvest Partners, LP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2,300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2013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HGGC,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Palo Alto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1,850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68740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InvestCorp International Inc.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7915844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JLL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1,100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2008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379817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Kelso &amp; Company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2,500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2009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992094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Kohlberg &amp; Company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Mount Kisco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2,200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477955"/>
                  </a:ext>
                </a:extLst>
              </a:tr>
              <a:tr h="139761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Lee Equity Partners,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1,100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939689"/>
                  </a:ext>
                </a:extLst>
              </a:tr>
            </a:tbl>
          </a:graphicData>
        </a:graphic>
      </p:graphicFrame>
      <p:pic>
        <p:nvPicPr>
          <p:cNvPr id="77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1554219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2238339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376" y="4227003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1101224" y="3818171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2648810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2101515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1691043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402085" y="1875088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1827867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1964691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84838" y="2861757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5881092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3228850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3504427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3781277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4480925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644756" y="5095748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2375163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/>
          <p:cNvSpPr/>
          <p:nvPr/>
        </p:nvSpPr>
        <p:spPr>
          <a:xfrm>
            <a:off x="9584484" y="2356705"/>
            <a:ext cx="3383280" cy="702244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FFL Partners</a:t>
            </a:r>
          </a:p>
          <a:p>
            <a:pPr defTabSz="855663" fontAlgn="base">
              <a:spcBef>
                <a:spcPct val="0"/>
              </a:spcBef>
              <a:spcAft>
                <a:spcPct val="0"/>
              </a:spcAft>
            </a:pPr>
            <a:r>
              <a:rPr lang="en-US" sz="800" dirty="0">
                <a:solidFill>
                  <a:schemeClr val="tx1"/>
                </a:solidFill>
              </a:rPr>
              <a:t>Co</a:t>
            </a:r>
            <a:r>
              <a:rPr lang="en-US" sz="800" dirty="0">
                <a:solidFill>
                  <a:srgbClr val="000000"/>
                </a:solidFill>
              </a:rPr>
              <a:t>ntact: Greg Long</a:t>
            </a:r>
          </a:p>
          <a:p>
            <a:pPr marL="173038" indent="-173038">
              <a:lnSpc>
                <a:spcPct val="950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Previous investment in Korn Ferry, a leading provider of executive search services and the formal evaluation services of senior management talent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525770" y="818326"/>
            <a:ext cx="3383280" cy="948978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ABRY Partners LLC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Erik Brooks</a:t>
            </a:r>
          </a:p>
          <a:p>
            <a:pPr marL="115888" indent="-115888" defTabSz="855663">
              <a:lnSpc>
                <a:spcPct val="95000"/>
              </a:lnSpc>
              <a:buClr>
                <a:srgbClr val="07325F"/>
              </a:buClr>
              <a:buFont typeface="Wingdings" pitchFamily="2" charset="2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Investment in American CyberSystems, a provider of IT consulting, staffing systems integration and other outsourced solutions</a:t>
            </a:r>
          </a:p>
          <a:p>
            <a:pPr marL="115888" indent="-115888" defTabSz="855663">
              <a:lnSpc>
                <a:spcPct val="95000"/>
              </a:lnSpc>
              <a:buClr>
                <a:srgbClr val="07325F"/>
              </a:buClr>
              <a:buFont typeface="Wingdings" pitchFamily="2" charset="2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Previously invested in PRO Unlimited, a provider of contingent workforce management solutions and vendor-neutral MSP and </a:t>
            </a:r>
            <a:br>
              <a:rPr lang="en-US" sz="800" dirty="0">
                <a:solidFill>
                  <a:srgbClr val="000000"/>
                </a:solidFill>
              </a:rPr>
            </a:br>
            <a:r>
              <a:rPr lang="en-US" sz="800" dirty="0">
                <a:solidFill>
                  <a:srgbClr val="000000"/>
                </a:solidFill>
              </a:rPr>
              <a:t>VMS solutions 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525770" y="1839123"/>
            <a:ext cx="3383280" cy="869469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Accel-KKR LLC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Patrick Fallon and Park Durrett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Owns Cielo, Inc., a provider of recruitment process outsourcing (RPO), and talent acquisition and management solutions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Lincoln sold Ochre House, a provider of RPO and talent management services to Accel-KKR</a:t>
            </a:r>
          </a:p>
        </p:txBody>
      </p:sp>
      <p:sp>
        <p:nvSpPr>
          <p:cNvPr id="98" name="Rectangle 97"/>
          <p:cNvSpPr/>
          <p:nvPr/>
        </p:nvSpPr>
        <p:spPr>
          <a:xfrm>
            <a:off x="9516504" y="2544109"/>
            <a:ext cx="3383280" cy="610424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FTV Capital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Rob Anderson</a:t>
            </a:r>
          </a:p>
          <a:p>
            <a:pPr marL="114300" indent="-114300" defTabSz="855663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Investment in Intrepid Learning Solutions, a provider of corporate training consulting, outsourcing and research services</a:t>
            </a:r>
          </a:p>
        </p:txBody>
      </p:sp>
      <p:pic>
        <p:nvPicPr>
          <p:cNvPr id="100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4620132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406323" y="2692295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2511987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6021768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376" y="3894085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1101224" y="3982047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6162444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5599740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3642852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CA20D1F-6FBE-424E-AED4-9B9D2C2DC893}"/>
              </a:ext>
            </a:extLst>
          </p:cNvPr>
          <p:cNvSpPr/>
          <p:nvPr/>
        </p:nvSpPr>
        <p:spPr>
          <a:xfrm>
            <a:off x="9373870" y="3066123"/>
            <a:ext cx="3383280" cy="733534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AEA Investors Small Business Fund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John Cozzi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Investment in NES Global Talent, a leading global provider of specialist white collar personnel to the global oil and gas, power and infrastructure markets</a:t>
            </a:r>
          </a:p>
        </p:txBody>
      </p:sp>
      <p:sp>
        <p:nvSpPr>
          <p:cNvPr id="44" name="Rectangle 43"/>
          <p:cNvSpPr/>
          <p:nvPr/>
        </p:nvSpPr>
        <p:spPr>
          <a:xfrm>
            <a:off x="5525770" y="3883281"/>
            <a:ext cx="3383280" cy="610424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General Catalyst Partners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Dan </a:t>
            </a:r>
            <a:r>
              <a:rPr lang="en-US" sz="800" dirty="0" err="1">
                <a:solidFill>
                  <a:schemeClr val="tx1"/>
                </a:solidFill>
              </a:rPr>
              <a:t>Giovacchini</a:t>
            </a:r>
            <a:endParaRPr lang="en-US" sz="800" dirty="0">
              <a:solidFill>
                <a:schemeClr val="tx1"/>
              </a:solidFill>
            </a:endParaRPr>
          </a:p>
          <a:p>
            <a:pPr marL="177800" indent="-177800">
              <a:spcAft>
                <a:spcPts val="2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Prior investment in Bullhorn, Inc., a global temporary staffing, executive search and managed services provider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5ABEF17-BF1A-4039-8775-217625F74F3A}"/>
              </a:ext>
            </a:extLst>
          </p:cNvPr>
          <p:cNvGrpSpPr/>
          <p:nvPr/>
        </p:nvGrpSpPr>
        <p:grpSpPr>
          <a:xfrm>
            <a:off x="-828824" y="1857060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ADE0DF4F-57F6-4C65-A60A-670AAA3505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16C2FC8C-3319-418C-9296-E0AD886E3A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16C6AB11-15B9-4619-9AAC-501097BB0C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24E012B-516F-4A59-AF75-BEB990F91D6C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1547249"/>
            <a:ext cx="133610" cy="95358"/>
            <a:chOff x="-176213" y="65088"/>
            <a:chExt cx="6757988" cy="4384675"/>
          </a:xfrm>
          <a:noFill/>
        </p:grpSpPr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31EC1FA2-03BC-4F03-ACE5-1061DECE6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Oval 8">
              <a:extLst>
                <a:ext uri="{FF2B5EF4-FFF2-40B4-BE49-F238E27FC236}">
                  <a16:creationId xmlns:a16="http://schemas.microsoft.com/office/drawing/2014/main" id="{A2910730-5E4E-41C9-ACA5-4795BA124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9E382F3A-E10F-4D4A-BDC2-1F7E5BE67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Oval 11">
              <a:extLst>
                <a:ext uri="{FF2B5EF4-FFF2-40B4-BE49-F238E27FC236}">
                  <a16:creationId xmlns:a16="http://schemas.microsoft.com/office/drawing/2014/main" id="{C4D002F3-C84C-4468-A1B5-7E9335AE3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13">
              <a:extLst>
                <a:ext uri="{FF2B5EF4-FFF2-40B4-BE49-F238E27FC236}">
                  <a16:creationId xmlns:a16="http://schemas.microsoft.com/office/drawing/2014/main" id="{661B4634-C890-4EC0-8267-A3309F599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" name="Oval 14">
              <a:extLst>
                <a:ext uri="{FF2B5EF4-FFF2-40B4-BE49-F238E27FC236}">
                  <a16:creationId xmlns:a16="http://schemas.microsoft.com/office/drawing/2014/main" id="{5F619128-C9AF-4E73-8D4E-0861DE0C0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52E5459E-93B9-49CB-9C41-4CE73BC28CEE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1696764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6610F562-1E77-4E32-BB9D-DFCEBB548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Oval 8">
              <a:extLst>
                <a:ext uri="{FF2B5EF4-FFF2-40B4-BE49-F238E27FC236}">
                  <a16:creationId xmlns:a16="http://schemas.microsoft.com/office/drawing/2014/main" id="{BEB0F722-7A78-46D6-94CE-35D8C149F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0F2683D2-A469-4173-8811-2583B0759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Oval 11">
              <a:extLst>
                <a:ext uri="{FF2B5EF4-FFF2-40B4-BE49-F238E27FC236}">
                  <a16:creationId xmlns:a16="http://schemas.microsoft.com/office/drawing/2014/main" id="{07AFEB27-357B-4E2F-A3E2-C02C73017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79BA8B53-995F-40A9-B2C2-AF855741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Oval 14">
              <a:extLst>
                <a:ext uri="{FF2B5EF4-FFF2-40B4-BE49-F238E27FC236}">
                  <a16:creationId xmlns:a16="http://schemas.microsoft.com/office/drawing/2014/main" id="{92729CF5-F056-49AD-A7A6-975E71024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9E74B57-43F2-4A96-8469-7AC806310C4E}"/>
              </a:ext>
            </a:extLst>
          </p:cNvPr>
          <p:cNvGrpSpPr/>
          <p:nvPr/>
        </p:nvGrpSpPr>
        <p:grpSpPr>
          <a:xfrm>
            <a:off x="4654252" y="6464196"/>
            <a:ext cx="1732689" cy="155282"/>
            <a:chOff x="4216719" y="6529030"/>
            <a:chExt cx="1732689" cy="15528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6791EB3-E4FF-485E-BCD0-4CC466169E40}"/>
                </a:ext>
              </a:extLst>
            </p:cNvPr>
            <p:cNvGrpSpPr/>
            <p:nvPr/>
          </p:nvGrpSpPr>
          <p:grpSpPr>
            <a:xfrm>
              <a:off x="4216719" y="6529030"/>
              <a:ext cx="177835" cy="126921"/>
              <a:chOff x="-176213" y="65088"/>
              <a:chExt cx="6757988" cy="4384675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73" name="Freeform 7">
                <a:extLst>
                  <a:ext uri="{FF2B5EF4-FFF2-40B4-BE49-F238E27FC236}">
                    <a16:creationId xmlns:a16="http://schemas.microsoft.com/office/drawing/2014/main" id="{C2032C0E-8928-4145-BDFC-87AD67FE1C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6213" y="1663700"/>
                <a:ext cx="2497138" cy="1874838"/>
              </a:xfrm>
              <a:custGeom>
                <a:avLst/>
                <a:gdLst>
                  <a:gd name="T0" fmla="*/ 665 w 666"/>
                  <a:gd name="T1" fmla="*/ 365 h 500"/>
                  <a:gd name="T2" fmla="*/ 333 w 666"/>
                  <a:gd name="T3" fmla="*/ 0 h 500"/>
                  <a:gd name="T4" fmla="*/ 1 w 666"/>
                  <a:gd name="T5" fmla="*/ 365 h 500"/>
                  <a:gd name="T6" fmla="*/ 1 w 666"/>
                  <a:gd name="T7" fmla="*/ 371 h 500"/>
                  <a:gd name="T8" fmla="*/ 26 w 666"/>
                  <a:gd name="T9" fmla="*/ 419 h 500"/>
                  <a:gd name="T10" fmla="*/ 333 w 666"/>
                  <a:gd name="T11" fmla="*/ 500 h 500"/>
                  <a:gd name="T12" fmla="*/ 641 w 666"/>
                  <a:gd name="T13" fmla="*/ 419 h 500"/>
                  <a:gd name="T14" fmla="*/ 665 w 666"/>
                  <a:gd name="T15" fmla="*/ 371 h 500"/>
                  <a:gd name="T16" fmla="*/ 665 w 666"/>
                  <a:gd name="T17" fmla="*/ 36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6" h="500">
                    <a:moveTo>
                      <a:pt x="665" y="365"/>
                    </a:moveTo>
                    <a:cubicBezTo>
                      <a:pt x="647" y="160"/>
                      <a:pt x="505" y="0"/>
                      <a:pt x="333" y="0"/>
                    </a:cubicBezTo>
                    <a:cubicBezTo>
                      <a:pt x="161" y="0"/>
                      <a:pt x="19" y="160"/>
                      <a:pt x="1" y="365"/>
                    </a:cubicBezTo>
                    <a:cubicBezTo>
                      <a:pt x="1" y="367"/>
                      <a:pt x="1" y="369"/>
                      <a:pt x="1" y="371"/>
                    </a:cubicBezTo>
                    <a:cubicBezTo>
                      <a:pt x="0" y="388"/>
                      <a:pt x="11" y="410"/>
                      <a:pt x="26" y="419"/>
                    </a:cubicBezTo>
                    <a:cubicBezTo>
                      <a:pt x="110" y="469"/>
                      <a:pt x="217" y="500"/>
                      <a:pt x="333" y="500"/>
                    </a:cubicBezTo>
                    <a:cubicBezTo>
                      <a:pt x="449" y="500"/>
                      <a:pt x="556" y="469"/>
                      <a:pt x="641" y="419"/>
                    </a:cubicBezTo>
                    <a:cubicBezTo>
                      <a:pt x="655" y="410"/>
                      <a:pt x="666" y="389"/>
                      <a:pt x="665" y="371"/>
                    </a:cubicBezTo>
                    <a:cubicBezTo>
                      <a:pt x="665" y="369"/>
                      <a:pt x="665" y="367"/>
                      <a:pt x="665" y="3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Oval 8">
                <a:extLst>
                  <a:ext uri="{FF2B5EF4-FFF2-40B4-BE49-F238E27FC236}">
                    <a16:creationId xmlns:a16="http://schemas.microsoft.com/office/drawing/2014/main" id="{49C67AEB-7E3C-4E40-941D-6C431107AF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63" y="188913"/>
                <a:ext cx="1423988" cy="14255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30B3C3A2-66B1-4571-8123-5A5A4B67C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050" y="1663700"/>
                <a:ext cx="2498725" cy="1874838"/>
              </a:xfrm>
              <a:custGeom>
                <a:avLst/>
                <a:gdLst>
                  <a:gd name="T0" fmla="*/ 665 w 666"/>
                  <a:gd name="T1" fmla="*/ 365 h 500"/>
                  <a:gd name="T2" fmla="*/ 333 w 666"/>
                  <a:gd name="T3" fmla="*/ 0 h 500"/>
                  <a:gd name="T4" fmla="*/ 1 w 666"/>
                  <a:gd name="T5" fmla="*/ 365 h 500"/>
                  <a:gd name="T6" fmla="*/ 1 w 666"/>
                  <a:gd name="T7" fmla="*/ 371 h 500"/>
                  <a:gd name="T8" fmla="*/ 26 w 666"/>
                  <a:gd name="T9" fmla="*/ 419 h 500"/>
                  <a:gd name="T10" fmla="*/ 333 w 666"/>
                  <a:gd name="T11" fmla="*/ 500 h 500"/>
                  <a:gd name="T12" fmla="*/ 641 w 666"/>
                  <a:gd name="T13" fmla="*/ 419 h 500"/>
                  <a:gd name="T14" fmla="*/ 665 w 666"/>
                  <a:gd name="T15" fmla="*/ 371 h 500"/>
                  <a:gd name="T16" fmla="*/ 665 w 666"/>
                  <a:gd name="T17" fmla="*/ 36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6" h="500">
                    <a:moveTo>
                      <a:pt x="665" y="365"/>
                    </a:moveTo>
                    <a:cubicBezTo>
                      <a:pt x="647" y="160"/>
                      <a:pt x="505" y="0"/>
                      <a:pt x="333" y="0"/>
                    </a:cubicBezTo>
                    <a:cubicBezTo>
                      <a:pt x="161" y="0"/>
                      <a:pt x="19" y="160"/>
                      <a:pt x="1" y="365"/>
                    </a:cubicBezTo>
                    <a:cubicBezTo>
                      <a:pt x="1" y="367"/>
                      <a:pt x="1" y="369"/>
                      <a:pt x="1" y="371"/>
                    </a:cubicBezTo>
                    <a:cubicBezTo>
                      <a:pt x="0" y="388"/>
                      <a:pt x="11" y="410"/>
                      <a:pt x="26" y="419"/>
                    </a:cubicBezTo>
                    <a:cubicBezTo>
                      <a:pt x="110" y="469"/>
                      <a:pt x="217" y="500"/>
                      <a:pt x="333" y="500"/>
                    </a:cubicBezTo>
                    <a:cubicBezTo>
                      <a:pt x="449" y="500"/>
                      <a:pt x="556" y="469"/>
                      <a:pt x="641" y="419"/>
                    </a:cubicBezTo>
                    <a:cubicBezTo>
                      <a:pt x="655" y="410"/>
                      <a:pt x="666" y="389"/>
                      <a:pt x="665" y="371"/>
                    </a:cubicBezTo>
                    <a:cubicBezTo>
                      <a:pt x="665" y="369"/>
                      <a:pt x="665" y="367"/>
                      <a:pt x="665" y="3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Oval 11">
                <a:extLst>
                  <a:ext uri="{FF2B5EF4-FFF2-40B4-BE49-F238E27FC236}">
                    <a16:creationId xmlns:a16="http://schemas.microsoft.com/office/drawing/2014/main" id="{1685EEBE-946D-47E8-943C-8E41181593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9625" y="188913"/>
                <a:ext cx="1425575" cy="14255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6FDF793B-6A17-4421-83A3-2DCDEA69F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1997075"/>
                <a:ext cx="3270250" cy="2452688"/>
              </a:xfrm>
              <a:custGeom>
                <a:avLst/>
                <a:gdLst>
                  <a:gd name="T0" fmla="*/ 870 w 872"/>
                  <a:gd name="T1" fmla="*/ 478 h 654"/>
                  <a:gd name="T2" fmla="*/ 436 w 872"/>
                  <a:gd name="T3" fmla="*/ 0 h 654"/>
                  <a:gd name="T4" fmla="*/ 2 w 872"/>
                  <a:gd name="T5" fmla="*/ 478 h 654"/>
                  <a:gd name="T6" fmla="*/ 2 w 872"/>
                  <a:gd name="T7" fmla="*/ 486 h 654"/>
                  <a:gd name="T8" fmla="*/ 33 w 872"/>
                  <a:gd name="T9" fmla="*/ 548 h 654"/>
                  <a:gd name="T10" fmla="*/ 436 w 872"/>
                  <a:gd name="T11" fmla="*/ 654 h 654"/>
                  <a:gd name="T12" fmla="*/ 839 w 872"/>
                  <a:gd name="T13" fmla="*/ 548 h 654"/>
                  <a:gd name="T14" fmla="*/ 870 w 872"/>
                  <a:gd name="T15" fmla="*/ 486 h 654"/>
                  <a:gd name="T16" fmla="*/ 870 w 872"/>
                  <a:gd name="T17" fmla="*/ 478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2" h="654">
                    <a:moveTo>
                      <a:pt x="870" y="478"/>
                    </a:moveTo>
                    <a:cubicBezTo>
                      <a:pt x="847" y="209"/>
                      <a:pt x="661" y="0"/>
                      <a:pt x="436" y="0"/>
                    </a:cubicBezTo>
                    <a:cubicBezTo>
                      <a:pt x="211" y="0"/>
                      <a:pt x="25" y="209"/>
                      <a:pt x="2" y="478"/>
                    </a:cubicBezTo>
                    <a:cubicBezTo>
                      <a:pt x="1" y="480"/>
                      <a:pt x="1" y="483"/>
                      <a:pt x="2" y="486"/>
                    </a:cubicBezTo>
                    <a:cubicBezTo>
                      <a:pt x="0" y="508"/>
                      <a:pt x="14" y="536"/>
                      <a:pt x="33" y="548"/>
                    </a:cubicBezTo>
                    <a:cubicBezTo>
                      <a:pt x="144" y="614"/>
                      <a:pt x="284" y="654"/>
                      <a:pt x="436" y="654"/>
                    </a:cubicBezTo>
                    <a:cubicBezTo>
                      <a:pt x="588" y="654"/>
                      <a:pt x="728" y="614"/>
                      <a:pt x="839" y="548"/>
                    </a:cubicBezTo>
                    <a:cubicBezTo>
                      <a:pt x="858" y="536"/>
                      <a:pt x="872" y="508"/>
                      <a:pt x="870" y="486"/>
                    </a:cubicBezTo>
                    <a:cubicBezTo>
                      <a:pt x="871" y="483"/>
                      <a:pt x="871" y="480"/>
                      <a:pt x="870" y="4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Oval 14">
                <a:extLst>
                  <a:ext uri="{FF2B5EF4-FFF2-40B4-BE49-F238E27FC236}">
                    <a16:creationId xmlns:a16="http://schemas.microsoft.com/office/drawing/2014/main" id="{0EBBA7C1-CB8D-4396-BA1D-1C2459826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5088"/>
                <a:ext cx="1866900" cy="18637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72F7AA-314B-4A85-96EB-3D63B853B051}"/>
                </a:ext>
              </a:extLst>
            </p:cNvPr>
            <p:cNvSpPr txBox="1"/>
            <p:nvPr/>
          </p:nvSpPr>
          <p:spPr>
            <a:xfrm>
              <a:off x="4534350" y="6530979"/>
              <a:ext cx="1415058" cy="15333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Autofit/>
            </a:bodyPr>
            <a:lstStyle/>
            <a:p>
              <a:pPr marL="177800" indent="-177800"/>
              <a:r>
                <a:rPr lang="en-US" sz="700" i="1" dirty="0">
                  <a:solidFill>
                    <a:srgbClr val="000000"/>
                  </a:solidFill>
                  <a:cs typeface="Times New Roman" pitchFamily="18" charset="0"/>
                </a:rPr>
                <a:t>Present Staffing portfolio company</a:t>
              </a:r>
              <a:endParaRPr lang="en-US" sz="700" dirty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2B4252F-AEE9-4F57-97C6-F08F80FD10DB}"/>
              </a:ext>
            </a:extLst>
          </p:cNvPr>
          <p:cNvGrpSpPr/>
          <p:nvPr/>
        </p:nvGrpSpPr>
        <p:grpSpPr>
          <a:xfrm>
            <a:off x="6404984" y="6461057"/>
            <a:ext cx="2415722" cy="172440"/>
            <a:chOff x="1644083" y="6468615"/>
            <a:chExt cx="2415722" cy="172440"/>
          </a:xfrm>
        </p:grpSpPr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F8B4C592-2527-4A72-95F8-AFF8F2C471D0}"/>
                </a:ext>
              </a:extLst>
            </p:cNvPr>
            <p:cNvGrpSpPr/>
            <p:nvPr/>
          </p:nvGrpSpPr>
          <p:grpSpPr>
            <a:xfrm>
              <a:off x="1644083" y="6468615"/>
              <a:ext cx="153569" cy="172440"/>
              <a:chOff x="-1819112" y="2978151"/>
              <a:chExt cx="2816226" cy="3162299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16" name="Freeform 6">
                <a:extLst>
                  <a:ext uri="{FF2B5EF4-FFF2-40B4-BE49-F238E27FC236}">
                    <a16:creationId xmlns:a16="http://schemas.microsoft.com/office/drawing/2014/main" id="{71BC2398-86F8-40A1-A95B-179F875DAC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19112" y="4124329"/>
                <a:ext cx="2012944" cy="2016121"/>
              </a:xfrm>
              <a:custGeom>
                <a:avLst/>
                <a:gdLst>
                  <a:gd name="T0" fmla="*/ 708 w 899"/>
                  <a:gd name="T1" fmla="*/ 796 h 900"/>
                  <a:gd name="T2" fmla="*/ 574 w 899"/>
                  <a:gd name="T3" fmla="*/ 785 h 900"/>
                  <a:gd name="T4" fmla="*/ 515 w 899"/>
                  <a:gd name="T5" fmla="*/ 863 h 900"/>
                  <a:gd name="T6" fmla="*/ 454 w 899"/>
                  <a:gd name="T7" fmla="*/ 899 h 900"/>
                  <a:gd name="T8" fmla="*/ 323 w 899"/>
                  <a:gd name="T9" fmla="*/ 785 h 900"/>
                  <a:gd name="T10" fmla="*/ 236 w 899"/>
                  <a:gd name="T11" fmla="*/ 771 h 900"/>
                  <a:gd name="T12" fmla="*/ 141 w 899"/>
                  <a:gd name="T13" fmla="*/ 777 h 900"/>
                  <a:gd name="T14" fmla="*/ 101 w 899"/>
                  <a:gd name="T15" fmla="*/ 718 h 900"/>
                  <a:gd name="T16" fmla="*/ 136 w 899"/>
                  <a:gd name="T17" fmla="*/ 623 h 900"/>
                  <a:gd name="T18" fmla="*/ 87 w 899"/>
                  <a:gd name="T19" fmla="*/ 532 h 900"/>
                  <a:gd name="T20" fmla="*/ 1 w 899"/>
                  <a:gd name="T21" fmla="*/ 492 h 900"/>
                  <a:gd name="T22" fmla="*/ 14 w 899"/>
                  <a:gd name="T23" fmla="*/ 392 h 900"/>
                  <a:gd name="T24" fmla="*/ 106 w 899"/>
                  <a:gd name="T25" fmla="*/ 350 h 900"/>
                  <a:gd name="T26" fmla="*/ 137 w 899"/>
                  <a:gd name="T27" fmla="*/ 256 h 900"/>
                  <a:gd name="T28" fmla="*/ 105 w 899"/>
                  <a:gd name="T29" fmla="*/ 160 h 900"/>
                  <a:gd name="T30" fmla="*/ 185 w 899"/>
                  <a:gd name="T31" fmla="*/ 102 h 900"/>
                  <a:gd name="T32" fmla="*/ 278 w 899"/>
                  <a:gd name="T33" fmla="*/ 138 h 900"/>
                  <a:gd name="T34" fmla="*/ 367 w 899"/>
                  <a:gd name="T35" fmla="*/ 92 h 900"/>
                  <a:gd name="T36" fmla="*/ 414 w 899"/>
                  <a:gd name="T37" fmla="*/ 1 h 900"/>
                  <a:gd name="T38" fmla="*/ 509 w 899"/>
                  <a:gd name="T39" fmla="*/ 19 h 900"/>
                  <a:gd name="T40" fmla="*/ 551 w 899"/>
                  <a:gd name="T41" fmla="*/ 108 h 900"/>
                  <a:gd name="T42" fmla="*/ 646 w 899"/>
                  <a:gd name="T43" fmla="*/ 137 h 900"/>
                  <a:gd name="T44" fmla="*/ 739 w 899"/>
                  <a:gd name="T45" fmla="*/ 105 h 900"/>
                  <a:gd name="T46" fmla="*/ 799 w 899"/>
                  <a:gd name="T47" fmla="*/ 185 h 900"/>
                  <a:gd name="T48" fmla="*/ 763 w 899"/>
                  <a:gd name="T49" fmla="*/ 279 h 900"/>
                  <a:gd name="T50" fmla="*/ 809 w 899"/>
                  <a:gd name="T51" fmla="*/ 368 h 900"/>
                  <a:gd name="T52" fmla="*/ 899 w 899"/>
                  <a:gd name="T53" fmla="*/ 410 h 900"/>
                  <a:gd name="T54" fmla="*/ 885 w 899"/>
                  <a:gd name="T55" fmla="*/ 508 h 900"/>
                  <a:gd name="T56" fmla="*/ 793 w 899"/>
                  <a:gd name="T57" fmla="*/ 551 h 900"/>
                  <a:gd name="T58" fmla="*/ 763 w 899"/>
                  <a:gd name="T59" fmla="*/ 647 h 900"/>
                  <a:gd name="T60" fmla="*/ 798 w 899"/>
                  <a:gd name="T61" fmla="*/ 735 h 900"/>
                  <a:gd name="T62" fmla="*/ 727 w 899"/>
                  <a:gd name="T63" fmla="*/ 805 h 900"/>
                  <a:gd name="T64" fmla="*/ 452 w 899"/>
                  <a:gd name="T65" fmla="*/ 215 h 900"/>
                  <a:gd name="T66" fmla="*/ 447 w 899"/>
                  <a:gd name="T67" fmla="*/ 688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99" h="900">
                    <a:moveTo>
                      <a:pt x="727" y="805"/>
                    </a:moveTo>
                    <a:cubicBezTo>
                      <a:pt x="720" y="801"/>
                      <a:pt x="714" y="799"/>
                      <a:pt x="708" y="796"/>
                    </a:cubicBezTo>
                    <a:cubicBezTo>
                      <a:pt x="686" y="784"/>
                      <a:pt x="664" y="765"/>
                      <a:pt x="641" y="763"/>
                    </a:cubicBezTo>
                    <a:cubicBezTo>
                      <a:pt x="620" y="761"/>
                      <a:pt x="597" y="780"/>
                      <a:pt x="574" y="785"/>
                    </a:cubicBezTo>
                    <a:cubicBezTo>
                      <a:pt x="542" y="792"/>
                      <a:pt x="526" y="809"/>
                      <a:pt x="522" y="840"/>
                    </a:cubicBezTo>
                    <a:cubicBezTo>
                      <a:pt x="521" y="848"/>
                      <a:pt x="518" y="856"/>
                      <a:pt x="515" y="863"/>
                    </a:cubicBezTo>
                    <a:cubicBezTo>
                      <a:pt x="503" y="899"/>
                      <a:pt x="503" y="899"/>
                      <a:pt x="464" y="899"/>
                    </a:cubicBezTo>
                    <a:cubicBezTo>
                      <a:pt x="460" y="900"/>
                      <a:pt x="457" y="899"/>
                      <a:pt x="454" y="899"/>
                    </a:cubicBezTo>
                    <a:cubicBezTo>
                      <a:pt x="395" y="899"/>
                      <a:pt x="392" y="900"/>
                      <a:pt x="378" y="842"/>
                    </a:cubicBezTo>
                    <a:cubicBezTo>
                      <a:pt x="370" y="810"/>
                      <a:pt x="356" y="791"/>
                      <a:pt x="323" y="785"/>
                    </a:cubicBezTo>
                    <a:cubicBezTo>
                      <a:pt x="312" y="783"/>
                      <a:pt x="301" y="778"/>
                      <a:pt x="292" y="771"/>
                    </a:cubicBezTo>
                    <a:cubicBezTo>
                      <a:pt x="273" y="757"/>
                      <a:pt x="255" y="757"/>
                      <a:pt x="236" y="771"/>
                    </a:cubicBezTo>
                    <a:cubicBezTo>
                      <a:pt x="228" y="778"/>
                      <a:pt x="218" y="781"/>
                      <a:pt x="208" y="786"/>
                    </a:cubicBezTo>
                    <a:cubicBezTo>
                      <a:pt x="171" y="806"/>
                      <a:pt x="171" y="806"/>
                      <a:pt x="141" y="777"/>
                    </a:cubicBezTo>
                    <a:cubicBezTo>
                      <a:pt x="129" y="764"/>
                      <a:pt x="115" y="752"/>
                      <a:pt x="104" y="738"/>
                    </a:cubicBezTo>
                    <a:cubicBezTo>
                      <a:pt x="100" y="734"/>
                      <a:pt x="98" y="723"/>
                      <a:pt x="101" y="718"/>
                    </a:cubicBezTo>
                    <a:cubicBezTo>
                      <a:pt x="112" y="694"/>
                      <a:pt x="125" y="671"/>
                      <a:pt x="136" y="647"/>
                    </a:cubicBezTo>
                    <a:cubicBezTo>
                      <a:pt x="139" y="640"/>
                      <a:pt x="139" y="630"/>
                      <a:pt x="136" y="623"/>
                    </a:cubicBezTo>
                    <a:cubicBezTo>
                      <a:pt x="127" y="599"/>
                      <a:pt x="117" y="575"/>
                      <a:pt x="106" y="551"/>
                    </a:cubicBezTo>
                    <a:cubicBezTo>
                      <a:pt x="103" y="544"/>
                      <a:pt x="95" y="535"/>
                      <a:pt x="87" y="532"/>
                    </a:cubicBezTo>
                    <a:cubicBezTo>
                      <a:pt x="63" y="523"/>
                      <a:pt x="38" y="517"/>
                      <a:pt x="14" y="508"/>
                    </a:cubicBezTo>
                    <a:cubicBezTo>
                      <a:pt x="8" y="506"/>
                      <a:pt x="2" y="497"/>
                      <a:pt x="1" y="492"/>
                    </a:cubicBezTo>
                    <a:cubicBezTo>
                      <a:pt x="0" y="464"/>
                      <a:pt x="1" y="437"/>
                      <a:pt x="1" y="410"/>
                    </a:cubicBezTo>
                    <a:cubicBezTo>
                      <a:pt x="0" y="399"/>
                      <a:pt x="4" y="394"/>
                      <a:pt x="14" y="392"/>
                    </a:cubicBezTo>
                    <a:cubicBezTo>
                      <a:pt x="39" y="385"/>
                      <a:pt x="64" y="377"/>
                      <a:pt x="89" y="368"/>
                    </a:cubicBezTo>
                    <a:cubicBezTo>
                      <a:pt x="96" y="365"/>
                      <a:pt x="103" y="358"/>
                      <a:pt x="106" y="350"/>
                    </a:cubicBezTo>
                    <a:cubicBezTo>
                      <a:pt x="118" y="326"/>
                      <a:pt x="128" y="302"/>
                      <a:pt x="137" y="277"/>
                    </a:cubicBezTo>
                    <a:cubicBezTo>
                      <a:pt x="140" y="271"/>
                      <a:pt x="140" y="262"/>
                      <a:pt x="137" y="256"/>
                    </a:cubicBezTo>
                    <a:cubicBezTo>
                      <a:pt x="126" y="232"/>
                      <a:pt x="114" y="209"/>
                      <a:pt x="102" y="186"/>
                    </a:cubicBezTo>
                    <a:cubicBezTo>
                      <a:pt x="96" y="176"/>
                      <a:pt x="95" y="169"/>
                      <a:pt x="105" y="160"/>
                    </a:cubicBezTo>
                    <a:cubicBezTo>
                      <a:pt x="124" y="143"/>
                      <a:pt x="142" y="124"/>
                      <a:pt x="160" y="105"/>
                    </a:cubicBezTo>
                    <a:cubicBezTo>
                      <a:pt x="168" y="96"/>
                      <a:pt x="175" y="96"/>
                      <a:pt x="185" y="102"/>
                    </a:cubicBezTo>
                    <a:cubicBezTo>
                      <a:pt x="207" y="114"/>
                      <a:pt x="230" y="126"/>
                      <a:pt x="253" y="137"/>
                    </a:cubicBezTo>
                    <a:cubicBezTo>
                      <a:pt x="260" y="140"/>
                      <a:pt x="270" y="140"/>
                      <a:pt x="278" y="138"/>
                    </a:cubicBezTo>
                    <a:cubicBezTo>
                      <a:pt x="303" y="129"/>
                      <a:pt x="327" y="118"/>
                      <a:pt x="351" y="107"/>
                    </a:cubicBezTo>
                    <a:cubicBezTo>
                      <a:pt x="358" y="104"/>
                      <a:pt x="364" y="98"/>
                      <a:pt x="367" y="92"/>
                    </a:cubicBezTo>
                    <a:cubicBezTo>
                      <a:pt x="376" y="67"/>
                      <a:pt x="383" y="43"/>
                      <a:pt x="390" y="18"/>
                    </a:cubicBezTo>
                    <a:cubicBezTo>
                      <a:pt x="394" y="4"/>
                      <a:pt x="401" y="0"/>
                      <a:pt x="414" y="1"/>
                    </a:cubicBezTo>
                    <a:cubicBezTo>
                      <a:pt x="438" y="2"/>
                      <a:pt x="461" y="2"/>
                      <a:pt x="484" y="1"/>
                    </a:cubicBezTo>
                    <a:cubicBezTo>
                      <a:pt x="498" y="0"/>
                      <a:pt x="506" y="4"/>
                      <a:pt x="509" y="19"/>
                    </a:cubicBezTo>
                    <a:cubicBezTo>
                      <a:pt x="515" y="42"/>
                      <a:pt x="523" y="66"/>
                      <a:pt x="532" y="89"/>
                    </a:cubicBezTo>
                    <a:cubicBezTo>
                      <a:pt x="535" y="97"/>
                      <a:pt x="543" y="104"/>
                      <a:pt x="551" y="108"/>
                    </a:cubicBezTo>
                    <a:cubicBezTo>
                      <a:pt x="574" y="119"/>
                      <a:pt x="597" y="129"/>
                      <a:pt x="621" y="137"/>
                    </a:cubicBezTo>
                    <a:cubicBezTo>
                      <a:pt x="628" y="140"/>
                      <a:pt x="639" y="140"/>
                      <a:pt x="646" y="137"/>
                    </a:cubicBezTo>
                    <a:cubicBezTo>
                      <a:pt x="669" y="126"/>
                      <a:pt x="692" y="114"/>
                      <a:pt x="715" y="101"/>
                    </a:cubicBezTo>
                    <a:cubicBezTo>
                      <a:pt x="725" y="96"/>
                      <a:pt x="731" y="96"/>
                      <a:pt x="739" y="105"/>
                    </a:cubicBezTo>
                    <a:cubicBezTo>
                      <a:pt x="757" y="124"/>
                      <a:pt x="776" y="143"/>
                      <a:pt x="796" y="161"/>
                    </a:cubicBezTo>
                    <a:cubicBezTo>
                      <a:pt x="804" y="169"/>
                      <a:pt x="804" y="176"/>
                      <a:pt x="799" y="185"/>
                    </a:cubicBezTo>
                    <a:cubicBezTo>
                      <a:pt x="786" y="207"/>
                      <a:pt x="774" y="229"/>
                      <a:pt x="764" y="252"/>
                    </a:cubicBezTo>
                    <a:cubicBezTo>
                      <a:pt x="760" y="260"/>
                      <a:pt x="760" y="271"/>
                      <a:pt x="763" y="279"/>
                    </a:cubicBezTo>
                    <a:cubicBezTo>
                      <a:pt x="772" y="304"/>
                      <a:pt x="782" y="328"/>
                      <a:pt x="793" y="351"/>
                    </a:cubicBezTo>
                    <a:cubicBezTo>
                      <a:pt x="796" y="358"/>
                      <a:pt x="803" y="365"/>
                      <a:pt x="809" y="368"/>
                    </a:cubicBezTo>
                    <a:cubicBezTo>
                      <a:pt x="834" y="377"/>
                      <a:pt x="858" y="384"/>
                      <a:pt x="883" y="391"/>
                    </a:cubicBezTo>
                    <a:cubicBezTo>
                      <a:pt x="894" y="394"/>
                      <a:pt x="899" y="399"/>
                      <a:pt x="899" y="410"/>
                    </a:cubicBezTo>
                    <a:cubicBezTo>
                      <a:pt x="898" y="437"/>
                      <a:pt x="899" y="464"/>
                      <a:pt x="898" y="490"/>
                    </a:cubicBezTo>
                    <a:cubicBezTo>
                      <a:pt x="897" y="497"/>
                      <a:pt x="891" y="506"/>
                      <a:pt x="885" y="508"/>
                    </a:cubicBezTo>
                    <a:cubicBezTo>
                      <a:pt x="860" y="517"/>
                      <a:pt x="835" y="523"/>
                      <a:pt x="811" y="533"/>
                    </a:cubicBezTo>
                    <a:cubicBezTo>
                      <a:pt x="804" y="535"/>
                      <a:pt x="797" y="543"/>
                      <a:pt x="793" y="551"/>
                    </a:cubicBezTo>
                    <a:cubicBezTo>
                      <a:pt x="782" y="575"/>
                      <a:pt x="772" y="599"/>
                      <a:pt x="762" y="624"/>
                    </a:cubicBezTo>
                    <a:cubicBezTo>
                      <a:pt x="760" y="631"/>
                      <a:pt x="760" y="641"/>
                      <a:pt x="763" y="647"/>
                    </a:cubicBezTo>
                    <a:cubicBezTo>
                      <a:pt x="774" y="671"/>
                      <a:pt x="788" y="694"/>
                      <a:pt x="799" y="718"/>
                    </a:cubicBezTo>
                    <a:cubicBezTo>
                      <a:pt x="801" y="723"/>
                      <a:pt x="801" y="732"/>
                      <a:pt x="798" y="735"/>
                    </a:cubicBezTo>
                    <a:cubicBezTo>
                      <a:pt x="778" y="757"/>
                      <a:pt x="756" y="778"/>
                      <a:pt x="735" y="799"/>
                    </a:cubicBezTo>
                    <a:cubicBezTo>
                      <a:pt x="733" y="802"/>
                      <a:pt x="730" y="803"/>
                      <a:pt x="727" y="805"/>
                    </a:cubicBezTo>
                    <a:close/>
                    <a:moveTo>
                      <a:pt x="686" y="453"/>
                    </a:moveTo>
                    <a:cubicBezTo>
                      <a:pt x="687" y="322"/>
                      <a:pt x="582" y="216"/>
                      <a:pt x="452" y="215"/>
                    </a:cubicBezTo>
                    <a:cubicBezTo>
                      <a:pt x="321" y="214"/>
                      <a:pt x="214" y="318"/>
                      <a:pt x="213" y="449"/>
                    </a:cubicBezTo>
                    <a:cubicBezTo>
                      <a:pt x="212" y="579"/>
                      <a:pt x="317" y="687"/>
                      <a:pt x="447" y="688"/>
                    </a:cubicBezTo>
                    <a:cubicBezTo>
                      <a:pt x="579" y="689"/>
                      <a:pt x="685" y="584"/>
                      <a:pt x="686" y="4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7">
                <a:extLst>
                  <a:ext uri="{FF2B5EF4-FFF2-40B4-BE49-F238E27FC236}">
                    <a16:creationId xmlns:a16="http://schemas.microsoft.com/office/drawing/2014/main" id="{CA59B5FB-AFF6-4F4A-AF31-9E764A71D9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14253" y="2978151"/>
                <a:ext cx="1322390" cy="1308107"/>
              </a:xfrm>
              <a:custGeom>
                <a:avLst/>
                <a:gdLst>
                  <a:gd name="T0" fmla="*/ 256 w 590"/>
                  <a:gd name="T1" fmla="*/ 584 h 584"/>
                  <a:gd name="T2" fmla="*/ 201 w 590"/>
                  <a:gd name="T3" fmla="*/ 570 h 584"/>
                  <a:gd name="T4" fmla="*/ 190 w 590"/>
                  <a:gd name="T5" fmla="*/ 555 h 584"/>
                  <a:gd name="T6" fmla="*/ 143 w 590"/>
                  <a:gd name="T7" fmla="*/ 469 h 584"/>
                  <a:gd name="T8" fmla="*/ 112 w 590"/>
                  <a:gd name="T9" fmla="*/ 462 h 584"/>
                  <a:gd name="T10" fmla="*/ 35 w 590"/>
                  <a:gd name="T11" fmla="*/ 429 h 584"/>
                  <a:gd name="T12" fmla="*/ 37 w 590"/>
                  <a:gd name="T13" fmla="*/ 400 h 584"/>
                  <a:gd name="T14" fmla="*/ 64 w 590"/>
                  <a:gd name="T15" fmla="*/ 315 h 584"/>
                  <a:gd name="T16" fmla="*/ 27 w 590"/>
                  <a:gd name="T17" fmla="*/ 272 h 584"/>
                  <a:gd name="T18" fmla="*/ 8 w 590"/>
                  <a:gd name="T19" fmla="*/ 228 h 584"/>
                  <a:gd name="T20" fmla="*/ 62 w 590"/>
                  <a:gd name="T21" fmla="*/ 184 h 584"/>
                  <a:gd name="T22" fmla="*/ 102 w 590"/>
                  <a:gd name="T23" fmla="*/ 162 h 584"/>
                  <a:gd name="T24" fmla="*/ 117 w 590"/>
                  <a:gd name="T25" fmla="*/ 76 h 584"/>
                  <a:gd name="T26" fmla="*/ 128 w 590"/>
                  <a:gd name="T27" fmla="*/ 48 h 584"/>
                  <a:gd name="T28" fmla="*/ 210 w 590"/>
                  <a:gd name="T29" fmla="*/ 54 h 584"/>
                  <a:gd name="T30" fmla="*/ 246 w 590"/>
                  <a:gd name="T31" fmla="*/ 64 h 584"/>
                  <a:gd name="T32" fmla="*/ 324 w 590"/>
                  <a:gd name="T33" fmla="*/ 9 h 584"/>
                  <a:gd name="T34" fmla="*/ 344 w 590"/>
                  <a:gd name="T35" fmla="*/ 1 h 584"/>
                  <a:gd name="T36" fmla="*/ 402 w 590"/>
                  <a:gd name="T37" fmla="*/ 62 h 584"/>
                  <a:gd name="T38" fmla="*/ 425 w 590"/>
                  <a:gd name="T39" fmla="*/ 98 h 584"/>
                  <a:gd name="T40" fmla="*/ 510 w 590"/>
                  <a:gd name="T41" fmla="*/ 113 h 584"/>
                  <a:gd name="T42" fmla="*/ 540 w 590"/>
                  <a:gd name="T43" fmla="*/ 125 h 584"/>
                  <a:gd name="T44" fmla="*/ 532 w 590"/>
                  <a:gd name="T45" fmla="*/ 207 h 584"/>
                  <a:gd name="T46" fmla="*/ 523 w 590"/>
                  <a:gd name="T47" fmla="*/ 240 h 584"/>
                  <a:gd name="T48" fmla="*/ 578 w 590"/>
                  <a:gd name="T49" fmla="*/ 319 h 584"/>
                  <a:gd name="T50" fmla="*/ 587 w 590"/>
                  <a:gd name="T51" fmla="*/ 340 h 584"/>
                  <a:gd name="T52" fmla="*/ 571 w 590"/>
                  <a:gd name="T53" fmla="*/ 390 h 584"/>
                  <a:gd name="T54" fmla="*/ 520 w 590"/>
                  <a:gd name="T55" fmla="*/ 399 h 584"/>
                  <a:gd name="T56" fmla="*/ 494 w 590"/>
                  <a:gd name="T57" fmla="*/ 415 h 584"/>
                  <a:gd name="T58" fmla="*/ 489 w 590"/>
                  <a:gd name="T59" fmla="*/ 423 h 584"/>
                  <a:gd name="T60" fmla="*/ 474 w 590"/>
                  <a:gd name="T61" fmla="*/ 507 h 584"/>
                  <a:gd name="T62" fmla="*/ 465 w 590"/>
                  <a:gd name="T63" fmla="*/ 533 h 584"/>
                  <a:gd name="T64" fmla="*/ 418 w 590"/>
                  <a:gd name="T65" fmla="*/ 557 h 584"/>
                  <a:gd name="T66" fmla="*/ 378 w 590"/>
                  <a:gd name="T67" fmla="*/ 526 h 584"/>
                  <a:gd name="T68" fmla="*/ 350 w 590"/>
                  <a:gd name="T69" fmla="*/ 520 h 584"/>
                  <a:gd name="T70" fmla="*/ 342 w 590"/>
                  <a:gd name="T71" fmla="*/ 521 h 584"/>
                  <a:gd name="T72" fmla="*/ 267 w 590"/>
                  <a:gd name="T73" fmla="*/ 572 h 584"/>
                  <a:gd name="T74" fmla="*/ 256 w 590"/>
                  <a:gd name="T75" fmla="*/ 584 h 584"/>
                  <a:gd name="T76" fmla="*/ 450 w 590"/>
                  <a:gd name="T77" fmla="*/ 292 h 584"/>
                  <a:gd name="T78" fmla="*/ 292 w 590"/>
                  <a:gd name="T79" fmla="*/ 136 h 584"/>
                  <a:gd name="T80" fmla="*/ 141 w 590"/>
                  <a:gd name="T81" fmla="*/ 293 h 584"/>
                  <a:gd name="T82" fmla="*/ 299 w 590"/>
                  <a:gd name="T83" fmla="*/ 447 h 584"/>
                  <a:gd name="T84" fmla="*/ 450 w 590"/>
                  <a:gd name="T85" fmla="*/ 292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584">
                    <a:moveTo>
                      <a:pt x="256" y="584"/>
                    </a:moveTo>
                    <a:cubicBezTo>
                      <a:pt x="235" y="579"/>
                      <a:pt x="217" y="576"/>
                      <a:pt x="201" y="570"/>
                    </a:cubicBezTo>
                    <a:cubicBezTo>
                      <a:pt x="196" y="569"/>
                      <a:pt x="190" y="560"/>
                      <a:pt x="190" y="555"/>
                    </a:cubicBezTo>
                    <a:cubicBezTo>
                      <a:pt x="196" y="514"/>
                      <a:pt x="177" y="488"/>
                      <a:pt x="143" y="469"/>
                    </a:cubicBezTo>
                    <a:cubicBezTo>
                      <a:pt x="132" y="463"/>
                      <a:pt x="124" y="459"/>
                      <a:pt x="112" y="462"/>
                    </a:cubicBezTo>
                    <a:cubicBezTo>
                      <a:pt x="62" y="475"/>
                      <a:pt x="62" y="474"/>
                      <a:pt x="35" y="429"/>
                    </a:cubicBezTo>
                    <a:cubicBezTo>
                      <a:pt x="28" y="418"/>
                      <a:pt x="25" y="410"/>
                      <a:pt x="37" y="400"/>
                    </a:cubicBezTo>
                    <a:cubicBezTo>
                      <a:pt x="65" y="378"/>
                      <a:pt x="71" y="352"/>
                      <a:pt x="64" y="315"/>
                    </a:cubicBezTo>
                    <a:cubicBezTo>
                      <a:pt x="59" y="289"/>
                      <a:pt x="45" y="281"/>
                      <a:pt x="27" y="272"/>
                    </a:cubicBezTo>
                    <a:cubicBezTo>
                      <a:pt x="7" y="262"/>
                      <a:pt x="0" y="251"/>
                      <a:pt x="8" y="228"/>
                    </a:cubicBezTo>
                    <a:cubicBezTo>
                      <a:pt x="21" y="186"/>
                      <a:pt x="19" y="184"/>
                      <a:pt x="62" y="184"/>
                    </a:cubicBezTo>
                    <a:cubicBezTo>
                      <a:pt x="81" y="184"/>
                      <a:pt x="90" y="175"/>
                      <a:pt x="102" y="162"/>
                    </a:cubicBezTo>
                    <a:cubicBezTo>
                      <a:pt x="127" y="136"/>
                      <a:pt x="131" y="108"/>
                      <a:pt x="117" y="76"/>
                    </a:cubicBezTo>
                    <a:cubicBezTo>
                      <a:pt x="110" y="62"/>
                      <a:pt x="116" y="55"/>
                      <a:pt x="128" y="48"/>
                    </a:cubicBezTo>
                    <a:cubicBezTo>
                      <a:pt x="172" y="22"/>
                      <a:pt x="172" y="21"/>
                      <a:pt x="210" y="54"/>
                    </a:cubicBezTo>
                    <a:cubicBezTo>
                      <a:pt x="221" y="64"/>
                      <a:pt x="232" y="64"/>
                      <a:pt x="246" y="64"/>
                    </a:cubicBezTo>
                    <a:cubicBezTo>
                      <a:pt x="286" y="64"/>
                      <a:pt x="309" y="44"/>
                      <a:pt x="324" y="9"/>
                    </a:cubicBezTo>
                    <a:cubicBezTo>
                      <a:pt x="326" y="4"/>
                      <a:pt x="338" y="0"/>
                      <a:pt x="344" y="1"/>
                    </a:cubicBezTo>
                    <a:cubicBezTo>
                      <a:pt x="397" y="9"/>
                      <a:pt x="398" y="10"/>
                      <a:pt x="402" y="62"/>
                    </a:cubicBezTo>
                    <a:cubicBezTo>
                      <a:pt x="404" y="80"/>
                      <a:pt x="415" y="87"/>
                      <a:pt x="425" y="98"/>
                    </a:cubicBezTo>
                    <a:cubicBezTo>
                      <a:pt x="451" y="124"/>
                      <a:pt x="478" y="126"/>
                      <a:pt x="510" y="113"/>
                    </a:cubicBezTo>
                    <a:cubicBezTo>
                      <a:pt x="523" y="107"/>
                      <a:pt x="532" y="112"/>
                      <a:pt x="540" y="125"/>
                    </a:cubicBezTo>
                    <a:cubicBezTo>
                      <a:pt x="565" y="169"/>
                      <a:pt x="566" y="169"/>
                      <a:pt x="532" y="207"/>
                    </a:cubicBezTo>
                    <a:cubicBezTo>
                      <a:pt x="522" y="217"/>
                      <a:pt x="523" y="227"/>
                      <a:pt x="523" y="240"/>
                    </a:cubicBezTo>
                    <a:cubicBezTo>
                      <a:pt x="523" y="280"/>
                      <a:pt x="542" y="305"/>
                      <a:pt x="578" y="319"/>
                    </a:cubicBezTo>
                    <a:cubicBezTo>
                      <a:pt x="588" y="323"/>
                      <a:pt x="590" y="329"/>
                      <a:pt x="587" y="340"/>
                    </a:cubicBezTo>
                    <a:cubicBezTo>
                      <a:pt x="581" y="357"/>
                      <a:pt x="583" y="380"/>
                      <a:pt x="571" y="390"/>
                    </a:cubicBezTo>
                    <a:cubicBezTo>
                      <a:pt x="561" y="400"/>
                      <a:pt x="538" y="398"/>
                      <a:pt x="520" y="399"/>
                    </a:cubicBezTo>
                    <a:cubicBezTo>
                      <a:pt x="508" y="399"/>
                      <a:pt x="499" y="403"/>
                      <a:pt x="494" y="415"/>
                    </a:cubicBezTo>
                    <a:cubicBezTo>
                      <a:pt x="493" y="418"/>
                      <a:pt x="491" y="421"/>
                      <a:pt x="489" y="423"/>
                    </a:cubicBezTo>
                    <a:cubicBezTo>
                      <a:pt x="460" y="447"/>
                      <a:pt x="462" y="477"/>
                      <a:pt x="474" y="507"/>
                    </a:cubicBezTo>
                    <a:cubicBezTo>
                      <a:pt x="480" y="520"/>
                      <a:pt x="477" y="527"/>
                      <a:pt x="465" y="533"/>
                    </a:cubicBezTo>
                    <a:cubicBezTo>
                      <a:pt x="449" y="541"/>
                      <a:pt x="433" y="558"/>
                      <a:pt x="418" y="557"/>
                    </a:cubicBezTo>
                    <a:cubicBezTo>
                      <a:pt x="404" y="556"/>
                      <a:pt x="391" y="538"/>
                      <a:pt x="378" y="526"/>
                    </a:cubicBezTo>
                    <a:cubicBezTo>
                      <a:pt x="369" y="518"/>
                      <a:pt x="361" y="514"/>
                      <a:pt x="350" y="520"/>
                    </a:cubicBezTo>
                    <a:cubicBezTo>
                      <a:pt x="348" y="521"/>
                      <a:pt x="345" y="521"/>
                      <a:pt x="342" y="521"/>
                    </a:cubicBezTo>
                    <a:cubicBezTo>
                      <a:pt x="303" y="518"/>
                      <a:pt x="282" y="540"/>
                      <a:pt x="267" y="572"/>
                    </a:cubicBezTo>
                    <a:cubicBezTo>
                      <a:pt x="265" y="578"/>
                      <a:pt x="259" y="581"/>
                      <a:pt x="256" y="584"/>
                    </a:cubicBezTo>
                    <a:close/>
                    <a:moveTo>
                      <a:pt x="450" y="292"/>
                    </a:moveTo>
                    <a:cubicBezTo>
                      <a:pt x="449" y="203"/>
                      <a:pt x="381" y="136"/>
                      <a:pt x="292" y="136"/>
                    </a:cubicBezTo>
                    <a:cubicBezTo>
                      <a:pt x="209" y="137"/>
                      <a:pt x="140" y="208"/>
                      <a:pt x="141" y="293"/>
                    </a:cubicBezTo>
                    <a:cubicBezTo>
                      <a:pt x="142" y="380"/>
                      <a:pt x="212" y="449"/>
                      <a:pt x="299" y="447"/>
                    </a:cubicBezTo>
                    <a:cubicBezTo>
                      <a:pt x="382" y="446"/>
                      <a:pt x="451" y="375"/>
                      <a:pt x="450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8" name="Freeform 8">
                <a:extLst>
                  <a:ext uri="{FF2B5EF4-FFF2-40B4-BE49-F238E27FC236}">
                    <a16:creationId xmlns:a16="http://schemas.microsoft.com/office/drawing/2014/main" id="{E322852E-9A15-46F9-A373-14EF146B0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6037" y="3871917"/>
                <a:ext cx="1073151" cy="1054100"/>
              </a:xfrm>
              <a:custGeom>
                <a:avLst/>
                <a:gdLst>
                  <a:gd name="T0" fmla="*/ 72 w 479"/>
                  <a:gd name="T1" fmla="*/ 398 h 471"/>
                  <a:gd name="T2" fmla="*/ 44 w 479"/>
                  <a:gd name="T3" fmla="*/ 358 h 471"/>
                  <a:gd name="T4" fmla="*/ 49 w 479"/>
                  <a:gd name="T5" fmla="*/ 338 h 471"/>
                  <a:gd name="T6" fmla="*/ 56 w 479"/>
                  <a:gd name="T7" fmla="*/ 258 h 471"/>
                  <a:gd name="T8" fmla="*/ 26 w 479"/>
                  <a:gd name="T9" fmla="*/ 240 h 471"/>
                  <a:gd name="T10" fmla="*/ 11 w 479"/>
                  <a:gd name="T11" fmla="*/ 197 h 471"/>
                  <a:gd name="T12" fmla="*/ 37 w 479"/>
                  <a:gd name="T13" fmla="*/ 170 h 471"/>
                  <a:gd name="T14" fmla="*/ 95 w 479"/>
                  <a:gd name="T15" fmla="*/ 118 h 471"/>
                  <a:gd name="T16" fmla="*/ 85 w 479"/>
                  <a:gd name="T17" fmla="*/ 83 h 471"/>
                  <a:gd name="T18" fmla="*/ 94 w 479"/>
                  <a:gd name="T19" fmla="*/ 53 h 471"/>
                  <a:gd name="T20" fmla="*/ 155 w 479"/>
                  <a:gd name="T21" fmla="*/ 53 h 471"/>
                  <a:gd name="T22" fmla="*/ 186 w 479"/>
                  <a:gd name="T23" fmla="*/ 57 h 471"/>
                  <a:gd name="T24" fmla="*/ 201 w 479"/>
                  <a:gd name="T25" fmla="*/ 53 h 471"/>
                  <a:gd name="T26" fmla="*/ 234 w 479"/>
                  <a:gd name="T27" fmla="*/ 27 h 471"/>
                  <a:gd name="T28" fmla="*/ 250 w 479"/>
                  <a:gd name="T29" fmla="*/ 2 h 471"/>
                  <a:gd name="T30" fmla="*/ 299 w 479"/>
                  <a:gd name="T31" fmla="*/ 8 h 471"/>
                  <a:gd name="T32" fmla="*/ 306 w 479"/>
                  <a:gd name="T33" fmla="*/ 25 h 471"/>
                  <a:gd name="T34" fmla="*/ 357 w 479"/>
                  <a:gd name="T35" fmla="*/ 86 h 471"/>
                  <a:gd name="T36" fmla="*/ 388 w 479"/>
                  <a:gd name="T37" fmla="*/ 79 h 471"/>
                  <a:gd name="T38" fmla="*/ 427 w 479"/>
                  <a:gd name="T39" fmla="*/ 91 h 471"/>
                  <a:gd name="T40" fmla="*/ 427 w 479"/>
                  <a:gd name="T41" fmla="*/ 144 h 471"/>
                  <a:gd name="T42" fmla="*/ 447 w 479"/>
                  <a:gd name="T43" fmla="*/ 225 h 471"/>
                  <a:gd name="T44" fmla="*/ 476 w 479"/>
                  <a:gd name="T45" fmla="*/ 243 h 471"/>
                  <a:gd name="T46" fmla="*/ 470 w 479"/>
                  <a:gd name="T47" fmla="*/ 290 h 471"/>
                  <a:gd name="T48" fmla="*/ 461 w 479"/>
                  <a:gd name="T49" fmla="*/ 297 h 471"/>
                  <a:gd name="T50" fmla="*/ 452 w 479"/>
                  <a:gd name="T51" fmla="*/ 298 h 471"/>
                  <a:gd name="T52" fmla="*/ 390 w 479"/>
                  <a:gd name="T53" fmla="*/ 350 h 471"/>
                  <a:gd name="T54" fmla="*/ 398 w 479"/>
                  <a:gd name="T55" fmla="*/ 381 h 471"/>
                  <a:gd name="T56" fmla="*/ 388 w 479"/>
                  <a:gd name="T57" fmla="*/ 419 h 471"/>
                  <a:gd name="T58" fmla="*/ 333 w 479"/>
                  <a:gd name="T59" fmla="*/ 418 h 471"/>
                  <a:gd name="T60" fmla="*/ 297 w 479"/>
                  <a:gd name="T61" fmla="*/ 412 h 471"/>
                  <a:gd name="T62" fmla="*/ 244 w 479"/>
                  <a:gd name="T63" fmla="*/ 457 h 471"/>
                  <a:gd name="T64" fmla="*/ 222 w 479"/>
                  <a:gd name="T65" fmla="*/ 468 h 471"/>
                  <a:gd name="T66" fmla="*/ 220 w 479"/>
                  <a:gd name="T67" fmla="*/ 468 h 471"/>
                  <a:gd name="T68" fmla="*/ 176 w 479"/>
                  <a:gd name="T69" fmla="*/ 425 h 471"/>
                  <a:gd name="T70" fmla="*/ 158 w 479"/>
                  <a:gd name="T71" fmla="*/ 401 h 471"/>
                  <a:gd name="T72" fmla="*/ 148 w 479"/>
                  <a:gd name="T73" fmla="*/ 395 h 471"/>
                  <a:gd name="T74" fmla="*/ 95 w 479"/>
                  <a:gd name="T75" fmla="*/ 390 h 471"/>
                  <a:gd name="T76" fmla="*/ 72 w 479"/>
                  <a:gd name="T77" fmla="*/ 398 h 471"/>
                  <a:gd name="T78" fmla="*/ 242 w 479"/>
                  <a:gd name="T79" fmla="*/ 358 h 471"/>
                  <a:gd name="T80" fmla="*/ 366 w 479"/>
                  <a:gd name="T81" fmla="*/ 234 h 471"/>
                  <a:gd name="T82" fmla="*/ 242 w 479"/>
                  <a:gd name="T83" fmla="*/ 111 h 471"/>
                  <a:gd name="T84" fmla="*/ 119 w 479"/>
                  <a:gd name="T85" fmla="*/ 235 h 471"/>
                  <a:gd name="T86" fmla="*/ 242 w 479"/>
                  <a:gd name="T87" fmla="*/ 358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9" h="471">
                    <a:moveTo>
                      <a:pt x="72" y="398"/>
                    </a:moveTo>
                    <a:cubicBezTo>
                      <a:pt x="63" y="385"/>
                      <a:pt x="52" y="373"/>
                      <a:pt x="44" y="358"/>
                    </a:cubicBezTo>
                    <a:cubicBezTo>
                      <a:pt x="41" y="354"/>
                      <a:pt x="45" y="342"/>
                      <a:pt x="49" y="338"/>
                    </a:cubicBezTo>
                    <a:cubicBezTo>
                      <a:pt x="79" y="313"/>
                      <a:pt x="63" y="285"/>
                      <a:pt x="56" y="258"/>
                    </a:cubicBezTo>
                    <a:cubicBezTo>
                      <a:pt x="53" y="250"/>
                      <a:pt x="37" y="243"/>
                      <a:pt x="26" y="240"/>
                    </a:cubicBezTo>
                    <a:cubicBezTo>
                      <a:pt x="0" y="233"/>
                      <a:pt x="11" y="213"/>
                      <a:pt x="11" y="197"/>
                    </a:cubicBezTo>
                    <a:cubicBezTo>
                      <a:pt x="11" y="179"/>
                      <a:pt x="19" y="169"/>
                      <a:pt x="37" y="170"/>
                    </a:cubicBezTo>
                    <a:cubicBezTo>
                      <a:pt x="75" y="173"/>
                      <a:pt x="81" y="140"/>
                      <a:pt x="95" y="118"/>
                    </a:cubicBezTo>
                    <a:cubicBezTo>
                      <a:pt x="99" y="110"/>
                      <a:pt x="90" y="94"/>
                      <a:pt x="85" y="83"/>
                    </a:cubicBezTo>
                    <a:cubicBezTo>
                      <a:pt x="79" y="69"/>
                      <a:pt x="82" y="62"/>
                      <a:pt x="94" y="53"/>
                    </a:cubicBezTo>
                    <a:cubicBezTo>
                      <a:pt x="125" y="31"/>
                      <a:pt x="125" y="30"/>
                      <a:pt x="155" y="53"/>
                    </a:cubicBezTo>
                    <a:cubicBezTo>
                      <a:pt x="165" y="61"/>
                      <a:pt x="174" y="63"/>
                      <a:pt x="186" y="57"/>
                    </a:cubicBezTo>
                    <a:cubicBezTo>
                      <a:pt x="191" y="55"/>
                      <a:pt x="196" y="53"/>
                      <a:pt x="201" y="53"/>
                    </a:cubicBezTo>
                    <a:cubicBezTo>
                      <a:pt x="220" y="53"/>
                      <a:pt x="228" y="42"/>
                      <a:pt x="234" y="27"/>
                    </a:cubicBezTo>
                    <a:cubicBezTo>
                      <a:pt x="238" y="17"/>
                      <a:pt x="244" y="2"/>
                      <a:pt x="250" y="2"/>
                    </a:cubicBezTo>
                    <a:cubicBezTo>
                      <a:pt x="266" y="0"/>
                      <a:pt x="283" y="4"/>
                      <a:pt x="299" y="8"/>
                    </a:cubicBezTo>
                    <a:cubicBezTo>
                      <a:pt x="303" y="9"/>
                      <a:pt x="306" y="19"/>
                      <a:pt x="306" y="25"/>
                    </a:cubicBezTo>
                    <a:cubicBezTo>
                      <a:pt x="302" y="63"/>
                      <a:pt x="332" y="74"/>
                      <a:pt x="357" y="86"/>
                    </a:cubicBezTo>
                    <a:cubicBezTo>
                      <a:pt x="364" y="90"/>
                      <a:pt x="379" y="84"/>
                      <a:pt x="388" y="79"/>
                    </a:cubicBezTo>
                    <a:cubicBezTo>
                      <a:pt x="406" y="71"/>
                      <a:pt x="417" y="74"/>
                      <a:pt x="427" y="91"/>
                    </a:cubicBezTo>
                    <a:cubicBezTo>
                      <a:pt x="445" y="118"/>
                      <a:pt x="447" y="117"/>
                      <a:pt x="427" y="144"/>
                    </a:cubicBezTo>
                    <a:cubicBezTo>
                      <a:pt x="409" y="168"/>
                      <a:pt x="421" y="212"/>
                      <a:pt x="447" y="225"/>
                    </a:cubicBezTo>
                    <a:cubicBezTo>
                      <a:pt x="458" y="230"/>
                      <a:pt x="474" y="235"/>
                      <a:pt x="476" y="243"/>
                    </a:cubicBezTo>
                    <a:cubicBezTo>
                      <a:pt x="479" y="258"/>
                      <a:pt x="473" y="274"/>
                      <a:pt x="470" y="290"/>
                    </a:cubicBezTo>
                    <a:cubicBezTo>
                      <a:pt x="470" y="293"/>
                      <a:pt x="465" y="295"/>
                      <a:pt x="461" y="297"/>
                    </a:cubicBezTo>
                    <a:cubicBezTo>
                      <a:pt x="459" y="298"/>
                      <a:pt x="455" y="298"/>
                      <a:pt x="452" y="298"/>
                    </a:cubicBezTo>
                    <a:cubicBezTo>
                      <a:pt x="414" y="294"/>
                      <a:pt x="403" y="325"/>
                      <a:pt x="390" y="350"/>
                    </a:cubicBezTo>
                    <a:cubicBezTo>
                      <a:pt x="387" y="357"/>
                      <a:pt x="394" y="371"/>
                      <a:pt x="398" y="381"/>
                    </a:cubicBezTo>
                    <a:cubicBezTo>
                      <a:pt x="405" y="397"/>
                      <a:pt x="404" y="408"/>
                      <a:pt x="388" y="419"/>
                    </a:cubicBezTo>
                    <a:cubicBezTo>
                      <a:pt x="360" y="437"/>
                      <a:pt x="360" y="439"/>
                      <a:pt x="333" y="418"/>
                    </a:cubicBezTo>
                    <a:cubicBezTo>
                      <a:pt x="321" y="409"/>
                      <a:pt x="311" y="410"/>
                      <a:pt x="297" y="412"/>
                    </a:cubicBezTo>
                    <a:cubicBezTo>
                      <a:pt x="268" y="416"/>
                      <a:pt x="251" y="430"/>
                      <a:pt x="244" y="457"/>
                    </a:cubicBezTo>
                    <a:cubicBezTo>
                      <a:pt x="241" y="469"/>
                      <a:pt x="233" y="471"/>
                      <a:pt x="222" y="468"/>
                    </a:cubicBezTo>
                    <a:cubicBezTo>
                      <a:pt x="222" y="468"/>
                      <a:pt x="221" y="468"/>
                      <a:pt x="220" y="468"/>
                    </a:cubicBezTo>
                    <a:cubicBezTo>
                      <a:pt x="183" y="463"/>
                      <a:pt x="182" y="463"/>
                      <a:pt x="176" y="425"/>
                    </a:cubicBezTo>
                    <a:cubicBezTo>
                      <a:pt x="174" y="413"/>
                      <a:pt x="170" y="405"/>
                      <a:pt x="158" y="401"/>
                    </a:cubicBezTo>
                    <a:cubicBezTo>
                      <a:pt x="154" y="400"/>
                      <a:pt x="150" y="398"/>
                      <a:pt x="148" y="395"/>
                    </a:cubicBezTo>
                    <a:cubicBezTo>
                      <a:pt x="132" y="379"/>
                      <a:pt x="114" y="381"/>
                      <a:pt x="95" y="390"/>
                    </a:cubicBezTo>
                    <a:cubicBezTo>
                      <a:pt x="89" y="393"/>
                      <a:pt x="82" y="395"/>
                      <a:pt x="72" y="398"/>
                    </a:cubicBezTo>
                    <a:close/>
                    <a:moveTo>
                      <a:pt x="242" y="358"/>
                    </a:moveTo>
                    <a:cubicBezTo>
                      <a:pt x="310" y="358"/>
                      <a:pt x="366" y="302"/>
                      <a:pt x="366" y="234"/>
                    </a:cubicBezTo>
                    <a:cubicBezTo>
                      <a:pt x="365" y="167"/>
                      <a:pt x="309" y="111"/>
                      <a:pt x="242" y="111"/>
                    </a:cubicBezTo>
                    <a:cubicBezTo>
                      <a:pt x="174" y="112"/>
                      <a:pt x="118" y="167"/>
                      <a:pt x="119" y="235"/>
                    </a:cubicBezTo>
                    <a:cubicBezTo>
                      <a:pt x="119" y="304"/>
                      <a:pt x="173" y="358"/>
                      <a:pt x="242" y="3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7C93E9B1-25FF-47FE-B310-23EA6D86F862}"/>
                </a:ext>
              </a:extLst>
            </p:cNvPr>
            <p:cNvSpPr txBox="1"/>
            <p:nvPr/>
          </p:nvSpPr>
          <p:spPr>
            <a:xfrm>
              <a:off x="1805010" y="6493325"/>
              <a:ext cx="2254795" cy="1067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Autofit/>
            </a:bodyPr>
            <a:lstStyle/>
            <a:p>
              <a:pPr marL="177800" indent="-177800"/>
              <a:r>
                <a:rPr lang="en-US" sz="700" i="1" dirty="0">
                  <a:solidFill>
                    <a:srgbClr val="000000"/>
                  </a:solidFill>
                  <a:cs typeface="Times New Roman" pitchFamily="18" charset="0"/>
                </a:rPr>
                <a:t>Engineering, Industrial and Facilities Services experience</a:t>
              </a:r>
              <a:endParaRPr lang="en-US" sz="700" dirty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7329196-0A2A-41CB-9707-DD05E5707CEA}"/>
              </a:ext>
            </a:extLst>
          </p:cNvPr>
          <p:cNvGrpSpPr/>
          <p:nvPr/>
        </p:nvGrpSpPr>
        <p:grpSpPr>
          <a:xfrm>
            <a:off x="4653403" y="6628281"/>
            <a:ext cx="1683563" cy="126921"/>
            <a:chOff x="6075650" y="6519978"/>
            <a:chExt cx="1683563" cy="126921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0024D171-E620-4471-A36B-198B744EBF97}"/>
                </a:ext>
              </a:extLst>
            </p:cNvPr>
            <p:cNvGrpSpPr/>
            <p:nvPr/>
          </p:nvGrpSpPr>
          <p:grpSpPr>
            <a:xfrm>
              <a:off x="6075650" y="6519978"/>
              <a:ext cx="177835" cy="126921"/>
              <a:chOff x="-176213" y="65088"/>
              <a:chExt cx="6757988" cy="4384675"/>
            </a:xfrm>
            <a:noFill/>
          </p:grpSpPr>
          <p:sp>
            <p:nvSpPr>
              <p:cNvPr id="122" name="Freeform 7">
                <a:extLst>
                  <a:ext uri="{FF2B5EF4-FFF2-40B4-BE49-F238E27FC236}">
                    <a16:creationId xmlns:a16="http://schemas.microsoft.com/office/drawing/2014/main" id="{AD7538A9-D399-4D3D-9F08-297EA45120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6213" y="1663700"/>
                <a:ext cx="2497138" cy="1874838"/>
              </a:xfrm>
              <a:custGeom>
                <a:avLst/>
                <a:gdLst>
                  <a:gd name="T0" fmla="*/ 665 w 666"/>
                  <a:gd name="T1" fmla="*/ 365 h 500"/>
                  <a:gd name="T2" fmla="*/ 333 w 666"/>
                  <a:gd name="T3" fmla="*/ 0 h 500"/>
                  <a:gd name="T4" fmla="*/ 1 w 666"/>
                  <a:gd name="T5" fmla="*/ 365 h 500"/>
                  <a:gd name="T6" fmla="*/ 1 w 666"/>
                  <a:gd name="T7" fmla="*/ 371 h 500"/>
                  <a:gd name="T8" fmla="*/ 26 w 666"/>
                  <a:gd name="T9" fmla="*/ 419 h 500"/>
                  <a:gd name="T10" fmla="*/ 333 w 666"/>
                  <a:gd name="T11" fmla="*/ 500 h 500"/>
                  <a:gd name="T12" fmla="*/ 641 w 666"/>
                  <a:gd name="T13" fmla="*/ 419 h 500"/>
                  <a:gd name="T14" fmla="*/ 665 w 666"/>
                  <a:gd name="T15" fmla="*/ 371 h 500"/>
                  <a:gd name="T16" fmla="*/ 665 w 666"/>
                  <a:gd name="T17" fmla="*/ 36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6" h="500">
                    <a:moveTo>
                      <a:pt x="665" y="365"/>
                    </a:moveTo>
                    <a:cubicBezTo>
                      <a:pt x="647" y="160"/>
                      <a:pt x="505" y="0"/>
                      <a:pt x="333" y="0"/>
                    </a:cubicBezTo>
                    <a:cubicBezTo>
                      <a:pt x="161" y="0"/>
                      <a:pt x="19" y="160"/>
                      <a:pt x="1" y="365"/>
                    </a:cubicBezTo>
                    <a:cubicBezTo>
                      <a:pt x="1" y="367"/>
                      <a:pt x="1" y="369"/>
                      <a:pt x="1" y="371"/>
                    </a:cubicBezTo>
                    <a:cubicBezTo>
                      <a:pt x="0" y="388"/>
                      <a:pt x="11" y="410"/>
                      <a:pt x="26" y="419"/>
                    </a:cubicBezTo>
                    <a:cubicBezTo>
                      <a:pt x="110" y="469"/>
                      <a:pt x="217" y="500"/>
                      <a:pt x="333" y="500"/>
                    </a:cubicBezTo>
                    <a:cubicBezTo>
                      <a:pt x="449" y="500"/>
                      <a:pt x="556" y="469"/>
                      <a:pt x="641" y="419"/>
                    </a:cubicBezTo>
                    <a:cubicBezTo>
                      <a:pt x="655" y="410"/>
                      <a:pt x="666" y="389"/>
                      <a:pt x="665" y="371"/>
                    </a:cubicBezTo>
                    <a:cubicBezTo>
                      <a:pt x="665" y="369"/>
                      <a:pt x="665" y="367"/>
                      <a:pt x="665" y="36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Oval 8">
                <a:extLst>
                  <a:ext uri="{FF2B5EF4-FFF2-40B4-BE49-F238E27FC236}">
                    <a16:creationId xmlns:a16="http://schemas.microsoft.com/office/drawing/2014/main" id="{16363CF9-5C6E-47BA-853A-4B349E70E0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63" y="188913"/>
                <a:ext cx="1423988" cy="1425575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0">
                <a:extLst>
                  <a:ext uri="{FF2B5EF4-FFF2-40B4-BE49-F238E27FC236}">
                    <a16:creationId xmlns:a16="http://schemas.microsoft.com/office/drawing/2014/main" id="{83644584-5402-4C21-A9E9-CE37E8C27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050" y="1663700"/>
                <a:ext cx="2498725" cy="1874838"/>
              </a:xfrm>
              <a:custGeom>
                <a:avLst/>
                <a:gdLst>
                  <a:gd name="T0" fmla="*/ 665 w 666"/>
                  <a:gd name="T1" fmla="*/ 365 h 500"/>
                  <a:gd name="T2" fmla="*/ 333 w 666"/>
                  <a:gd name="T3" fmla="*/ 0 h 500"/>
                  <a:gd name="T4" fmla="*/ 1 w 666"/>
                  <a:gd name="T5" fmla="*/ 365 h 500"/>
                  <a:gd name="T6" fmla="*/ 1 w 666"/>
                  <a:gd name="T7" fmla="*/ 371 h 500"/>
                  <a:gd name="T8" fmla="*/ 26 w 666"/>
                  <a:gd name="T9" fmla="*/ 419 h 500"/>
                  <a:gd name="T10" fmla="*/ 333 w 666"/>
                  <a:gd name="T11" fmla="*/ 500 h 500"/>
                  <a:gd name="T12" fmla="*/ 641 w 666"/>
                  <a:gd name="T13" fmla="*/ 419 h 500"/>
                  <a:gd name="T14" fmla="*/ 665 w 666"/>
                  <a:gd name="T15" fmla="*/ 371 h 500"/>
                  <a:gd name="T16" fmla="*/ 665 w 666"/>
                  <a:gd name="T17" fmla="*/ 36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6" h="500">
                    <a:moveTo>
                      <a:pt x="665" y="365"/>
                    </a:moveTo>
                    <a:cubicBezTo>
                      <a:pt x="647" y="160"/>
                      <a:pt x="505" y="0"/>
                      <a:pt x="333" y="0"/>
                    </a:cubicBezTo>
                    <a:cubicBezTo>
                      <a:pt x="161" y="0"/>
                      <a:pt x="19" y="160"/>
                      <a:pt x="1" y="365"/>
                    </a:cubicBezTo>
                    <a:cubicBezTo>
                      <a:pt x="1" y="367"/>
                      <a:pt x="1" y="369"/>
                      <a:pt x="1" y="371"/>
                    </a:cubicBezTo>
                    <a:cubicBezTo>
                      <a:pt x="0" y="388"/>
                      <a:pt x="11" y="410"/>
                      <a:pt x="26" y="419"/>
                    </a:cubicBezTo>
                    <a:cubicBezTo>
                      <a:pt x="110" y="469"/>
                      <a:pt x="217" y="500"/>
                      <a:pt x="333" y="500"/>
                    </a:cubicBezTo>
                    <a:cubicBezTo>
                      <a:pt x="449" y="500"/>
                      <a:pt x="556" y="469"/>
                      <a:pt x="641" y="419"/>
                    </a:cubicBezTo>
                    <a:cubicBezTo>
                      <a:pt x="655" y="410"/>
                      <a:pt x="666" y="389"/>
                      <a:pt x="665" y="371"/>
                    </a:cubicBezTo>
                    <a:cubicBezTo>
                      <a:pt x="665" y="369"/>
                      <a:pt x="665" y="367"/>
                      <a:pt x="665" y="36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5" name="Oval 11">
                <a:extLst>
                  <a:ext uri="{FF2B5EF4-FFF2-40B4-BE49-F238E27FC236}">
                    <a16:creationId xmlns:a16="http://schemas.microsoft.com/office/drawing/2014/main" id="{FCF796C6-9C62-4470-B8A3-14A2B7C77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9625" y="188913"/>
                <a:ext cx="1425575" cy="1425575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8C47A3F7-BCFB-4590-A18B-DADED17A0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1997075"/>
                <a:ext cx="3270250" cy="2452688"/>
              </a:xfrm>
              <a:custGeom>
                <a:avLst/>
                <a:gdLst>
                  <a:gd name="T0" fmla="*/ 870 w 872"/>
                  <a:gd name="T1" fmla="*/ 478 h 654"/>
                  <a:gd name="T2" fmla="*/ 436 w 872"/>
                  <a:gd name="T3" fmla="*/ 0 h 654"/>
                  <a:gd name="T4" fmla="*/ 2 w 872"/>
                  <a:gd name="T5" fmla="*/ 478 h 654"/>
                  <a:gd name="T6" fmla="*/ 2 w 872"/>
                  <a:gd name="T7" fmla="*/ 486 h 654"/>
                  <a:gd name="T8" fmla="*/ 33 w 872"/>
                  <a:gd name="T9" fmla="*/ 548 h 654"/>
                  <a:gd name="T10" fmla="*/ 436 w 872"/>
                  <a:gd name="T11" fmla="*/ 654 h 654"/>
                  <a:gd name="T12" fmla="*/ 839 w 872"/>
                  <a:gd name="T13" fmla="*/ 548 h 654"/>
                  <a:gd name="T14" fmla="*/ 870 w 872"/>
                  <a:gd name="T15" fmla="*/ 486 h 654"/>
                  <a:gd name="T16" fmla="*/ 870 w 872"/>
                  <a:gd name="T17" fmla="*/ 478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2" h="654">
                    <a:moveTo>
                      <a:pt x="870" y="478"/>
                    </a:moveTo>
                    <a:cubicBezTo>
                      <a:pt x="847" y="209"/>
                      <a:pt x="661" y="0"/>
                      <a:pt x="436" y="0"/>
                    </a:cubicBezTo>
                    <a:cubicBezTo>
                      <a:pt x="211" y="0"/>
                      <a:pt x="25" y="209"/>
                      <a:pt x="2" y="478"/>
                    </a:cubicBezTo>
                    <a:cubicBezTo>
                      <a:pt x="1" y="480"/>
                      <a:pt x="1" y="483"/>
                      <a:pt x="2" y="486"/>
                    </a:cubicBezTo>
                    <a:cubicBezTo>
                      <a:pt x="0" y="508"/>
                      <a:pt x="14" y="536"/>
                      <a:pt x="33" y="548"/>
                    </a:cubicBezTo>
                    <a:cubicBezTo>
                      <a:pt x="144" y="614"/>
                      <a:pt x="284" y="654"/>
                      <a:pt x="436" y="654"/>
                    </a:cubicBezTo>
                    <a:cubicBezTo>
                      <a:pt x="588" y="654"/>
                      <a:pt x="728" y="614"/>
                      <a:pt x="839" y="548"/>
                    </a:cubicBezTo>
                    <a:cubicBezTo>
                      <a:pt x="858" y="536"/>
                      <a:pt x="872" y="508"/>
                      <a:pt x="870" y="486"/>
                    </a:cubicBezTo>
                    <a:cubicBezTo>
                      <a:pt x="871" y="483"/>
                      <a:pt x="871" y="480"/>
                      <a:pt x="870" y="47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Oval 14">
                <a:extLst>
                  <a:ext uri="{FF2B5EF4-FFF2-40B4-BE49-F238E27FC236}">
                    <a16:creationId xmlns:a16="http://schemas.microsoft.com/office/drawing/2014/main" id="{D99667EB-B071-4699-ABE9-C23F89B0B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5088"/>
                <a:ext cx="1866900" cy="1863725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0C6AD62-87ED-48F8-BDA2-04BBABDFD0EE}"/>
                </a:ext>
              </a:extLst>
            </p:cNvPr>
            <p:cNvSpPr txBox="1"/>
            <p:nvPr/>
          </p:nvSpPr>
          <p:spPr>
            <a:xfrm>
              <a:off x="6393281" y="6521928"/>
              <a:ext cx="1365932" cy="11912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Autofit/>
            </a:bodyPr>
            <a:lstStyle/>
            <a:p>
              <a:pPr marL="177800" indent="-177800"/>
              <a:r>
                <a:rPr lang="en-US" sz="700" i="1" dirty="0">
                  <a:solidFill>
                    <a:srgbClr val="000000"/>
                  </a:solidFill>
                  <a:cs typeface="Times New Roman" pitchFamily="18" charset="0"/>
                </a:rPr>
                <a:t>Prior Staffing portfolio experience</a:t>
              </a:r>
              <a:endParaRPr lang="en-US" sz="700" dirty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</p:grpSp>
      <p:pic>
        <p:nvPicPr>
          <p:cNvPr id="129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619918ED-BB56-48E7-B29D-307B25AA7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3919703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5260B18-BFE6-462C-8B7B-A97F02A713A3}"/>
              </a:ext>
            </a:extLst>
          </p:cNvPr>
          <p:cNvGrpSpPr/>
          <p:nvPr/>
        </p:nvGrpSpPr>
        <p:grpSpPr>
          <a:xfrm>
            <a:off x="4670183" y="1811372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31" name="Freeform 6">
              <a:extLst>
                <a:ext uri="{FF2B5EF4-FFF2-40B4-BE49-F238E27FC236}">
                  <a16:creationId xmlns:a16="http://schemas.microsoft.com/office/drawing/2014/main" id="{D3B06887-F2A1-403B-B295-D8F94F44B1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2" name="Freeform 7">
              <a:extLst>
                <a:ext uri="{FF2B5EF4-FFF2-40B4-BE49-F238E27FC236}">
                  <a16:creationId xmlns:a16="http://schemas.microsoft.com/office/drawing/2014/main" id="{3FDC59B2-A785-45F1-9D1C-DEBFA40388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6" name="Freeform 8">
              <a:extLst>
                <a:ext uri="{FF2B5EF4-FFF2-40B4-BE49-F238E27FC236}">
                  <a16:creationId xmlns:a16="http://schemas.microsoft.com/office/drawing/2014/main" id="{41735A2B-1BEB-4458-A53B-5F89E4A0C0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8181E27-6993-412B-A77F-84E50F90DFE0}"/>
              </a:ext>
            </a:extLst>
          </p:cNvPr>
          <p:cNvGrpSpPr/>
          <p:nvPr/>
        </p:nvGrpSpPr>
        <p:grpSpPr>
          <a:xfrm>
            <a:off x="4670183" y="1957915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38" name="Freeform 6">
              <a:extLst>
                <a:ext uri="{FF2B5EF4-FFF2-40B4-BE49-F238E27FC236}">
                  <a16:creationId xmlns:a16="http://schemas.microsoft.com/office/drawing/2014/main" id="{0C3E01EC-73AF-469E-BD32-E1DADC5FAE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DA7834F7-43CC-4A5B-9E2D-0174B84CE0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0" name="Freeform 8">
              <a:extLst>
                <a:ext uri="{FF2B5EF4-FFF2-40B4-BE49-F238E27FC236}">
                  <a16:creationId xmlns:a16="http://schemas.microsoft.com/office/drawing/2014/main" id="{6F8969E1-FC16-48B1-826C-B472C466CB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FB5737E0-5E9A-4443-94CB-5D9E1A6B6A3C}"/>
              </a:ext>
            </a:extLst>
          </p:cNvPr>
          <p:cNvGrpSpPr/>
          <p:nvPr/>
        </p:nvGrpSpPr>
        <p:grpSpPr>
          <a:xfrm>
            <a:off x="4670183" y="208921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42" name="Freeform 6">
              <a:extLst>
                <a:ext uri="{FF2B5EF4-FFF2-40B4-BE49-F238E27FC236}">
                  <a16:creationId xmlns:a16="http://schemas.microsoft.com/office/drawing/2014/main" id="{0B4BDDFA-6766-40E8-97F4-C5FF6652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3" name="Freeform 7">
              <a:extLst>
                <a:ext uri="{FF2B5EF4-FFF2-40B4-BE49-F238E27FC236}">
                  <a16:creationId xmlns:a16="http://schemas.microsoft.com/office/drawing/2014/main" id="{EA4D49F2-70BE-4522-B92C-7DD68400D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4" name="Freeform 8">
              <a:extLst>
                <a:ext uri="{FF2B5EF4-FFF2-40B4-BE49-F238E27FC236}">
                  <a16:creationId xmlns:a16="http://schemas.microsoft.com/office/drawing/2014/main" id="{3F6E3300-7257-4424-8B0E-4CDB91897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F9A42F9-5CD3-4275-B470-D3BE24FDB5A3}"/>
              </a:ext>
            </a:extLst>
          </p:cNvPr>
          <p:cNvGrpSpPr/>
          <p:nvPr/>
        </p:nvGrpSpPr>
        <p:grpSpPr>
          <a:xfrm>
            <a:off x="4670183" y="2235761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46" name="Freeform 6">
              <a:extLst>
                <a:ext uri="{FF2B5EF4-FFF2-40B4-BE49-F238E27FC236}">
                  <a16:creationId xmlns:a16="http://schemas.microsoft.com/office/drawing/2014/main" id="{E7FB7D6D-7948-4FF1-B78C-14003246A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7" name="Freeform 7">
              <a:extLst>
                <a:ext uri="{FF2B5EF4-FFF2-40B4-BE49-F238E27FC236}">
                  <a16:creationId xmlns:a16="http://schemas.microsoft.com/office/drawing/2014/main" id="{59DC6382-2CF3-4040-BD5F-40E063B02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8">
              <a:extLst>
                <a:ext uri="{FF2B5EF4-FFF2-40B4-BE49-F238E27FC236}">
                  <a16:creationId xmlns:a16="http://schemas.microsoft.com/office/drawing/2014/main" id="{C27D5804-AFD5-429A-AD33-65D2C10DB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BFB56822-E111-4E7E-A013-C8416F138E10}"/>
              </a:ext>
            </a:extLst>
          </p:cNvPr>
          <p:cNvGrpSpPr/>
          <p:nvPr/>
        </p:nvGrpSpPr>
        <p:grpSpPr>
          <a:xfrm>
            <a:off x="4670183" y="2372725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50" name="Freeform 6">
              <a:extLst>
                <a:ext uri="{FF2B5EF4-FFF2-40B4-BE49-F238E27FC236}">
                  <a16:creationId xmlns:a16="http://schemas.microsoft.com/office/drawing/2014/main" id="{EA1379D0-AF54-4367-B75B-20DEC5196A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1" name="Freeform 7">
              <a:extLst>
                <a:ext uri="{FF2B5EF4-FFF2-40B4-BE49-F238E27FC236}">
                  <a16:creationId xmlns:a16="http://schemas.microsoft.com/office/drawing/2014/main" id="{82A623A8-249F-4C99-A852-DCD0B183D3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2" name="Freeform 8">
              <a:extLst>
                <a:ext uri="{FF2B5EF4-FFF2-40B4-BE49-F238E27FC236}">
                  <a16:creationId xmlns:a16="http://schemas.microsoft.com/office/drawing/2014/main" id="{355A0687-901B-4457-B8FE-7F04FA37D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DCF3F38-A92C-4EA0-9478-4D9FD7DEB437}"/>
              </a:ext>
            </a:extLst>
          </p:cNvPr>
          <p:cNvGrpSpPr/>
          <p:nvPr/>
        </p:nvGrpSpPr>
        <p:grpSpPr>
          <a:xfrm>
            <a:off x="-603196" y="2664925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54" name="Freeform 6">
              <a:extLst>
                <a:ext uri="{FF2B5EF4-FFF2-40B4-BE49-F238E27FC236}">
                  <a16:creationId xmlns:a16="http://schemas.microsoft.com/office/drawing/2014/main" id="{03AA58B0-E031-4B25-A684-8233063A15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5" name="Freeform 7">
              <a:extLst>
                <a:ext uri="{FF2B5EF4-FFF2-40B4-BE49-F238E27FC236}">
                  <a16:creationId xmlns:a16="http://schemas.microsoft.com/office/drawing/2014/main" id="{568E5553-23D0-4996-9570-8A7C0D88E2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3045478-15A9-4D17-B6C6-8D2C1F09EA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7A3DC65-C2E0-48AA-BBCA-E98065E46B89}"/>
              </a:ext>
            </a:extLst>
          </p:cNvPr>
          <p:cNvGrpSpPr/>
          <p:nvPr/>
        </p:nvGrpSpPr>
        <p:grpSpPr>
          <a:xfrm>
            <a:off x="-639501" y="2830029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67" name="Freeform 6">
              <a:extLst>
                <a:ext uri="{FF2B5EF4-FFF2-40B4-BE49-F238E27FC236}">
                  <a16:creationId xmlns:a16="http://schemas.microsoft.com/office/drawing/2014/main" id="{BD89009F-0510-4626-8D32-12D6A7AA6B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8" name="Freeform 7">
              <a:extLst>
                <a:ext uri="{FF2B5EF4-FFF2-40B4-BE49-F238E27FC236}">
                  <a16:creationId xmlns:a16="http://schemas.microsoft.com/office/drawing/2014/main" id="{87BDF279-1AFD-4CB9-8F2F-8350B3966A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8">
              <a:extLst>
                <a:ext uri="{FF2B5EF4-FFF2-40B4-BE49-F238E27FC236}">
                  <a16:creationId xmlns:a16="http://schemas.microsoft.com/office/drawing/2014/main" id="{EF36C992-DA91-4336-9CBF-DF21CF30E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0BDC46A-B803-4A7C-9814-D1B233068DF7}"/>
              </a:ext>
            </a:extLst>
          </p:cNvPr>
          <p:cNvGrpSpPr/>
          <p:nvPr/>
        </p:nvGrpSpPr>
        <p:grpSpPr>
          <a:xfrm>
            <a:off x="4670183" y="2648810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71" name="Freeform 6">
              <a:extLst>
                <a:ext uri="{FF2B5EF4-FFF2-40B4-BE49-F238E27FC236}">
                  <a16:creationId xmlns:a16="http://schemas.microsoft.com/office/drawing/2014/main" id="{E3861129-5434-4E48-ADD9-A346AA7E9A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2" name="Freeform 7">
              <a:extLst>
                <a:ext uri="{FF2B5EF4-FFF2-40B4-BE49-F238E27FC236}">
                  <a16:creationId xmlns:a16="http://schemas.microsoft.com/office/drawing/2014/main" id="{5ABDE95C-3DA8-48F6-AA33-740AD40E9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8">
              <a:extLst>
                <a:ext uri="{FF2B5EF4-FFF2-40B4-BE49-F238E27FC236}">
                  <a16:creationId xmlns:a16="http://schemas.microsoft.com/office/drawing/2014/main" id="{4F7C30D1-57B3-4589-84A9-F20E998836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83CA8FA-9CC1-4468-8710-4A3D4F6B3D7B}"/>
              </a:ext>
            </a:extLst>
          </p:cNvPr>
          <p:cNvGrpSpPr/>
          <p:nvPr/>
        </p:nvGrpSpPr>
        <p:grpSpPr>
          <a:xfrm>
            <a:off x="4670183" y="307064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75" name="Freeform 6">
              <a:extLst>
                <a:ext uri="{FF2B5EF4-FFF2-40B4-BE49-F238E27FC236}">
                  <a16:creationId xmlns:a16="http://schemas.microsoft.com/office/drawing/2014/main" id="{B54C3798-5847-43C4-B89E-DE19E4B64A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6" name="Freeform 7">
              <a:extLst>
                <a:ext uri="{FF2B5EF4-FFF2-40B4-BE49-F238E27FC236}">
                  <a16:creationId xmlns:a16="http://schemas.microsoft.com/office/drawing/2014/main" id="{4E0175D9-732A-4AAF-A32F-0D68F69572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8">
              <a:extLst>
                <a:ext uri="{FF2B5EF4-FFF2-40B4-BE49-F238E27FC236}">
                  <a16:creationId xmlns:a16="http://schemas.microsoft.com/office/drawing/2014/main" id="{D0BEBBFF-25A5-42D4-B5B8-5D36175B39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82040592-C2D4-4026-9A0D-0142699156E8}"/>
              </a:ext>
            </a:extLst>
          </p:cNvPr>
          <p:cNvGrpSpPr/>
          <p:nvPr/>
        </p:nvGrpSpPr>
        <p:grpSpPr>
          <a:xfrm>
            <a:off x="4670183" y="3212109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79" name="Freeform 6">
              <a:extLst>
                <a:ext uri="{FF2B5EF4-FFF2-40B4-BE49-F238E27FC236}">
                  <a16:creationId xmlns:a16="http://schemas.microsoft.com/office/drawing/2014/main" id="{44E59193-7F77-4030-B3D6-2DF5188B08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0" name="Freeform 7">
              <a:extLst>
                <a:ext uri="{FF2B5EF4-FFF2-40B4-BE49-F238E27FC236}">
                  <a16:creationId xmlns:a16="http://schemas.microsoft.com/office/drawing/2014/main" id="{118F0886-ADC2-469E-84E7-2BC0AFAFEE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1" name="Freeform 8">
              <a:extLst>
                <a:ext uri="{FF2B5EF4-FFF2-40B4-BE49-F238E27FC236}">
                  <a16:creationId xmlns:a16="http://schemas.microsoft.com/office/drawing/2014/main" id="{C147CE38-2C3D-4523-9118-C760D543BE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99599AF5-1515-4C4A-ACE7-53EDF1ECC9FD}"/>
              </a:ext>
            </a:extLst>
          </p:cNvPr>
          <p:cNvGrpSpPr/>
          <p:nvPr/>
        </p:nvGrpSpPr>
        <p:grpSpPr>
          <a:xfrm>
            <a:off x="-871496" y="3797452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83" name="Freeform 6">
              <a:extLst>
                <a:ext uri="{FF2B5EF4-FFF2-40B4-BE49-F238E27FC236}">
                  <a16:creationId xmlns:a16="http://schemas.microsoft.com/office/drawing/2014/main" id="{9288EE5D-E705-4BD1-A86A-34C9168A1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Freeform 7">
              <a:extLst>
                <a:ext uri="{FF2B5EF4-FFF2-40B4-BE49-F238E27FC236}">
                  <a16:creationId xmlns:a16="http://schemas.microsoft.com/office/drawing/2014/main" id="{B2BD3F6B-F96F-4ACA-BF93-E39DA8807D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8">
              <a:extLst>
                <a:ext uri="{FF2B5EF4-FFF2-40B4-BE49-F238E27FC236}">
                  <a16:creationId xmlns:a16="http://schemas.microsoft.com/office/drawing/2014/main" id="{B51E44F8-466F-4A13-B29E-324968DEBA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CF4F4894-75ED-4BE3-B40D-9BFF67E31DEF}"/>
              </a:ext>
            </a:extLst>
          </p:cNvPr>
          <p:cNvGrpSpPr/>
          <p:nvPr/>
        </p:nvGrpSpPr>
        <p:grpSpPr>
          <a:xfrm>
            <a:off x="-871496" y="3957965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87" name="Freeform 6">
              <a:extLst>
                <a:ext uri="{FF2B5EF4-FFF2-40B4-BE49-F238E27FC236}">
                  <a16:creationId xmlns:a16="http://schemas.microsoft.com/office/drawing/2014/main" id="{5A306FCF-D0B0-408C-84FF-D1A00597A8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7">
              <a:extLst>
                <a:ext uri="{FF2B5EF4-FFF2-40B4-BE49-F238E27FC236}">
                  <a16:creationId xmlns:a16="http://schemas.microsoft.com/office/drawing/2014/main" id="{642C67C3-CD91-4BB2-BDC4-83FA28DFAE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8">
              <a:extLst>
                <a:ext uri="{FF2B5EF4-FFF2-40B4-BE49-F238E27FC236}">
                  <a16:creationId xmlns:a16="http://schemas.microsoft.com/office/drawing/2014/main" id="{C66256CA-936B-47DF-9998-C2AB2FA75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9465E9B0-D8DC-48DB-A1F1-632269C61773}"/>
              </a:ext>
            </a:extLst>
          </p:cNvPr>
          <p:cNvGrpSpPr/>
          <p:nvPr/>
        </p:nvGrpSpPr>
        <p:grpSpPr>
          <a:xfrm>
            <a:off x="4670183" y="3491861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91" name="Freeform 6">
              <a:extLst>
                <a:ext uri="{FF2B5EF4-FFF2-40B4-BE49-F238E27FC236}">
                  <a16:creationId xmlns:a16="http://schemas.microsoft.com/office/drawing/2014/main" id="{8B6110EE-CD6C-4279-8253-DDC8D8C117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2" name="Freeform 7">
              <a:extLst>
                <a:ext uri="{FF2B5EF4-FFF2-40B4-BE49-F238E27FC236}">
                  <a16:creationId xmlns:a16="http://schemas.microsoft.com/office/drawing/2014/main" id="{2A888077-1FE3-4851-B172-A5D423A6BC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A5E444E9-AA05-453B-9D5B-8778710C43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1AF8184D-CD20-4D94-AC3B-82DB16A351FC}"/>
              </a:ext>
            </a:extLst>
          </p:cNvPr>
          <p:cNvGrpSpPr/>
          <p:nvPr/>
        </p:nvGrpSpPr>
        <p:grpSpPr>
          <a:xfrm>
            <a:off x="4670183" y="3629514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95" name="Freeform 6">
              <a:extLst>
                <a:ext uri="{FF2B5EF4-FFF2-40B4-BE49-F238E27FC236}">
                  <a16:creationId xmlns:a16="http://schemas.microsoft.com/office/drawing/2014/main" id="{AF4695C2-58FB-4B1F-A28F-F530E4F266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6" name="Freeform 7">
              <a:extLst>
                <a:ext uri="{FF2B5EF4-FFF2-40B4-BE49-F238E27FC236}">
                  <a16:creationId xmlns:a16="http://schemas.microsoft.com/office/drawing/2014/main" id="{56E40BF5-4023-43F8-9A45-AE2441FC9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8">
              <a:extLst>
                <a:ext uri="{FF2B5EF4-FFF2-40B4-BE49-F238E27FC236}">
                  <a16:creationId xmlns:a16="http://schemas.microsoft.com/office/drawing/2014/main" id="{69F70B50-04AE-4C72-A6A5-AD0AA906BF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1462541-9BB5-46FD-91C1-FB840CFE250D}"/>
              </a:ext>
            </a:extLst>
          </p:cNvPr>
          <p:cNvGrpSpPr/>
          <p:nvPr/>
        </p:nvGrpSpPr>
        <p:grpSpPr>
          <a:xfrm>
            <a:off x="4670183" y="3767167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99" name="Freeform 6">
              <a:extLst>
                <a:ext uri="{FF2B5EF4-FFF2-40B4-BE49-F238E27FC236}">
                  <a16:creationId xmlns:a16="http://schemas.microsoft.com/office/drawing/2014/main" id="{22AB3047-0E33-4193-A8DB-7488D7389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0" name="Freeform 7">
              <a:extLst>
                <a:ext uri="{FF2B5EF4-FFF2-40B4-BE49-F238E27FC236}">
                  <a16:creationId xmlns:a16="http://schemas.microsoft.com/office/drawing/2014/main" id="{59321DE9-DE85-4756-B6E5-E1C88852B0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8">
              <a:extLst>
                <a:ext uri="{FF2B5EF4-FFF2-40B4-BE49-F238E27FC236}">
                  <a16:creationId xmlns:a16="http://schemas.microsoft.com/office/drawing/2014/main" id="{56FD67E9-926A-4A9D-95FD-82FC4ADF8F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3AA474B-2621-49D5-B5AA-D4BA4D4499CB}"/>
              </a:ext>
            </a:extLst>
          </p:cNvPr>
          <p:cNvGrpSpPr/>
          <p:nvPr/>
        </p:nvGrpSpPr>
        <p:grpSpPr>
          <a:xfrm>
            <a:off x="4670183" y="3912440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2887C919-1010-4F77-913B-B3357A5281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92C6024E-31DA-4A95-9ED9-CEB732346B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5" name="Freeform 8">
              <a:extLst>
                <a:ext uri="{FF2B5EF4-FFF2-40B4-BE49-F238E27FC236}">
                  <a16:creationId xmlns:a16="http://schemas.microsoft.com/office/drawing/2014/main" id="{654AE1B8-B024-469C-8244-A61C16AE0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FA26E0C5-80DC-45E7-997A-48F370BB2746}"/>
              </a:ext>
            </a:extLst>
          </p:cNvPr>
          <p:cNvGrpSpPr/>
          <p:nvPr/>
        </p:nvGrpSpPr>
        <p:grpSpPr>
          <a:xfrm>
            <a:off x="4670183" y="4057716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07" name="Freeform 6">
              <a:extLst>
                <a:ext uri="{FF2B5EF4-FFF2-40B4-BE49-F238E27FC236}">
                  <a16:creationId xmlns:a16="http://schemas.microsoft.com/office/drawing/2014/main" id="{B8585C86-A6D0-4AC3-85E0-DFE17F2D28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8" name="Freeform 7">
              <a:extLst>
                <a:ext uri="{FF2B5EF4-FFF2-40B4-BE49-F238E27FC236}">
                  <a16:creationId xmlns:a16="http://schemas.microsoft.com/office/drawing/2014/main" id="{66C340B7-5A3C-4D1D-9CC3-0C95856707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9" name="Freeform 8">
              <a:extLst>
                <a:ext uri="{FF2B5EF4-FFF2-40B4-BE49-F238E27FC236}">
                  <a16:creationId xmlns:a16="http://schemas.microsoft.com/office/drawing/2014/main" id="{9CACEB29-ED79-4922-95E4-6410AE35BC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B0FBC175-255F-45C4-BA80-A7BCB46EB380}"/>
              </a:ext>
            </a:extLst>
          </p:cNvPr>
          <p:cNvGrpSpPr/>
          <p:nvPr/>
        </p:nvGrpSpPr>
        <p:grpSpPr>
          <a:xfrm>
            <a:off x="4670183" y="4334969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11" name="Freeform 6">
              <a:extLst>
                <a:ext uri="{FF2B5EF4-FFF2-40B4-BE49-F238E27FC236}">
                  <a16:creationId xmlns:a16="http://schemas.microsoft.com/office/drawing/2014/main" id="{2B505602-64C6-4404-9A2B-2D9C09003E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2" name="Freeform 7">
              <a:extLst>
                <a:ext uri="{FF2B5EF4-FFF2-40B4-BE49-F238E27FC236}">
                  <a16:creationId xmlns:a16="http://schemas.microsoft.com/office/drawing/2014/main" id="{FDA1D499-2C15-402D-B010-938371338C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8">
              <a:extLst>
                <a:ext uri="{FF2B5EF4-FFF2-40B4-BE49-F238E27FC236}">
                  <a16:creationId xmlns:a16="http://schemas.microsoft.com/office/drawing/2014/main" id="{3033AAFE-9F6E-4536-A926-97D2FE724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4B090494-7712-49B7-81FE-918BF79EB746}"/>
              </a:ext>
            </a:extLst>
          </p:cNvPr>
          <p:cNvGrpSpPr/>
          <p:nvPr/>
        </p:nvGrpSpPr>
        <p:grpSpPr>
          <a:xfrm>
            <a:off x="4670183" y="4472623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15" name="Freeform 6">
              <a:extLst>
                <a:ext uri="{FF2B5EF4-FFF2-40B4-BE49-F238E27FC236}">
                  <a16:creationId xmlns:a16="http://schemas.microsoft.com/office/drawing/2014/main" id="{687FD292-0AF4-42E6-AF5B-9E57D69120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6" name="Freeform 7">
              <a:extLst>
                <a:ext uri="{FF2B5EF4-FFF2-40B4-BE49-F238E27FC236}">
                  <a16:creationId xmlns:a16="http://schemas.microsoft.com/office/drawing/2014/main" id="{1630BDE7-F9B0-41D2-A038-FCFDF94A1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8">
              <a:extLst>
                <a:ext uri="{FF2B5EF4-FFF2-40B4-BE49-F238E27FC236}">
                  <a16:creationId xmlns:a16="http://schemas.microsoft.com/office/drawing/2014/main" id="{A9CB3102-3DB9-4CC1-B3F0-53E0997A81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8BFF4965-DC0F-41D4-A243-B87ED8526521}"/>
              </a:ext>
            </a:extLst>
          </p:cNvPr>
          <p:cNvGrpSpPr/>
          <p:nvPr/>
        </p:nvGrpSpPr>
        <p:grpSpPr>
          <a:xfrm>
            <a:off x="-839087" y="5090463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19" name="Freeform 6">
              <a:extLst>
                <a:ext uri="{FF2B5EF4-FFF2-40B4-BE49-F238E27FC236}">
                  <a16:creationId xmlns:a16="http://schemas.microsoft.com/office/drawing/2014/main" id="{081ADAC6-8820-4F50-9CA3-09EF1CAFA2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0" name="Freeform 7">
              <a:extLst>
                <a:ext uri="{FF2B5EF4-FFF2-40B4-BE49-F238E27FC236}">
                  <a16:creationId xmlns:a16="http://schemas.microsoft.com/office/drawing/2014/main" id="{15A7C596-1C2C-4193-AC29-09D1E96A81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8">
              <a:extLst>
                <a:ext uri="{FF2B5EF4-FFF2-40B4-BE49-F238E27FC236}">
                  <a16:creationId xmlns:a16="http://schemas.microsoft.com/office/drawing/2014/main" id="{2A480F91-F904-47E6-8886-B681064BC2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866176E2-6108-4A3C-8398-D22C16506DDE}"/>
              </a:ext>
            </a:extLst>
          </p:cNvPr>
          <p:cNvGrpSpPr>
            <a:grpSpLocks noChangeAspect="1"/>
          </p:cNvGrpSpPr>
          <p:nvPr/>
        </p:nvGrpSpPr>
        <p:grpSpPr>
          <a:xfrm>
            <a:off x="-657737" y="1874876"/>
            <a:ext cx="146971" cy="104894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227" name="Freeform 7">
              <a:extLst>
                <a:ext uri="{FF2B5EF4-FFF2-40B4-BE49-F238E27FC236}">
                  <a16:creationId xmlns:a16="http://schemas.microsoft.com/office/drawing/2014/main" id="{2EA1E465-569C-4E5A-AD54-71C6B0884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8" name="Oval 8">
              <a:extLst>
                <a:ext uri="{FF2B5EF4-FFF2-40B4-BE49-F238E27FC236}">
                  <a16:creationId xmlns:a16="http://schemas.microsoft.com/office/drawing/2014/main" id="{80D34A9F-1911-4F0B-A9C8-E7DED7EB9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9" name="Freeform 10">
              <a:extLst>
                <a:ext uri="{FF2B5EF4-FFF2-40B4-BE49-F238E27FC236}">
                  <a16:creationId xmlns:a16="http://schemas.microsoft.com/office/drawing/2014/main" id="{0361FB03-C979-414A-B747-86F1E6A13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0" name="Oval 11">
              <a:extLst>
                <a:ext uri="{FF2B5EF4-FFF2-40B4-BE49-F238E27FC236}">
                  <a16:creationId xmlns:a16="http://schemas.microsoft.com/office/drawing/2014/main" id="{AF4201E0-E50F-4C17-8984-1C50C85C8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FB7DAD7C-1789-4B55-BDCD-17316B0F3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2" name="Oval 14">
              <a:extLst>
                <a:ext uri="{FF2B5EF4-FFF2-40B4-BE49-F238E27FC236}">
                  <a16:creationId xmlns:a16="http://schemas.microsoft.com/office/drawing/2014/main" id="{DD3EADC2-17FA-4E45-B675-750001548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7D2AF105-EB87-4D57-8651-F1DBDC967802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1971032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234" name="Freeform 7">
              <a:extLst>
                <a:ext uri="{FF2B5EF4-FFF2-40B4-BE49-F238E27FC236}">
                  <a16:creationId xmlns:a16="http://schemas.microsoft.com/office/drawing/2014/main" id="{F6FFE2D3-4B47-436E-99BC-8899F8590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5" name="Oval 8">
              <a:extLst>
                <a:ext uri="{FF2B5EF4-FFF2-40B4-BE49-F238E27FC236}">
                  <a16:creationId xmlns:a16="http://schemas.microsoft.com/office/drawing/2014/main" id="{E7C31C48-9B6D-445D-8F30-EB30894067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6" name="Freeform 10">
              <a:extLst>
                <a:ext uri="{FF2B5EF4-FFF2-40B4-BE49-F238E27FC236}">
                  <a16:creationId xmlns:a16="http://schemas.microsoft.com/office/drawing/2014/main" id="{4BC9F5DE-8C76-4279-812E-175F97625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Oval 11">
              <a:extLst>
                <a:ext uri="{FF2B5EF4-FFF2-40B4-BE49-F238E27FC236}">
                  <a16:creationId xmlns:a16="http://schemas.microsoft.com/office/drawing/2014/main" id="{D802E58D-66C7-4218-BDFD-08CDC807E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13">
              <a:extLst>
                <a:ext uri="{FF2B5EF4-FFF2-40B4-BE49-F238E27FC236}">
                  <a16:creationId xmlns:a16="http://schemas.microsoft.com/office/drawing/2014/main" id="{0B064E23-0713-4704-8E09-ED871AB06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9" name="Oval 14">
              <a:extLst>
                <a:ext uri="{FF2B5EF4-FFF2-40B4-BE49-F238E27FC236}">
                  <a16:creationId xmlns:a16="http://schemas.microsoft.com/office/drawing/2014/main" id="{4FDC69D3-923E-4F32-89DF-266B57947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4A7F691C-D41F-42A4-AF5A-F1095138F406}"/>
              </a:ext>
            </a:extLst>
          </p:cNvPr>
          <p:cNvGrpSpPr>
            <a:grpSpLocks noChangeAspect="1"/>
          </p:cNvGrpSpPr>
          <p:nvPr/>
        </p:nvGrpSpPr>
        <p:grpSpPr>
          <a:xfrm>
            <a:off x="-700409" y="3970388"/>
            <a:ext cx="146971" cy="104894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241" name="Freeform 7">
              <a:extLst>
                <a:ext uri="{FF2B5EF4-FFF2-40B4-BE49-F238E27FC236}">
                  <a16:creationId xmlns:a16="http://schemas.microsoft.com/office/drawing/2014/main" id="{47ADF1FE-BC1A-46A7-A904-569F565B8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Oval 8">
              <a:extLst>
                <a:ext uri="{FF2B5EF4-FFF2-40B4-BE49-F238E27FC236}">
                  <a16:creationId xmlns:a16="http://schemas.microsoft.com/office/drawing/2014/main" id="{8438AA86-AAE0-4564-AC7A-A413AFD19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3" name="Freeform 10">
              <a:extLst>
                <a:ext uri="{FF2B5EF4-FFF2-40B4-BE49-F238E27FC236}">
                  <a16:creationId xmlns:a16="http://schemas.microsoft.com/office/drawing/2014/main" id="{0C5440DA-E360-4EA1-B7A5-45F96777E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4" name="Oval 11">
              <a:extLst>
                <a:ext uri="{FF2B5EF4-FFF2-40B4-BE49-F238E27FC236}">
                  <a16:creationId xmlns:a16="http://schemas.microsoft.com/office/drawing/2014/main" id="{2E2895FD-8255-45B5-B1A7-53314A87C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13">
              <a:extLst>
                <a:ext uri="{FF2B5EF4-FFF2-40B4-BE49-F238E27FC236}">
                  <a16:creationId xmlns:a16="http://schemas.microsoft.com/office/drawing/2014/main" id="{A6BC2F24-DB65-4D90-90BD-9729D0363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Oval 14">
              <a:extLst>
                <a:ext uri="{FF2B5EF4-FFF2-40B4-BE49-F238E27FC236}">
                  <a16:creationId xmlns:a16="http://schemas.microsoft.com/office/drawing/2014/main" id="{80312CF0-4E7B-4E99-8E05-F8DFA5504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AA2165DC-C939-4BB3-B302-E7BDC9F8CF62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2659119"/>
            <a:ext cx="133610" cy="95358"/>
            <a:chOff x="-176213" y="65088"/>
            <a:chExt cx="6757988" cy="4384675"/>
          </a:xfrm>
          <a:noFill/>
        </p:grpSpPr>
        <p:sp>
          <p:nvSpPr>
            <p:cNvPr id="248" name="Freeform 7">
              <a:extLst>
                <a:ext uri="{FF2B5EF4-FFF2-40B4-BE49-F238E27FC236}">
                  <a16:creationId xmlns:a16="http://schemas.microsoft.com/office/drawing/2014/main" id="{5BE3B3C8-245B-49EF-B8F9-AFBEAC05B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9" name="Oval 8">
              <a:extLst>
                <a:ext uri="{FF2B5EF4-FFF2-40B4-BE49-F238E27FC236}">
                  <a16:creationId xmlns:a16="http://schemas.microsoft.com/office/drawing/2014/main" id="{A750620D-7A00-44D1-9219-D75C5C3412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9C945F00-E4BF-4942-BB0D-C53E11E07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1" name="Oval 11">
              <a:extLst>
                <a:ext uri="{FF2B5EF4-FFF2-40B4-BE49-F238E27FC236}">
                  <a16:creationId xmlns:a16="http://schemas.microsoft.com/office/drawing/2014/main" id="{78E674DA-F2AD-4395-B3C9-D156DEAD2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2" name="Freeform 13">
              <a:extLst>
                <a:ext uri="{FF2B5EF4-FFF2-40B4-BE49-F238E27FC236}">
                  <a16:creationId xmlns:a16="http://schemas.microsoft.com/office/drawing/2014/main" id="{43440ECA-3353-4AB7-9892-59507647D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3" name="Oval 14">
              <a:extLst>
                <a:ext uri="{FF2B5EF4-FFF2-40B4-BE49-F238E27FC236}">
                  <a16:creationId xmlns:a16="http://schemas.microsoft.com/office/drawing/2014/main" id="{BFC1A82C-C1B1-4919-B95C-0E73460CB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C5659E5-7237-4875-9B4F-55B7874B0E3A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3217081"/>
            <a:ext cx="133610" cy="95358"/>
            <a:chOff x="-176213" y="65088"/>
            <a:chExt cx="6757988" cy="4384675"/>
          </a:xfrm>
          <a:noFill/>
        </p:grpSpPr>
        <p:sp>
          <p:nvSpPr>
            <p:cNvPr id="255" name="Freeform 7">
              <a:extLst>
                <a:ext uri="{FF2B5EF4-FFF2-40B4-BE49-F238E27FC236}">
                  <a16:creationId xmlns:a16="http://schemas.microsoft.com/office/drawing/2014/main" id="{7E64B04E-DF9B-48E2-BAE1-4305FB2FD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6" name="Oval 8">
              <a:extLst>
                <a:ext uri="{FF2B5EF4-FFF2-40B4-BE49-F238E27FC236}">
                  <a16:creationId xmlns:a16="http://schemas.microsoft.com/office/drawing/2014/main" id="{876EA007-A904-4733-B8DE-C0B3E264D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7" name="Freeform 10">
              <a:extLst>
                <a:ext uri="{FF2B5EF4-FFF2-40B4-BE49-F238E27FC236}">
                  <a16:creationId xmlns:a16="http://schemas.microsoft.com/office/drawing/2014/main" id="{C9199E4F-4D3D-4624-9307-10AFFC21C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8" name="Oval 11">
              <a:extLst>
                <a:ext uri="{FF2B5EF4-FFF2-40B4-BE49-F238E27FC236}">
                  <a16:creationId xmlns:a16="http://schemas.microsoft.com/office/drawing/2014/main" id="{DD27F287-8628-4432-822A-D98C3E093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9" name="Freeform 13">
              <a:extLst>
                <a:ext uri="{FF2B5EF4-FFF2-40B4-BE49-F238E27FC236}">
                  <a16:creationId xmlns:a16="http://schemas.microsoft.com/office/drawing/2014/main" id="{D3B05DBB-64AF-47D9-8209-C66E122FB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0" name="Oval 14">
              <a:extLst>
                <a:ext uri="{FF2B5EF4-FFF2-40B4-BE49-F238E27FC236}">
                  <a16:creationId xmlns:a16="http://schemas.microsoft.com/office/drawing/2014/main" id="{224933BA-A512-48BA-B8F0-7160D81D0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3F4B04C8-8FA4-4E0A-86B4-F5C564FAD5F3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3925221"/>
            <a:ext cx="133610" cy="95358"/>
            <a:chOff x="-176213" y="65088"/>
            <a:chExt cx="6757988" cy="4384675"/>
          </a:xfrm>
          <a:noFill/>
        </p:grpSpPr>
        <p:sp>
          <p:nvSpPr>
            <p:cNvPr id="262" name="Freeform 7">
              <a:extLst>
                <a:ext uri="{FF2B5EF4-FFF2-40B4-BE49-F238E27FC236}">
                  <a16:creationId xmlns:a16="http://schemas.microsoft.com/office/drawing/2014/main" id="{FF4C98C8-2ABB-443D-9F93-5E054A660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3" name="Oval 8">
              <a:extLst>
                <a:ext uri="{FF2B5EF4-FFF2-40B4-BE49-F238E27FC236}">
                  <a16:creationId xmlns:a16="http://schemas.microsoft.com/office/drawing/2014/main" id="{F62D784F-83AC-47B2-B6B2-D415CA68E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Freeform 10">
              <a:extLst>
                <a:ext uri="{FF2B5EF4-FFF2-40B4-BE49-F238E27FC236}">
                  <a16:creationId xmlns:a16="http://schemas.microsoft.com/office/drawing/2014/main" id="{182AC962-F580-451A-B9BA-A0DA483E7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Oval 11">
              <a:extLst>
                <a:ext uri="{FF2B5EF4-FFF2-40B4-BE49-F238E27FC236}">
                  <a16:creationId xmlns:a16="http://schemas.microsoft.com/office/drawing/2014/main" id="{347BD2B9-F4B4-44E4-8D63-3E357C6716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Freeform 13">
              <a:extLst>
                <a:ext uri="{FF2B5EF4-FFF2-40B4-BE49-F238E27FC236}">
                  <a16:creationId xmlns:a16="http://schemas.microsoft.com/office/drawing/2014/main" id="{8401F735-ACEB-4BFD-8833-A9BAE36EA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Oval 14">
              <a:extLst>
                <a:ext uri="{FF2B5EF4-FFF2-40B4-BE49-F238E27FC236}">
                  <a16:creationId xmlns:a16="http://schemas.microsoft.com/office/drawing/2014/main" id="{9C8CD253-98E9-4B8A-B337-FEFACC1EF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37E80AA2-8B76-458D-81D8-E40552F2982A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3781407"/>
            <a:ext cx="133610" cy="95358"/>
            <a:chOff x="-176213" y="65088"/>
            <a:chExt cx="6757988" cy="4384675"/>
          </a:xfrm>
          <a:noFill/>
        </p:grpSpPr>
        <p:sp>
          <p:nvSpPr>
            <p:cNvPr id="269" name="Freeform 7">
              <a:extLst>
                <a:ext uri="{FF2B5EF4-FFF2-40B4-BE49-F238E27FC236}">
                  <a16:creationId xmlns:a16="http://schemas.microsoft.com/office/drawing/2014/main" id="{B9923A9D-3644-42E9-B128-38B5E2DE4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0" name="Oval 8">
              <a:extLst>
                <a:ext uri="{FF2B5EF4-FFF2-40B4-BE49-F238E27FC236}">
                  <a16:creationId xmlns:a16="http://schemas.microsoft.com/office/drawing/2014/main" id="{AF275E24-06EC-4AF1-B053-6F65C4E81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Freeform 10">
              <a:extLst>
                <a:ext uri="{FF2B5EF4-FFF2-40B4-BE49-F238E27FC236}">
                  <a16:creationId xmlns:a16="http://schemas.microsoft.com/office/drawing/2014/main" id="{8563BBEC-618C-4D1C-B9EB-41410888A5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Oval 11">
              <a:extLst>
                <a:ext uri="{FF2B5EF4-FFF2-40B4-BE49-F238E27FC236}">
                  <a16:creationId xmlns:a16="http://schemas.microsoft.com/office/drawing/2014/main" id="{62122734-6E22-47AE-8E51-F277FB9C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Freeform 13">
              <a:extLst>
                <a:ext uri="{FF2B5EF4-FFF2-40B4-BE49-F238E27FC236}">
                  <a16:creationId xmlns:a16="http://schemas.microsoft.com/office/drawing/2014/main" id="{F566467A-91BB-47D9-B3C4-E2DCB8F5C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Oval 14">
              <a:extLst>
                <a:ext uri="{FF2B5EF4-FFF2-40B4-BE49-F238E27FC236}">
                  <a16:creationId xmlns:a16="http://schemas.microsoft.com/office/drawing/2014/main" id="{BCC523AC-029B-461B-81D7-26A591F7A8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2" name="Group 281">
            <a:extLst>
              <a:ext uri="{FF2B5EF4-FFF2-40B4-BE49-F238E27FC236}">
                <a16:creationId xmlns:a16="http://schemas.microsoft.com/office/drawing/2014/main" id="{55EA3F8D-ADE0-4BE0-A92F-ABC6DF7C8CE3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4480925"/>
            <a:ext cx="133610" cy="95358"/>
            <a:chOff x="-176213" y="65088"/>
            <a:chExt cx="6757988" cy="4384675"/>
          </a:xfrm>
          <a:noFill/>
        </p:grpSpPr>
        <p:sp>
          <p:nvSpPr>
            <p:cNvPr id="283" name="Freeform 7">
              <a:extLst>
                <a:ext uri="{FF2B5EF4-FFF2-40B4-BE49-F238E27FC236}">
                  <a16:creationId xmlns:a16="http://schemas.microsoft.com/office/drawing/2014/main" id="{3980A400-EED3-44DA-B56A-693E34ABF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4" name="Oval 8">
              <a:extLst>
                <a:ext uri="{FF2B5EF4-FFF2-40B4-BE49-F238E27FC236}">
                  <a16:creationId xmlns:a16="http://schemas.microsoft.com/office/drawing/2014/main" id="{F61DD1B5-D70A-416F-8DF3-8ECAD88C4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5" name="Freeform 10">
              <a:extLst>
                <a:ext uri="{FF2B5EF4-FFF2-40B4-BE49-F238E27FC236}">
                  <a16:creationId xmlns:a16="http://schemas.microsoft.com/office/drawing/2014/main" id="{36625BDD-F376-4193-96D3-EEF7D72DB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6" name="Oval 11">
              <a:extLst>
                <a:ext uri="{FF2B5EF4-FFF2-40B4-BE49-F238E27FC236}">
                  <a16:creationId xmlns:a16="http://schemas.microsoft.com/office/drawing/2014/main" id="{0919FDD4-8887-439F-BB31-45D995BB1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7" name="Freeform 13">
              <a:extLst>
                <a:ext uri="{FF2B5EF4-FFF2-40B4-BE49-F238E27FC236}">
                  <a16:creationId xmlns:a16="http://schemas.microsoft.com/office/drawing/2014/main" id="{775C0205-1B3B-4FEA-B8AF-A615ABC45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8" name="Oval 14">
              <a:extLst>
                <a:ext uri="{FF2B5EF4-FFF2-40B4-BE49-F238E27FC236}">
                  <a16:creationId xmlns:a16="http://schemas.microsoft.com/office/drawing/2014/main" id="{6440159B-B7E0-4858-BA97-AED80F64CD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75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7FE9FD87-DCAB-4E23-8A0F-6154FDF029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257115" y="2532497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6" name="Group 275">
            <a:extLst>
              <a:ext uri="{FF2B5EF4-FFF2-40B4-BE49-F238E27FC236}">
                <a16:creationId xmlns:a16="http://schemas.microsoft.com/office/drawing/2014/main" id="{EB7FE88A-8D70-4EC1-B9AC-284B275D10E1}"/>
              </a:ext>
            </a:extLst>
          </p:cNvPr>
          <p:cNvGrpSpPr/>
          <p:nvPr/>
        </p:nvGrpSpPr>
        <p:grpSpPr>
          <a:xfrm>
            <a:off x="-710825" y="2520458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77" name="Freeform 6">
              <a:extLst>
                <a:ext uri="{FF2B5EF4-FFF2-40B4-BE49-F238E27FC236}">
                  <a16:creationId xmlns:a16="http://schemas.microsoft.com/office/drawing/2014/main" id="{08DAC710-FDED-4EAF-9453-1B11372741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8" name="Freeform 7">
              <a:extLst>
                <a:ext uri="{FF2B5EF4-FFF2-40B4-BE49-F238E27FC236}">
                  <a16:creationId xmlns:a16="http://schemas.microsoft.com/office/drawing/2014/main" id="{DBE29C6C-6CE6-4810-AE2A-8869A0FC0F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9" name="Freeform 8">
              <a:extLst>
                <a:ext uri="{FF2B5EF4-FFF2-40B4-BE49-F238E27FC236}">
                  <a16:creationId xmlns:a16="http://schemas.microsoft.com/office/drawing/2014/main" id="{73A6459D-BC62-49F0-A788-7C49C024D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D64C315-9870-4F59-94A4-D0B68D9A38E6}"/>
              </a:ext>
            </a:extLst>
          </p:cNvPr>
          <p:cNvGrpSpPr>
            <a:grpSpLocks noChangeAspect="1"/>
          </p:cNvGrpSpPr>
          <p:nvPr/>
        </p:nvGrpSpPr>
        <p:grpSpPr>
          <a:xfrm>
            <a:off x="-539738" y="2534360"/>
            <a:ext cx="146971" cy="104894"/>
            <a:chOff x="-176213" y="65088"/>
            <a:chExt cx="6757988" cy="4384675"/>
          </a:xfrm>
          <a:noFill/>
        </p:grpSpPr>
        <p:sp>
          <p:nvSpPr>
            <p:cNvPr id="281" name="Freeform 7">
              <a:extLst>
                <a:ext uri="{FF2B5EF4-FFF2-40B4-BE49-F238E27FC236}">
                  <a16:creationId xmlns:a16="http://schemas.microsoft.com/office/drawing/2014/main" id="{C76A168B-82C1-4613-90DA-F7A9418AC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9" name="Oval 8">
              <a:extLst>
                <a:ext uri="{FF2B5EF4-FFF2-40B4-BE49-F238E27FC236}">
                  <a16:creationId xmlns:a16="http://schemas.microsoft.com/office/drawing/2014/main" id="{05DD2CDB-A110-4A97-9DB5-0D27F28CB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17CE7FD0-9AAC-4B85-B1C6-3FF632A7F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1" name="Oval 11">
              <a:extLst>
                <a:ext uri="{FF2B5EF4-FFF2-40B4-BE49-F238E27FC236}">
                  <a16:creationId xmlns:a16="http://schemas.microsoft.com/office/drawing/2014/main" id="{F957C376-DD6E-4E69-8FA4-30C4C7E960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2" name="Freeform 13">
              <a:extLst>
                <a:ext uri="{FF2B5EF4-FFF2-40B4-BE49-F238E27FC236}">
                  <a16:creationId xmlns:a16="http://schemas.microsoft.com/office/drawing/2014/main" id="{7724A572-005F-4D94-BB5C-A39A24088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3" name="Oval 14">
              <a:extLst>
                <a:ext uri="{FF2B5EF4-FFF2-40B4-BE49-F238E27FC236}">
                  <a16:creationId xmlns:a16="http://schemas.microsoft.com/office/drawing/2014/main" id="{154F1150-0961-45E2-8B4E-50ADDE88D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294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A11A7204-1B69-4BE5-AA2F-FE5F134EE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5316169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5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1EE5AE98-6A8D-4511-9368-619ACCB8E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5037753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24F56E90-80A4-48AC-BC53-895507D882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5740416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FB6465CA-6DE2-4171-B766-01979FE40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4759339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8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BF2BE217-66BB-4199-A654-FF5BA6A169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5176960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9" name="Group 298">
            <a:extLst>
              <a:ext uri="{FF2B5EF4-FFF2-40B4-BE49-F238E27FC236}">
                <a16:creationId xmlns:a16="http://schemas.microsoft.com/office/drawing/2014/main" id="{5AF25685-6BF6-4AD8-9ABD-387FDEC5FBC2}"/>
              </a:ext>
            </a:extLst>
          </p:cNvPr>
          <p:cNvGrpSpPr/>
          <p:nvPr/>
        </p:nvGrpSpPr>
        <p:grpSpPr>
          <a:xfrm>
            <a:off x="4670183" y="4885020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00" name="Freeform 6">
              <a:extLst>
                <a:ext uri="{FF2B5EF4-FFF2-40B4-BE49-F238E27FC236}">
                  <a16:creationId xmlns:a16="http://schemas.microsoft.com/office/drawing/2014/main" id="{90F71D6A-BCA1-493B-8E55-E2109BFDD9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1" name="Freeform 7">
              <a:extLst>
                <a:ext uri="{FF2B5EF4-FFF2-40B4-BE49-F238E27FC236}">
                  <a16:creationId xmlns:a16="http://schemas.microsoft.com/office/drawing/2014/main" id="{B7BF69D6-BA86-4D41-892D-F329D831D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2" name="Freeform 8">
              <a:extLst>
                <a:ext uri="{FF2B5EF4-FFF2-40B4-BE49-F238E27FC236}">
                  <a16:creationId xmlns:a16="http://schemas.microsoft.com/office/drawing/2014/main" id="{93CFD5D5-2AD0-46D9-80F5-3CF25E70CD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14B8BEBB-529D-4F09-B704-731495BD0D33}"/>
              </a:ext>
            </a:extLst>
          </p:cNvPr>
          <p:cNvGrpSpPr/>
          <p:nvPr/>
        </p:nvGrpSpPr>
        <p:grpSpPr>
          <a:xfrm>
            <a:off x="4670183" y="5024441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04" name="Freeform 6">
              <a:extLst>
                <a:ext uri="{FF2B5EF4-FFF2-40B4-BE49-F238E27FC236}">
                  <a16:creationId xmlns:a16="http://schemas.microsoft.com/office/drawing/2014/main" id="{1C1C0779-2B82-4496-9912-A9B3B7406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Freeform 7">
              <a:extLst>
                <a:ext uri="{FF2B5EF4-FFF2-40B4-BE49-F238E27FC236}">
                  <a16:creationId xmlns:a16="http://schemas.microsoft.com/office/drawing/2014/main" id="{3D245DE5-C660-4558-87F3-8DA93721D2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8">
              <a:extLst>
                <a:ext uri="{FF2B5EF4-FFF2-40B4-BE49-F238E27FC236}">
                  <a16:creationId xmlns:a16="http://schemas.microsoft.com/office/drawing/2014/main" id="{DDE17F59-DB3C-4095-9FB3-CCC4FCA957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8CC6F618-7F30-4881-BE07-E9E861075DA0}"/>
              </a:ext>
            </a:extLst>
          </p:cNvPr>
          <p:cNvGrpSpPr/>
          <p:nvPr/>
        </p:nvGrpSpPr>
        <p:grpSpPr>
          <a:xfrm>
            <a:off x="4670183" y="530918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08" name="Freeform 6">
              <a:extLst>
                <a:ext uri="{FF2B5EF4-FFF2-40B4-BE49-F238E27FC236}">
                  <a16:creationId xmlns:a16="http://schemas.microsoft.com/office/drawing/2014/main" id="{8B97CCF9-B830-47A5-BF74-BFC376D6D8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9" name="Freeform 7">
              <a:extLst>
                <a:ext uri="{FF2B5EF4-FFF2-40B4-BE49-F238E27FC236}">
                  <a16:creationId xmlns:a16="http://schemas.microsoft.com/office/drawing/2014/main" id="{A7AE6B51-28A8-4AA2-868F-955C64963B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" name="Freeform 8">
              <a:extLst>
                <a:ext uri="{FF2B5EF4-FFF2-40B4-BE49-F238E27FC236}">
                  <a16:creationId xmlns:a16="http://schemas.microsoft.com/office/drawing/2014/main" id="{87B682C9-8857-4870-9FEB-5C81B2CF1C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8DDA551-59C8-4608-A84A-D878702D5125}"/>
              </a:ext>
            </a:extLst>
          </p:cNvPr>
          <p:cNvGrpSpPr/>
          <p:nvPr/>
        </p:nvGrpSpPr>
        <p:grpSpPr>
          <a:xfrm>
            <a:off x="4670183" y="5448270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12" name="Freeform 6">
              <a:extLst>
                <a:ext uri="{FF2B5EF4-FFF2-40B4-BE49-F238E27FC236}">
                  <a16:creationId xmlns:a16="http://schemas.microsoft.com/office/drawing/2014/main" id="{A4DF91B4-C6ED-4109-9073-8BDA1C3EB3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3" name="Freeform 7">
              <a:extLst>
                <a:ext uri="{FF2B5EF4-FFF2-40B4-BE49-F238E27FC236}">
                  <a16:creationId xmlns:a16="http://schemas.microsoft.com/office/drawing/2014/main" id="{3EB7A535-6FD4-4D58-A9EE-010AE4E56A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4" name="Freeform 8">
              <a:extLst>
                <a:ext uri="{FF2B5EF4-FFF2-40B4-BE49-F238E27FC236}">
                  <a16:creationId xmlns:a16="http://schemas.microsoft.com/office/drawing/2014/main" id="{2CC1BBE4-6775-43CD-B13B-537028156E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C86BB486-D4FE-4767-B251-71DB12A8EC06}"/>
              </a:ext>
            </a:extLst>
          </p:cNvPr>
          <p:cNvGrpSpPr/>
          <p:nvPr/>
        </p:nvGrpSpPr>
        <p:grpSpPr>
          <a:xfrm>
            <a:off x="4670183" y="5579732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16" name="Freeform 6">
              <a:extLst>
                <a:ext uri="{FF2B5EF4-FFF2-40B4-BE49-F238E27FC236}">
                  <a16:creationId xmlns:a16="http://schemas.microsoft.com/office/drawing/2014/main" id="{22944A96-2E9F-49CE-A71B-F2AEAA587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" name="Freeform 7">
              <a:extLst>
                <a:ext uri="{FF2B5EF4-FFF2-40B4-BE49-F238E27FC236}">
                  <a16:creationId xmlns:a16="http://schemas.microsoft.com/office/drawing/2014/main" id="{D03E25D4-2E8B-4FB5-865C-282A4A2747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" name="Freeform 8">
              <a:extLst>
                <a:ext uri="{FF2B5EF4-FFF2-40B4-BE49-F238E27FC236}">
                  <a16:creationId xmlns:a16="http://schemas.microsoft.com/office/drawing/2014/main" id="{C58E5354-B6B4-437D-9BDF-93FF8B4392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9F50506B-B76D-497F-BC31-AE51BF0F90FB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4900954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320" name="Freeform 7">
              <a:extLst>
                <a:ext uri="{FF2B5EF4-FFF2-40B4-BE49-F238E27FC236}">
                  <a16:creationId xmlns:a16="http://schemas.microsoft.com/office/drawing/2014/main" id="{7B01354C-07FE-4EA3-B4FB-6B210CBF8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" name="Oval 8">
              <a:extLst>
                <a:ext uri="{FF2B5EF4-FFF2-40B4-BE49-F238E27FC236}">
                  <a16:creationId xmlns:a16="http://schemas.microsoft.com/office/drawing/2014/main" id="{C36F2796-864B-4D6E-A7EA-DC5498D85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2" name="Freeform 10">
              <a:extLst>
                <a:ext uri="{FF2B5EF4-FFF2-40B4-BE49-F238E27FC236}">
                  <a16:creationId xmlns:a16="http://schemas.microsoft.com/office/drawing/2014/main" id="{A9C078B6-D43A-40F6-9758-D4718AF31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3" name="Oval 11">
              <a:extLst>
                <a:ext uri="{FF2B5EF4-FFF2-40B4-BE49-F238E27FC236}">
                  <a16:creationId xmlns:a16="http://schemas.microsoft.com/office/drawing/2014/main" id="{A4655D28-79FB-4153-9F46-91320AC47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" name="Freeform 13">
              <a:extLst>
                <a:ext uri="{FF2B5EF4-FFF2-40B4-BE49-F238E27FC236}">
                  <a16:creationId xmlns:a16="http://schemas.microsoft.com/office/drawing/2014/main" id="{2CACBD31-5A23-4AB4-8541-BE211712D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" name="Oval 14">
              <a:extLst>
                <a:ext uri="{FF2B5EF4-FFF2-40B4-BE49-F238E27FC236}">
                  <a16:creationId xmlns:a16="http://schemas.microsoft.com/office/drawing/2014/main" id="{836B4732-094F-445F-BD05-066D6009A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6" name="Group 325">
            <a:extLst>
              <a:ext uri="{FF2B5EF4-FFF2-40B4-BE49-F238E27FC236}">
                <a16:creationId xmlns:a16="http://schemas.microsoft.com/office/drawing/2014/main" id="{A9F4F73D-F1FD-4884-A149-C010519A4D34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5180693"/>
            <a:ext cx="133610" cy="95358"/>
            <a:chOff x="-176213" y="65088"/>
            <a:chExt cx="6757988" cy="4384675"/>
          </a:xfrm>
          <a:noFill/>
        </p:grpSpPr>
        <p:sp>
          <p:nvSpPr>
            <p:cNvPr id="327" name="Freeform 7">
              <a:extLst>
                <a:ext uri="{FF2B5EF4-FFF2-40B4-BE49-F238E27FC236}">
                  <a16:creationId xmlns:a16="http://schemas.microsoft.com/office/drawing/2014/main" id="{FA1FE3DB-32A2-4A79-9ACD-F35121B6D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8" name="Oval 8">
              <a:extLst>
                <a:ext uri="{FF2B5EF4-FFF2-40B4-BE49-F238E27FC236}">
                  <a16:creationId xmlns:a16="http://schemas.microsoft.com/office/drawing/2014/main" id="{31413D32-B47B-434C-A79B-FA75F9AA7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9" name="Freeform 10">
              <a:extLst>
                <a:ext uri="{FF2B5EF4-FFF2-40B4-BE49-F238E27FC236}">
                  <a16:creationId xmlns:a16="http://schemas.microsoft.com/office/drawing/2014/main" id="{FFE2FB79-2E5C-4519-A37A-F8B29EB38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0" name="Oval 11">
              <a:extLst>
                <a:ext uri="{FF2B5EF4-FFF2-40B4-BE49-F238E27FC236}">
                  <a16:creationId xmlns:a16="http://schemas.microsoft.com/office/drawing/2014/main" id="{8C299490-60EA-4563-9D74-7FD125AF7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Freeform 13">
              <a:extLst>
                <a:ext uri="{FF2B5EF4-FFF2-40B4-BE49-F238E27FC236}">
                  <a16:creationId xmlns:a16="http://schemas.microsoft.com/office/drawing/2014/main" id="{4A0F7D85-6CA9-46ED-A1B0-5FAE5CEDD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2" name="Oval 14">
              <a:extLst>
                <a:ext uri="{FF2B5EF4-FFF2-40B4-BE49-F238E27FC236}">
                  <a16:creationId xmlns:a16="http://schemas.microsoft.com/office/drawing/2014/main" id="{1505F92A-114D-4EB7-8B46-5EF917532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3029EFF1-C05A-4CCD-A0A8-A622FB5DA1C1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5036879"/>
            <a:ext cx="133610" cy="95358"/>
            <a:chOff x="-176213" y="65088"/>
            <a:chExt cx="6757988" cy="4384675"/>
          </a:xfrm>
          <a:noFill/>
        </p:grpSpPr>
        <p:sp>
          <p:nvSpPr>
            <p:cNvPr id="334" name="Freeform 7">
              <a:extLst>
                <a:ext uri="{FF2B5EF4-FFF2-40B4-BE49-F238E27FC236}">
                  <a16:creationId xmlns:a16="http://schemas.microsoft.com/office/drawing/2014/main" id="{BA9AA728-9B7D-43AA-B9F5-1335AD8B8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5" name="Oval 8">
              <a:extLst>
                <a:ext uri="{FF2B5EF4-FFF2-40B4-BE49-F238E27FC236}">
                  <a16:creationId xmlns:a16="http://schemas.microsoft.com/office/drawing/2014/main" id="{1523C12B-40C1-4C91-971F-2BB88367F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6" name="Freeform 10">
              <a:extLst>
                <a:ext uri="{FF2B5EF4-FFF2-40B4-BE49-F238E27FC236}">
                  <a16:creationId xmlns:a16="http://schemas.microsoft.com/office/drawing/2014/main" id="{1B7254D7-0C10-4B17-A055-75979BE5E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7" name="Oval 11">
              <a:extLst>
                <a:ext uri="{FF2B5EF4-FFF2-40B4-BE49-F238E27FC236}">
                  <a16:creationId xmlns:a16="http://schemas.microsoft.com/office/drawing/2014/main" id="{3D980AB2-0242-4B68-B3AC-A3B99143E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8" name="Freeform 13">
              <a:extLst>
                <a:ext uri="{FF2B5EF4-FFF2-40B4-BE49-F238E27FC236}">
                  <a16:creationId xmlns:a16="http://schemas.microsoft.com/office/drawing/2014/main" id="{6B337977-3862-4304-BACD-593822CBA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9" name="Oval 14">
              <a:extLst>
                <a:ext uri="{FF2B5EF4-FFF2-40B4-BE49-F238E27FC236}">
                  <a16:creationId xmlns:a16="http://schemas.microsoft.com/office/drawing/2014/main" id="{E4B4404D-F3F9-431B-8307-9738F8745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AB030017-AC13-40B8-8716-EC712AA2C676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5317167"/>
            <a:ext cx="133610" cy="95358"/>
            <a:chOff x="-176213" y="65088"/>
            <a:chExt cx="6757988" cy="4384675"/>
          </a:xfrm>
          <a:noFill/>
        </p:grpSpPr>
        <p:sp>
          <p:nvSpPr>
            <p:cNvPr id="341" name="Freeform 7">
              <a:extLst>
                <a:ext uri="{FF2B5EF4-FFF2-40B4-BE49-F238E27FC236}">
                  <a16:creationId xmlns:a16="http://schemas.microsoft.com/office/drawing/2014/main" id="{E4E06F74-B6AD-4047-98EB-8B41434D7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2" name="Oval 8">
              <a:extLst>
                <a:ext uri="{FF2B5EF4-FFF2-40B4-BE49-F238E27FC236}">
                  <a16:creationId xmlns:a16="http://schemas.microsoft.com/office/drawing/2014/main" id="{425416D0-58C8-4FD3-B731-D6325E428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3" name="Freeform 10">
              <a:extLst>
                <a:ext uri="{FF2B5EF4-FFF2-40B4-BE49-F238E27FC236}">
                  <a16:creationId xmlns:a16="http://schemas.microsoft.com/office/drawing/2014/main" id="{01A2EBCF-BC4C-4B87-87CC-53E4A8C57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4" name="Oval 11">
              <a:extLst>
                <a:ext uri="{FF2B5EF4-FFF2-40B4-BE49-F238E27FC236}">
                  <a16:creationId xmlns:a16="http://schemas.microsoft.com/office/drawing/2014/main" id="{B061DE33-FABE-4F13-BB4F-D74186FE75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5" name="Freeform 13">
              <a:extLst>
                <a:ext uri="{FF2B5EF4-FFF2-40B4-BE49-F238E27FC236}">
                  <a16:creationId xmlns:a16="http://schemas.microsoft.com/office/drawing/2014/main" id="{C88B3A2C-6427-4F77-A532-F8B42A25E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6" name="Oval 14">
              <a:extLst>
                <a:ext uri="{FF2B5EF4-FFF2-40B4-BE49-F238E27FC236}">
                  <a16:creationId xmlns:a16="http://schemas.microsoft.com/office/drawing/2014/main" id="{43F7A8B7-D9EF-4D58-AA58-916A90B16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47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2900DC57-B675-4BCD-9097-B6FC81145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2722" y="4898546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8" name="Group 347">
            <a:extLst>
              <a:ext uri="{FF2B5EF4-FFF2-40B4-BE49-F238E27FC236}">
                <a16:creationId xmlns:a16="http://schemas.microsoft.com/office/drawing/2014/main" id="{8406AF79-86F4-413D-B03C-8D2BB711E87B}"/>
              </a:ext>
            </a:extLst>
          </p:cNvPr>
          <p:cNvGrpSpPr/>
          <p:nvPr/>
        </p:nvGrpSpPr>
        <p:grpSpPr>
          <a:xfrm>
            <a:off x="4670183" y="4742333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49" name="Freeform 6">
              <a:extLst>
                <a:ext uri="{FF2B5EF4-FFF2-40B4-BE49-F238E27FC236}">
                  <a16:creationId xmlns:a16="http://schemas.microsoft.com/office/drawing/2014/main" id="{712D7ACF-8715-4C53-A642-0CC77DC57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0" name="Freeform 7">
              <a:extLst>
                <a:ext uri="{FF2B5EF4-FFF2-40B4-BE49-F238E27FC236}">
                  <a16:creationId xmlns:a16="http://schemas.microsoft.com/office/drawing/2014/main" id="{E87C0E9D-B2E1-48E3-A876-EBBF15637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1" name="Freeform 8">
              <a:extLst>
                <a:ext uri="{FF2B5EF4-FFF2-40B4-BE49-F238E27FC236}">
                  <a16:creationId xmlns:a16="http://schemas.microsoft.com/office/drawing/2014/main" id="{E9D0AF51-09C4-4A89-9B5B-F7EBAB80E3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116F210D-1AA0-402C-A49C-F968CD0A445F}"/>
              </a:ext>
            </a:extLst>
          </p:cNvPr>
          <p:cNvGrpSpPr/>
          <p:nvPr/>
        </p:nvGrpSpPr>
        <p:grpSpPr>
          <a:xfrm>
            <a:off x="4670183" y="5728974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53" name="Freeform 6">
              <a:extLst>
                <a:ext uri="{FF2B5EF4-FFF2-40B4-BE49-F238E27FC236}">
                  <a16:creationId xmlns:a16="http://schemas.microsoft.com/office/drawing/2014/main" id="{575811C8-3AB9-45CA-B441-CF2E6EB87C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4" name="Freeform 7">
              <a:extLst>
                <a:ext uri="{FF2B5EF4-FFF2-40B4-BE49-F238E27FC236}">
                  <a16:creationId xmlns:a16="http://schemas.microsoft.com/office/drawing/2014/main" id="{35DD34BF-4A50-4C99-A579-C3B11EA781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5" name="Freeform 8">
              <a:extLst>
                <a:ext uri="{FF2B5EF4-FFF2-40B4-BE49-F238E27FC236}">
                  <a16:creationId xmlns:a16="http://schemas.microsoft.com/office/drawing/2014/main" id="{098D30F1-F47D-4AB8-B221-19281A9A7E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8DC2A6B-D181-4C9D-8380-3AD5F878BEF3}"/>
              </a:ext>
            </a:extLst>
          </p:cNvPr>
          <p:cNvGrpSpPr/>
          <p:nvPr/>
        </p:nvGrpSpPr>
        <p:grpSpPr>
          <a:xfrm>
            <a:off x="4670183" y="5875517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57" name="Freeform 6">
              <a:extLst>
                <a:ext uri="{FF2B5EF4-FFF2-40B4-BE49-F238E27FC236}">
                  <a16:creationId xmlns:a16="http://schemas.microsoft.com/office/drawing/2014/main" id="{11FB8AF9-98AB-4C1E-A996-45BEE64C5C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7">
              <a:extLst>
                <a:ext uri="{FF2B5EF4-FFF2-40B4-BE49-F238E27FC236}">
                  <a16:creationId xmlns:a16="http://schemas.microsoft.com/office/drawing/2014/main" id="{8AA9BF7C-7578-4F33-8720-E2B555F5A0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9" name="Freeform 8">
              <a:extLst>
                <a:ext uri="{FF2B5EF4-FFF2-40B4-BE49-F238E27FC236}">
                  <a16:creationId xmlns:a16="http://schemas.microsoft.com/office/drawing/2014/main" id="{2DC6014F-EFB9-4170-9405-0CB0119479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72453CA0-407E-4CC9-A0E9-47301B6CDBF0}"/>
              </a:ext>
            </a:extLst>
          </p:cNvPr>
          <p:cNvGrpSpPr/>
          <p:nvPr/>
        </p:nvGrpSpPr>
        <p:grpSpPr>
          <a:xfrm>
            <a:off x="4670183" y="6006820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61" name="Freeform 6">
              <a:extLst>
                <a:ext uri="{FF2B5EF4-FFF2-40B4-BE49-F238E27FC236}">
                  <a16:creationId xmlns:a16="http://schemas.microsoft.com/office/drawing/2014/main" id="{E90BDD0C-B85C-48CE-A931-9239702795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2" name="Freeform 7">
              <a:extLst>
                <a:ext uri="{FF2B5EF4-FFF2-40B4-BE49-F238E27FC236}">
                  <a16:creationId xmlns:a16="http://schemas.microsoft.com/office/drawing/2014/main" id="{778C01E5-9317-4B83-8895-BA799ECD8E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3" name="Freeform 8">
              <a:extLst>
                <a:ext uri="{FF2B5EF4-FFF2-40B4-BE49-F238E27FC236}">
                  <a16:creationId xmlns:a16="http://schemas.microsoft.com/office/drawing/2014/main" id="{9A84F41D-8D0F-4632-90F9-D0313166C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4" name="Group 363">
            <a:extLst>
              <a:ext uri="{FF2B5EF4-FFF2-40B4-BE49-F238E27FC236}">
                <a16:creationId xmlns:a16="http://schemas.microsoft.com/office/drawing/2014/main" id="{6B8D2282-6A02-4422-BDBB-33B9272869B8}"/>
              </a:ext>
            </a:extLst>
          </p:cNvPr>
          <p:cNvGrpSpPr/>
          <p:nvPr/>
        </p:nvGrpSpPr>
        <p:grpSpPr>
          <a:xfrm>
            <a:off x="4670183" y="6153363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65" name="Freeform 6">
              <a:extLst>
                <a:ext uri="{FF2B5EF4-FFF2-40B4-BE49-F238E27FC236}">
                  <a16:creationId xmlns:a16="http://schemas.microsoft.com/office/drawing/2014/main" id="{5B124A12-874E-4FDF-BBF7-91CA5ADEE4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6" name="Freeform 7">
              <a:extLst>
                <a:ext uri="{FF2B5EF4-FFF2-40B4-BE49-F238E27FC236}">
                  <a16:creationId xmlns:a16="http://schemas.microsoft.com/office/drawing/2014/main" id="{581FBA18-4DE0-4317-99B5-788D8F5B8F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7" name="Freeform 8">
              <a:extLst>
                <a:ext uri="{FF2B5EF4-FFF2-40B4-BE49-F238E27FC236}">
                  <a16:creationId xmlns:a16="http://schemas.microsoft.com/office/drawing/2014/main" id="{8564055C-B418-41BC-B76D-848E41FE93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02E4230B-F86C-46C5-909E-801C29636BC7}"/>
              </a:ext>
            </a:extLst>
          </p:cNvPr>
          <p:cNvGrpSpPr/>
          <p:nvPr/>
        </p:nvGrpSpPr>
        <p:grpSpPr>
          <a:xfrm>
            <a:off x="-458635" y="6290327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69" name="Freeform 6">
              <a:extLst>
                <a:ext uri="{FF2B5EF4-FFF2-40B4-BE49-F238E27FC236}">
                  <a16:creationId xmlns:a16="http://schemas.microsoft.com/office/drawing/2014/main" id="{0F864BC5-6043-40EA-9BC3-4D12D8A6ED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0" name="Freeform 7">
              <a:extLst>
                <a:ext uri="{FF2B5EF4-FFF2-40B4-BE49-F238E27FC236}">
                  <a16:creationId xmlns:a16="http://schemas.microsoft.com/office/drawing/2014/main" id="{9BB07349-C178-4C9A-886E-5C437561BB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1" name="Freeform 8">
              <a:extLst>
                <a:ext uri="{FF2B5EF4-FFF2-40B4-BE49-F238E27FC236}">
                  <a16:creationId xmlns:a16="http://schemas.microsoft.com/office/drawing/2014/main" id="{1855DC50-E496-4D7F-998A-F776F662F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72" name="Rectangle 371">
            <a:extLst>
              <a:ext uri="{FF2B5EF4-FFF2-40B4-BE49-F238E27FC236}">
                <a16:creationId xmlns:a16="http://schemas.microsoft.com/office/drawing/2014/main" id="{2F56CAB1-4F90-4041-A657-BCE54FE59333}"/>
              </a:ext>
            </a:extLst>
          </p:cNvPr>
          <p:cNvSpPr/>
          <p:nvPr/>
        </p:nvSpPr>
        <p:spPr>
          <a:xfrm>
            <a:off x="5529315" y="5519636"/>
            <a:ext cx="3383280" cy="882293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H.I.G. Growth Partn</a:t>
            </a:r>
            <a:r>
              <a:rPr lang="en-US" sz="800" b="1" dirty="0">
                <a:solidFill>
                  <a:schemeClr val="tx2"/>
                </a:solidFill>
              </a:rPr>
              <a:t>ers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2"/>
                </a:solidFill>
              </a:rPr>
              <a:t>Contact: William Nolan</a:t>
            </a:r>
          </a:p>
          <a:p>
            <a:pPr marL="171450" indent="-171450">
              <a:spcAft>
                <a:spcPts val="200"/>
              </a:spcAft>
              <a:buClr>
                <a:srgbClr val="07325F"/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Prior investment in Lucas Group, a national Finance and Accounting Contingent Staffing and Talent Solution company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Investment in 7(S) Personal, a German provider of temporary staffing and business support services </a:t>
            </a:r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79A731D8-0620-41A7-B666-87E1ECFAB21C}"/>
              </a:ext>
            </a:extLst>
          </p:cNvPr>
          <p:cNvSpPr/>
          <p:nvPr/>
        </p:nvSpPr>
        <p:spPr>
          <a:xfrm>
            <a:off x="5525770" y="2780411"/>
            <a:ext cx="3383280" cy="1031051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Gridiron Capital, LLC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Tom Burger</a:t>
            </a:r>
          </a:p>
          <a:p>
            <a:pPr marL="177800" indent="-177800">
              <a:spcAft>
                <a:spcPts val="2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Seeks services businesses with leading market positions in </a:t>
            </a:r>
            <a:br>
              <a:rPr lang="en-US" sz="800" dirty="0">
                <a:solidFill>
                  <a:srgbClr val="000000"/>
                </a:solidFill>
              </a:rPr>
            </a:br>
            <a:r>
              <a:rPr lang="en-US" sz="800" dirty="0">
                <a:solidFill>
                  <a:srgbClr val="000000"/>
                </a:solidFill>
              </a:rPr>
              <a:t>niche markets</a:t>
            </a:r>
          </a:p>
          <a:p>
            <a:pPr marL="177800" indent="-177800">
              <a:spcAft>
                <a:spcPts val="2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Investment in Motion Recruitment Partners, a provider of value-added recruitment services and solutions</a:t>
            </a:r>
          </a:p>
          <a:p>
            <a:pPr marL="177800" indent="-177800">
              <a:spcAft>
                <a:spcPts val="2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Lincoln sold Electronic Systems Protection for Gridiron in 2016</a:t>
            </a:r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D04E9580-11D5-43F0-A1F3-48CC25F79D0E}"/>
              </a:ext>
            </a:extLst>
          </p:cNvPr>
          <p:cNvSpPr/>
          <p:nvPr/>
        </p:nvSpPr>
        <p:spPr>
          <a:xfrm>
            <a:off x="5534914" y="4565524"/>
            <a:ext cx="3383280" cy="882293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Gryphon Investors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Drew Meyers</a:t>
            </a:r>
          </a:p>
          <a:p>
            <a:pPr marL="177800" indent="-177800">
              <a:spcAft>
                <a:spcPts val="2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Prior investment in </a:t>
            </a:r>
            <a:r>
              <a:rPr lang="en-US" sz="800" dirty="0" err="1">
                <a:solidFill>
                  <a:srgbClr val="000000"/>
                </a:solidFill>
              </a:rPr>
              <a:t>Medfinders</a:t>
            </a:r>
            <a:r>
              <a:rPr lang="en-US" sz="800" dirty="0">
                <a:solidFill>
                  <a:srgbClr val="000000"/>
                </a:solidFill>
              </a:rPr>
              <a:t>, a provider of healthcare staffing solutions</a:t>
            </a:r>
          </a:p>
          <a:p>
            <a:pPr marL="177800" indent="-177800">
              <a:spcAft>
                <a:spcPts val="2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Previous investment in Update Legal, a temporary legal staffing provider</a:t>
            </a:r>
          </a:p>
        </p:txBody>
      </p:sp>
      <p:sp>
        <p:nvSpPr>
          <p:cNvPr id="2" name="PageNumberTextBox">
            <a:extLst>
              <a:ext uri="{FF2B5EF4-FFF2-40B4-BE49-F238E27FC236}">
                <a16:creationId xmlns:a16="http://schemas.microsoft.com/office/drawing/2014/main" id="{9DE9E976-9176-4B67-8D2E-17884F00A0B6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16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2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Select Potential Financial Acquirers </a:t>
            </a:r>
            <a:r>
              <a:rPr lang="en-US" sz="1400" dirty="0"/>
              <a:t>(continued)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987930" y="6464196"/>
            <a:ext cx="6921120" cy="144523"/>
            <a:chOff x="1208076" y="6544686"/>
            <a:chExt cx="6921120" cy="144523"/>
          </a:xfrm>
        </p:grpSpPr>
        <p:pic>
          <p:nvPicPr>
            <p:cNvPr id="71" name="Picture 2" descr="H:\Templates\_US\Lincoln International Logo Files\Lincoln International Logos\EPS files\LI Logo.em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2596"/>
            <a:stretch/>
          </p:blipFill>
          <p:spPr bwMode="auto">
            <a:xfrm>
              <a:off x="1448269" y="6544686"/>
              <a:ext cx="149208" cy="14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1208076" y="6566189"/>
              <a:ext cx="6921120" cy="123020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Autofit/>
            </a:bodyPr>
            <a:lstStyle/>
            <a:p>
              <a:pPr marL="177800" indent="-177800"/>
              <a:r>
                <a:rPr lang="en-US" sz="700" i="1" dirty="0">
                  <a:solidFill>
                    <a:srgbClr val="000000"/>
                  </a:solidFill>
                </a:rPr>
                <a:t>Note:       Indicates Lincoln has sold a business to or for the firm</a:t>
              </a:r>
            </a:p>
          </p:txBody>
        </p:sp>
      </p:grpSp>
      <p:graphicFrame>
        <p:nvGraphicFramePr>
          <p:cNvPr id="78" name="Table 77"/>
          <p:cNvGraphicFramePr>
            <a:graphicFrameLocks noGrp="1"/>
          </p:cNvGraphicFramePr>
          <p:nvPr>
            <p:extLst/>
          </p:nvPr>
        </p:nvGraphicFramePr>
        <p:xfrm>
          <a:off x="342901" y="818326"/>
          <a:ext cx="484632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Select Private Equity Groups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>
            <p:extLst/>
          </p:nvPr>
        </p:nvGraphicFramePr>
        <p:xfrm>
          <a:off x="342901" y="1168741"/>
          <a:ext cx="4837176" cy="5111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2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1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2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7512">
                  <a:extLst>
                    <a:ext uri="{9D8B030D-6E8A-4147-A177-3AD203B41FA5}">
                      <a16:colId xmlns:a16="http://schemas.microsoft.com/office/drawing/2014/main" val="418546137"/>
                    </a:ext>
                  </a:extLst>
                </a:gridCol>
              </a:tblGrid>
              <a:tr h="180306">
                <a:tc>
                  <a:txBody>
                    <a:bodyPr/>
                    <a:lstStyle/>
                    <a:p>
                      <a:pPr algn="l"/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Office Location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="1" i="0" u="none" dirty="0">
                        <a:solidFill>
                          <a:srgbClr val="FFFFFF"/>
                        </a:solidFill>
                        <a:latin typeface="Arial"/>
                      </a:endParaRPr>
                    </a:p>
                  </a:txBody>
                  <a:tcPr marL="45720" marR="27432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03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Firm Name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City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State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Fund</a:t>
                      </a:r>
                      <a:r>
                        <a:rPr lang="en-US" sz="800" b="1" i="0" u="none" baseline="0" dirty="0">
                          <a:solidFill>
                            <a:srgbClr val="FFFFFF"/>
                          </a:solidFill>
                          <a:latin typeface="+mn-lt"/>
                        </a:rPr>
                        <a:t> Size</a:t>
                      </a:r>
                      <a:endParaRPr lang="en-US" sz="800" b="1" i="0" u="none" dirty="0">
                        <a:solidFill>
                          <a:srgbClr val="FFFFFF"/>
                        </a:solidFill>
                        <a:latin typeface="+mn-lt"/>
                      </a:endParaRP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Vintage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+mn-lt"/>
                        </a:rPr>
                        <a:t>Experience</a:t>
                      </a:r>
                    </a:p>
                  </a:txBody>
                  <a:tcPr marL="0" marR="0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Leeds Equity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525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Levine Leichtman Capital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Beverly Hills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600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2007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1061135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Littlejohn &amp; Co.,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Greenwich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LLR Partners Inc.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Philadelphia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950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Mason Wells Inc.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Milwaukee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615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MidOcean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1,350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Morgan Stanley Private Equity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1,500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2014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Nautic Partners,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Providence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900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Norwest Equity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Minneapolis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1,600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N/A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Odyssey Investment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Olympus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Stamford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2,301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ONCAP Management Partners L.P.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Toronto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1,100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2012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ORIX Capital Partners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Palladium Equity Partners,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1,140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Quad-C Management, Inc.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Charlottesville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VA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1,100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Ridgemont Equity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Charlotte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995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Riverside Partners,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Boston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561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Sentinel Capital Partners,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1,300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Snow Phipps Group,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900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Steel Partners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Sterling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Chicago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917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Summit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Boston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2,700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Tailwind Capital Group,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1,050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The Edgewater Funds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Chicago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714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The Halifax Group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Washington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DC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650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The Pritzker Group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Chicago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The Riverside Company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1,500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TPG Growth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San Francisco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3,000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Trilantic Capital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2,188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TZP Group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565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990539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Vestar Capital Partners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830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651926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Waud Capital Partners,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Chicago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1,056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9518543"/>
                  </a:ext>
                </a:extLst>
              </a:tr>
              <a:tr h="139893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Wellspring Capital Management LLC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New York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1,200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2011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385951"/>
                  </a:ext>
                </a:extLst>
              </a:tr>
              <a:tr h="134064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Westwind Investors, LP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Incline Village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NV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            500 </a:t>
                      </a:r>
                    </a:p>
                  </a:txBody>
                  <a:tcPr marL="9525" marR="857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6261187"/>
                  </a:ext>
                </a:extLst>
              </a:tr>
            </a:tbl>
          </a:graphicData>
        </a:graphic>
      </p:graphicFrame>
      <p:pic>
        <p:nvPicPr>
          <p:cNvPr id="82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133" y="4235457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133" y="4565693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133" y="2419159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256877" y="1533472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133" y="2246535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133" y="3244749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1953401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133" y="4070339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1815048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2931570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921481" y="2645354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Rectangle 97"/>
          <p:cNvSpPr/>
          <p:nvPr/>
        </p:nvSpPr>
        <p:spPr>
          <a:xfrm>
            <a:off x="9426651" y="3058912"/>
            <a:ext cx="3383280" cy="733534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Harvest Partners LLP</a:t>
            </a:r>
            <a:endParaRPr lang="en-US" sz="800" b="1" dirty="0">
              <a:solidFill>
                <a:schemeClr val="tx2"/>
              </a:solidFill>
            </a:endParaRP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2"/>
                </a:solidFill>
              </a:rPr>
              <a:t>Contact: Katie Lyndon-Kehoe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Investment in PRO Unlimited (PRO), a provider of vendor-neutral Managed Services Program (MSP) and Vendor Management Software (VMS) solutions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5525770" y="815111"/>
            <a:ext cx="3383280" cy="869469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LLR Partners Inc.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William Christian Bullitt, Jr.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Investment in Aasonn, a provider of outsourced HR and talent management solutions 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Actively seeking additional investments in the human resources outsourcing and staffing and search markets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5525770" y="1837981"/>
            <a:ext cx="3383280" cy="610424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MidOcean Partners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Frank Schiff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Previous investment in System One, a provider of staffing and outsourcing solutions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9297670" y="5613021"/>
            <a:ext cx="3383280" cy="75918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Orchard Holdings Group, LLC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Phil Collins</a:t>
            </a:r>
          </a:p>
          <a:p>
            <a:pPr marL="171450" indent="-171450">
              <a:spcAft>
                <a:spcPts val="200"/>
              </a:spcAft>
              <a:buClr>
                <a:srgbClr val="07325F"/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Invests in services businesses as a core focus</a:t>
            </a:r>
          </a:p>
          <a:p>
            <a:pPr marL="171450" indent="-171450">
              <a:spcAft>
                <a:spcPts val="200"/>
              </a:spcAft>
              <a:buClr>
                <a:srgbClr val="07325F"/>
              </a:buClr>
              <a:buFont typeface="Wingdings" panose="05000000000000000000" pitchFamily="2" charset="2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Investment in Lucas Group, a national Finance and Accounting Contingent Staffing and Talent Solution company</a:t>
            </a:r>
          </a:p>
        </p:txBody>
      </p:sp>
      <p:pic>
        <p:nvPicPr>
          <p:cNvPr id="107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1676696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133" y="3905221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3067324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68972" y="6155403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H:\Templates\_US\Lincoln International Logo Files\Lincoln International Logos\EPS files\LI Logo.e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-351133" y="4400575"/>
            <a:ext cx="149208" cy="144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ctangle 45"/>
          <p:cNvSpPr/>
          <p:nvPr/>
        </p:nvSpPr>
        <p:spPr>
          <a:xfrm>
            <a:off x="9611208" y="1686221"/>
            <a:ext cx="3383280" cy="1141338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Hammond, Kennedy, Whitney &amp; Company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Ted Kramer</a:t>
            </a:r>
          </a:p>
          <a:p>
            <a:pPr marL="173038" indent="-173038" fontAlgn="base">
              <a:spcBef>
                <a:spcPct val="0"/>
              </a:spcBef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Investment in Partners in Leadership, a provider of accountability and cultural transition training services to blue chip companies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Prior investment in Corporate Visions, a marketing and sales messaging and training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Lincoln has sold multiple businesses for HKW, including Corporate Visions in 2015</a:t>
            </a:r>
          </a:p>
        </p:txBody>
      </p:sp>
      <p:pic>
        <p:nvPicPr>
          <p:cNvPr id="48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2DCC1179-E6F5-46A5-8A59-50B166D34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2237818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1ACED5C2-B84D-47D4-ABE8-2FD5885DA4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2514909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6C5FFFA3-F50E-4106-AAC7-4CC036FCBD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2795816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145F37D5-592F-44EF-9B96-303A8EEBA2AE}"/>
              </a:ext>
            </a:extLst>
          </p:cNvPr>
          <p:cNvGrpSpPr/>
          <p:nvPr/>
        </p:nvGrpSpPr>
        <p:grpSpPr>
          <a:xfrm>
            <a:off x="4654252" y="6464196"/>
            <a:ext cx="1732689" cy="155282"/>
            <a:chOff x="4216719" y="6529030"/>
            <a:chExt cx="1732689" cy="155282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F5D00159-525E-4788-84D0-CF4040BF40DE}"/>
                </a:ext>
              </a:extLst>
            </p:cNvPr>
            <p:cNvGrpSpPr/>
            <p:nvPr/>
          </p:nvGrpSpPr>
          <p:grpSpPr>
            <a:xfrm>
              <a:off x="4216719" y="6529030"/>
              <a:ext cx="177835" cy="126921"/>
              <a:chOff x="-176213" y="65088"/>
              <a:chExt cx="6757988" cy="4384675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56" name="Freeform 7">
                <a:extLst>
                  <a:ext uri="{FF2B5EF4-FFF2-40B4-BE49-F238E27FC236}">
                    <a16:creationId xmlns:a16="http://schemas.microsoft.com/office/drawing/2014/main" id="{64EA82EE-57B7-4228-B54B-4B2932CC1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6213" y="1663700"/>
                <a:ext cx="2497138" cy="1874838"/>
              </a:xfrm>
              <a:custGeom>
                <a:avLst/>
                <a:gdLst>
                  <a:gd name="T0" fmla="*/ 665 w 666"/>
                  <a:gd name="T1" fmla="*/ 365 h 500"/>
                  <a:gd name="T2" fmla="*/ 333 w 666"/>
                  <a:gd name="T3" fmla="*/ 0 h 500"/>
                  <a:gd name="T4" fmla="*/ 1 w 666"/>
                  <a:gd name="T5" fmla="*/ 365 h 500"/>
                  <a:gd name="T6" fmla="*/ 1 w 666"/>
                  <a:gd name="T7" fmla="*/ 371 h 500"/>
                  <a:gd name="T8" fmla="*/ 26 w 666"/>
                  <a:gd name="T9" fmla="*/ 419 h 500"/>
                  <a:gd name="T10" fmla="*/ 333 w 666"/>
                  <a:gd name="T11" fmla="*/ 500 h 500"/>
                  <a:gd name="T12" fmla="*/ 641 w 666"/>
                  <a:gd name="T13" fmla="*/ 419 h 500"/>
                  <a:gd name="T14" fmla="*/ 665 w 666"/>
                  <a:gd name="T15" fmla="*/ 371 h 500"/>
                  <a:gd name="T16" fmla="*/ 665 w 666"/>
                  <a:gd name="T17" fmla="*/ 36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6" h="500">
                    <a:moveTo>
                      <a:pt x="665" y="365"/>
                    </a:moveTo>
                    <a:cubicBezTo>
                      <a:pt x="647" y="160"/>
                      <a:pt x="505" y="0"/>
                      <a:pt x="333" y="0"/>
                    </a:cubicBezTo>
                    <a:cubicBezTo>
                      <a:pt x="161" y="0"/>
                      <a:pt x="19" y="160"/>
                      <a:pt x="1" y="365"/>
                    </a:cubicBezTo>
                    <a:cubicBezTo>
                      <a:pt x="1" y="367"/>
                      <a:pt x="1" y="369"/>
                      <a:pt x="1" y="371"/>
                    </a:cubicBezTo>
                    <a:cubicBezTo>
                      <a:pt x="0" y="388"/>
                      <a:pt x="11" y="410"/>
                      <a:pt x="26" y="419"/>
                    </a:cubicBezTo>
                    <a:cubicBezTo>
                      <a:pt x="110" y="469"/>
                      <a:pt x="217" y="500"/>
                      <a:pt x="333" y="500"/>
                    </a:cubicBezTo>
                    <a:cubicBezTo>
                      <a:pt x="449" y="500"/>
                      <a:pt x="556" y="469"/>
                      <a:pt x="641" y="419"/>
                    </a:cubicBezTo>
                    <a:cubicBezTo>
                      <a:pt x="655" y="410"/>
                      <a:pt x="666" y="389"/>
                      <a:pt x="665" y="371"/>
                    </a:cubicBezTo>
                    <a:cubicBezTo>
                      <a:pt x="665" y="369"/>
                      <a:pt x="665" y="367"/>
                      <a:pt x="665" y="3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Oval 8">
                <a:extLst>
                  <a:ext uri="{FF2B5EF4-FFF2-40B4-BE49-F238E27FC236}">
                    <a16:creationId xmlns:a16="http://schemas.microsoft.com/office/drawing/2014/main" id="{4E4CCCDC-63D2-4BB0-AD8F-96E34351B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63" y="188913"/>
                <a:ext cx="1423988" cy="14255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10">
                <a:extLst>
                  <a:ext uri="{FF2B5EF4-FFF2-40B4-BE49-F238E27FC236}">
                    <a16:creationId xmlns:a16="http://schemas.microsoft.com/office/drawing/2014/main" id="{D8CD97F0-D99A-4ADA-B7C4-3BBCF0B1E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050" y="1663700"/>
                <a:ext cx="2498725" cy="1874838"/>
              </a:xfrm>
              <a:custGeom>
                <a:avLst/>
                <a:gdLst>
                  <a:gd name="T0" fmla="*/ 665 w 666"/>
                  <a:gd name="T1" fmla="*/ 365 h 500"/>
                  <a:gd name="T2" fmla="*/ 333 w 666"/>
                  <a:gd name="T3" fmla="*/ 0 h 500"/>
                  <a:gd name="T4" fmla="*/ 1 w 666"/>
                  <a:gd name="T5" fmla="*/ 365 h 500"/>
                  <a:gd name="T6" fmla="*/ 1 w 666"/>
                  <a:gd name="T7" fmla="*/ 371 h 500"/>
                  <a:gd name="T8" fmla="*/ 26 w 666"/>
                  <a:gd name="T9" fmla="*/ 419 h 500"/>
                  <a:gd name="T10" fmla="*/ 333 w 666"/>
                  <a:gd name="T11" fmla="*/ 500 h 500"/>
                  <a:gd name="T12" fmla="*/ 641 w 666"/>
                  <a:gd name="T13" fmla="*/ 419 h 500"/>
                  <a:gd name="T14" fmla="*/ 665 w 666"/>
                  <a:gd name="T15" fmla="*/ 371 h 500"/>
                  <a:gd name="T16" fmla="*/ 665 w 666"/>
                  <a:gd name="T17" fmla="*/ 36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6" h="500">
                    <a:moveTo>
                      <a:pt x="665" y="365"/>
                    </a:moveTo>
                    <a:cubicBezTo>
                      <a:pt x="647" y="160"/>
                      <a:pt x="505" y="0"/>
                      <a:pt x="333" y="0"/>
                    </a:cubicBezTo>
                    <a:cubicBezTo>
                      <a:pt x="161" y="0"/>
                      <a:pt x="19" y="160"/>
                      <a:pt x="1" y="365"/>
                    </a:cubicBezTo>
                    <a:cubicBezTo>
                      <a:pt x="1" y="367"/>
                      <a:pt x="1" y="369"/>
                      <a:pt x="1" y="371"/>
                    </a:cubicBezTo>
                    <a:cubicBezTo>
                      <a:pt x="0" y="388"/>
                      <a:pt x="11" y="410"/>
                      <a:pt x="26" y="419"/>
                    </a:cubicBezTo>
                    <a:cubicBezTo>
                      <a:pt x="110" y="469"/>
                      <a:pt x="217" y="500"/>
                      <a:pt x="333" y="500"/>
                    </a:cubicBezTo>
                    <a:cubicBezTo>
                      <a:pt x="449" y="500"/>
                      <a:pt x="556" y="469"/>
                      <a:pt x="641" y="419"/>
                    </a:cubicBezTo>
                    <a:cubicBezTo>
                      <a:pt x="655" y="410"/>
                      <a:pt x="666" y="389"/>
                      <a:pt x="665" y="371"/>
                    </a:cubicBezTo>
                    <a:cubicBezTo>
                      <a:pt x="665" y="369"/>
                      <a:pt x="665" y="367"/>
                      <a:pt x="665" y="3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D34C71B9-9EBB-4718-A94C-7AF1A69DE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9625" y="188913"/>
                <a:ext cx="1425575" cy="142557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13">
                <a:extLst>
                  <a:ext uri="{FF2B5EF4-FFF2-40B4-BE49-F238E27FC236}">
                    <a16:creationId xmlns:a16="http://schemas.microsoft.com/office/drawing/2014/main" id="{DDF666FB-03D0-4DBB-8EEC-9F729F962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1997075"/>
                <a:ext cx="3270250" cy="2452688"/>
              </a:xfrm>
              <a:custGeom>
                <a:avLst/>
                <a:gdLst>
                  <a:gd name="T0" fmla="*/ 870 w 872"/>
                  <a:gd name="T1" fmla="*/ 478 h 654"/>
                  <a:gd name="T2" fmla="*/ 436 w 872"/>
                  <a:gd name="T3" fmla="*/ 0 h 654"/>
                  <a:gd name="T4" fmla="*/ 2 w 872"/>
                  <a:gd name="T5" fmla="*/ 478 h 654"/>
                  <a:gd name="T6" fmla="*/ 2 w 872"/>
                  <a:gd name="T7" fmla="*/ 486 h 654"/>
                  <a:gd name="T8" fmla="*/ 33 w 872"/>
                  <a:gd name="T9" fmla="*/ 548 h 654"/>
                  <a:gd name="T10" fmla="*/ 436 w 872"/>
                  <a:gd name="T11" fmla="*/ 654 h 654"/>
                  <a:gd name="T12" fmla="*/ 839 w 872"/>
                  <a:gd name="T13" fmla="*/ 548 h 654"/>
                  <a:gd name="T14" fmla="*/ 870 w 872"/>
                  <a:gd name="T15" fmla="*/ 486 h 654"/>
                  <a:gd name="T16" fmla="*/ 870 w 872"/>
                  <a:gd name="T17" fmla="*/ 478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2" h="654">
                    <a:moveTo>
                      <a:pt x="870" y="478"/>
                    </a:moveTo>
                    <a:cubicBezTo>
                      <a:pt x="847" y="209"/>
                      <a:pt x="661" y="0"/>
                      <a:pt x="436" y="0"/>
                    </a:cubicBezTo>
                    <a:cubicBezTo>
                      <a:pt x="211" y="0"/>
                      <a:pt x="25" y="209"/>
                      <a:pt x="2" y="478"/>
                    </a:cubicBezTo>
                    <a:cubicBezTo>
                      <a:pt x="1" y="480"/>
                      <a:pt x="1" y="483"/>
                      <a:pt x="2" y="486"/>
                    </a:cubicBezTo>
                    <a:cubicBezTo>
                      <a:pt x="0" y="508"/>
                      <a:pt x="14" y="536"/>
                      <a:pt x="33" y="548"/>
                    </a:cubicBezTo>
                    <a:cubicBezTo>
                      <a:pt x="144" y="614"/>
                      <a:pt x="284" y="654"/>
                      <a:pt x="436" y="654"/>
                    </a:cubicBezTo>
                    <a:cubicBezTo>
                      <a:pt x="588" y="654"/>
                      <a:pt x="728" y="614"/>
                      <a:pt x="839" y="548"/>
                    </a:cubicBezTo>
                    <a:cubicBezTo>
                      <a:pt x="858" y="536"/>
                      <a:pt x="872" y="508"/>
                      <a:pt x="870" y="486"/>
                    </a:cubicBezTo>
                    <a:cubicBezTo>
                      <a:pt x="871" y="483"/>
                      <a:pt x="871" y="480"/>
                      <a:pt x="870" y="4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Oval 14">
                <a:extLst>
                  <a:ext uri="{FF2B5EF4-FFF2-40B4-BE49-F238E27FC236}">
                    <a16:creationId xmlns:a16="http://schemas.microsoft.com/office/drawing/2014/main" id="{6AC91EF1-98B9-42B9-94BE-6DC37C965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5088"/>
                <a:ext cx="1866900" cy="18637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85078B-125D-4223-B498-BB67CA97B66C}"/>
                </a:ext>
              </a:extLst>
            </p:cNvPr>
            <p:cNvSpPr txBox="1"/>
            <p:nvPr/>
          </p:nvSpPr>
          <p:spPr>
            <a:xfrm>
              <a:off x="4534350" y="6530979"/>
              <a:ext cx="1415058" cy="153333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Autofit/>
            </a:bodyPr>
            <a:lstStyle/>
            <a:p>
              <a:pPr marL="177800" indent="-177800"/>
              <a:r>
                <a:rPr lang="en-US" sz="700" i="1" dirty="0">
                  <a:solidFill>
                    <a:srgbClr val="000000"/>
                  </a:solidFill>
                  <a:cs typeface="Times New Roman" pitchFamily="18" charset="0"/>
                </a:rPr>
                <a:t>Present Staffing portfolio company</a:t>
              </a:r>
              <a:endParaRPr lang="en-US" sz="700" dirty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EC054F1-7B9E-42FC-8B78-F895A6411FBB}"/>
              </a:ext>
            </a:extLst>
          </p:cNvPr>
          <p:cNvGrpSpPr/>
          <p:nvPr/>
        </p:nvGrpSpPr>
        <p:grpSpPr>
          <a:xfrm>
            <a:off x="4653403" y="6628281"/>
            <a:ext cx="1683563" cy="126921"/>
            <a:chOff x="6075650" y="6519978"/>
            <a:chExt cx="1683563" cy="12692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2EC44C0-9DF7-4212-8DBA-97D85A73453A}"/>
                </a:ext>
              </a:extLst>
            </p:cNvPr>
            <p:cNvGrpSpPr/>
            <p:nvPr/>
          </p:nvGrpSpPr>
          <p:grpSpPr>
            <a:xfrm>
              <a:off x="6075650" y="6519978"/>
              <a:ext cx="177835" cy="126921"/>
              <a:chOff x="-176213" y="65088"/>
              <a:chExt cx="6757988" cy="4384675"/>
            </a:xfrm>
            <a:noFill/>
          </p:grpSpPr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54E60C2E-DA6E-4A12-A997-F2E3E6417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76213" y="1663700"/>
                <a:ext cx="2497138" cy="1874838"/>
              </a:xfrm>
              <a:custGeom>
                <a:avLst/>
                <a:gdLst>
                  <a:gd name="T0" fmla="*/ 665 w 666"/>
                  <a:gd name="T1" fmla="*/ 365 h 500"/>
                  <a:gd name="T2" fmla="*/ 333 w 666"/>
                  <a:gd name="T3" fmla="*/ 0 h 500"/>
                  <a:gd name="T4" fmla="*/ 1 w 666"/>
                  <a:gd name="T5" fmla="*/ 365 h 500"/>
                  <a:gd name="T6" fmla="*/ 1 w 666"/>
                  <a:gd name="T7" fmla="*/ 371 h 500"/>
                  <a:gd name="T8" fmla="*/ 26 w 666"/>
                  <a:gd name="T9" fmla="*/ 419 h 500"/>
                  <a:gd name="T10" fmla="*/ 333 w 666"/>
                  <a:gd name="T11" fmla="*/ 500 h 500"/>
                  <a:gd name="T12" fmla="*/ 641 w 666"/>
                  <a:gd name="T13" fmla="*/ 419 h 500"/>
                  <a:gd name="T14" fmla="*/ 665 w 666"/>
                  <a:gd name="T15" fmla="*/ 371 h 500"/>
                  <a:gd name="T16" fmla="*/ 665 w 666"/>
                  <a:gd name="T17" fmla="*/ 36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6" h="500">
                    <a:moveTo>
                      <a:pt x="665" y="365"/>
                    </a:moveTo>
                    <a:cubicBezTo>
                      <a:pt x="647" y="160"/>
                      <a:pt x="505" y="0"/>
                      <a:pt x="333" y="0"/>
                    </a:cubicBezTo>
                    <a:cubicBezTo>
                      <a:pt x="161" y="0"/>
                      <a:pt x="19" y="160"/>
                      <a:pt x="1" y="365"/>
                    </a:cubicBezTo>
                    <a:cubicBezTo>
                      <a:pt x="1" y="367"/>
                      <a:pt x="1" y="369"/>
                      <a:pt x="1" y="371"/>
                    </a:cubicBezTo>
                    <a:cubicBezTo>
                      <a:pt x="0" y="388"/>
                      <a:pt x="11" y="410"/>
                      <a:pt x="26" y="419"/>
                    </a:cubicBezTo>
                    <a:cubicBezTo>
                      <a:pt x="110" y="469"/>
                      <a:pt x="217" y="500"/>
                      <a:pt x="333" y="500"/>
                    </a:cubicBezTo>
                    <a:cubicBezTo>
                      <a:pt x="449" y="500"/>
                      <a:pt x="556" y="469"/>
                      <a:pt x="641" y="419"/>
                    </a:cubicBezTo>
                    <a:cubicBezTo>
                      <a:pt x="655" y="410"/>
                      <a:pt x="666" y="389"/>
                      <a:pt x="665" y="371"/>
                    </a:cubicBezTo>
                    <a:cubicBezTo>
                      <a:pt x="665" y="369"/>
                      <a:pt x="665" y="367"/>
                      <a:pt x="665" y="36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Oval 8">
                <a:extLst>
                  <a:ext uri="{FF2B5EF4-FFF2-40B4-BE49-F238E27FC236}">
                    <a16:creationId xmlns:a16="http://schemas.microsoft.com/office/drawing/2014/main" id="{FE63F92F-1013-4C79-917B-9102AC639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63" y="188913"/>
                <a:ext cx="1423988" cy="1425575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7D857896-940F-4A34-9B6F-6175B274C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3050" y="1663700"/>
                <a:ext cx="2498725" cy="1874838"/>
              </a:xfrm>
              <a:custGeom>
                <a:avLst/>
                <a:gdLst>
                  <a:gd name="T0" fmla="*/ 665 w 666"/>
                  <a:gd name="T1" fmla="*/ 365 h 500"/>
                  <a:gd name="T2" fmla="*/ 333 w 666"/>
                  <a:gd name="T3" fmla="*/ 0 h 500"/>
                  <a:gd name="T4" fmla="*/ 1 w 666"/>
                  <a:gd name="T5" fmla="*/ 365 h 500"/>
                  <a:gd name="T6" fmla="*/ 1 w 666"/>
                  <a:gd name="T7" fmla="*/ 371 h 500"/>
                  <a:gd name="T8" fmla="*/ 26 w 666"/>
                  <a:gd name="T9" fmla="*/ 419 h 500"/>
                  <a:gd name="T10" fmla="*/ 333 w 666"/>
                  <a:gd name="T11" fmla="*/ 500 h 500"/>
                  <a:gd name="T12" fmla="*/ 641 w 666"/>
                  <a:gd name="T13" fmla="*/ 419 h 500"/>
                  <a:gd name="T14" fmla="*/ 665 w 666"/>
                  <a:gd name="T15" fmla="*/ 371 h 500"/>
                  <a:gd name="T16" fmla="*/ 665 w 666"/>
                  <a:gd name="T17" fmla="*/ 36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66" h="500">
                    <a:moveTo>
                      <a:pt x="665" y="365"/>
                    </a:moveTo>
                    <a:cubicBezTo>
                      <a:pt x="647" y="160"/>
                      <a:pt x="505" y="0"/>
                      <a:pt x="333" y="0"/>
                    </a:cubicBezTo>
                    <a:cubicBezTo>
                      <a:pt x="161" y="0"/>
                      <a:pt x="19" y="160"/>
                      <a:pt x="1" y="365"/>
                    </a:cubicBezTo>
                    <a:cubicBezTo>
                      <a:pt x="1" y="367"/>
                      <a:pt x="1" y="369"/>
                      <a:pt x="1" y="371"/>
                    </a:cubicBezTo>
                    <a:cubicBezTo>
                      <a:pt x="0" y="388"/>
                      <a:pt x="11" y="410"/>
                      <a:pt x="26" y="419"/>
                    </a:cubicBezTo>
                    <a:cubicBezTo>
                      <a:pt x="110" y="469"/>
                      <a:pt x="217" y="500"/>
                      <a:pt x="333" y="500"/>
                    </a:cubicBezTo>
                    <a:cubicBezTo>
                      <a:pt x="449" y="500"/>
                      <a:pt x="556" y="469"/>
                      <a:pt x="641" y="419"/>
                    </a:cubicBezTo>
                    <a:cubicBezTo>
                      <a:pt x="655" y="410"/>
                      <a:pt x="666" y="389"/>
                      <a:pt x="665" y="371"/>
                    </a:cubicBezTo>
                    <a:cubicBezTo>
                      <a:pt x="665" y="369"/>
                      <a:pt x="665" y="367"/>
                      <a:pt x="665" y="36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11">
                <a:extLst>
                  <a:ext uri="{FF2B5EF4-FFF2-40B4-BE49-F238E27FC236}">
                    <a16:creationId xmlns:a16="http://schemas.microsoft.com/office/drawing/2014/main" id="{9945178A-79E9-4BDD-A997-B63BD94D94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9625" y="188913"/>
                <a:ext cx="1425575" cy="1425575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13">
                <a:extLst>
                  <a:ext uri="{FF2B5EF4-FFF2-40B4-BE49-F238E27FC236}">
                    <a16:creationId xmlns:a16="http://schemas.microsoft.com/office/drawing/2014/main" id="{E80586CD-B86E-4D43-ADC0-23C3156FC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4963" y="1997075"/>
                <a:ext cx="3270250" cy="2452688"/>
              </a:xfrm>
              <a:custGeom>
                <a:avLst/>
                <a:gdLst>
                  <a:gd name="T0" fmla="*/ 870 w 872"/>
                  <a:gd name="T1" fmla="*/ 478 h 654"/>
                  <a:gd name="T2" fmla="*/ 436 w 872"/>
                  <a:gd name="T3" fmla="*/ 0 h 654"/>
                  <a:gd name="T4" fmla="*/ 2 w 872"/>
                  <a:gd name="T5" fmla="*/ 478 h 654"/>
                  <a:gd name="T6" fmla="*/ 2 w 872"/>
                  <a:gd name="T7" fmla="*/ 486 h 654"/>
                  <a:gd name="T8" fmla="*/ 33 w 872"/>
                  <a:gd name="T9" fmla="*/ 548 h 654"/>
                  <a:gd name="T10" fmla="*/ 436 w 872"/>
                  <a:gd name="T11" fmla="*/ 654 h 654"/>
                  <a:gd name="T12" fmla="*/ 839 w 872"/>
                  <a:gd name="T13" fmla="*/ 548 h 654"/>
                  <a:gd name="T14" fmla="*/ 870 w 872"/>
                  <a:gd name="T15" fmla="*/ 486 h 654"/>
                  <a:gd name="T16" fmla="*/ 870 w 872"/>
                  <a:gd name="T17" fmla="*/ 478 h 6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2" h="654">
                    <a:moveTo>
                      <a:pt x="870" y="478"/>
                    </a:moveTo>
                    <a:cubicBezTo>
                      <a:pt x="847" y="209"/>
                      <a:pt x="661" y="0"/>
                      <a:pt x="436" y="0"/>
                    </a:cubicBezTo>
                    <a:cubicBezTo>
                      <a:pt x="211" y="0"/>
                      <a:pt x="25" y="209"/>
                      <a:pt x="2" y="478"/>
                    </a:cubicBezTo>
                    <a:cubicBezTo>
                      <a:pt x="1" y="480"/>
                      <a:pt x="1" y="483"/>
                      <a:pt x="2" y="486"/>
                    </a:cubicBezTo>
                    <a:cubicBezTo>
                      <a:pt x="0" y="508"/>
                      <a:pt x="14" y="536"/>
                      <a:pt x="33" y="548"/>
                    </a:cubicBezTo>
                    <a:cubicBezTo>
                      <a:pt x="144" y="614"/>
                      <a:pt x="284" y="654"/>
                      <a:pt x="436" y="654"/>
                    </a:cubicBezTo>
                    <a:cubicBezTo>
                      <a:pt x="588" y="654"/>
                      <a:pt x="728" y="614"/>
                      <a:pt x="839" y="548"/>
                    </a:cubicBezTo>
                    <a:cubicBezTo>
                      <a:pt x="858" y="536"/>
                      <a:pt x="872" y="508"/>
                      <a:pt x="870" y="486"/>
                    </a:cubicBezTo>
                    <a:cubicBezTo>
                      <a:pt x="871" y="483"/>
                      <a:pt x="871" y="480"/>
                      <a:pt x="870" y="47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Oval 14">
                <a:extLst>
                  <a:ext uri="{FF2B5EF4-FFF2-40B4-BE49-F238E27FC236}">
                    <a16:creationId xmlns:a16="http://schemas.microsoft.com/office/drawing/2014/main" id="{73132EE0-8987-4BD1-BA44-4E5E958BE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638" y="65088"/>
                <a:ext cx="1866900" cy="1863725"/>
              </a:xfrm>
              <a:prstGeom prst="ellipse">
                <a:avLst/>
              </a:prstGeom>
              <a:grpFill/>
              <a:ln w="9525">
                <a:solidFill>
                  <a:schemeClr val="accent2">
                    <a:lumMod val="50000"/>
                  </a:schemeClr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C5B0886-4413-42EF-A310-A7E5A0627329}"/>
                </a:ext>
              </a:extLst>
            </p:cNvPr>
            <p:cNvSpPr txBox="1"/>
            <p:nvPr/>
          </p:nvSpPr>
          <p:spPr>
            <a:xfrm>
              <a:off x="6393281" y="6521928"/>
              <a:ext cx="1365932" cy="11912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Autofit/>
            </a:bodyPr>
            <a:lstStyle/>
            <a:p>
              <a:pPr marL="177800" indent="-177800"/>
              <a:r>
                <a:rPr lang="en-US" sz="700" i="1" dirty="0">
                  <a:solidFill>
                    <a:srgbClr val="000000"/>
                  </a:solidFill>
                  <a:cs typeface="Times New Roman" pitchFamily="18" charset="0"/>
                </a:rPr>
                <a:t>Prior Staffing portfolio experience</a:t>
              </a:r>
              <a:endParaRPr lang="en-US" sz="700" dirty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1BAA3CF-5768-4567-AC7C-3408FE86C902}"/>
              </a:ext>
            </a:extLst>
          </p:cNvPr>
          <p:cNvGrpSpPr/>
          <p:nvPr/>
        </p:nvGrpSpPr>
        <p:grpSpPr>
          <a:xfrm>
            <a:off x="-499747" y="2673608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68" name="Freeform 6">
              <a:extLst>
                <a:ext uri="{FF2B5EF4-FFF2-40B4-BE49-F238E27FC236}">
                  <a16:creationId xmlns:a16="http://schemas.microsoft.com/office/drawing/2014/main" id="{FC0798C5-3C05-4A65-A959-6A655CD624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7">
              <a:extLst>
                <a:ext uri="{FF2B5EF4-FFF2-40B4-BE49-F238E27FC236}">
                  <a16:creationId xmlns:a16="http://schemas.microsoft.com/office/drawing/2014/main" id="{8EA98AF5-7973-4666-BF45-26E0C5A73F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0" name="Freeform 8">
              <a:extLst>
                <a:ext uri="{FF2B5EF4-FFF2-40B4-BE49-F238E27FC236}">
                  <a16:creationId xmlns:a16="http://schemas.microsoft.com/office/drawing/2014/main" id="{D440992A-D3C4-4C98-B903-903BB90196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E0343B0-ED68-46D3-BEB5-8BBF53B26C69}"/>
              </a:ext>
            </a:extLst>
          </p:cNvPr>
          <p:cNvGrpSpPr/>
          <p:nvPr/>
        </p:nvGrpSpPr>
        <p:grpSpPr>
          <a:xfrm>
            <a:off x="-499747" y="2835550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72" name="Freeform 6">
              <a:extLst>
                <a:ext uri="{FF2B5EF4-FFF2-40B4-BE49-F238E27FC236}">
                  <a16:creationId xmlns:a16="http://schemas.microsoft.com/office/drawing/2014/main" id="{26C74C1C-4CC2-448A-9851-EA00901F94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7">
              <a:extLst>
                <a:ext uri="{FF2B5EF4-FFF2-40B4-BE49-F238E27FC236}">
                  <a16:creationId xmlns:a16="http://schemas.microsoft.com/office/drawing/2014/main" id="{41A5081C-841C-4EE4-9139-69AFBD730D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4" name="Freeform 8">
              <a:extLst>
                <a:ext uri="{FF2B5EF4-FFF2-40B4-BE49-F238E27FC236}">
                  <a16:creationId xmlns:a16="http://schemas.microsoft.com/office/drawing/2014/main" id="{786AAC9A-E33B-4632-AE18-4CA526F0F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3D39CD7-CF8F-4812-A9F1-52104616A28E}"/>
              </a:ext>
            </a:extLst>
          </p:cNvPr>
          <p:cNvGrpSpPr/>
          <p:nvPr/>
        </p:nvGrpSpPr>
        <p:grpSpPr>
          <a:xfrm>
            <a:off x="-757065" y="2670324"/>
            <a:ext cx="126916" cy="129557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id="{3A71085A-4262-4414-809C-DDDE6E0D97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7" name="Freeform 7">
              <a:extLst>
                <a:ext uri="{FF2B5EF4-FFF2-40B4-BE49-F238E27FC236}">
                  <a16:creationId xmlns:a16="http://schemas.microsoft.com/office/drawing/2014/main" id="{1669EA57-147A-4146-B298-DDD6404F61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8" name="Freeform 8">
              <a:extLst>
                <a:ext uri="{FF2B5EF4-FFF2-40B4-BE49-F238E27FC236}">
                  <a16:creationId xmlns:a16="http://schemas.microsoft.com/office/drawing/2014/main" id="{447735DC-3926-4E39-A0EB-E4D1FCA47B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C5A0009-3A4F-478F-AF2A-E541E4CB19CA}"/>
              </a:ext>
            </a:extLst>
          </p:cNvPr>
          <p:cNvGrpSpPr/>
          <p:nvPr/>
        </p:nvGrpSpPr>
        <p:grpSpPr>
          <a:xfrm>
            <a:off x="4670183" y="1679102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196" name="Freeform 6">
              <a:extLst>
                <a:ext uri="{FF2B5EF4-FFF2-40B4-BE49-F238E27FC236}">
                  <a16:creationId xmlns:a16="http://schemas.microsoft.com/office/drawing/2014/main" id="{6AF64639-20A8-4F55-A14E-0940DDE5F5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7" name="Freeform 7">
              <a:extLst>
                <a:ext uri="{FF2B5EF4-FFF2-40B4-BE49-F238E27FC236}">
                  <a16:creationId xmlns:a16="http://schemas.microsoft.com/office/drawing/2014/main" id="{CE27123A-A3E7-454D-90C1-5ACA794363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8" name="Freeform 8">
              <a:extLst>
                <a:ext uri="{FF2B5EF4-FFF2-40B4-BE49-F238E27FC236}">
                  <a16:creationId xmlns:a16="http://schemas.microsoft.com/office/drawing/2014/main" id="{67038528-52F0-4626-882B-AD95DAFC4C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8A28AADB-52B3-4B09-A735-80D9E18F778E}"/>
              </a:ext>
            </a:extLst>
          </p:cNvPr>
          <p:cNvGrpSpPr/>
          <p:nvPr/>
        </p:nvGrpSpPr>
        <p:grpSpPr>
          <a:xfrm>
            <a:off x="4670183" y="1818184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00" name="Freeform 6">
              <a:extLst>
                <a:ext uri="{FF2B5EF4-FFF2-40B4-BE49-F238E27FC236}">
                  <a16:creationId xmlns:a16="http://schemas.microsoft.com/office/drawing/2014/main" id="{1B77E1C5-DACC-41BB-95EB-A55DDEA914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1" name="Freeform 7">
              <a:extLst>
                <a:ext uri="{FF2B5EF4-FFF2-40B4-BE49-F238E27FC236}">
                  <a16:creationId xmlns:a16="http://schemas.microsoft.com/office/drawing/2014/main" id="{49ED14B3-F8D1-416A-A036-9DC3E4474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2" name="Freeform 8">
              <a:extLst>
                <a:ext uri="{FF2B5EF4-FFF2-40B4-BE49-F238E27FC236}">
                  <a16:creationId xmlns:a16="http://schemas.microsoft.com/office/drawing/2014/main" id="{5C49F4AA-E601-4F72-8A8A-6970F1257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5163C834-F839-4CDB-8603-7AF6A6A95ABD}"/>
              </a:ext>
            </a:extLst>
          </p:cNvPr>
          <p:cNvGrpSpPr/>
          <p:nvPr/>
        </p:nvGrpSpPr>
        <p:grpSpPr>
          <a:xfrm>
            <a:off x="4670183" y="2239397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12" name="Freeform 6">
              <a:extLst>
                <a:ext uri="{FF2B5EF4-FFF2-40B4-BE49-F238E27FC236}">
                  <a16:creationId xmlns:a16="http://schemas.microsoft.com/office/drawing/2014/main" id="{8B00E7DB-45D2-428C-81E9-701F148234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3" name="Freeform 7">
              <a:extLst>
                <a:ext uri="{FF2B5EF4-FFF2-40B4-BE49-F238E27FC236}">
                  <a16:creationId xmlns:a16="http://schemas.microsoft.com/office/drawing/2014/main" id="{9576D3D4-F460-44BB-AE67-1B8DD0CA06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4" name="Freeform 8">
              <a:extLst>
                <a:ext uri="{FF2B5EF4-FFF2-40B4-BE49-F238E27FC236}">
                  <a16:creationId xmlns:a16="http://schemas.microsoft.com/office/drawing/2014/main" id="{3BB01A4E-ECE2-4A42-AA9C-640A6A6143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A263B57E-6D24-4E3D-AC49-AB210124AF81}"/>
              </a:ext>
            </a:extLst>
          </p:cNvPr>
          <p:cNvGrpSpPr/>
          <p:nvPr/>
        </p:nvGrpSpPr>
        <p:grpSpPr>
          <a:xfrm>
            <a:off x="4670183" y="2379634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16" name="Freeform 6">
              <a:extLst>
                <a:ext uri="{FF2B5EF4-FFF2-40B4-BE49-F238E27FC236}">
                  <a16:creationId xmlns:a16="http://schemas.microsoft.com/office/drawing/2014/main" id="{8C6633C0-723C-41D9-95B9-FC6D20D19C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7" name="Freeform 7">
              <a:extLst>
                <a:ext uri="{FF2B5EF4-FFF2-40B4-BE49-F238E27FC236}">
                  <a16:creationId xmlns:a16="http://schemas.microsoft.com/office/drawing/2014/main" id="{2D779402-2F09-4E5E-9FCD-5D549ED1FB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8" name="Freeform 8">
              <a:extLst>
                <a:ext uri="{FF2B5EF4-FFF2-40B4-BE49-F238E27FC236}">
                  <a16:creationId xmlns:a16="http://schemas.microsoft.com/office/drawing/2014/main" id="{EA0EE840-2F25-4961-AC0C-6C0BDF4539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B339D588-6AA6-4F91-B750-DBBB11FA941C}"/>
              </a:ext>
            </a:extLst>
          </p:cNvPr>
          <p:cNvGrpSpPr/>
          <p:nvPr/>
        </p:nvGrpSpPr>
        <p:grpSpPr>
          <a:xfrm>
            <a:off x="4670183" y="2519871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855C664B-6E7A-43FC-917B-EAEBFD7248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3A0A6BEC-E646-425B-B50E-6615197E48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39BFC30C-52D2-41DD-BEEE-9F12C101FE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4E935999-FCE7-49F6-B6C7-E44974F3E759}"/>
              </a:ext>
            </a:extLst>
          </p:cNvPr>
          <p:cNvGrpSpPr/>
          <p:nvPr/>
        </p:nvGrpSpPr>
        <p:grpSpPr>
          <a:xfrm>
            <a:off x="4670183" y="266010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24" name="Freeform 6">
              <a:extLst>
                <a:ext uri="{FF2B5EF4-FFF2-40B4-BE49-F238E27FC236}">
                  <a16:creationId xmlns:a16="http://schemas.microsoft.com/office/drawing/2014/main" id="{7677527F-9188-469A-8A81-D37AA160DD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5" name="Freeform 7">
              <a:extLst>
                <a:ext uri="{FF2B5EF4-FFF2-40B4-BE49-F238E27FC236}">
                  <a16:creationId xmlns:a16="http://schemas.microsoft.com/office/drawing/2014/main" id="{B46805AD-5CC4-4983-8BE3-5A200F0C3A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6" name="Freeform 8">
              <a:extLst>
                <a:ext uri="{FF2B5EF4-FFF2-40B4-BE49-F238E27FC236}">
                  <a16:creationId xmlns:a16="http://schemas.microsoft.com/office/drawing/2014/main" id="{0C9F26C2-70E1-42CF-96EF-836639A0A7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1C6505E-F949-4F36-8E19-72EAF860E32B}"/>
              </a:ext>
            </a:extLst>
          </p:cNvPr>
          <p:cNvGrpSpPr/>
          <p:nvPr/>
        </p:nvGrpSpPr>
        <p:grpSpPr>
          <a:xfrm>
            <a:off x="4670183" y="2800345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32" name="Freeform 6">
              <a:extLst>
                <a:ext uri="{FF2B5EF4-FFF2-40B4-BE49-F238E27FC236}">
                  <a16:creationId xmlns:a16="http://schemas.microsoft.com/office/drawing/2014/main" id="{06E14C3F-1D37-4829-80EA-279626FE3D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3" name="Freeform 7">
              <a:extLst>
                <a:ext uri="{FF2B5EF4-FFF2-40B4-BE49-F238E27FC236}">
                  <a16:creationId xmlns:a16="http://schemas.microsoft.com/office/drawing/2014/main" id="{ADD78606-0CB4-452D-AD23-B0967176A7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4" name="Freeform 8">
              <a:extLst>
                <a:ext uri="{FF2B5EF4-FFF2-40B4-BE49-F238E27FC236}">
                  <a16:creationId xmlns:a16="http://schemas.microsoft.com/office/drawing/2014/main" id="{F013F2DD-CAFB-41BD-8F9A-42BF25548D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5676A4D1-DE7C-4408-9E52-2DCD31B18EFB}"/>
              </a:ext>
            </a:extLst>
          </p:cNvPr>
          <p:cNvGrpSpPr/>
          <p:nvPr/>
        </p:nvGrpSpPr>
        <p:grpSpPr>
          <a:xfrm>
            <a:off x="4670183" y="2940582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36" name="Freeform 6">
              <a:extLst>
                <a:ext uri="{FF2B5EF4-FFF2-40B4-BE49-F238E27FC236}">
                  <a16:creationId xmlns:a16="http://schemas.microsoft.com/office/drawing/2014/main" id="{CFC44CB6-B572-4125-A065-C13ECF1CAA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7" name="Freeform 7">
              <a:extLst>
                <a:ext uri="{FF2B5EF4-FFF2-40B4-BE49-F238E27FC236}">
                  <a16:creationId xmlns:a16="http://schemas.microsoft.com/office/drawing/2014/main" id="{0F0CC551-FDFF-46C2-8D2C-EDAC73F0C5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8" name="Freeform 8">
              <a:extLst>
                <a:ext uri="{FF2B5EF4-FFF2-40B4-BE49-F238E27FC236}">
                  <a16:creationId xmlns:a16="http://schemas.microsoft.com/office/drawing/2014/main" id="{D4A9A941-7D40-4080-84AC-BB35990EB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209E4A99-2759-4D3F-9E22-C804D4AE9017}"/>
              </a:ext>
            </a:extLst>
          </p:cNvPr>
          <p:cNvGrpSpPr/>
          <p:nvPr/>
        </p:nvGrpSpPr>
        <p:grpSpPr>
          <a:xfrm>
            <a:off x="4670183" y="3080819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40" name="Freeform 6">
              <a:extLst>
                <a:ext uri="{FF2B5EF4-FFF2-40B4-BE49-F238E27FC236}">
                  <a16:creationId xmlns:a16="http://schemas.microsoft.com/office/drawing/2014/main" id="{934D7BCC-5A65-4CD6-8762-D3497838B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1" name="Freeform 7">
              <a:extLst>
                <a:ext uri="{FF2B5EF4-FFF2-40B4-BE49-F238E27FC236}">
                  <a16:creationId xmlns:a16="http://schemas.microsoft.com/office/drawing/2014/main" id="{3E568565-EDA8-4670-AA79-CDD7AC070A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2" name="Freeform 8">
              <a:extLst>
                <a:ext uri="{FF2B5EF4-FFF2-40B4-BE49-F238E27FC236}">
                  <a16:creationId xmlns:a16="http://schemas.microsoft.com/office/drawing/2014/main" id="{5C31612C-B056-4437-A9C0-0E1739ADAB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3AEF243-3D61-47E4-ACD7-C87204EC2E10}"/>
              </a:ext>
            </a:extLst>
          </p:cNvPr>
          <p:cNvGrpSpPr/>
          <p:nvPr/>
        </p:nvGrpSpPr>
        <p:grpSpPr>
          <a:xfrm>
            <a:off x="4670183" y="3221056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244" name="Freeform 6">
              <a:extLst>
                <a:ext uri="{FF2B5EF4-FFF2-40B4-BE49-F238E27FC236}">
                  <a16:creationId xmlns:a16="http://schemas.microsoft.com/office/drawing/2014/main" id="{1A2A645D-8EAD-4F1B-8F77-B7277676C3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5" name="Freeform 7">
              <a:extLst>
                <a:ext uri="{FF2B5EF4-FFF2-40B4-BE49-F238E27FC236}">
                  <a16:creationId xmlns:a16="http://schemas.microsoft.com/office/drawing/2014/main" id="{14154382-517E-484C-9BD6-44979CDE8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6" name="Freeform 8">
              <a:extLst>
                <a:ext uri="{FF2B5EF4-FFF2-40B4-BE49-F238E27FC236}">
                  <a16:creationId xmlns:a16="http://schemas.microsoft.com/office/drawing/2014/main" id="{BF9636D8-9D65-4C8E-A569-CF015DB7E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FC7F0F4F-B64A-48A1-81DF-A9F407338288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2809012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263" name="Freeform 7">
              <a:extLst>
                <a:ext uri="{FF2B5EF4-FFF2-40B4-BE49-F238E27FC236}">
                  <a16:creationId xmlns:a16="http://schemas.microsoft.com/office/drawing/2014/main" id="{C52C25C5-D907-4225-936B-52C53179A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4" name="Oval 8">
              <a:extLst>
                <a:ext uri="{FF2B5EF4-FFF2-40B4-BE49-F238E27FC236}">
                  <a16:creationId xmlns:a16="http://schemas.microsoft.com/office/drawing/2014/main" id="{43E0DEA6-FA5C-42B3-845B-64F9049E9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5" name="Freeform 10">
              <a:extLst>
                <a:ext uri="{FF2B5EF4-FFF2-40B4-BE49-F238E27FC236}">
                  <a16:creationId xmlns:a16="http://schemas.microsoft.com/office/drawing/2014/main" id="{9A17687F-5F75-4671-8D9C-C0F75C349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6" name="Oval 11">
              <a:extLst>
                <a:ext uri="{FF2B5EF4-FFF2-40B4-BE49-F238E27FC236}">
                  <a16:creationId xmlns:a16="http://schemas.microsoft.com/office/drawing/2014/main" id="{E9367959-4380-4826-B8DD-803404165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7" name="Freeform 13">
              <a:extLst>
                <a:ext uri="{FF2B5EF4-FFF2-40B4-BE49-F238E27FC236}">
                  <a16:creationId xmlns:a16="http://schemas.microsoft.com/office/drawing/2014/main" id="{3A34EB69-5748-4CC7-A9FF-6C79D5E54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8" name="Oval 14">
              <a:extLst>
                <a:ext uri="{FF2B5EF4-FFF2-40B4-BE49-F238E27FC236}">
                  <a16:creationId xmlns:a16="http://schemas.microsoft.com/office/drawing/2014/main" id="{828C902A-E163-4623-AFB8-1481F7B7D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65024D85-2CCE-432B-8C3F-8C83F975734A}"/>
              </a:ext>
            </a:extLst>
          </p:cNvPr>
          <p:cNvGrpSpPr>
            <a:grpSpLocks noChangeAspect="1"/>
          </p:cNvGrpSpPr>
          <p:nvPr/>
        </p:nvGrpSpPr>
        <p:grpSpPr>
          <a:xfrm>
            <a:off x="-605754" y="5424289"/>
            <a:ext cx="146971" cy="104894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270" name="Freeform 7">
              <a:extLst>
                <a:ext uri="{FF2B5EF4-FFF2-40B4-BE49-F238E27FC236}">
                  <a16:creationId xmlns:a16="http://schemas.microsoft.com/office/drawing/2014/main" id="{B88A1DA2-800A-41A4-A38F-B0D7BBA71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1" name="Oval 8">
              <a:extLst>
                <a:ext uri="{FF2B5EF4-FFF2-40B4-BE49-F238E27FC236}">
                  <a16:creationId xmlns:a16="http://schemas.microsoft.com/office/drawing/2014/main" id="{E38B64A8-DDF5-47BC-A66C-A6F2BCB81D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2" name="Freeform 10">
              <a:extLst>
                <a:ext uri="{FF2B5EF4-FFF2-40B4-BE49-F238E27FC236}">
                  <a16:creationId xmlns:a16="http://schemas.microsoft.com/office/drawing/2014/main" id="{35FC6F13-3DC0-460B-856D-B22632055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3" name="Oval 11">
              <a:extLst>
                <a:ext uri="{FF2B5EF4-FFF2-40B4-BE49-F238E27FC236}">
                  <a16:creationId xmlns:a16="http://schemas.microsoft.com/office/drawing/2014/main" id="{93E0E0B8-D162-4AB6-85F8-EB899D576E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4" name="Freeform 13">
              <a:extLst>
                <a:ext uri="{FF2B5EF4-FFF2-40B4-BE49-F238E27FC236}">
                  <a16:creationId xmlns:a16="http://schemas.microsoft.com/office/drawing/2014/main" id="{94CEA347-854E-43E8-B11D-AC24247C4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5" name="Oval 14">
              <a:extLst>
                <a:ext uri="{FF2B5EF4-FFF2-40B4-BE49-F238E27FC236}">
                  <a16:creationId xmlns:a16="http://schemas.microsoft.com/office/drawing/2014/main" id="{E3027358-23E5-42F6-86C1-F62A0A1CB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776548E-BC04-4D02-BF30-D7211D77AF1B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2390475"/>
            <a:ext cx="133610" cy="95358"/>
            <a:chOff x="-176213" y="65088"/>
            <a:chExt cx="6757988" cy="4384675"/>
          </a:xfrm>
          <a:noFill/>
        </p:grpSpPr>
        <p:sp>
          <p:nvSpPr>
            <p:cNvPr id="302" name="Freeform 7">
              <a:extLst>
                <a:ext uri="{FF2B5EF4-FFF2-40B4-BE49-F238E27FC236}">
                  <a16:creationId xmlns:a16="http://schemas.microsoft.com/office/drawing/2014/main" id="{7F6C025C-49BE-4811-AA55-016E87DC9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3" name="Oval 8">
              <a:extLst>
                <a:ext uri="{FF2B5EF4-FFF2-40B4-BE49-F238E27FC236}">
                  <a16:creationId xmlns:a16="http://schemas.microsoft.com/office/drawing/2014/main" id="{EEEB1643-9938-4094-AF02-502E9957E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4" name="Freeform 10">
              <a:extLst>
                <a:ext uri="{FF2B5EF4-FFF2-40B4-BE49-F238E27FC236}">
                  <a16:creationId xmlns:a16="http://schemas.microsoft.com/office/drawing/2014/main" id="{C1EECC74-EA58-4634-92BD-F42B627D2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5" name="Oval 11">
              <a:extLst>
                <a:ext uri="{FF2B5EF4-FFF2-40B4-BE49-F238E27FC236}">
                  <a16:creationId xmlns:a16="http://schemas.microsoft.com/office/drawing/2014/main" id="{502A254E-1E61-407D-958A-1C4E43A11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6" name="Freeform 13">
              <a:extLst>
                <a:ext uri="{FF2B5EF4-FFF2-40B4-BE49-F238E27FC236}">
                  <a16:creationId xmlns:a16="http://schemas.microsoft.com/office/drawing/2014/main" id="{4B6F29C0-AAD9-49BF-9925-47698ECA7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7" name="Oval 14">
              <a:extLst>
                <a:ext uri="{FF2B5EF4-FFF2-40B4-BE49-F238E27FC236}">
                  <a16:creationId xmlns:a16="http://schemas.microsoft.com/office/drawing/2014/main" id="{96218B23-4D6D-4606-9930-8B2C719C1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0B599E5-583A-488A-8ED0-E92D96A9C848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2254281"/>
            <a:ext cx="133610" cy="95358"/>
            <a:chOff x="-176213" y="65088"/>
            <a:chExt cx="6757988" cy="4384675"/>
          </a:xfrm>
          <a:noFill/>
        </p:grpSpPr>
        <p:sp>
          <p:nvSpPr>
            <p:cNvPr id="309" name="Freeform 7">
              <a:extLst>
                <a:ext uri="{FF2B5EF4-FFF2-40B4-BE49-F238E27FC236}">
                  <a16:creationId xmlns:a16="http://schemas.microsoft.com/office/drawing/2014/main" id="{D81B6D78-317F-4F98-8BF0-028EF3CB8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0" name="Oval 8">
              <a:extLst>
                <a:ext uri="{FF2B5EF4-FFF2-40B4-BE49-F238E27FC236}">
                  <a16:creationId xmlns:a16="http://schemas.microsoft.com/office/drawing/2014/main" id="{319C11DF-A783-4400-9819-F4FB53532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1" name="Freeform 10">
              <a:extLst>
                <a:ext uri="{FF2B5EF4-FFF2-40B4-BE49-F238E27FC236}">
                  <a16:creationId xmlns:a16="http://schemas.microsoft.com/office/drawing/2014/main" id="{B9BC1ABA-A212-4656-B8D8-04C0ECE28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2" name="Oval 11">
              <a:extLst>
                <a:ext uri="{FF2B5EF4-FFF2-40B4-BE49-F238E27FC236}">
                  <a16:creationId xmlns:a16="http://schemas.microsoft.com/office/drawing/2014/main" id="{F2662622-2BAE-43CA-BE47-A8DDFB854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3" name="Freeform 13">
              <a:extLst>
                <a:ext uri="{FF2B5EF4-FFF2-40B4-BE49-F238E27FC236}">
                  <a16:creationId xmlns:a16="http://schemas.microsoft.com/office/drawing/2014/main" id="{B3917E77-5DC9-4F15-96B9-B85FCAE19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4" name="Oval 14">
              <a:extLst>
                <a:ext uri="{FF2B5EF4-FFF2-40B4-BE49-F238E27FC236}">
                  <a16:creationId xmlns:a16="http://schemas.microsoft.com/office/drawing/2014/main" id="{7AEB2420-3DB2-4584-91AA-8C2AA5620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6B08C501-4552-4C59-99BD-D5BA6EAF5838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2532029"/>
            <a:ext cx="133610" cy="95358"/>
            <a:chOff x="-176213" y="65088"/>
            <a:chExt cx="6757988" cy="4384675"/>
          </a:xfrm>
          <a:noFill/>
        </p:grpSpPr>
        <p:sp>
          <p:nvSpPr>
            <p:cNvPr id="316" name="Freeform 7">
              <a:extLst>
                <a:ext uri="{FF2B5EF4-FFF2-40B4-BE49-F238E27FC236}">
                  <a16:creationId xmlns:a16="http://schemas.microsoft.com/office/drawing/2014/main" id="{D77B2C07-3B85-4976-AF74-6D60A863C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7" name="Oval 8">
              <a:extLst>
                <a:ext uri="{FF2B5EF4-FFF2-40B4-BE49-F238E27FC236}">
                  <a16:creationId xmlns:a16="http://schemas.microsoft.com/office/drawing/2014/main" id="{CF62D81E-A92F-445E-AC4F-766FD8DF3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FEA88277-987C-4870-B11A-80EAEBB1A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9" name="Oval 11">
              <a:extLst>
                <a:ext uri="{FF2B5EF4-FFF2-40B4-BE49-F238E27FC236}">
                  <a16:creationId xmlns:a16="http://schemas.microsoft.com/office/drawing/2014/main" id="{89F1D551-A461-4B8B-BBBE-668391AF3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0" name="Freeform 13">
              <a:extLst>
                <a:ext uri="{FF2B5EF4-FFF2-40B4-BE49-F238E27FC236}">
                  <a16:creationId xmlns:a16="http://schemas.microsoft.com/office/drawing/2014/main" id="{DB00A5A7-34DE-41D9-9B6A-0115F94AD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1" name="Oval 14">
              <a:extLst>
                <a:ext uri="{FF2B5EF4-FFF2-40B4-BE49-F238E27FC236}">
                  <a16:creationId xmlns:a16="http://schemas.microsoft.com/office/drawing/2014/main" id="{528F36B5-B63F-4EA2-AC83-FBC9BFEEF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9D770D2-C6E5-44AF-8E93-8129027C0726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1547784"/>
            <a:ext cx="133610" cy="95358"/>
            <a:chOff x="-176213" y="65088"/>
            <a:chExt cx="6757988" cy="4384675"/>
          </a:xfrm>
          <a:noFill/>
        </p:grpSpPr>
        <p:sp>
          <p:nvSpPr>
            <p:cNvPr id="323" name="Freeform 7">
              <a:extLst>
                <a:ext uri="{FF2B5EF4-FFF2-40B4-BE49-F238E27FC236}">
                  <a16:creationId xmlns:a16="http://schemas.microsoft.com/office/drawing/2014/main" id="{EC923265-B022-4462-A535-3394A0E4B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4" name="Oval 8">
              <a:extLst>
                <a:ext uri="{FF2B5EF4-FFF2-40B4-BE49-F238E27FC236}">
                  <a16:creationId xmlns:a16="http://schemas.microsoft.com/office/drawing/2014/main" id="{A9A03837-FF6C-4A97-9D42-78B91CF1A5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5" name="Freeform 10">
              <a:extLst>
                <a:ext uri="{FF2B5EF4-FFF2-40B4-BE49-F238E27FC236}">
                  <a16:creationId xmlns:a16="http://schemas.microsoft.com/office/drawing/2014/main" id="{CD84A8D0-36F0-420B-B1CE-F408D4154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6" name="Oval 11">
              <a:extLst>
                <a:ext uri="{FF2B5EF4-FFF2-40B4-BE49-F238E27FC236}">
                  <a16:creationId xmlns:a16="http://schemas.microsoft.com/office/drawing/2014/main" id="{F3F2044A-2E88-4FDB-BB39-3281E2561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7" name="Freeform 13">
              <a:extLst>
                <a:ext uri="{FF2B5EF4-FFF2-40B4-BE49-F238E27FC236}">
                  <a16:creationId xmlns:a16="http://schemas.microsoft.com/office/drawing/2014/main" id="{73A06AC6-76E0-4986-8042-60FA47001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8" name="Oval 14">
              <a:extLst>
                <a:ext uri="{FF2B5EF4-FFF2-40B4-BE49-F238E27FC236}">
                  <a16:creationId xmlns:a16="http://schemas.microsoft.com/office/drawing/2014/main" id="{D412AFB6-36B0-461A-9F2E-AAA659AD1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CCCA7932-AFC3-4F59-87AF-F648F7691025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2946215"/>
            <a:ext cx="133610" cy="95358"/>
            <a:chOff x="-176213" y="65088"/>
            <a:chExt cx="6757988" cy="4384675"/>
          </a:xfrm>
          <a:noFill/>
        </p:grpSpPr>
        <p:sp>
          <p:nvSpPr>
            <p:cNvPr id="330" name="Freeform 7">
              <a:extLst>
                <a:ext uri="{FF2B5EF4-FFF2-40B4-BE49-F238E27FC236}">
                  <a16:creationId xmlns:a16="http://schemas.microsoft.com/office/drawing/2014/main" id="{D1F63082-9EAF-4071-A4A5-305AB2AA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1" name="Oval 8">
              <a:extLst>
                <a:ext uri="{FF2B5EF4-FFF2-40B4-BE49-F238E27FC236}">
                  <a16:creationId xmlns:a16="http://schemas.microsoft.com/office/drawing/2014/main" id="{AF785D31-DBD0-4D0D-9212-F47B4881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2" name="Freeform 10">
              <a:extLst>
                <a:ext uri="{FF2B5EF4-FFF2-40B4-BE49-F238E27FC236}">
                  <a16:creationId xmlns:a16="http://schemas.microsoft.com/office/drawing/2014/main" id="{76DE2D1F-E13D-4288-81A4-1827C3CAA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3" name="Oval 11">
              <a:extLst>
                <a:ext uri="{FF2B5EF4-FFF2-40B4-BE49-F238E27FC236}">
                  <a16:creationId xmlns:a16="http://schemas.microsoft.com/office/drawing/2014/main" id="{1BE29382-C7BC-4EBF-A8E7-C99C96105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4" name="Freeform 13">
              <a:extLst>
                <a:ext uri="{FF2B5EF4-FFF2-40B4-BE49-F238E27FC236}">
                  <a16:creationId xmlns:a16="http://schemas.microsoft.com/office/drawing/2014/main" id="{366A49BD-1306-43A5-8E92-EED297C77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5" name="Oval 14">
              <a:extLst>
                <a:ext uri="{FF2B5EF4-FFF2-40B4-BE49-F238E27FC236}">
                  <a16:creationId xmlns:a16="http://schemas.microsoft.com/office/drawing/2014/main" id="{87AA4572-6B0D-4A79-B70D-82D160CE6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257B0198-E16B-4ED3-BB0E-39C9B97D59CB}"/>
              </a:ext>
            </a:extLst>
          </p:cNvPr>
          <p:cNvGrpSpPr/>
          <p:nvPr/>
        </p:nvGrpSpPr>
        <p:grpSpPr>
          <a:xfrm>
            <a:off x="6404984" y="6461057"/>
            <a:ext cx="2415722" cy="172440"/>
            <a:chOff x="1644083" y="6468615"/>
            <a:chExt cx="2415722" cy="172440"/>
          </a:xfrm>
        </p:grpSpPr>
        <p:grpSp>
          <p:nvGrpSpPr>
            <p:cNvPr id="341" name="Group 340">
              <a:extLst>
                <a:ext uri="{FF2B5EF4-FFF2-40B4-BE49-F238E27FC236}">
                  <a16:creationId xmlns:a16="http://schemas.microsoft.com/office/drawing/2014/main" id="{30A2B525-2B3C-4EEC-90A2-5D316793FF47}"/>
                </a:ext>
              </a:extLst>
            </p:cNvPr>
            <p:cNvGrpSpPr/>
            <p:nvPr/>
          </p:nvGrpSpPr>
          <p:grpSpPr>
            <a:xfrm>
              <a:off x="1644083" y="6468615"/>
              <a:ext cx="153569" cy="172440"/>
              <a:chOff x="-1819112" y="2978151"/>
              <a:chExt cx="2816226" cy="3162299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343" name="Freeform 6">
                <a:extLst>
                  <a:ext uri="{FF2B5EF4-FFF2-40B4-BE49-F238E27FC236}">
                    <a16:creationId xmlns:a16="http://schemas.microsoft.com/office/drawing/2014/main" id="{96F2171C-242B-4461-94BD-84C81E40D0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819112" y="4124329"/>
                <a:ext cx="2012944" cy="2016121"/>
              </a:xfrm>
              <a:custGeom>
                <a:avLst/>
                <a:gdLst>
                  <a:gd name="T0" fmla="*/ 708 w 899"/>
                  <a:gd name="T1" fmla="*/ 796 h 900"/>
                  <a:gd name="T2" fmla="*/ 574 w 899"/>
                  <a:gd name="T3" fmla="*/ 785 h 900"/>
                  <a:gd name="T4" fmla="*/ 515 w 899"/>
                  <a:gd name="T5" fmla="*/ 863 h 900"/>
                  <a:gd name="T6" fmla="*/ 454 w 899"/>
                  <a:gd name="T7" fmla="*/ 899 h 900"/>
                  <a:gd name="T8" fmla="*/ 323 w 899"/>
                  <a:gd name="T9" fmla="*/ 785 h 900"/>
                  <a:gd name="T10" fmla="*/ 236 w 899"/>
                  <a:gd name="T11" fmla="*/ 771 h 900"/>
                  <a:gd name="T12" fmla="*/ 141 w 899"/>
                  <a:gd name="T13" fmla="*/ 777 h 900"/>
                  <a:gd name="T14" fmla="*/ 101 w 899"/>
                  <a:gd name="T15" fmla="*/ 718 h 900"/>
                  <a:gd name="T16" fmla="*/ 136 w 899"/>
                  <a:gd name="T17" fmla="*/ 623 h 900"/>
                  <a:gd name="T18" fmla="*/ 87 w 899"/>
                  <a:gd name="T19" fmla="*/ 532 h 900"/>
                  <a:gd name="T20" fmla="*/ 1 w 899"/>
                  <a:gd name="T21" fmla="*/ 492 h 900"/>
                  <a:gd name="T22" fmla="*/ 14 w 899"/>
                  <a:gd name="T23" fmla="*/ 392 h 900"/>
                  <a:gd name="T24" fmla="*/ 106 w 899"/>
                  <a:gd name="T25" fmla="*/ 350 h 900"/>
                  <a:gd name="T26" fmla="*/ 137 w 899"/>
                  <a:gd name="T27" fmla="*/ 256 h 900"/>
                  <a:gd name="T28" fmla="*/ 105 w 899"/>
                  <a:gd name="T29" fmla="*/ 160 h 900"/>
                  <a:gd name="T30" fmla="*/ 185 w 899"/>
                  <a:gd name="T31" fmla="*/ 102 h 900"/>
                  <a:gd name="T32" fmla="*/ 278 w 899"/>
                  <a:gd name="T33" fmla="*/ 138 h 900"/>
                  <a:gd name="T34" fmla="*/ 367 w 899"/>
                  <a:gd name="T35" fmla="*/ 92 h 900"/>
                  <a:gd name="T36" fmla="*/ 414 w 899"/>
                  <a:gd name="T37" fmla="*/ 1 h 900"/>
                  <a:gd name="T38" fmla="*/ 509 w 899"/>
                  <a:gd name="T39" fmla="*/ 19 h 900"/>
                  <a:gd name="T40" fmla="*/ 551 w 899"/>
                  <a:gd name="T41" fmla="*/ 108 h 900"/>
                  <a:gd name="T42" fmla="*/ 646 w 899"/>
                  <a:gd name="T43" fmla="*/ 137 h 900"/>
                  <a:gd name="T44" fmla="*/ 739 w 899"/>
                  <a:gd name="T45" fmla="*/ 105 h 900"/>
                  <a:gd name="T46" fmla="*/ 799 w 899"/>
                  <a:gd name="T47" fmla="*/ 185 h 900"/>
                  <a:gd name="T48" fmla="*/ 763 w 899"/>
                  <a:gd name="T49" fmla="*/ 279 h 900"/>
                  <a:gd name="T50" fmla="*/ 809 w 899"/>
                  <a:gd name="T51" fmla="*/ 368 h 900"/>
                  <a:gd name="T52" fmla="*/ 899 w 899"/>
                  <a:gd name="T53" fmla="*/ 410 h 900"/>
                  <a:gd name="T54" fmla="*/ 885 w 899"/>
                  <a:gd name="T55" fmla="*/ 508 h 900"/>
                  <a:gd name="T56" fmla="*/ 793 w 899"/>
                  <a:gd name="T57" fmla="*/ 551 h 900"/>
                  <a:gd name="T58" fmla="*/ 763 w 899"/>
                  <a:gd name="T59" fmla="*/ 647 h 900"/>
                  <a:gd name="T60" fmla="*/ 798 w 899"/>
                  <a:gd name="T61" fmla="*/ 735 h 900"/>
                  <a:gd name="T62" fmla="*/ 727 w 899"/>
                  <a:gd name="T63" fmla="*/ 805 h 900"/>
                  <a:gd name="T64" fmla="*/ 452 w 899"/>
                  <a:gd name="T65" fmla="*/ 215 h 900"/>
                  <a:gd name="T66" fmla="*/ 447 w 899"/>
                  <a:gd name="T67" fmla="*/ 688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99" h="900">
                    <a:moveTo>
                      <a:pt x="727" y="805"/>
                    </a:moveTo>
                    <a:cubicBezTo>
                      <a:pt x="720" y="801"/>
                      <a:pt x="714" y="799"/>
                      <a:pt x="708" y="796"/>
                    </a:cubicBezTo>
                    <a:cubicBezTo>
                      <a:pt x="686" y="784"/>
                      <a:pt x="664" y="765"/>
                      <a:pt x="641" y="763"/>
                    </a:cubicBezTo>
                    <a:cubicBezTo>
                      <a:pt x="620" y="761"/>
                      <a:pt x="597" y="780"/>
                      <a:pt x="574" y="785"/>
                    </a:cubicBezTo>
                    <a:cubicBezTo>
                      <a:pt x="542" y="792"/>
                      <a:pt x="526" y="809"/>
                      <a:pt x="522" y="840"/>
                    </a:cubicBezTo>
                    <a:cubicBezTo>
                      <a:pt x="521" y="848"/>
                      <a:pt x="518" y="856"/>
                      <a:pt x="515" y="863"/>
                    </a:cubicBezTo>
                    <a:cubicBezTo>
                      <a:pt x="503" y="899"/>
                      <a:pt x="503" y="899"/>
                      <a:pt x="464" y="899"/>
                    </a:cubicBezTo>
                    <a:cubicBezTo>
                      <a:pt x="460" y="900"/>
                      <a:pt x="457" y="899"/>
                      <a:pt x="454" y="899"/>
                    </a:cubicBezTo>
                    <a:cubicBezTo>
                      <a:pt x="395" y="899"/>
                      <a:pt x="392" y="900"/>
                      <a:pt x="378" y="842"/>
                    </a:cubicBezTo>
                    <a:cubicBezTo>
                      <a:pt x="370" y="810"/>
                      <a:pt x="356" y="791"/>
                      <a:pt x="323" y="785"/>
                    </a:cubicBezTo>
                    <a:cubicBezTo>
                      <a:pt x="312" y="783"/>
                      <a:pt x="301" y="778"/>
                      <a:pt x="292" y="771"/>
                    </a:cubicBezTo>
                    <a:cubicBezTo>
                      <a:pt x="273" y="757"/>
                      <a:pt x="255" y="757"/>
                      <a:pt x="236" y="771"/>
                    </a:cubicBezTo>
                    <a:cubicBezTo>
                      <a:pt x="228" y="778"/>
                      <a:pt x="218" y="781"/>
                      <a:pt x="208" y="786"/>
                    </a:cubicBezTo>
                    <a:cubicBezTo>
                      <a:pt x="171" y="806"/>
                      <a:pt x="171" y="806"/>
                      <a:pt x="141" y="777"/>
                    </a:cubicBezTo>
                    <a:cubicBezTo>
                      <a:pt x="129" y="764"/>
                      <a:pt x="115" y="752"/>
                      <a:pt x="104" y="738"/>
                    </a:cubicBezTo>
                    <a:cubicBezTo>
                      <a:pt x="100" y="734"/>
                      <a:pt x="98" y="723"/>
                      <a:pt x="101" y="718"/>
                    </a:cubicBezTo>
                    <a:cubicBezTo>
                      <a:pt x="112" y="694"/>
                      <a:pt x="125" y="671"/>
                      <a:pt x="136" y="647"/>
                    </a:cubicBezTo>
                    <a:cubicBezTo>
                      <a:pt x="139" y="640"/>
                      <a:pt x="139" y="630"/>
                      <a:pt x="136" y="623"/>
                    </a:cubicBezTo>
                    <a:cubicBezTo>
                      <a:pt x="127" y="599"/>
                      <a:pt x="117" y="575"/>
                      <a:pt x="106" y="551"/>
                    </a:cubicBezTo>
                    <a:cubicBezTo>
                      <a:pt x="103" y="544"/>
                      <a:pt x="95" y="535"/>
                      <a:pt x="87" y="532"/>
                    </a:cubicBezTo>
                    <a:cubicBezTo>
                      <a:pt x="63" y="523"/>
                      <a:pt x="38" y="517"/>
                      <a:pt x="14" y="508"/>
                    </a:cubicBezTo>
                    <a:cubicBezTo>
                      <a:pt x="8" y="506"/>
                      <a:pt x="2" y="497"/>
                      <a:pt x="1" y="492"/>
                    </a:cubicBezTo>
                    <a:cubicBezTo>
                      <a:pt x="0" y="464"/>
                      <a:pt x="1" y="437"/>
                      <a:pt x="1" y="410"/>
                    </a:cubicBezTo>
                    <a:cubicBezTo>
                      <a:pt x="0" y="399"/>
                      <a:pt x="4" y="394"/>
                      <a:pt x="14" y="392"/>
                    </a:cubicBezTo>
                    <a:cubicBezTo>
                      <a:pt x="39" y="385"/>
                      <a:pt x="64" y="377"/>
                      <a:pt x="89" y="368"/>
                    </a:cubicBezTo>
                    <a:cubicBezTo>
                      <a:pt x="96" y="365"/>
                      <a:pt x="103" y="358"/>
                      <a:pt x="106" y="350"/>
                    </a:cubicBezTo>
                    <a:cubicBezTo>
                      <a:pt x="118" y="326"/>
                      <a:pt x="128" y="302"/>
                      <a:pt x="137" y="277"/>
                    </a:cubicBezTo>
                    <a:cubicBezTo>
                      <a:pt x="140" y="271"/>
                      <a:pt x="140" y="262"/>
                      <a:pt x="137" y="256"/>
                    </a:cubicBezTo>
                    <a:cubicBezTo>
                      <a:pt x="126" y="232"/>
                      <a:pt x="114" y="209"/>
                      <a:pt x="102" y="186"/>
                    </a:cubicBezTo>
                    <a:cubicBezTo>
                      <a:pt x="96" y="176"/>
                      <a:pt x="95" y="169"/>
                      <a:pt x="105" y="160"/>
                    </a:cubicBezTo>
                    <a:cubicBezTo>
                      <a:pt x="124" y="143"/>
                      <a:pt x="142" y="124"/>
                      <a:pt x="160" y="105"/>
                    </a:cubicBezTo>
                    <a:cubicBezTo>
                      <a:pt x="168" y="96"/>
                      <a:pt x="175" y="96"/>
                      <a:pt x="185" y="102"/>
                    </a:cubicBezTo>
                    <a:cubicBezTo>
                      <a:pt x="207" y="114"/>
                      <a:pt x="230" y="126"/>
                      <a:pt x="253" y="137"/>
                    </a:cubicBezTo>
                    <a:cubicBezTo>
                      <a:pt x="260" y="140"/>
                      <a:pt x="270" y="140"/>
                      <a:pt x="278" y="138"/>
                    </a:cubicBezTo>
                    <a:cubicBezTo>
                      <a:pt x="303" y="129"/>
                      <a:pt x="327" y="118"/>
                      <a:pt x="351" y="107"/>
                    </a:cubicBezTo>
                    <a:cubicBezTo>
                      <a:pt x="358" y="104"/>
                      <a:pt x="364" y="98"/>
                      <a:pt x="367" y="92"/>
                    </a:cubicBezTo>
                    <a:cubicBezTo>
                      <a:pt x="376" y="67"/>
                      <a:pt x="383" y="43"/>
                      <a:pt x="390" y="18"/>
                    </a:cubicBezTo>
                    <a:cubicBezTo>
                      <a:pt x="394" y="4"/>
                      <a:pt x="401" y="0"/>
                      <a:pt x="414" y="1"/>
                    </a:cubicBezTo>
                    <a:cubicBezTo>
                      <a:pt x="438" y="2"/>
                      <a:pt x="461" y="2"/>
                      <a:pt x="484" y="1"/>
                    </a:cubicBezTo>
                    <a:cubicBezTo>
                      <a:pt x="498" y="0"/>
                      <a:pt x="506" y="4"/>
                      <a:pt x="509" y="19"/>
                    </a:cubicBezTo>
                    <a:cubicBezTo>
                      <a:pt x="515" y="42"/>
                      <a:pt x="523" y="66"/>
                      <a:pt x="532" y="89"/>
                    </a:cubicBezTo>
                    <a:cubicBezTo>
                      <a:pt x="535" y="97"/>
                      <a:pt x="543" y="104"/>
                      <a:pt x="551" y="108"/>
                    </a:cubicBezTo>
                    <a:cubicBezTo>
                      <a:pt x="574" y="119"/>
                      <a:pt x="597" y="129"/>
                      <a:pt x="621" y="137"/>
                    </a:cubicBezTo>
                    <a:cubicBezTo>
                      <a:pt x="628" y="140"/>
                      <a:pt x="639" y="140"/>
                      <a:pt x="646" y="137"/>
                    </a:cubicBezTo>
                    <a:cubicBezTo>
                      <a:pt x="669" y="126"/>
                      <a:pt x="692" y="114"/>
                      <a:pt x="715" y="101"/>
                    </a:cubicBezTo>
                    <a:cubicBezTo>
                      <a:pt x="725" y="96"/>
                      <a:pt x="731" y="96"/>
                      <a:pt x="739" y="105"/>
                    </a:cubicBezTo>
                    <a:cubicBezTo>
                      <a:pt x="757" y="124"/>
                      <a:pt x="776" y="143"/>
                      <a:pt x="796" y="161"/>
                    </a:cubicBezTo>
                    <a:cubicBezTo>
                      <a:pt x="804" y="169"/>
                      <a:pt x="804" y="176"/>
                      <a:pt x="799" y="185"/>
                    </a:cubicBezTo>
                    <a:cubicBezTo>
                      <a:pt x="786" y="207"/>
                      <a:pt x="774" y="229"/>
                      <a:pt x="764" y="252"/>
                    </a:cubicBezTo>
                    <a:cubicBezTo>
                      <a:pt x="760" y="260"/>
                      <a:pt x="760" y="271"/>
                      <a:pt x="763" y="279"/>
                    </a:cubicBezTo>
                    <a:cubicBezTo>
                      <a:pt x="772" y="304"/>
                      <a:pt x="782" y="328"/>
                      <a:pt x="793" y="351"/>
                    </a:cubicBezTo>
                    <a:cubicBezTo>
                      <a:pt x="796" y="358"/>
                      <a:pt x="803" y="365"/>
                      <a:pt x="809" y="368"/>
                    </a:cubicBezTo>
                    <a:cubicBezTo>
                      <a:pt x="834" y="377"/>
                      <a:pt x="858" y="384"/>
                      <a:pt x="883" y="391"/>
                    </a:cubicBezTo>
                    <a:cubicBezTo>
                      <a:pt x="894" y="394"/>
                      <a:pt x="899" y="399"/>
                      <a:pt x="899" y="410"/>
                    </a:cubicBezTo>
                    <a:cubicBezTo>
                      <a:pt x="898" y="437"/>
                      <a:pt x="899" y="464"/>
                      <a:pt x="898" y="490"/>
                    </a:cubicBezTo>
                    <a:cubicBezTo>
                      <a:pt x="897" y="497"/>
                      <a:pt x="891" y="506"/>
                      <a:pt x="885" y="508"/>
                    </a:cubicBezTo>
                    <a:cubicBezTo>
                      <a:pt x="860" y="517"/>
                      <a:pt x="835" y="523"/>
                      <a:pt x="811" y="533"/>
                    </a:cubicBezTo>
                    <a:cubicBezTo>
                      <a:pt x="804" y="535"/>
                      <a:pt x="797" y="543"/>
                      <a:pt x="793" y="551"/>
                    </a:cubicBezTo>
                    <a:cubicBezTo>
                      <a:pt x="782" y="575"/>
                      <a:pt x="772" y="599"/>
                      <a:pt x="762" y="624"/>
                    </a:cubicBezTo>
                    <a:cubicBezTo>
                      <a:pt x="760" y="631"/>
                      <a:pt x="760" y="641"/>
                      <a:pt x="763" y="647"/>
                    </a:cubicBezTo>
                    <a:cubicBezTo>
                      <a:pt x="774" y="671"/>
                      <a:pt x="788" y="694"/>
                      <a:pt x="799" y="718"/>
                    </a:cubicBezTo>
                    <a:cubicBezTo>
                      <a:pt x="801" y="723"/>
                      <a:pt x="801" y="732"/>
                      <a:pt x="798" y="735"/>
                    </a:cubicBezTo>
                    <a:cubicBezTo>
                      <a:pt x="778" y="757"/>
                      <a:pt x="756" y="778"/>
                      <a:pt x="735" y="799"/>
                    </a:cubicBezTo>
                    <a:cubicBezTo>
                      <a:pt x="733" y="802"/>
                      <a:pt x="730" y="803"/>
                      <a:pt x="727" y="805"/>
                    </a:cubicBezTo>
                    <a:close/>
                    <a:moveTo>
                      <a:pt x="686" y="453"/>
                    </a:moveTo>
                    <a:cubicBezTo>
                      <a:pt x="687" y="322"/>
                      <a:pt x="582" y="216"/>
                      <a:pt x="452" y="215"/>
                    </a:cubicBezTo>
                    <a:cubicBezTo>
                      <a:pt x="321" y="214"/>
                      <a:pt x="214" y="318"/>
                      <a:pt x="213" y="449"/>
                    </a:cubicBezTo>
                    <a:cubicBezTo>
                      <a:pt x="212" y="579"/>
                      <a:pt x="317" y="687"/>
                      <a:pt x="447" y="688"/>
                    </a:cubicBezTo>
                    <a:cubicBezTo>
                      <a:pt x="579" y="689"/>
                      <a:pt x="685" y="584"/>
                      <a:pt x="686" y="4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4" name="Freeform 7">
                <a:extLst>
                  <a:ext uri="{FF2B5EF4-FFF2-40B4-BE49-F238E27FC236}">
                    <a16:creationId xmlns:a16="http://schemas.microsoft.com/office/drawing/2014/main" id="{A358C809-D61B-4255-A8B2-62D607CFEF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014253" y="2978151"/>
                <a:ext cx="1322390" cy="1308107"/>
              </a:xfrm>
              <a:custGeom>
                <a:avLst/>
                <a:gdLst>
                  <a:gd name="T0" fmla="*/ 256 w 590"/>
                  <a:gd name="T1" fmla="*/ 584 h 584"/>
                  <a:gd name="T2" fmla="*/ 201 w 590"/>
                  <a:gd name="T3" fmla="*/ 570 h 584"/>
                  <a:gd name="T4" fmla="*/ 190 w 590"/>
                  <a:gd name="T5" fmla="*/ 555 h 584"/>
                  <a:gd name="T6" fmla="*/ 143 w 590"/>
                  <a:gd name="T7" fmla="*/ 469 h 584"/>
                  <a:gd name="T8" fmla="*/ 112 w 590"/>
                  <a:gd name="T9" fmla="*/ 462 h 584"/>
                  <a:gd name="T10" fmla="*/ 35 w 590"/>
                  <a:gd name="T11" fmla="*/ 429 h 584"/>
                  <a:gd name="T12" fmla="*/ 37 w 590"/>
                  <a:gd name="T13" fmla="*/ 400 h 584"/>
                  <a:gd name="T14" fmla="*/ 64 w 590"/>
                  <a:gd name="T15" fmla="*/ 315 h 584"/>
                  <a:gd name="T16" fmla="*/ 27 w 590"/>
                  <a:gd name="T17" fmla="*/ 272 h 584"/>
                  <a:gd name="T18" fmla="*/ 8 w 590"/>
                  <a:gd name="T19" fmla="*/ 228 h 584"/>
                  <a:gd name="T20" fmla="*/ 62 w 590"/>
                  <a:gd name="T21" fmla="*/ 184 h 584"/>
                  <a:gd name="T22" fmla="*/ 102 w 590"/>
                  <a:gd name="T23" fmla="*/ 162 h 584"/>
                  <a:gd name="T24" fmla="*/ 117 w 590"/>
                  <a:gd name="T25" fmla="*/ 76 h 584"/>
                  <a:gd name="T26" fmla="*/ 128 w 590"/>
                  <a:gd name="T27" fmla="*/ 48 h 584"/>
                  <a:gd name="T28" fmla="*/ 210 w 590"/>
                  <a:gd name="T29" fmla="*/ 54 h 584"/>
                  <a:gd name="T30" fmla="*/ 246 w 590"/>
                  <a:gd name="T31" fmla="*/ 64 h 584"/>
                  <a:gd name="T32" fmla="*/ 324 w 590"/>
                  <a:gd name="T33" fmla="*/ 9 h 584"/>
                  <a:gd name="T34" fmla="*/ 344 w 590"/>
                  <a:gd name="T35" fmla="*/ 1 h 584"/>
                  <a:gd name="T36" fmla="*/ 402 w 590"/>
                  <a:gd name="T37" fmla="*/ 62 h 584"/>
                  <a:gd name="T38" fmla="*/ 425 w 590"/>
                  <a:gd name="T39" fmla="*/ 98 h 584"/>
                  <a:gd name="T40" fmla="*/ 510 w 590"/>
                  <a:gd name="T41" fmla="*/ 113 h 584"/>
                  <a:gd name="T42" fmla="*/ 540 w 590"/>
                  <a:gd name="T43" fmla="*/ 125 h 584"/>
                  <a:gd name="T44" fmla="*/ 532 w 590"/>
                  <a:gd name="T45" fmla="*/ 207 h 584"/>
                  <a:gd name="T46" fmla="*/ 523 w 590"/>
                  <a:gd name="T47" fmla="*/ 240 h 584"/>
                  <a:gd name="T48" fmla="*/ 578 w 590"/>
                  <a:gd name="T49" fmla="*/ 319 h 584"/>
                  <a:gd name="T50" fmla="*/ 587 w 590"/>
                  <a:gd name="T51" fmla="*/ 340 h 584"/>
                  <a:gd name="T52" fmla="*/ 571 w 590"/>
                  <a:gd name="T53" fmla="*/ 390 h 584"/>
                  <a:gd name="T54" fmla="*/ 520 w 590"/>
                  <a:gd name="T55" fmla="*/ 399 h 584"/>
                  <a:gd name="T56" fmla="*/ 494 w 590"/>
                  <a:gd name="T57" fmla="*/ 415 h 584"/>
                  <a:gd name="T58" fmla="*/ 489 w 590"/>
                  <a:gd name="T59" fmla="*/ 423 h 584"/>
                  <a:gd name="T60" fmla="*/ 474 w 590"/>
                  <a:gd name="T61" fmla="*/ 507 h 584"/>
                  <a:gd name="T62" fmla="*/ 465 w 590"/>
                  <a:gd name="T63" fmla="*/ 533 h 584"/>
                  <a:gd name="T64" fmla="*/ 418 w 590"/>
                  <a:gd name="T65" fmla="*/ 557 h 584"/>
                  <a:gd name="T66" fmla="*/ 378 w 590"/>
                  <a:gd name="T67" fmla="*/ 526 h 584"/>
                  <a:gd name="T68" fmla="*/ 350 w 590"/>
                  <a:gd name="T69" fmla="*/ 520 h 584"/>
                  <a:gd name="T70" fmla="*/ 342 w 590"/>
                  <a:gd name="T71" fmla="*/ 521 h 584"/>
                  <a:gd name="T72" fmla="*/ 267 w 590"/>
                  <a:gd name="T73" fmla="*/ 572 h 584"/>
                  <a:gd name="T74" fmla="*/ 256 w 590"/>
                  <a:gd name="T75" fmla="*/ 584 h 584"/>
                  <a:gd name="T76" fmla="*/ 450 w 590"/>
                  <a:gd name="T77" fmla="*/ 292 h 584"/>
                  <a:gd name="T78" fmla="*/ 292 w 590"/>
                  <a:gd name="T79" fmla="*/ 136 h 584"/>
                  <a:gd name="T80" fmla="*/ 141 w 590"/>
                  <a:gd name="T81" fmla="*/ 293 h 584"/>
                  <a:gd name="T82" fmla="*/ 299 w 590"/>
                  <a:gd name="T83" fmla="*/ 447 h 584"/>
                  <a:gd name="T84" fmla="*/ 450 w 590"/>
                  <a:gd name="T85" fmla="*/ 292 h 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90" h="584">
                    <a:moveTo>
                      <a:pt x="256" y="584"/>
                    </a:moveTo>
                    <a:cubicBezTo>
                      <a:pt x="235" y="579"/>
                      <a:pt x="217" y="576"/>
                      <a:pt x="201" y="570"/>
                    </a:cubicBezTo>
                    <a:cubicBezTo>
                      <a:pt x="196" y="569"/>
                      <a:pt x="190" y="560"/>
                      <a:pt x="190" y="555"/>
                    </a:cubicBezTo>
                    <a:cubicBezTo>
                      <a:pt x="196" y="514"/>
                      <a:pt x="177" y="488"/>
                      <a:pt x="143" y="469"/>
                    </a:cubicBezTo>
                    <a:cubicBezTo>
                      <a:pt x="132" y="463"/>
                      <a:pt x="124" y="459"/>
                      <a:pt x="112" y="462"/>
                    </a:cubicBezTo>
                    <a:cubicBezTo>
                      <a:pt x="62" y="475"/>
                      <a:pt x="62" y="474"/>
                      <a:pt x="35" y="429"/>
                    </a:cubicBezTo>
                    <a:cubicBezTo>
                      <a:pt x="28" y="418"/>
                      <a:pt x="25" y="410"/>
                      <a:pt x="37" y="400"/>
                    </a:cubicBezTo>
                    <a:cubicBezTo>
                      <a:pt x="65" y="378"/>
                      <a:pt x="71" y="352"/>
                      <a:pt x="64" y="315"/>
                    </a:cubicBezTo>
                    <a:cubicBezTo>
                      <a:pt x="59" y="289"/>
                      <a:pt x="45" y="281"/>
                      <a:pt x="27" y="272"/>
                    </a:cubicBezTo>
                    <a:cubicBezTo>
                      <a:pt x="7" y="262"/>
                      <a:pt x="0" y="251"/>
                      <a:pt x="8" y="228"/>
                    </a:cubicBezTo>
                    <a:cubicBezTo>
                      <a:pt x="21" y="186"/>
                      <a:pt x="19" y="184"/>
                      <a:pt x="62" y="184"/>
                    </a:cubicBezTo>
                    <a:cubicBezTo>
                      <a:pt x="81" y="184"/>
                      <a:pt x="90" y="175"/>
                      <a:pt x="102" y="162"/>
                    </a:cubicBezTo>
                    <a:cubicBezTo>
                      <a:pt x="127" y="136"/>
                      <a:pt x="131" y="108"/>
                      <a:pt x="117" y="76"/>
                    </a:cubicBezTo>
                    <a:cubicBezTo>
                      <a:pt x="110" y="62"/>
                      <a:pt x="116" y="55"/>
                      <a:pt x="128" y="48"/>
                    </a:cubicBezTo>
                    <a:cubicBezTo>
                      <a:pt x="172" y="22"/>
                      <a:pt x="172" y="21"/>
                      <a:pt x="210" y="54"/>
                    </a:cubicBezTo>
                    <a:cubicBezTo>
                      <a:pt x="221" y="64"/>
                      <a:pt x="232" y="64"/>
                      <a:pt x="246" y="64"/>
                    </a:cubicBezTo>
                    <a:cubicBezTo>
                      <a:pt x="286" y="64"/>
                      <a:pt x="309" y="44"/>
                      <a:pt x="324" y="9"/>
                    </a:cubicBezTo>
                    <a:cubicBezTo>
                      <a:pt x="326" y="4"/>
                      <a:pt x="338" y="0"/>
                      <a:pt x="344" y="1"/>
                    </a:cubicBezTo>
                    <a:cubicBezTo>
                      <a:pt x="397" y="9"/>
                      <a:pt x="398" y="10"/>
                      <a:pt x="402" y="62"/>
                    </a:cubicBezTo>
                    <a:cubicBezTo>
                      <a:pt x="404" y="80"/>
                      <a:pt x="415" y="87"/>
                      <a:pt x="425" y="98"/>
                    </a:cubicBezTo>
                    <a:cubicBezTo>
                      <a:pt x="451" y="124"/>
                      <a:pt x="478" y="126"/>
                      <a:pt x="510" y="113"/>
                    </a:cubicBezTo>
                    <a:cubicBezTo>
                      <a:pt x="523" y="107"/>
                      <a:pt x="532" y="112"/>
                      <a:pt x="540" y="125"/>
                    </a:cubicBezTo>
                    <a:cubicBezTo>
                      <a:pt x="565" y="169"/>
                      <a:pt x="566" y="169"/>
                      <a:pt x="532" y="207"/>
                    </a:cubicBezTo>
                    <a:cubicBezTo>
                      <a:pt x="522" y="217"/>
                      <a:pt x="523" y="227"/>
                      <a:pt x="523" y="240"/>
                    </a:cubicBezTo>
                    <a:cubicBezTo>
                      <a:pt x="523" y="280"/>
                      <a:pt x="542" y="305"/>
                      <a:pt x="578" y="319"/>
                    </a:cubicBezTo>
                    <a:cubicBezTo>
                      <a:pt x="588" y="323"/>
                      <a:pt x="590" y="329"/>
                      <a:pt x="587" y="340"/>
                    </a:cubicBezTo>
                    <a:cubicBezTo>
                      <a:pt x="581" y="357"/>
                      <a:pt x="583" y="380"/>
                      <a:pt x="571" y="390"/>
                    </a:cubicBezTo>
                    <a:cubicBezTo>
                      <a:pt x="561" y="400"/>
                      <a:pt x="538" y="398"/>
                      <a:pt x="520" y="399"/>
                    </a:cubicBezTo>
                    <a:cubicBezTo>
                      <a:pt x="508" y="399"/>
                      <a:pt x="499" y="403"/>
                      <a:pt x="494" y="415"/>
                    </a:cubicBezTo>
                    <a:cubicBezTo>
                      <a:pt x="493" y="418"/>
                      <a:pt x="491" y="421"/>
                      <a:pt x="489" y="423"/>
                    </a:cubicBezTo>
                    <a:cubicBezTo>
                      <a:pt x="460" y="447"/>
                      <a:pt x="462" y="477"/>
                      <a:pt x="474" y="507"/>
                    </a:cubicBezTo>
                    <a:cubicBezTo>
                      <a:pt x="480" y="520"/>
                      <a:pt x="477" y="527"/>
                      <a:pt x="465" y="533"/>
                    </a:cubicBezTo>
                    <a:cubicBezTo>
                      <a:pt x="449" y="541"/>
                      <a:pt x="433" y="558"/>
                      <a:pt x="418" y="557"/>
                    </a:cubicBezTo>
                    <a:cubicBezTo>
                      <a:pt x="404" y="556"/>
                      <a:pt x="391" y="538"/>
                      <a:pt x="378" y="526"/>
                    </a:cubicBezTo>
                    <a:cubicBezTo>
                      <a:pt x="369" y="518"/>
                      <a:pt x="361" y="514"/>
                      <a:pt x="350" y="520"/>
                    </a:cubicBezTo>
                    <a:cubicBezTo>
                      <a:pt x="348" y="521"/>
                      <a:pt x="345" y="521"/>
                      <a:pt x="342" y="521"/>
                    </a:cubicBezTo>
                    <a:cubicBezTo>
                      <a:pt x="303" y="518"/>
                      <a:pt x="282" y="540"/>
                      <a:pt x="267" y="572"/>
                    </a:cubicBezTo>
                    <a:cubicBezTo>
                      <a:pt x="265" y="578"/>
                      <a:pt x="259" y="581"/>
                      <a:pt x="256" y="584"/>
                    </a:cubicBezTo>
                    <a:close/>
                    <a:moveTo>
                      <a:pt x="450" y="292"/>
                    </a:moveTo>
                    <a:cubicBezTo>
                      <a:pt x="449" y="203"/>
                      <a:pt x="381" y="136"/>
                      <a:pt x="292" y="136"/>
                    </a:cubicBezTo>
                    <a:cubicBezTo>
                      <a:pt x="209" y="137"/>
                      <a:pt x="140" y="208"/>
                      <a:pt x="141" y="293"/>
                    </a:cubicBezTo>
                    <a:cubicBezTo>
                      <a:pt x="142" y="380"/>
                      <a:pt x="212" y="449"/>
                      <a:pt x="299" y="447"/>
                    </a:cubicBezTo>
                    <a:cubicBezTo>
                      <a:pt x="382" y="446"/>
                      <a:pt x="451" y="375"/>
                      <a:pt x="450" y="29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5" name="Freeform 8">
                <a:extLst>
                  <a:ext uri="{FF2B5EF4-FFF2-40B4-BE49-F238E27FC236}">
                    <a16:creationId xmlns:a16="http://schemas.microsoft.com/office/drawing/2014/main" id="{7A7CD98D-4D72-4F8D-9CE0-F8CB654F02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6037" y="3871917"/>
                <a:ext cx="1073151" cy="1054100"/>
              </a:xfrm>
              <a:custGeom>
                <a:avLst/>
                <a:gdLst>
                  <a:gd name="T0" fmla="*/ 72 w 479"/>
                  <a:gd name="T1" fmla="*/ 398 h 471"/>
                  <a:gd name="T2" fmla="*/ 44 w 479"/>
                  <a:gd name="T3" fmla="*/ 358 h 471"/>
                  <a:gd name="T4" fmla="*/ 49 w 479"/>
                  <a:gd name="T5" fmla="*/ 338 h 471"/>
                  <a:gd name="T6" fmla="*/ 56 w 479"/>
                  <a:gd name="T7" fmla="*/ 258 h 471"/>
                  <a:gd name="T8" fmla="*/ 26 w 479"/>
                  <a:gd name="T9" fmla="*/ 240 h 471"/>
                  <a:gd name="T10" fmla="*/ 11 w 479"/>
                  <a:gd name="T11" fmla="*/ 197 h 471"/>
                  <a:gd name="T12" fmla="*/ 37 w 479"/>
                  <a:gd name="T13" fmla="*/ 170 h 471"/>
                  <a:gd name="T14" fmla="*/ 95 w 479"/>
                  <a:gd name="T15" fmla="*/ 118 h 471"/>
                  <a:gd name="T16" fmla="*/ 85 w 479"/>
                  <a:gd name="T17" fmla="*/ 83 h 471"/>
                  <a:gd name="T18" fmla="*/ 94 w 479"/>
                  <a:gd name="T19" fmla="*/ 53 h 471"/>
                  <a:gd name="T20" fmla="*/ 155 w 479"/>
                  <a:gd name="T21" fmla="*/ 53 h 471"/>
                  <a:gd name="T22" fmla="*/ 186 w 479"/>
                  <a:gd name="T23" fmla="*/ 57 h 471"/>
                  <a:gd name="T24" fmla="*/ 201 w 479"/>
                  <a:gd name="T25" fmla="*/ 53 h 471"/>
                  <a:gd name="T26" fmla="*/ 234 w 479"/>
                  <a:gd name="T27" fmla="*/ 27 h 471"/>
                  <a:gd name="T28" fmla="*/ 250 w 479"/>
                  <a:gd name="T29" fmla="*/ 2 h 471"/>
                  <a:gd name="T30" fmla="*/ 299 w 479"/>
                  <a:gd name="T31" fmla="*/ 8 h 471"/>
                  <a:gd name="T32" fmla="*/ 306 w 479"/>
                  <a:gd name="T33" fmla="*/ 25 h 471"/>
                  <a:gd name="T34" fmla="*/ 357 w 479"/>
                  <a:gd name="T35" fmla="*/ 86 h 471"/>
                  <a:gd name="T36" fmla="*/ 388 w 479"/>
                  <a:gd name="T37" fmla="*/ 79 h 471"/>
                  <a:gd name="T38" fmla="*/ 427 w 479"/>
                  <a:gd name="T39" fmla="*/ 91 h 471"/>
                  <a:gd name="T40" fmla="*/ 427 w 479"/>
                  <a:gd name="T41" fmla="*/ 144 h 471"/>
                  <a:gd name="T42" fmla="*/ 447 w 479"/>
                  <a:gd name="T43" fmla="*/ 225 h 471"/>
                  <a:gd name="T44" fmla="*/ 476 w 479"/>
                  <a:gd name="T45" fmla="*/ 243 h 471"/>
                  <a:gd name="T46" fmla="*/ 470 w 479"/>
                  <a:gd name="T47" fmla="*/ 290 h 471"/>
                  <a:gd name="T48" fmla="*/ 461 w 479"/>
                  <a:gd name="T49" fmla="*/ 297 h 471"/>
                  <a:gd name="T50" fmla="*/ 452 w 479"/>
                  <a:gd name="T51" fmla="*/ 298 h 471"/>
                  <a:gd name="T52" fmla="*/ 390 w 479"/>
                  <a:gd name="T53" fmla="*/ 350 h 471"/>
                  <a:gd name="T54" fmla="*/ 398 w 479"/>
                  <a:gd name="T55" fmla="*/ 381 h 471"/>
                  <a:gd name="T56" fmla="*/ 388 w 479"/>
                  <a:gd name="T57" fmla="*/ 419 h 471"/>
                  <a:gd name="T58" fmla="*/ 333 w 479"/>
                  <a:gd name="T59" fmla="*/ 418 h 471"/>
                  <a:gd name="T60" fmla="*/ 297 w 479"/>
                  <a:gd name="T61" fmla="*/ 412 h 471"/>
                  <a:gd name="T62" fmla="*/ 244 w 479"/>
                  <a:gd name="T63" fmla="*/ 457 h 471"/>
                  <a:gd name="T64" fmla="*/ 222 w 479"/>
                  <a:gd name="T65" fmla="*/ 468 h 471"/>
                  <a:gd name="T66" fmla="*/ 220 w 479"/>
                  <a:gd name="T67" fmla="*/ 468 h 471"/>
                  <a:gd name="T68" fmla="*/ 176 w 479"/>
                  <a:gd name="T69" fmla="*/ 425 h 471"/>
                  <a:gd name="T70" fmla="*/ 158 w 479"/>
                  <a:gd name="T71" fmla="*/ 401 h 471"/>
                  <a:gd name="T72" fmla="*/ 148 w 479"/>
                  <a:gd name="T73" fmla="*/ 395 h 471"/>
                  <a:gd name="T74" fmla="*/ 95 w 479"/>
                  <a:gd name="T75" fmla="*/ 390 h 471"/>
                  <a:gd name="T76" fmla="*/ 72 w 479"/>
                  <a:gd name="T77" fmla="*/ 398 h 471"/>
                  <a:gd name="T78" fmla="*/ 242 w 479"/>
                  <a:gd name="T79" fmla="*/ 358 h 471"/>
                  <a:gd name="T80" fmla="*/ 366 w 479"/>
                  <a:gd name="T81" fmla="*/ 234 h 471"/>
                  <a:gd name="T82" fmla="*/ 242 w 479"/>
                  <a:gd name="T83" fmla="*/ 111 h 471"/>
                  <a:gd name="T84" fmla="*/ 119 w 479"/>
                  <a:gd name="T85" fmla="*/ 235 h 471"/>
                  <a:gd name="T86" fmla="*/ 242 w 479"/>
                  <a:gd name="T87" fmla="*/ 358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79" h="471">
                    <a:moveTo>
                      <a:pt x="72" y="398"/>
                    </a:moveTo>
                    <a:cubicBezTo>
                      <a:pt x="63" y="385"/>
                      <a:pt x="52" y="373"/>
                      <a:pt x="44" y="358"/>
                    </a:cubicBezTo>
                    <a:cubicBezTo>
                      <a:pt x="41" y="354"/>
                      <a:pt x="45" y="342"/>
                      <a:pt x="49" y="338"/>
                    </a:cubicBezTo>
                    <a:cubicBezTo>
                      <a:pt x="79" y="313"/>
                      <a:pt x="63" y="285"/>
                      <a:pt x="56" y="258"/>
                    </a:cubicBezTo>
                    <a:cubicBezTo>
                      <a:pt x="53" y="250"/>
                      <a:pt x="37" y="243"/>
                      <a:pt x="26" y="240"/>
                    </a:cubicBezTo>
                    <a:cubicBezTo>
                      <a:pt x="0" y="233"/>
                      <a:pt x="11" y="213"/>
                      <a:pt x="11" y="197"/>
                    </a:cubicBezTo>
                    <a:cubicBezTo>
                      <a:pt x="11" y="179"/>
                      <a:pt x="19" y="169"/>
                      <a:pt x="37" y="170"/>
                    </a:cubicBezTo>
                    <a:cubicBezTo>
                      <a:pt x="75" y="173"/>
                      <a:pt x="81" y="140"/>
                      <a:pt x="95" y="118"/>
                    </a:cubicBezTo>
                    <a:cubicBezTo>
                      <a:pt x="99" y="110"/>
                      <a:pt x="90" y="94"/>
                      <a:pt x="85" y="83"/>
                    </a:cubicBezTo>
                    <a:cubicBezTo>
                      <a:pt x="79" y="69"/>
                      <a:pt x="82" y="62"/>
                      <a:pt x="94" y="53"/>
                    </a:cubicBezTo>
                    <a:cubicBezTo>
                      <a:pt x="125" y="31"/>
                      <a:pt x="125" y="30"/>
                      <a:pt x="155" y="53"/>
                    </a:cubicBezTo>
                    <a:cubicBezTo>
                      <a:pt x="165" y="61"/>
                      <a:pt x="174" y="63"/>
                      <a:pt x="186" y="57"/>
                    </a:cubicBezTo>
                    <a:cubicBezTo>
                      <a:pt x="191" y="55"/>
                      <a:pt x="196" y="53"/>
                      <a:pt x="201" y="53"/>
                    </a:cubicBezTo>
                    <a:cubicBezTo>
                      <a:pt x="220" y="53"/>
                      <a:pt x="228" y="42"/>
                      <a:pt x="234" y="27"/>
                    </a:cubicBezTo>
                    <a:cubicBezTo>
                      <a:pt x="238" y="17"/>
                      <a:pt x="244" y="2"/>
                      <a:pt x="250" y="2"/>
                    </a:cubicBezTo>
                    <a:cubicBezTo>
                      <a:pt x="266" y="0"/>
                      <a:pt x="283" y="4"/>
                      <a:pt x="299" y="8"/>
                    </a:cubicBezTo>
                    <a:cubicBezTo>
                      <a:pt x="303" y="9"/>
                      <a:pt x="306" y="19"/>
                      <a:pt x="306" y="25"/>
                    </a:cubicBezTo>
                    <a:cubicBezTo>
                      <a:pt x="302" y="63"/>
                      <a:pt x="332" y="74"/>
                      <a:pt x="357" y="86"/>
                    </a:cubicBezTo>
                    <a:cubicBezTo>
                      <a:pt x="364" y="90"/>
                      <a:pt x="379" y="84"/>
                      <a:pt x="388" y="79"/>
                    </a:cubicBezTo>
                    <a:cubicBezTo>
                      <a:pt x="406" y="71"/>
                      <a:pt x="417" y="74"/>
                      <a:pt x="427" y="91"/>
                    </a:cubicBezTo>
                    <a:cubicBezTo>
                      <a:pt x="445" y="118"/>
                      <a:pt x="447" y="117"/>
                      <a:pt x="427" y="144"/>
                    </a:cubicBezTo>
                    <a:cubicBezTo>
                      <a:pt x="409" y="168"/>
                      <a:pt x="421" y="212"/>
                      <a:pt x="447" y="225"/>
                    </a:cubicBezTo>
                    <a:cubicBezTo>
                      <a:pt x="458" y="230"/>
                      <a:pt x="474" y="235"/>
                      <a:pt x="476" y="243"/>
                    </a:cubicBezTo>
                    <a:cubicBezTo>
                      <a:pt x="479" y="258"/>
                      <a:pt x="473" y="274"/>
                      <a:pt x="470" y="290"/>
                    </a:cubicBezTo>
                    <a:cubicBezTo>
                      <a:pt x="470" y="293"/>
                      <a:pt x="465" y="295"/>
                      <a:pt x="461" y="297"/>
                    </a:cubicBezTo>
                    <a:cubicBezTo>
                      <a:pt x="459" y="298"/>
                      <a:pt x="455" y="298"/>
                      <a:pt x="452" y="298"/>
                    </a:cubicBezTo>
                    <a:cubicBezTo>
                      <a:pt x="414" y="294"/>
                      <a:pt x="403" y="325"/>
                      <a:pt x="390" y="350"/>
                    </a:cubicBezTo>
                    <a:cubicBezTo>
                      <a:pt x="387" y="357"/>
                      <a:pt x="394" y="371"/>
                      <a:pt x="398" y="381"/>
                    </a:cubicBezTo>
                    <a:cubicBezTo>
                      <a:pt x="405" y="397"/>
                      <a:pt x="404" y="408"/>
                      <a:pt x="388" y="419"/>
                    </a:cubicBezTo>
                    <a:cubicBezTo>
                      <a:pt x="360" y="437"/>
                      <a:pt x="360" y="439"/>
                      <a:pt x="333" y="418"/>
                    </a:cubicBezTo>
                    <a:cubicBezTo>
                      <a:pt x="321" y="409"/>
                      <a:pt x="311" y="410"/>
                      <a:pt x="297" y="412"/>
                    </a:cubicBezTo>
                    <a:cubicBezTo>
                      <a:pt x="268" y="416"/>
                      <a:pt x="251" y="430"/>
                      <a:pt x="244" y="457"/>
                    </a:cubicBezTo>
                    <a:cubicBezTo>
                      <a:pt x="241" y="469"/>
                      <a:pt x="233" y="471"/>
                      <a:pt x="222" y="468"/>
                    </a:cubicBezTo>
                    <a:cubicBezTo>
                      <a:pt x="222" y="468"/>
                      <a:pt x="221" y="468"/>
                      <a:pt x="220" y="468"/>
                    </a:cubicBezTo>
                    <a:cubicBezTo>
                      <a:pt x="183" y="463"/>
                      <a:pt x="182" y="463"/>
                      <a:pt x="176" y="425"/>
                    </a:cubicBezTo>
                    <a:cubicBezTo>
                      <a:pt x="174" y="413"/>
                      <a:pt x="170" y="405"/>
                      <a:pt x="158" y="401"/>
                    </a:cubicBezTo>
                    <a:cubicBezTo>
                      <a:pt x="154" y="400"/>
                      <a:pt x="150" y="398"/>
                      <a:pt x="148" y="395"/>
                    </a:cubicBezTo>
                    <a:cubicBezTo>
                      <a:pt x="132" y="379"/>
                      <a:pt x="114" y="381"/>
                      <a:pt x="95" y="390"/>
                    </a:cubicBezTo>
                    <a:cubicBezTo>
                      <a:pt x="89" y="393"/>
                      <a:pt x="82" y="395"/>
                      <a:pt x="72" y="398"/>
                    </a:cubicBezTo>
                    <a:close/>
                    <a:moveTo>
                      <a:pt x="242" y="358"/>
                    </a:moveTo>
                    <a:cubicBezTo>
                      <a:pt x="310" y="358"/>
                      <a:pt x="366" y="302"/>
                      <a:pt x="366" y="234"/>
                    </a:cubicBezTo>
                    <a:cubicBezTo>
                      <a:pt x="365" y="167"/>
                      <a:pt x="309" y="111"/>
                      <a:pt x="242" y="111"/>
                    </a:cubicBezTo>
                    <a:cubicBezTo>
                      <a:pt x="174" y="112"/>
                      <a:pt x="118" y="167"/>
                      <a:pt x="119" y="235"/>
                    </a:cubicBezTo>
                    <a:cubicBezTo>
                      <a:pt x="119" y="304"/>
                      <a:pt x="173" y="358"/>
                      <a:pt x="242" y="3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966380DB-6E0A-44A2-824C-D748C645FFE7}"/>
                </a:ext>
              </a:extLst>
            </p:cNvPr>
            <p:cNvSpPr txBox="1"/>
            <p:nvPr/>
          </p:nvSpPr>
          <p:spPr>
            <a:xfrm>
              <a:off x="1805010" y="6493325"/>
              <a:ext cx="2254795" cy="106798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Autofit/>
            </a:bodyPr>
            <a:lstStyle/>
            <a:p>
              <a:pPr marL="177800" indent="-177800"/>
              <a:r>
                <a:rPr lang="en-US" sz="700" i="1" dirty="0">
                  <a:solidFill>
                    <a:srgbClr val="000000"/>
                  </a:solidFill>
                  <a:cs typeface="Times New Roman" pitchFamily="18" charset="0"/>
                </a:rPr>
                <a:t>Engineering, Industrial and Facilities Services experience</a:t>
              </a:r>
              <a:endParaRPr lang="en-US" sz="700" dirty="0">
                <a:solidFill>
                  <a:srgbClr val="000000"/>
                </a:solidFill>
                <a:cs typeface="Times New Roman" pitchFamily="18" charset="0"/>
              </a:endParaRPr>
            </a:p>
          </p:txBody>
        </p:sp>
      </p:grpSp>
      <p:pic>
        <p:nvPicPr>
          <p:cNvPr id="337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A73DC7B6-9737-4896-A6BE-FB5AC8950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3358691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5" name="Group 354">
            <a:extLst>
              <a:ext uri="{FF2B5EF4-FFF2-40B4-BE49-F238E27FC236}">
                <a16:creationId xmlns:a16="http://schemas.microsoft.com/office/drawing/2014/main" id="{E83CC3E9-078D-4D5D-86DE-D57B0031F264}"/>
              </a:ext>
            </a:extLst>
          </p:cNvPr>
          <p:cNvGrpSpPr/>
          <p:nvPr/>
        </p:nvGrpSpPr>
        <p:grpSpPr>
          <a:xfrm>
            <a:off x="4670183" y="3361295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56" name="Freeform 6">
              <a:extLst>
                <a:ext uri="{FF2B5EF4-FFF2-40B4-BE49-F238E27FC236}">
                  <a16:creationId xmlns:a16="http://schemas.microsoft.com/office/drawing/2014/main" id="{2834E783-222E-4802-9761-DBA4362760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7" name="Freeform 7">
              <a:extLst>
                <a:ext uri="{FF2B5EF4-FFF2-40B4-BE49-F238E27FC236}">
                  <a16:creationId xmlns:a16="http://schemas.microsoft.com/office/drawing/2014/main" id="{BEE11056-BD37-4A1E-A7C6-BAE94626E5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58" name="Freeform 8">
              <a:extLst>
                <a:ext uri="{FF2B5EF4-FFF2-40B4-BE49-F238E27FC236}">
                  <a16:creationId xmlns:a16="http://schemas.microsoft.com/office/drawing/2014/main" id="{878409D7-5F85-4BC5-9EC5-DA0419F283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DCD13266-E347-469F-A8BA-144884CF2E4C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3372597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360" name="Freeform 7">
              <a:extLst>
                <a:ext uri="{FF2B5EF4-FFF2-40B4-BE49-F238E27FC236}">
                  <a16:creationId xmlns:a16="http://schemas.microsoft.com/office/drawing/2014/main" id="{AD5B021F-8DD2-4AF7-BB52-C3025C7E6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1" name="Oval 8">
              <a:extLst>
                <a:ext uri="{FF2B5EF4-FFF2-40B4-BE49-F238E27FC236}">
                  <a16:creationId xmlns:a16="http://schemas.microsoft.com/office/drawing/2014/main" id="{B52172A6-6029-4430-B9B0-DE6AF81D2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2" name="Freeform 10">
              <a:extLst>
                <a:ext uri="{FF2B5EF4-FFF2-40B4-BE49-F238E27FC236}">
                  <a16:creationId xmlns:a16="http://schemas.microsoft.com/office/drawing/2014/main" id="{832A3D20-AC2B-4B23-865A-D51A6D2B8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3" name="Oval 11">
              <a:extLst>
                <a:ext uri="{FF2B5EF4-FFF2-40B4-BE49-F238E27FC236}">
                  <a16:creationId xmlns:a16="http://schemas.microsoft.com/office/drawing/2014/main" id="{D1899707-BF67-4DF9-A6B8-2820EC1AF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4" name="Freeform 13">
              <a:extLst>
                <a:ext uri="{FF2B5EF4-FFF2-40B4-BE49-F238E27FC236}">
                  <a16:creationId xmlns:a16="http://schemas.microsoft.com/office/drawing/2014/main" id="{8D107D86-7557-43E7-996C-74B997B4B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5" name="Oval 14">
              <a:extLst>
                <a:ext uri="{FF2B5EF4-FFF2-40B4-BE49-F238E27FC236}">
                  <a16:creationId xmlns:a16="http://schemas.microsoft.com/office/drawing/2014/main" id="{7A1EFBE8-FD35-4188-834C-C9A098994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3CBAB446-AEA0-4DAC-8CF7-44B0FE4E750F}"/>
              </a:ext>
            </a:extLst>
          </p:cNvPr>
          <p:cNvGrpSpPr/>
          <p:nvPr/>
        </p:nvGrpSpPr>
        <p:grpSpPr>
          <a:xfrm>
            <a:off x="4669726" y="2099160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47" name="Freeform 6">
              <a:extLst>
                <a:ext uri="{FF2B5EF4-FFF2-40B4-BE49-F238E27FC236}">
                  <a16:creationId xmlns:a16="http://schemas.microsoft.com/office/drawing/2014/main" id="{AD147316-B537-40FA-B0C4-4D7C112A55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8" name="Freeform 7">
              <a:extLst>
                <a:ext uri="{FF2B5EF4-FFF2-40B4-BE49-F238E27FC236}">
                  <a16:creationId xmlns:a16="http://schemas.microsoft.com/office/drawing/2014/main" id="{0179A555-FC1D-4C56-B65C-7672055C49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49" name="Freeform 8">
              <a:extLst>
                <a:ext uri="{FF2B5EF4-FFF2-40B4-BE49-F238E27FC236}">
                  <a16:creationId xmlns:a16="http://schemas.microsoft.com/office/drawing/2014/main" id="{85F273C4-9011-41EC-AE79-1C81DBFF51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51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86CB4DB4-5852-4D1D-92D0-494466737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3907851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2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3289E50C-66A2-4F76-A14D-C73D34779D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3770561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3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E939EC0D-C042-4C4F-892A-DAD8AB43B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4045141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4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BDDE313C-AC50-4CC3-8468-3BE809E967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4891854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6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1E8497D7-0857-4B6D-A65B-525C1BE8F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5171893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7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2B5BE287-21FD-40F2-895A-268E225188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4182430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7B415983-4AFF-42C0-9419-C3D1979267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4613257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9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AFED65D2-077C-4727-B0DB-0944BD8D20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6145183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0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8BF8D2EA-D681-41EF-BB8F-9EB8E766A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5031873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1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65BD3A48-AC35-45F2-9F12-4343F7BE76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6007628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2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7052AEFF-6E9A-4D8F-B344-81A1C68E0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5453897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3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80D38F9A-91A7-40BB-9F45-55E5BBBD2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3633271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4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3886FEF2-C6D9-45CB-B8EC-F44B97E10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3495981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5" name="Picture 2" descr="H:\Templates\_US\Lincoln International Logo Files\Lincoln International Logos\EPS files\LI Logo.emf">
            <a:extLst>
              <a:ext uri="{FF2B5EF4-FFF2-40B4-BE49-F238E27FC236}">
                <a16:creationId xmlns:a16="http://schemas.microsoft.com/office/drawing/2014/main" id="{05ED882F-7CF4-4CA3-B3BE-9BBF7EE86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2596"/>
          <a:stretch/>
        </p:blipFill>
        <p:spPr bwMode="auto">
          <a:xfrm>
            <a:off x="167378" y="4473716"/>
            <a:ext cx="135644" cy="13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6" name="Group 375">
            <a:extLst>
              <a:ext uri="{FF2B5EF4-FFF2-40B4-BE49-F238E27FC236}">
                <a16:creationId xmlns:a16="http://schemas.microsoft.com/office/drawing/2014/main" id="{921F8749-12A3-41A8-BBB5-A26998B88713}"/>
              </a:ext>
            </a:extLst>
          </p:cNvPr>
          <p:cNvGrpSpPr/>
          <p:nvPr/>
        </p:nvGrpSpPr>
        <p:grpSpPr>
          <a:xfrm>
            <a:off x="4670183" y="3641440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77" name="Freeform 6">
              <a:extLst>
                <a:ext uri="{FF2B5EF4-FFF2-40B4-BE49-F238E27FC236}">
                  <a16:creationId xmlns:a16="http://schemas.microsoft.com/office/drawing/2014/main" id="{25D1A04E-C230-4ADB-882E-6FC5DF9C61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8" name="Freeform 7">
              <a:extLst>
                <a:ext uri="{FF2B5EF4-FFF2-40B4-BE49-F238E27FC236}">
                  <a16:creationId xmlns:a16="http://schemas.microsoft.com/office/drawing/2014/main" id="{CA319D5B-CD0B-41C7-8439-33567EFF61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9" name="Freeform 8">
              <a:extLst>
                <a:ext uri="{FF2B5EF4-FFF2-40B4-BE49-F238E27FC236}">
                  <a16:creationId xmlns:a16="http://schemas.microsoft.com/office/drawing/2014/main" id="{2596FA4C-B101-4428-A881-A4DE6FAE94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80" name="Group 379">
            <a:extLst>
              <a:ext uri="{FF2B5EF4-FFF2-40B4-BE49-F238E27FC236}">
                <a16:creationId xmlns:a16="http://schemas.microsoft.com/office/drawing/2014/main" id="{89B28692-4422-4F78-9E77-4E34BDFF04D0}"/>
              </a:ext>
            </a:extLst>
          </p:cNvPr>
          <p:cNvGrpSpPr/>
          <p:nvPr/>
        </p:nvGrpSpPr>
        <p:grpSpPr>
          <a:xfrm>
            <a:off x="4670183" y="391715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81" name="Freeform 6">
              <a:extLst>
                <a:ext uri="{FF2B5EF4-FFF2-40B4-BE49-F238E27FC236}">
                  <a16:creationId xmlns:a16="http://schemas.microsoft.com/office/drawing/2014/main" id="{26BB065B-3346-41EE-9C27-1FDBB1796E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2" name="Freeform 7">
              <a:extLst>
                <a:ext uri="{FF2B5EF4-FFF2-40B4-BE49-F238E27FC236}">
                  <a16:creationId xmlns:a16="http://schemas.microsoft.com/office/drawing/2014/main" id="{E4B2724B-DFAB-4DF4-A590-5B30B8389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3" name="Freeform 8">
              <a:extLst>
                <a:ext uri="{FF2B5EF4-FFF2-40B4-BE49-F238E27FC236}">
                  <a16:creationId xmlns:a16="http://schemas.microsoft.com/office/drawing/2014/main" id="{31CE6770-1AA0-429D-A085-393293FB81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9B212165-572E-4BCA-B5E3-23B5AD6D7DD8}"/>
              </a:ext>
            </a:extLst>
          </p:cNvPr>
          <p:cNvGrpSpPr/>
          <p:nvPr/>
        </p:nvGrpSpPr>
        <p:grpSpPr>
          <a:xfrm>
            <a:off x="4670183" y="4056573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85" name="Freeform 6">
              <a:extLst>
                <a:ext uri="{FF2B5EF4-FFF2-40B4-BE49-F238E27FC236}">
                  <a16:creationId xmlns:a16="http://schemas.microsoft.com/office/drawing/2014/main" id="{B5ABABA8-873F-468C-A8DB-D6E0002DC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6" name="Freeform 7">
              <a:extLst>
                <a:ext uri="{FF2B5EF4-FFF2-40B4-BE49-F238E27FC236}">
                  <a16:creationId xmlns:a16="http://schemas.microsoft.com/office/drawing/2014/main" id="{C49BB820-F29B-4D8A-B8F4-0FC1C3108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7" name="Freeform 8">
              <a:extLst>
                <a:ext uri="{FF2B5EF4-FFF2-40B4-BE49-F238E27FC236}">
                  <a16:creationId xmlns:a16="http://schemas.microsoft.com/office/drawing/2014/main" id="{9BC1B693-359E-4B9A-8149-86D6A51A04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A5AD381E-E394-4020-8795-73768FF05E86}"/>
              </a:ext>
            </a:extLst>
          </p:cNvPr>
          <p:cNvGrpSpPr/>
          <p:nvPr/>
        </p:nvGrpSpPr>
        <p:grpSpPr>
          <a:xfrm>
            <a:off x="4670183" y="419598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89" name="Freeform 6">
              <a:extLst>
                <a:ext uri="{FF2B5EF4-FFF2-40B4-BE49-F238E27FC236}">
                  <a16:creationId xmlns:a16="http://schemas.microsoft.com/office/drawing/2014/main" id="{F778A7D7-E5CD-483E-85F4-5B8EEA917D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0" name="Freeform 7">
              <a:extLst>
                <a:ext uri="{FF2B5EF4-FFF2-40B4-BE49-F238E27FC236}">
                  <a16:creationId xmlns:a16="http://schemas.microsoft.com/office/drawing/2014/main" id="{C9121529-F44C-4DD9-B8B9-B245CA8C13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1" name="Freeform 8">
              <a:extLst>
                <a:ext uri="{FF2B5EF4-FFF2-40B4-BE49-F238E27FC236}">
                  <a16:creationId xmlns:a16="http://schemas.microsoft.com/office/drawing/2014/main" id="{435647FF-32C2-4F5A-BB7E-9B27CC62A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EFC04805-4630-40A5-91DD-9ED25AAADEEA}"/>
              </a:ext>
            </a:extLst>
          </p:cNvPr>
          <p:cNvGrpSpPr/>
          <p:nvPr/>
        </p:nvGrpSpPr>
        <p:grpSpPr>
          <a:xfrm>
            <a:off x="4670183" y="4335403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93" name="Freeform 6">
              <a:extLst>
                <a:ext uri="{FF2B5EF4-FFF2-40B4-BE49-F238E27FC236}">
                  <a16:creationId xmlns:a16="http://schemas.microsoft.com/office/drawing/2014/main" id="{2DD8892E-B021-41AE-B883-EF3042112F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4" name="Freeform 7">
              <a:extLst>
                <a:ext uri="{FF2B5EF4-FFF2-40B4-BE49-F238E27FC236}">
                  <a16:creationId xmlns:a16="http://schemas.microsoft.com/office/drawing/2014/main" id="{0FFCF0BB-D7AB-459D-A0DF-8AE8719BCD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5" name="Freeform 8">
              <a:extLst>
                <a:ext uri="{FF2B5EF4-FFF2-40B4-BE49-F238E27FC236}">
                  <a16:creationId xmlns:a16="http://schemas.microsoft.com/office/drawing/2014/main" id="{73BAD90F-43E5-480D-B34A-CE254E37A9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96" name="Group 395">
            <a:extLst>
              <a:ext uri="{FF2B5EF4-FFF2-40B4-BE49-F238E27FC236}">
                <a16:creationId xmlns:a16="http://schemas.microsoft.com/office/drawing/2014/main" id="{12C8D868-466E-445B-864C-5787B9700882}"/>
              </a:ext>
            </a:extLst>
          </p:cNvPr>
          <p:cNvGrpSpPr/>
          <p:nvPr/>
        </p:nvGrpSpPr>
        <p:grpSpPr>
          <a:xfrm>
            <a:off x="4670183" y="447481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397" name="Freeform 6">
              <a:extLst>
                <a:ext uri="{FF2B5EF4-FFF2-40B4-BE49-F238E27FC236}">
                  <a16:creationId xmlns:a16="http://schemas.microsoft.com/office/drawing/2014/main" id="{158B7CF3-5C46-4BD7-99BF-46C7DD9A04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8" name="Freeform 7">
              <a:extLst>
                <a:ext uri="{FF2B5EF4-FFF2-40B4-BE49-F238E27FC236}">
                  <a16:creationId xmlns:a16="http://schemas.microsoft.com/office/drawing/2014/main" id="{9F6B19D2-3F88-4375-8E08-C9911334FC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9" name="Freeform 8">
              <a:extLst>
                <a:ext uri="{FF2B5EF4-FFF2-40B4-BE49-F238E27FC236}">
                  <a16:creationId xmlns:a16="http://schemas.microsoft.com/office/drawing/2014/main" id="{BD3949F2-4C95-420D-9672-75D3CA734B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0" name="Group 399">
            <a:extLst>
              <a:ext uri="{FF2B5EF4-FFF2-40B4-BE49-F238E27FC236}">
                <a16:creationId xmlns:a16="http://schemas.microsoft.com/office/drawing/2014/main" id="{1AD82BED-C825-4B4B-8152-D28C5A14F38E}"/>
              </a:ext>
            </a:extLst>
          </p:cNvPr>
          <p:cNvGrpSpPr/>
          <p:nvPr/>
        </p:nvGrpSpPr>
        <p:grpSpPr>
          <a:xfrm>
            <a:off x="4670183" y="4614233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01" name="Freeform 6">
              <a:extLst>
                <a:ext uri="{FF2B5EF4-FFF2-40B4-BE49-F238E27FC236}">
                  <a16:creationId xmlns:a16="http://schemas.microsoft.com/office/drawing/2014/main" id="{33F9845C-5358-4347-988B-51C738C51C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2" name="Freeform 7">
              <a:extLst>
                <a:ext uri="{FF2B5EF4-FFF2-40B4-BE49-F238E27FC236}">
                  <a16:creationId xmlns:a16="http://schemas.microsoft.com/office/drawing/2014/main" id="{48B81567-790C-42CE-BC4D-36F473B3D9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3" name="Freeform 8">
              <a:extLst>
                <a:ext uri="{FF2B5EF4-FFF2-40B4-BE49-F238E27FC236}">
                  <a16:creationId xmlns:a16="http://schemas.microsoft.com/office/drawing/2014/main" id="{1380CF87-27A7-4F3F-9361-1F0674D358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4" name="Group 403">
            <a:extLst>
              <a:ext uri="{FF2B5EF4-FFF2-40B4-BE49-F238E27FC236}">
                <a16:creationId xmlns:a16="http://schemas.microsoft.com/office/drawing/2014/main" id="{5B1B7D3D-22CF-4D4E-96E9-745F0B90FE48}"/>
              </a:ext>
            </a:extLst>
          </p:cNvPr>
          <p:cNvGrpSpPr/>
          <p:nvPr/>
        </p:nvGrpSpPr>
        <p:grpSpPr>
          <a:xfrm>
            <a:off x="4670183" y="475364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05" name="Freeform 6">
              <a:extLst>
                <a:ext uri="{FF2B5EF4-FFF2-40B4-BE49-F238E27FC236}">
                  <a16:creationId xmlns:a16="http://schemas.microsoft.com/office/drawing/2014/main" id="{E93933E1-DE97-4938-9CFC-8D357EC2A5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6" name="Freeform 7">
              <a:extLst>
                <a:ext uri="{FF2B5EF4-FFF2-40B4-BE49-F238E27FC236}">
                  <a16:creationId xmlns:a16="http://schemas.microsoft.com/office/drawing/2014/main" id="{545D8270-DCED-48E9-BE3D-13CE8957D5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07" name="Freeform 8">
              <a:extLst>
                <a:ext uri="{FF2B5EF4-FFF2-40B4-BE49-F238E27FC236}">
                  <a16:creationId xmlns:a16="http://schemas.microsoft.com/office/drawing/2014/main" id="{200F9231-0490-4AE8-991A-8AB289EA97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08" name="Group 407">
            <a:extLst>
              <a:ext uri="{FF2B5EF4-FFF2-40B4-BE49-F238E27FC236}">
                <a16:creationId xmlns:a16="http://schemas.microsoft.com/office/drawing/2014/main" id="{90D223CE-6A5A-4930-9996-160514FBFD6F}"/>
              </a:ext>
            </a:extLst>
          </p:cNvPr>
          <p:cNvGrpSpPr/>
          <p:nvPr/>
        </p:nvGrpSpPr>
        <p:grpSpPr>
          <a:xfrm>
            <a:off x="4670183" y="4893063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09" name="Freeform 6">
              <a:extLst>
                <a:ext uri="{FF2B5EF4-FFF2-40B4-BE49-F238E27FC236}">
                  <a16:creationId xmlns:a16="http://schemas.microsoft.com/office/drawing/2014/main" id="{625433F9-18FD-44A2-90D1-C4129AC650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0" name="Freeform 7">
              <a:extLst>
                <a:ext uri="{FF2B5EF4-FFF2-40B4-BE49-F238E27FC236}">
                  <a16:creationId xmlns:a16="http://schemas.microsoft.com/office/drawing/2014/main" id="{EEA97762-8112-4C18-A1FA-59F676F847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1" name="Freeform 8">
              <a:extLst>
                <a:ext uri="{FF2B5EF4-FFF2-40B4-BE49-F238E27FC236}">
                  <a16:creationId xmlns:a16="http://schemas.microsoft.com/office/drawing/2014/main" id="{640ACB24-1B2A-4C0F-A9BB-8FCFD2C3E4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37B32886-BF42-49E3-BBD3-70B3A20A87FA}"/>
              </a:ext>
            </a:extLst>
          </p:cNvPr>
          <p:cNvGrpSpPr/>
          <p:nvPr/>
        </p:nvGrpSpPr>
        <p:grpSpPr>
          <a:xfrm>
            <a:off x="4670183" y="503247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13" name="Freeform 6">
              <a:extLst>
                <a:ext uri="{FF2B5EF4-FFF2-40B4-BE49-F238E27FC236}">
                  <a16:creationId xmlns:a16="http://schemas.microsoft.com/office/drawing/2014/main" id="{CCFAE1BD-ED1E-4669-9320-4B3CC3A39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4" name="Freeform 7">
              <a:extLst>
                <a:ext uri="{FF2B5EF4-FFF2-40B4-BE49-F238E27FC236}">
                  <a16:creationId xmlns:a16="http://schemas.microsoft.com/office/drawing/2014/main" id="{E75B66C8-AB27-4E12-81FB-577C1235F3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5" name="Freeform 8">
              <a:extLst>
                <a:ext uri="{FF2B5EF4-FFF2-40B4-BE49-F238E27FC236}">
                  <a16:creationId xmlns:a16="http://schemas.microsoft.com/office/drawing/2014/main" id="{2058A147-87CF-49E2-82AF-B5587D0760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6A4932EA-8944-447C-B700-CB69B1C48291}"/>
              </a:ext>
            </a:extLst>
          </p:cNvPr>
          <p:cNvGrpSpPr/>
          <p:nvPr/>
        </p:nvGrpSpPr>
        <p:grpSpPr>
          <a:xfrm>
            <a:off x="4670183" y="5171893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17" name="Freeform 6">
              <a:extLst>
                <a:ext uri="{FF2B5EF4-FFF2-40B4-BE49-F238E27FC236}">
                  <a16:creationId xmlns:a16="http://schemas.microsoft.com/office/drawing/2014/main" id="{EBE1E3CE-8A77-43F1-ACBD-F4C4DFC7E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8" name="Freeform 7">
              <a:extLst>
                <a:ext uri="{FF2B5EF4-FFF2-40B4-BE49-F238E27FC236}">
                  <a16:creationId xmlns:a16="http://schemas.microsoft.com/office/drawing/2014/main" id="{7A06B12B-EE59-462A-8553-4513C9EC8E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9" name="Freeform 8">
              <a:extLst>
                <a:ext uri="{FF2B5EF4-FFF2-40B4-BE49-F238E27FC236}">
                  <a16:creationId xmlns:a16="http://schemas.microsoft.com/office/drawing/2014/main" id="{1AAE0A06-A207-40BB-896B-63CD537349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0" name="Group 419">
            <a:extLst>
              <a:ext uri="{FF2B5EF4-FFF2-40B4-BE49-F238E27FC236}">
                <a16:creationId xmlns:a16="http://schemas.microsoft.com/office/drawing/2014/main" id="{2D1065B4-A913-47DE-858E-B30C8AB5EB15}"/>
              </a:ext>
            </a:extLst>
          </p:cNvPr>
          <p:cNvGrpSpPr/>
          <p:nvPr/>
        </p:nvGrpSpPr>
        <p:grpSpPr>
          <a:xfrm>
            <a:off x="4670183" y="531130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21" name="Freeform 6">
              <a:extLst>
                <a:ext uri="{FF2B5EF4-FFF2-40B4-BE49-F238E27FC236}">
                  <a16:creationId xmlns:a16="http://schemas.microsoft.com/office/drawing/2014/main" id="{38D256EA-A448-4055-8788-D773DA5C6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2" name="Freeform 7">
              <a:extLst>
                <a:ext uri="{FF2B5EF4-FFF2-40B4-BE49-F238E27FC236}">
                  <a16:creationId xmlns:a16="http://schemas.microsoft.com/office/drawing/2014/main" id="{7E9A0413-1BAA-4886-B5C6-F0C9A1260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3" name="Freeform 8">
              <a:extLst>
                <a:ext uri="{FF2B5EF4-FFF2-40B4-BE49-F238E27FC236}">
                  <a16:creationId xmlns:a16="http://schemas.microsoft.com/office/drawing/2014/main" id="{395B3EA0-0B98-4B32-A022-46A08B62C7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19E69459-5879-4B0E-B986-15D6308B215B}"/>
              </a:ext>
            </a:extLst>
          </p:cNvPr>
          <p:cNvGrpSpPr/>
          <p:nvPr/>
        </p:nvGrpSpPr>
        <p:grpSpPr>
          <a:xfrm>
            <a:off x="4670183" y="5450723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25" name="Freeform 6">
              <a:extLst>
                <a:ext uri="{FF2B5EF4-FFF2-40B4-BE49-F238E27FC236}">
                  <a16:creationId xmlns:a16="http://schemas.microsoft.com/office/drawing/2014/main" id="{7A1CD0CC-F3A6-4C9E-BBE6-698561DFD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6" name="Freeform 7">
              <a:extLst>
                <a:ext uri="{FF2B5EF4-FFF2-40B4-BE49-F238E27FC236}">
                  <a16:creationId xmlns:a16="http://schemas.microsoft.com/office/drawing/2014/main" id="{0EF38C86-C173-497D-84CD-F51AB7C418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7" name="Freeform 8">
              <a:extLst>
                <a:ext uri="{FF2B5EF4-FFF2-40B4-BE49-F238E27FC236}">
                  <a16:creationId xmlns:a16="http://schemas.microsoft.com/office/drawing/2014/main" id="{E90BB4BB-DB40-4170-9129-63BB7AA6EB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28" name="Group 427">
            <a:extLst>
              <a:ext uri="{FF2B5EF4-FFF2-40B4-BE49-F238E27FC236}">
                <a16:creationId xmlns:a16="http://schemas.microsoft.com/office/drawing/2014/main" id="{44BB0355-5422-46FB-A5B3-67C0525DA062}"/>
              </a:ext>
            </a:extLst>
          </p:cNvPr>
          <p:cNvGrpSpPr/>
          <p:nvPr/>
        </p:nvGrpSpPr>
        <p:grpSpPr>
          <a:xfrm>
            <a:off x="4670183" y="5590138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29" name="Freeform 6">
              <a:extLst>
                <a:ext uri="{FF2B5EF4-FFF2-40B4-BE49-F238E27FC236}">
                  <a16:creationId xmlns:a16="http://schemas.microsoft.com/office/drawing/2014/main" id="{E70659CB-223F-4F2A-A6B9-F8E756D525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0" name="Freeform 7">
              <a:extLst>
                <a:ext uri="{FF2B5EF4-FFF2-40B4-BE49-F238E27FC236}">
                  <a16:creationId xmlns:a16="http://schemas.microsoft.com/office/drawing/2014/main" id="{26B351F9-2546-456F-B371-9F5BD977E9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1" name="Freeform 8">
              <a:extLst>
                <a:ext uri="{FF2B5EF4-FFF2-40B4-BE49-F238E27FC236}">
                  <a16:creationId xmlns:a16="http://schemas.microsoft.com/office/drawing/2014/main" id="{A8D53AC0-1E00-4391-874F-179CBC2B4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2" name="Group 431">
            <a:extLst>
              <a:ext uri="{FF2B5EF4-FFF2-40B4-BE49-F238E27FC236}">
                <a16:creationId xmlns:a16="http://schemas.microsoft.com/office/drawing/2014/main" id="{164DEDD0-2CB9-4C8B-8BF3-0A3663421CF4}"/>
              </a:ext>
            </a:extLst>
          </p:cNvPr>
          <p:cNvGrpSpPr/>
          <p:nvPr/>
        </p:nvGrpSpPr>
        <p:grpSpPr>
          <a:xfrm>
            <a:off x="4670183" y="5729557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33" name="Freeform 6">
              <a:extLst>
                <a:ext uri="{FF2B5EF4-FFF2-40B4-BE49-F238E27FC236}">
                  <a16:creationId xmlns:a16="http://schemas.microsoft.com/office/drawing/2014/main" id="{0082883C-8F91-4603-B411-F3F66EB587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4" name="Freeform 7">
              <a:extLst>
                <a:ext uri="{FF2B5EF4-FFF2-40B4-BE49-F238E27FC236}">
                  <a16:creationId xmlns:a16="http://schemas.microsoft.com/office/drawing/2014/main" id="{7560BF29-2304-45CF-91A3-85317DC6CD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5" name="Freeform 8">
              <a:extLst>
                <a:ext uri="{FF2B5EF4-FFF2-40B4-BE49-F238E27FC236}">
                  <a16:creationId xmlns:a16="http://schemas.microsoft.com/office/drawing/2014/main" id="{94A443CA-3573-49CB-B772-C2749BE17C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6" name="Group 435">
            <a:extLst>
              <a:ext uri="{FF2B5EF4-FFF2-40B4-BE49-F238E27FC236}">
                <a16:creationId xmlns:a16="http://schemas.microsoft.com/office/drawing/2014/main" id="{B37D437F-104C-4D32-8C70-3D3FB4ED008E}"/>
              </a:ext>
            </a:extLst>
          </p:cNvPr>
          <p:cNvGrpSpPr/>
          <p:nvPr/>
        </p:nvGrpSpPr>
        <p:grpSpPr>
          <a:xfrm>
            <a:off x="4670183" y="6016246"/>
            <a:ext cx="126916" cy="117779"/>
            <a:chOff x="-3562351" y="2978151"/>
            <a:chExt cx="2816226" cy="3162299"/>
          </a:xfrm>
          <a:solidFill>
            <a:schemeClr val="accent1">
              <a:lumMod val="50000"/>
            </a:schemeClr>
          </a:solidFill>
        </p:grpSpPr>
        <p:sp>
          <p:nvSpPr>
            <p:cNvPr id="437" name="Freeform 6">
              <a:extLst>
                <a:ext uri="{FF2B5EF4-FFF2-40B4-BE49-F238E27FC236}">
                  <a16:creationId xmlns:a16="http://schemas.microsoft.com/office/drawing/2014/main" id="{0A317641-4489-4BB0-A6C9-3FA0B7AC1D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562351" y="4124325"/>
              <a:ext cx="2012950" cy="2016125"/>
            </a:xfrm>
            <a:custGeom>
              <a:avLst/>
              <a:gdLst>
                <a:gd name="T0" fmla="*/ 708 w 899"/>
                <a:gd name="T1" fmla="*/ 796 h 900"/>
                <a:gd name="T2" fmla="*/ 574 w 899"/>
                <a:gd name="T3" fmla="*/ 785 h 900"/>
                <a:gd name="T4" fmla="*/ 515 w 899"/>
                <a:gd name="T5" fmla="*/ 863 h 900"/>
                <a:gd name="T6" fmla="*/ 454 w 899"/>
                <a:gd name="T7" fmla="*/ 899 h 900"/>
                <a:gd name="T8" fmla="*/ 323 w 899"/>
                <a:gd name="T9" fmla="*/ 785 h 900"/>
                <a:gd name="T10" fmla="*/ 236 w 899"/>
                <a:gd name="T11" fmla="*/ 771 h 900"/>
                <a:gd name="T12" fmla="*/ 141 w 899"/>
                <a:gd name="T13" fmla="*/ 777 h 900"/>
                <a:gd name="T14" fmla="*/ 101 w 899"/>
                <a:gd name="T15" fmla="*/ 718 h 900"/>
                <a:gd name="T16" fmla="*/ 136 w 899"/>
                <a:gd name="T17" fmla="*/ 623 h 900"/>
                <a:gd name="T18" fmla="*/ 87 w 899"/>
                <a:gd name="T19" fmla="*/ 532 h 900"/>
                <a:gd name="T20" fmla="*/ 1 w 899"/>
                <a:gd name="T21" fmla="*/ 492 h 900"/>
                <a:gd name="T22" fmla="*/ 14 w 899"/>
                <a:gd name="T23" fmla="*/ 392 h 900"/>
                <a:gd name="T24" fmla="*/ 106 w 899"/>
                <a:gd name="T25" fmla="*/ 350 h 900"/>
                <a:gd name="T26" fmla="*/ 137 w 899"/>
                <a:gd name="T27" fmla="*/ 256 h 900"/>
                <a:gd name="T28" fmla="*/ 105 w 899"/>
                <a:gd name="T29" fmla="*/ 160 h 900"/>
                <a:gd name="T30" fmla="*/ 185 w 899"/>
                <a:gd name="T31" fmla="*/ 102 h 900"/>
                <a:gd name="T32" fmla="*/ 278 w 899"/>
                <a:gd name="T33" fmla="*/ 138 h 900"/>
                <a:gd name="T34" fmla="*/ 367 w 899"/>
                <a:gd name="T35" fmla="*/ 92 h 900"/>
                <a:gd name="T36" fmla="*/ 414 w 899"/>
                <a:gd name="T37" fmla="*/ 1 h 900"/>
                <a:gd name="T38" fmla="*/ 509 w 899"/>
                <a:gd name="T39" fmla="*/ 19 h 900"/>
                <a:gd name="T40" fmla="*/ 551 w 899"/>
                <a:gd name="T41" fmla="*/ 108 h 900"/>
                <a:gd name="T42" fmla="*/ 646 w 899"/>
                <a:gd name="T43" fmla="*/ 137 h 900"/>
                <a:gd name="T44" fmla="*/ 739 w 899"/>
                <a:gd name="T45" fmla="*/ 105 h 900"/>
                <a:gd name="T46" fmla="*/ 799 w 899"/>
                <a:gd name="T47" fmla="*/ 185 h 900"/>
                <a:gd name="T48" fmla="*/ 763 w 899"/>
                <a:gd name="T49" fmla="*/ 279 h 900"/>
                <a:gd name="T50" fmla="*/ 809 w 899"/>
                <a:gd name="T51" fmla="*/ 368 h 900"/>
                <a:gd name="T52" fmla="*/ 899 w 899"/>
                <a:gd name="T53" fmla="*/ 410 h 900"/>
                <a:gd name="T54" fmla="*/ 885 w 899"/>
                <a:gd name="T55" fmla="*/ 508 h 900"/>
                <a:gd name="T56" fmla="*/ 793 w 899"/>
                <a:gd name="T57" fmla="*/ 551 h 900"/>
                <a:gd name="T58" fmla="*/ 763 w 899"/>
                <a:gd name="T59" fmla="*/ 647 h 900"/>
                <a:gd name="T60" fmla="*/ 798 w 899"/>
                <a:gd name="T61" fmla="*/ 735 h 900"/>
                <a:gd name="T62" fmla="*/ 727 w 899"/>
                <a:gd name="T63" fmla="*/ 805 h 900"/>
                <a:gd name="T64" fmla="*/ 452 w 899"/>
                <a:gd name="T65" fmla="*/ 215 h 900"/>
                <a:gd name="T66" fmla="*/ 447 w 899"/>
                <a:gd name="T67" fmla="*/ 68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99" h="900">
                  <a:moveTo>
                    <a:pt x="727" y="805"/>
                  </a:moveTo>
                  <a:cubicBezTo>
                    <a:pt x="720" y="801"/>
                    <a:pt x="714" y="799"/>
                    <a:pt x="708" y="796"/>
                  </a:cubicBezTo>
                  <a:cubicBezTo>
                    <a:pt x="686" y="784"/>
                    <a:pt x="664" y="765"/>
                    <a:pt x="641" y="763"/>
                  </a:cubicBezTo>
                  <a:cubicBezTo>
                    <a:pt x="620" y="761"/>
                    <a:pt x="597" y="780"/>
                    <a:pt x="574" y="785"/>
                  </a:cubicBezTo>
                  <a:cubicBezTo>
                    <a:pt x="542" y="792"/>
                    <a:pt x="526" y="809"/>
                    <a:pt x="522" y="840"/>
                  </a:cubicBezTo>
                  <a:cubicBezTo>
                    <a:pt x="521" y="848"/>
                    <a:pt x="518" y="856"/>
                    <a:pt x="515" y="863"/>
                  </a:cubicBezTo>
                  <a:cubicBezTo>
                    <a:pt x="503" y="899"/>
                    <a:pt x="503" y="899"/>
                    <a:pt x="464" y="899"/>
                  </a:cubicBezTo>
                  <a:cubicBezTo>
                    <a:pt x="460" y="900"/>
                    <a:pt x="457" y="899"/>
                    <a:pt x="454" y="899"/>
                  </a:cubicBezTo>
                  <a:cubicBezTo>
                    <a:pt x="395" y="899"/>
                    <a:pt x="392" y="900"/>
                    <a:pt x="378" y="842"/>
                  </a:cubicBezTo>
                  <a:cubicBezTo>
                    <a:pt x="370" y="810"/>
                    <a:pt x="356" y="791"/>
                    <a:pt x="323" y="785"/>
                  </a:cubicBezTo>
                  <a:cubicBezTo>
                    <a:pt x="312" y="783"/>
                    <a:pt x="301" y="778"/>
                    <a:pt x="292" y="771"/>
                  </a:cubicBezTo>
                  <a:cubicBezTo>
                    <a:pt x="273" y="757"/>
                    <a:pt x="255" y="757"/>
                    <a:pt x="236" y="771"/>
                  </a:cubicBezTo>
                  <a:cubicBezTo>
                    <a:pt x="228" y="778"/>
                    <a:pt x="218" y="781"/>
                    <a:pt x="208" y="786"/>
                  </a:cubicBezTo>
                  <a:cubicBezTo>
                    <a:pt x="171" y="806"/>
                    <a:pt x="171" y="806"/>
                    <a:pt x="141" y="777"/>
                  </a:cubicBezTo>
                  <a:cubicBezTo>
                    <a:pt x="129" y="764"/>
                    <a:pt x="115" y="752"/>
                    <a:pt x="104" y="738"/>
                  </a:cubicBezTo>
                  <a:cubicBezTo>
                    <a:pt x="100" y="734"/>
                    <a:pt x="98" y="723"/>
                    <a:pt x="101" y="718"/>
                  </a:cubicBezTo>
                  <a:cubicBezTo>
                    <a:pt x="112" y="694"/>
                    <a:pt x="125" y="671"/>
                    <a:pt x="136" y="647"/>
                  </a:cubicBezTo>
                  <a:cubicBezTo>
                    <a:pt x="139" y="640"/>
                    <a:pt x="139" y="630"/>
                    <a:pt x="136" y="623"/>
                  </a:cubicBezTo>
                  <a:cubicBezTo>
                    <a:pt x="127" y="599"/>
                    <a:pt x="117" y="575"/>
                    <a:pt x="106" y="551"/>
                  </a:cubicBezTo>
                  <a:cubicBezTo>
                    <a:pt x="103" y="544"/>
                    <a:pt x="95" y="535"/>
                    <a:pt x="87" y="532"/>
                  </a:cubicBezTo>
                  <a:cubicBezTo>
                    <a:pt x="63" y="523"/>
                    <a:pt x="38" y="517"/>
                    <a:pt x="14" y="508"/>
                  </a:cubicBezTo>
                  <a:cubicBezTo>
                    <a:pt x="8" y="506"/>
                    <a:pt x="2" y="497"/>
                    <a:pt x="1" y="492"/>
                  </a:cubicBezTo>
                  <a:cubicBezTo>
                    <a:pt x="0" y="464"/>
                    <a:pt x="1" y="437"/>
                    <a:pt x="1" y="410"/>
                  </a:cubicBezTo>
                  <a:cubicBezTo>
                    <a:pt x="0" y="399"/>
                    <a:pt x="4" y="394"/>
                    <a:pt x="14" y="392"/>
                  </a:cubicBezTo>
                  <a:cubicBezTo>
                    <a:pt x="39" y="385"/>
                    <a:pt x="64" y="377"/>
                    <a:pt x="89" y="368"/>
                  </a:cubicBezTo>
                  <a:cubicBezTo>
                    <a:pt x="96" y="365"/>
                    <a:pt x="103" y="358"/>
                    <a:pt x="106" y="350"/>
                  </a:cubicBezTo>
                  <a:cubicBezTo>
                    <a:pt x="118" y="326"/>
                    <a:pt x="128" y="302"/>
                    <a:pt x="137" y="277"/>
                  </a:cubicBezTo>
                  <a:cubicBezTo>
                    <a:pt x="140" y="271"/>
                    <a:pt x="140" y="262"/>
                    <a:pt x="137" y="256"/>
                  </a:cubicBezTo>
                  <a:cubicBezTo>
                    <a:pt x="126" y="232"/>
                    <a:pt x="114" y="209"/>
                    <a:pt x="102" y="186"/>
                  </a:cubicBezTo>
                  <a:cubicBezTo>
                    <a:pt x="96" y="176"/>
                    <a:pt x="95" y="169"/>
                    <a:pt x="105" y="160"/>
                  </a:cubicBezTo>
                  <a:cubicBezTo>
                    <a:pt x="124" y="143"/>
                    <a:pt x="142" y="124"/>
                    <a:pt x="160" y="105"/>
                  </a:cubicBezTo>
                  <a:cubicBezTo>
                    <a:pt x="168" y="96"/>
                    <a:pt x="175" y="96"/>
                    <a:pt x="185" y="102"/>
                  </a:cubicBezTo>
                  <a:cubicBezTo>
                    <a:pt x="207" y="114"/>
                    <a:pt x="230" y="126"/>
                    <a:pt x="253" y="137"/>
                  </a:cubicBezTo>
                  <a:cubicBezTo>
                    <a:pt x="260" y="140"/>
                    <a:pt x="270" y="140"/>
                    <a:pt x="278" y="138"/>
                  </a:cubicBezTo>
                  <a:cubicBezTo>
                    <a:pt x="303" y="129"/>
                    <a:pt x="327" y="118"/>
                    <a:pt x="351" y="107"/>
                  </a:cubicBezTo>
                  <a:cubicBezTo>
                    <a:pt x="358" y="104"/>
                    <a:pt x="364" y="98"/>
                    <a:pt x="367" y="92"/>
                  </a:cubicBezTo>
                  <a:cubicBezTo>
                    <a:pt x="376" y="67"/>
                    <a:pt x="383" y="43"/>
                    <a:pt x="390" y="18"/>
                  </a:cubicBezTo>
                  <a:cubicBezTo>
                    <a:pt x="394" y="4"/>
                    <a:pt x="401" y="0"/>
                    <a:pt x="414" y="1"/>
                  </a:cubicBezTo>
                  <a:cubicBezTo>
                    <a:pt x="438" y="2"/>
                    <a:pt x="461" y="2"/>
                    <a:pt x="484" y="1"/>
                  </a:cubicBezTo>
                  <a:cubicBezTo>
                    <a:pt x="498" y="0"/>
                    <a:pt x="506" y="4"/>
                    <a:pt x="509" y="19"/>
                  </a:cubicBezTo>
                  <a:cubicBezTo>
                    <a:pt x="515" y="42"/>
                    <a:pt x="523" y="66"/>
                    <a:pt x="532" y="89"/>
                  </a:cubicBezTo>
                  <a:cubicBezTo>
                    <a:pt x="535" y="97"/>
                    <a:pt x="543" y="104"/>
                    <a:pt x="551" y="108"/>
                  </a:cubicBezTo>
                  <a:cubicBezTo>
                    <a:pt x="574" y="119"/>
                    <a:pt x="597" y="129"/>
                    <a:pt x="621" y="137"/>
                  </a:cubicBezTo>
                  <a:cubicBezTo>
                    <a:pt x="628" y="140"/>
                    <a:pt x="639" y="140"/>
                    <a:pt x="646" y="137"/>
                  </a:cubicBezTo>
                  <a:cubicBezTo>
                    <a:pt x="669" y="126"/>
                    <a:pt x="692" y="114"/>
                    <a:pt x="715" y="101"/>
                  </a:cubicBezTo>
                  <a:cubicBezTo>
                    <a:pt x="725" y="96"/>
                    <a:pt x="731" y="96"/>
                    <a:pt x="739" y="105"/>
                  </a:cubicBezTo>
                  <a:cubicBezTo>
                    <a:pt x="757" y="124"/>
                    <a:pt x="776" y="143"/>
                    <a:pt x="796" y="161"/>
                  </a:cubicBezTo>
                  <a:cubicBezTo>
                    <a:pt x="804" y="169"/>
                    <a:pt x="804" y="176"/>
                    <a:pt x="799" y="185"/>
                  </a:cubicBezTo>
                  <a:cubicBezTo>
                    <a:pt x="786" y="207"/>
                    <a:pt x="774" y="229"/>
                    <a:pt x="764" y="252"/>
                  </a:cubicBezTo>
                  <a:cubicBezTo>
                    <a:pt x="760" y="260"/>
                    <a:pt x="760" y="271"/>
                    <a:pt x="763" y="279"/>
                  </a:cubicBezTo>
                  <a:cubicBezTo>
                    <a:pt x="772" y="304"/>
                    <a:pt x="782" y="328"/>
                    <a:pt x="793" y="351"/>
                  </a:cubicBezTo>
                  <a:cubicBezTo>
                    <a:pt x="796" y="358"/>
                    <a:pt x="803" y="365"/>
                    <a:pt x="809" y="368"/>
                  </a:cubicBezTo>
                  <a:cubicBezTo>
                    <a:pt x="834" y="377"/>
                    <a:pt x="858" y="384"/>
                    <a:pt x="883" y="391"/>
                  </a:cubicBezTo>
                  <a:cubicBezTo>
                    <a:pt x="894" y="394"/>
                    <a:pt x="899" y="399"/>
                    <a:pt x="899" y="410"/>
                  </a:cubicBezTo>
                  <a:cubicBezTo>
                    <a:pt x="898" y="437"/>
                    <a:pt x="899" y="464"/>
                    <a:pt x="898" y="490"/>
                  </a:cubicBezTo>
                  <a:cubicBezTo>
                    <a:pt x="897" y="497"/>
                    <a:pt x="891" y="506"/>
                    <a:pt x="885" y="508"/>
                  </a:cubicBezTo>
                  <a:cubicBezTo>
                    <a:pt x="860" y="517"/>
                    <a:pt x="835" y="523"/>
                    <a:pt x="811" y="533"/>
                  </a:cubicBezTo>
                  <a:cubicBezTo>
                    <a:pt x="804" y="535"/>
                    <a:pt x="797" y="543"/>
                    <a:pt x="793" y="551"/>
                  </a:cubicBezTo>
                  <a:cubicBezTo>
                    <a:pt x="782" y="575"/>
                    <a:pt x="772" y="599"/>
                    <a:pt x="762" y="624"/>
                  </a:cubicBezTo>
                  <a:cubicBezTo>
                    <a:pt x="760" y="631"/>
                    <a:pt x="760" y="641"/>
                    <a:pt x="763" y="647"/>
                  </a:cubicBezTo>
                  <a:cubicBezTo>
                    <a:pt x="774" y="671"/>
                    <a:pt x="788" y="694"/>
                    <a:pt x="799" y="718"/>
                  </a:cubicBezTo>
                  <a:cubicBezTo>
                    <a:pt x="801" y="723"/>
                    <a:pt x="801" y="732"/>
                    <a:pt x="798" y="735"/>
                  </a:cubicBezTo>
                  <a:cubicBezTo>
                    <a:pt x="778" y="757"/>
                    <a:pt x="756" y="778"/>
                    <a:pt x="735" y="799"/>
                  </a:cubicBezTo>
                  <a:cubicBezTo>
                    <a:pt x="733" y="802"/>
                    <a:pt x="730" y="803"/>
                    <a:pt x="727" y="805"/>
                  </a:cubicBezTo>
                  <a:close/>
                  <a:moveTo>
                    <a:pt x="686" y="453"/>
                  </a:moveTo>
                  <a:cubicBezTo>
                    <a:pt x="687" y="322"/>
                    <a:pt x="582" y="216"/>
                    <a:pt x="452" y="215"/>
                  </a:cubicBezTo>
                  <a:cubicBezTo>
                    <a:pt x="321" y="214"/>
                    <a:pt x="214" y="318"/>
                    <a:pt x="213" y="449"/>
                  </a:cubicBezTo>
                  <a:cubicBezTo>
                    <a:pt x="212" y="579"/>
                    <a:pt x="317" y="687"/>
                    <a:pt x="447" y="688"/>
                  </a:cubicBezTo>
                  <a:cubicBezTo>
                    <a:pt x="579" y="689"/>
                    <a:pt x="685" y="584"/>
                    <a:pt x="686" y="4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8" name="Freeform 7">
              <a:extLst>
                <a:ext uri="{FF2B5EF4-FFF2-40B4-BE49-F238E27FC236}">
                  <a16:creationId xmlns:a16="http://schemas.microsoft.com/office/drawing/2014/main" id="{FA9235F4-6743-4836-B00F-01CAC28A3B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57488" y="2978151"/>
              <a:ext cx="1322388" cy="1308100"/>
            </a:xfrm>
            <a:custGeom>
              <a:avLst/>
              <a:gdLst>
                <a:gd name="T0" fmla="*/ 256 w 590"/>
                <a:gd name="T1" fmla="*/ 584 h 584"/>
                <a:gd name="T2" fmla="*/ 201 w 590"/>
                <a:gd name="T3" fmla="*/ 570 h 584"/>
                <a:gd name="T4" fmla="*/ 190 w 590"/>
                <a:gd name="T5" fmla="*/ 555 h 584"/>
                <a:gd name="T6" fmla="*/ 143 w 590"/>
                <a:gd name="T7" fmla="*/ 469 h 584"/>
                <a:gd name="T8" fmla="*/ 112 w 590"/>
                <a:gd name="T9" fmla="*/ 462 h 584"/>
                <a:gd name="T10" fmla="*/ 35 w 590"/>
                <a:gd name="T11" fmla="*/ 429 h 584"/>
                <a:gd name="T12" fmla="*/ 37 w 590"/>
                <a:gd name="T13" fmla="*/ 400 h 584"/>
                <a:gd name="T14" fmla="*/ 64 w 590"/>
                <a:gd name="T15" fmla="*/ 315 h 584"/>
                <a:gd name="T16" fmla="*/ 27 w 590"/>
                <a:gd name="T17" fmla="*/ 272 h 584"/>
                <a:gd name="T18" fmla="*/ 8 w 590"/>
                <a:gd name="T19" fmla="*/ 228 h 584"/>
                <a:gd name="T20" fmla="*/ 62 w 590"/>
                <a:gd name="T21" fmla="*/ 184 h 584"/>
                <a:gd name="T22" fmla="*/ 102 w 590"/>
                <a:gd name="T23" fmla="*/ 162 h 584"/>
                <a:gd name="T24" fmla="*/ 117 w 590"/>
                <a:gd name="T25" fmla="*/ 76 h 584"/>
                <a:gd name="T26" fmla="*/ 128 w 590"/>
                <a:gd name="T27" fmla="*/ 48 h 584"/>
                <a:gd name="T28" fmla="*/ 210 w 590"/>
                <a:gd name="T29" fmla="*/ 54 h 584"/>
                <a:gd name="T30" fmla="*/ 246 w 590"/>
                <a:gd name="T31" fmla="*/ 64 h 584"/>
                <a:gd name="T32" fmla="*/ 324 w 590"/>
                <a:gd name="T33" fmla="*/ 9 h 584"/>
                <a:gd name="T34" fmla="*/ 344 w 590"/>
                <a:gd name="T35" fmla="*/ 1 h 584"/>
                <a:gd name="T36" fmla="*/ 402 w 590"/>
                <a:gd name="T37" fmla="*/ 62 h 584"/>
                <a:gd name="T38" fmla="*/ 425 w 590"/>
                <a:gd name="T39" fmla="*/ 98 h 584"/>
                <a:gd name="T40" fmla="*/ 510 w 590"/>
                <a:gd name="T41" fmla="*/ 113 h 584"/>
                <a:gd name="T42" fmla="*/ 540 w 590"/>
                <a:gd name="T43" fmla="*/ 125 h 584"/>
                <a:gd name="T44" fmla="*/ 532 w 590"/>
                <a:gd name="T45" fmla="*/ 207 h 584"/>
                <a:gd name="T46" fmla="*/ 523 w 590"/>
                <a:gd name="T47" fmla="*/ 240 h 584"/>
                <a:gd name="T48" fmla="*/ 578 w 590"/>
                <a:gd name="T49" fmla="*/ 319 h 584"/>
                <a:gd name="T50" fmla="*/ 587 w 590"/>
                <a:gd name="T51" fmla="*/ 340 h 584"/>
                <a:gd name="T52" fmla="*/ 571 w 590"/>
                <a:gd name="T53" fmla="*/ 390 h 584"/>
                <a:gd name="T54" fmla="*/ 520 w 590"/>
                <a:gd name="T55" fmla="*/ 399 h 584"/>
                <a:gd name="T56" fmla="*/ 494 w 590"/>
                <a:gd name="T57" fmla="*/ 415 h 584"/>
                <a:gd name="T58" fmla="*/ 489 w 590"/>
                <a:gd name="T59" fmla="*/ 423 h 584"/>
                <a:gd name="T60" fmla="*/ 474 w 590"/>
                <a:gd name="T61" fmla="*/ 507 h 584"/>
                <a:gd name="T62" fmla="*/ 465 w 590"/>
                <a:gd name="T63" fmla="*/ 533 h 584"/>
                <a:gd name="T64" fmla="*/ 418 w 590"/>
                <a:gd name="T65" fmla="*/ 557 h 584"/>
                <a:gd name="T66" fmla="*/ 378 w 590"/>
                <a:gd name="T67" fmla="*/ 526 h 584"/>
                <a:gd name="T68" fmla="*/ 350 w 590"/>
                <a:gd name="T69" fmla="*/ 520 h 584"/>
                <a:gd name="T70" fmla="*/ 342 w 590"/>
                <a:gd name="T71" fmla="*/ 521 h 584"/>
                <a:gd name="T72" fmla="*/ 267 w 590"/>
                <a:gd name="T73" fmla="*/ 572 h 584"/>
                <a:gd name="T74" fmla="*/ 256 w 590"/>
                <a:gd name="T75" fmla="*/ 584 h 584"/>
                <a:gd name="T76" fmla="*/ 450 w 590"/>
                <a:gd name="T77" fmla="*/ 292 h 584"/>
                <a:gd name="T78" fmla="*/ 292 w 590"/>
                <a:gd name="T79" fmla="*/ 136 h 584"/>
                <a:gd name="T80" fmla="*/ 141 w 590"/>
                <a:gd name="T81" fmla="*/ 293 h 584"/>
                <a:gd name="T82" fmla="*/ 299 w 590"/>
                <a:gd name="T83" fmla="*/ 447 h 584"/>
                <a:gd name="T84" fmla="*/ 450 w 590"/>
                <a:gd name="T85" fmla="*/ 29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90" h="584">
                  <a:moveTo>
                    <a:pt x="256" y="584"/>
                  </a:moveTo>
                  <a:cubicBezTo>
                    <a:pt x="235" y="579"/>
                    <a:pt x="217" y="576"/>
                    <a:pt x="201" y="570"/>
                  </a:cubicBezTo>
                  <a:cubicBezTo>
                    <a:pt x="196" y="569"/>
                    <a:pt x="190" y="560"/>
                    <a:pt x="190" y="555"/>
                  </a:cubicBezTo>
                  <a:cubicBezTo>
                    <a:pt x="196" y="514"/>
                    <a:pt x="177" y="488"/>
                    <a:pt x="143" y="469"/>
                  </a:cubicBezTo>
                  <a:cubicBezTo>
                    <a:pt x="132" y="463"/>
                    <a:pt x="124" y="459"/>
                    <a:pt x="112" y="462"/>
                  </a:cubicBezTo>
                  <a:cubicBezTo>
                    <a:pt x="62" y="475"/>
                    <a:pt x="62" y="474"/>
                    <a:pt x="35" y="429"/>
                  </a:cubicBezTo>
                  <a:cubicBezTo>
                    <a:pt x="28" y="418"/>
                    <a:pt x="25" y="410"/>
                    <a:pt x="37" y="400"/>
                  </a:cubicBezTo>
                  <a:cubicBezTo>
                    <a:pt x="65" y="378"/>
                    <a:pt x="71" y="352"/>
                    <a:pt x="64" y="315"/>
                  </a:cubicBezTo>
                  <a:cubicBezTo>
                    <a:pt x="59" y="289"/>
                    <a:pt x="45" y="281"/>
                    <a:pt x="27" y="272"/>
                  </a:cubicBezTo>
                  <a:cubicBezTo>
                    <a:pt x="7" y="262"/>
                    <a:pt x="0" y="251"/>
                    <a:pt x="8" y="228"/>
                  </a:cubicBezTo>
                  <a:cubicBezTo>
                    <a:pt x="21" y="186"/>
                    <a:pt x="19" y="184"/>
                    <a:pt x="62" y="184"/>
                  </a:cubicBezTo>
                  <a:cubicBezTo>
                    <a:pt x="81" y="184"/>
                    <a:pt x="90" y="175"/>
                    <a:pt x="102" y="162"/>
                  </a:cubicBezTo>
                  <a:cubicBezTo>
                    <a:pt x="127" y="136"/>
                    <a:pt x="131" y="108"/>
                    <a:pt x="117" y="76"/>
                  </a:cubicBezTo>
                  <a:cubicBezTo>
                    <a:pt x="110" y="62"/>
                    <a:pt x="116" y="55"/>
                    <a:pt x="128" y="48"/>
                  </a:cubicBezTo>
                  <a:cubicBezTo>
                    <a:pt x="172" y="22"/>
                    <a:pt x="172" y="21"/>
                    <a:pt x="210" y="54"/>
                  </a:cubicBezTo>
                  <a:cubicBezTo>
                    <a:pt x="221" y="64"/>
                    <a:pt x="232" y="64"/>
                    <a:pt x="246" y="64"/>
                  </a:cubicBezTo>
                  <a:cubicBezTo>
                    <a:pt x="286" y="64"/>
                    <a:pt x="309" y="44"/>
                    <a:pt x="324" y="9"/>
                  </a:cubicBezTo>
                  <a:cubicBezTo>
                    <a:pt x="326" y="4"/>
                    <a:pt x="338" y="0"/>
                    <a:pt x="344" y="1"/>
                  </a:cubicBezTo>
                  <a:cubicBezTo>
                    <a:pt x="397" y="9"/>
                    <a:pt x="398" y="10"/>
                    <a:pt x="402" y="62"/>
                  </a:cubicBezTo>
                  <a:cubicBezTo>
                    <a:pt x="404" y="80"/>
                    <a:pt x="415" y="87"/>
                    <a:pt x="425" y="98"/>
                  </a:cubicBezTo>
                  <a:cubicBezTo>
                    <a:pt x="451" y="124"/>
                    <a:pt x="478" y="126"/>
                    <a:pt x="510" y="113"/>
                  </a:cubicBezTo>
                  <a:cubicBezTo>
                    <a:pt x="523" y="107"/>
                    <a:pt x="532" y="112"/>
                    <a:pt x="540" y="125"/>
                  </a:cubicBezTo>
                  <a:cubicBezTo>
                    <a:pt x="565" y="169"/>
                    <a:pt x="566" y="169"/>
                    <a:pt x="532" y="207"/>
                  </a:cubicBezTo>
                  <a:cubicBezTo>
                    <a:pt x="522" y="217"/>
                    <a:pt x="523" y="227"/>
                    <a:pt x="523" y="240"/>
                  </a:cubicBezTo>
                  <a:cubicBezTo>
                    <a:pt x="523" y="280"/>
                    <a:pt x="542" y="305"/>
                    <a:pt x="578" y="319"/>
                  </a:cubicBezTo>
                  <a:cubicBezTo>
                    <a:pt x="588" y="323"/>
                    <a:pt x="590" y="329"/>
                    <a:pt x="587" y="340"/>
                  </a:cubicBezTo>
                  <a:cubicBezTo>
                    <a:pt x="581" y="357"/>
                    <a:pt x="583" y="380"/>
                    <a:pt x="571" y="390"/>
                  </a:cubicBezTo>
                  <a:cubicBezTo>
                    <a:pt x="561" y="400"/>
                    <a:pt x="538" y="398"/>
                    <a:pt x="520" y="399"/>
                  </a:cubicBezTo>
                  <a:cubicBezTo>
                    <a:pt x="508" y="399"/>
                    <a:pt x="499" y="403"/>
                    <a:pt x="494" y="415"/>
                  </a:cubicBezTo>
                  <a:cubicBezTo>
                    <a:pt x="493" y="418"/>
                    <a:pt x="491" y="421"/>
                    <a:pt x="489" y="423"/>
                  </a:cubicBezTo>
                  <a:cubicBezTo>
                    <a:pt x="460" y="447"/>
                    <a:pt x="462" y="477"/>
                    <a:pt x="474" y="507"/>
                  </a:cubicBezTo>
                  <a:cubicBezTo>
                    <a:pt x="480" y="520"/>
                    <a:pt x="477" y="527"/>
                    <a:pt x="465" y="533"/>
                  </a:cubicBezTo>
                  <a:cubicBezTo>
                    <a:pt x="449" y="541"/>
                    <a:pt x="433" y="558"/>
                    <a:pt x="418" y="557"/>
                  </a:cubicBezTo>
                  <a:cubicBezTo>
                    <a:pt x="404" y="556"/>
                    <a:pt x="391" y="538"/>
                    <a:pt x="378" y="526"/>
                  </a:cubicBezTo>
                  <a:cubicBezTo>
                    <a:pt x="369" y="518"/>
                    <a:pt x="361" y="514"/>
                    <a:pt x="350" y="520"/>
                  </a:cubicBezTo>
                  <a:cubicBezTo>
                    <a:pt x="348" y="521"/>
                    <a:pt x="345" y="521"/>
                    <a:pt x="342" y="521"/>
                  </a:cubicBezTo>
                  <a:cubicBezTo>
                    <a:pt x="303" y="518"/>
                    <a:pt x="282" y="540"/>
                    <a:pt x="267" y="572"/>
                  </a:cubicBezTo>
                  <a:cubicBezTo>
                    <a:pt x="265" y="578"/>
                    <a:pt x="259" y="581"/>
                    <a:pt x="256" y="584"/>
                  </a:cubicBezTo>
                  <a:close/>
                  <a:moveTo>
                    <a:pt x="450" y="292"/>
                  </a:moveTo>
                  <a:cubicBezTo>
                    <a:pt x="449" y="203"/>
                    <a:pt x="381" y="136"/>
                    <a:pt x="292" y="136"/>
                  </a:cubicBezTo>
                  <a:cubicBezTo>
                    <a:pt x="209" y="137"/>
                    <a:pt x="140" y="208"/>
                    <a:pt x="141" y="293"/>
                  </a:cubicBezTo>
                  <a:cubicBezTo>
                    <a:pt x="142" y="380"/>
                    <a:pt x="212" y="449"/>
                    <a:pt x="299" y="447"/>
                  </a:cubicBezTo>
                  <a:cubicBezTo>
                    <a:pt x="382" y="446"/>
                    <a:pt x="451" y="375"/>
                    <a:pt x="450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9" name="Freeform 8">
              <a:extLst>
                <a:ext uri="{FF2B5EF4-FFF2-40B4-BE49-F238E27FC236}">
                  <a16:creationId xmlns:a16="http://schemas.microsoft.com/office/drawing/2014/main" id="{E98D153A-68B0-4D14-ACC4-ECE061EF1F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819275" y="3871913"/>
              <a:ext cx="1073150" cy="1054100"/>
            </a:xfrm>
            <a:custGeom>
              <a:avLst/>
              <a:gdLst>
                <a:gd name="T0" fmla="*/ 72 w 479"/>
                <a:gd name="T1" fmla="*/ 398 h 471"/>
                <a:gd name="T2" fmla="*/ 44 w 479"/>
                <a:gd name="T3" fmla="*/ 358 h 471"/>
                <a:gd name="T4" fmla="*/ 49 w 479"/>
                <a:gd name="T5" fmla="*/ 338 h 471"/>
                <a:gd name="T6" fmla="*/ 56 w 479"/>
                <a:gd name="T7" fmla="*/ 258 h 471"/>
                <a:gd name="T8" fmla="*/ 26 w 479"/>
                <a:gd name="T9" fmla="*/ 240 h 471"/>
                <a:gd name="T10" fmla="*/ 11 w 479"/>
                <a:gd name="T11" fmla="*/ 197 h 471"/>
                <a:gd name="T12" fmla="*/ 37 w 479"/>
                <a:gd name="T13" fmla="*/ 170 h 471"/>
                <a:gd name="T14" fmla="*/ 95 w 479"/>
                <a:gd name="T15" fmla="*/ 118 h 471"/>
                <a:gd name="T16" fmla="*/ 85 w 479"/>
                <a:gd name="T17" fmla="*/ 83 h 471"/>
                <a:gd name="T18" fmla="*/ 94 w 479"/>
                <a:gd name="T19" fmla="*/ 53 h 471"/>
                <a:gd name="T20" fmla="*/ 155 w 479"/>
                <a:gd name="T21" fmla="*/ 53 h 471"/>
                <a:gd name="T22" fmla="*/ 186 w 479"/>
                <a:gd name="T23" fmla="*/ 57 h 471"/>
                <a:gd name="T24" fmla="*/ 201 w 479"/>
                <a:gd name="T25" fmla="*/ 53 h 471"/>
                <a:gd name="T26" fmla="*/ 234 w 479"/>
                <a:gd name="T27" fmla="*/ 27 h 471"/>
                <a:gd name="T28" fmla="*/ 250 w 479"/>
                <a:gd name="T29" fmla="*/ 2 h 471"/>
                <a:gd name="T30" fmla="*/ 299 w 479"/>
                <a:gd name="T31" fmla="*/ 8 h 471"/>
                <a:gd name="T32" fmla="*/ 306 w 479"/>
                <a:gd name="T33" fmla="*/ 25 h 471"/>
                <a:gd name="T34" fmla="*/ 357 w 479"/>
                <a:gd name="T35" fmla="*/ 86 h 471"/>
                <a:gd name="T36" fmla="*/ 388 w 479"/>
                <a:gd name="T37" fmla="*/ 79 h 471"/>
                <a:gd name="T38" fmla="*/ 427 w 479"/>
                <a:gd name="T39" fmla="*/ 91 h 471"/>
                <a:gd name="T40" fmla="*/ 427 w 479"/>
                <a:gd name="T41" fmla="*/ 144 h 471"/>
                <a:gd name="T42" fmla="*/ 447 w 479"/>
                <a:gd name="T43" fmla="*/ 225 h 471"/>
                <a:gd name="T44" fmla="*/ 476 w 479"/>
                <a:gd name="T45" fmla="*/ 243 h 471"/>
                <a:gd name="T46" fmla="*/ 470 w 479"/>
                <a:gd name="T47" fmla="*/ 290 h 471"/>
                <a:gd name="T48" fmla="*/ 461 w 479"/>
                <a:gd name="T49" fmla="*/ 297 h 471"/>
                <a:gd name="T50" fmla="*/ 452 w 479"/>
                <a:gd name="T51" fmla="*/ 298 h 471"/>
                <a:gd name="T52" fmla="*/ 390 w 479"/>
                <a:gd name="T53" fmla="*/ 350 h 471"/>
                <a:gd name="T54" fmla="*/ 398 w 479"/>
                <a:gd name="T55" fmla="*/ 381 h 471"/>
                <a:gd name="T56" fmla="*/ 388 w 479"/>
                <a:gd name="T57" fmla="*/ 419 h 471"/>
                <a:gd name="T58" fmla="*/ 333 w 479"/>
                <a:gd name="T59" fmla="*/ 418 h 471"/>
                <a:gd name="T60" fmla="*/ 297 w 479"/>
                <a:gd name="T61" fmla="*/ 412 h 471"/>
                <a:gd name="T62" fmla="*/ 244 w 479"/>
                <a:gd name="T63" fmla="*/ 457 h 471"/>
                <a:gd name="T64" fmla="*/ 222 w 479"/>
                <a:gd name="T65" fmla="*/ 468 h 471"/>
                <a:gd name="T66" fmla="*/ 220 w 479"/>
                <a:gd name="T67" fmla="*/ 468 h 471"/>
                <a:gd name="T68" fmla="*/ 176 w 479"/>
                <a:gd name="T69" fmla="*/ 425 h 471"/>
                <a:gd name="T70" fmla="*/ 158 w 479"/>
                <a:gd name="T71" fmla="*/ 401 h 471"/>
                <a:gd name="T72" fmla="*/ 148 w 479"/>
                <a:gd name="T73" fmla="*/ 395 h 471"/>
                <a:gd name="T74" fmla="*/ 95 w 479"/>
                <a:gd name="T75" fmla="*/ 390 h 471"/>
                <a:gd name="T76" fmla="*/ 72 w 479"/>
                <a:gd name="T77" fmla="*/ 398 h 471"/>
                <a:gd name="T78" fmla="*/ 242 w 479"/>
                <a:gd name="T79" fmla="*/ 358 h 471"/>
                <a:gd name="T80" fmla="*/ 366 w 479"/>
                <a:gd name="T81" fmla="*/ 234 h 471"/>
                <a:gd name="T82" fmla="*/ 242 w 479"/>
                <a:gd name="T83" fmla="*/ 111 h 471"/>
                <a:gd name="T84" fmla="*/ 119 w 479"/>
                <a:gd name="T85" fmla="*/ 235 h 471"/>
                <a:gd name="T86" fmla="*/ 242 w 479"/>
                <a:gd name="T87" fmla="*/ 358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9" h="471">
                  <a:moveTo>
                    <a:pt x="72" y="398"/>
                  </a:moveTo>
                  <a:cubicBezTo>
                    <a:pt x="63" y="385"/>
                    <a:pt x="52" y="373"/>
                    <a:pt x="44" y="358"/>
                  </a:cubicBezTo>
                  <a:cubicBezTo>
                    <a:pt x="41" y="354"/>
                    <a:pt x="45" y="342"/>
                    <a:pt x="49" y="338"/>
                  </a:cubicBezTo>
                  <a:cubicBezTo>
                    <a:pt x="79" y="313"/>
                    <a:pt x="63" y="285"/>
                    <a:pt x="56" y="258"/>
                  </a:cubicBezTo>
                  <a:cubicBezTo>
                    <a:pt x="53" y="250"/>
                    <a:pt x="37" y="243"/>
                    <a:pt x="26" y="240"/>
                  </a:cubicBezTo>
                  <a:cubicBezTo>
                    <a:pt x="0" y="233"/>
                    <a:pt x="11" y="213"/>
                    <a:pt x="11" y="197"/>
                  </a:cubicBezTo>
                  <a:cubicBezTo>
                    <a:pt x="11" y="179"/>
                    <a:pt x="19" y="169"/>
                    <a:pt x="37" y="170"/>
                  </a:cubicBezTo>
                  <a:cubicBezTo>
                    <a:pt x="75" y="173"/>
                    <a:pt x="81" y="140"/>
                    <a:pt x="95" y="118"/>
                  </a:cubicBezTo>
                  <a:cubicBezTo>
                    <a:pt x="99" y="110"/>
                    <a:pt x="90" y="94"/>
                    <a:pt x="85" y="83"/>
                  </a:cubicBezTo>
                  <a:cubicBezTo>
                    <a:pt x="79" y="69"/>
                    <a:pt x="82" y="62"/>
                    <a:pt x="94" y="53"/>
                  </a:cubicBezTo>
                  <a:cubicBezTo>
                    <a:pt x="125" y="31"/>
                    <a:pt x="125" y="30"/>
                    <a:pt x="155" y="53"/>
                  </a:cubicBezTo>
                  <a:cubicBezTo>
                    <a:pt x="165" y="61"/>
                    <a:pt x="174" y="63"/>
                    <a:pt x="186" y="57"/>
                  </a:cubicBezTo>
                  <a:cubicBezTo>
                    <a:pt x="191" y="55"/>
                    <a:pt x="196" y="53"/>
                    <a:pt x="201" y="53"/>
                  </a:cubicBezTo>
                  <a:cubicBezTo>
                    <a:pt x="220" y="53"/>
                    <a:pt x="228" y="42"/>
                    <a:pt x="234" y="27"/>
                  </a:cubicBezTo>
                  <a:cubicBezTo>
                    <a:pt x="238" y="17"/>
                    <a:pt x="244" y="2"/>
                    <a:pt x="250" y="2"/>
                  </a:cubicBezTo>
                  <a:cubicBezTo>
                    <a:pt x="266" y="0"/>
                    <a:pt x="283" y="4"/>
                    <a:pt x="299" y="8"/>
                  </a:cubicBezTo>
                  <a:cubicBezTo>
                    <a:pt x="303" y="9"/>
                    <a:pt x="306" y="19"/>
                    <a:pt x="306" y="25"/>
                  </a:cubicBezTo>
                  <a:cubicBezTo>
                    <a:pt x="302" y="63"/>
                    <a:pt x="332" y="74"/>
                    <a:pt x="357" y="86"/>
                  </a:cubicBezTo>
                  <a:cubicBezTo>
                    <a:pt x="364" y="90"/>
                    <a:pt x="379" y="84"/>
                    <a:pt x="388" y="79"/>
                  </a:cubicBezTo>
                  <a:cubicBezTo>
                    <a:pt x="406" y="71"/>
                    <a:pt x="417" y="74"/>
                    <a:pt x="427" y="91"/>
                  </a:cubicBezTo>
                  <a:cubicBezTo>
                    <a:pt x="445" y="118"/>
                    <a:pt x="447" y="117"/>
                    <a:pt x="427" y="144"/>
                  </a:cubicBezTo>
                  <a:cubicBezTo>
                    <a:pt x="409" y="168"/>
                    <a:pt x="421" y="212"/>
                    <a:pt x="447" y="225"/>
                  </a:cubicBezTo>
                  <a:cubicBezTo>
                    <a:pt x="458" y="230"/>
                    <a:pt x="474" y="235"/>
                    <a:pt x="476" y="243"/>
                  </a:cubicBezTo>
                  <a:cubicBezTo>
                    <a:pt x="479" y="258"/>
                    <a:pt x="473" y="274"/>
                    <a:pt x="470" y="290"/>
                  </a:cubicBezTo>
                  <a:cubicBezTo>
                    <a:pt x="470" y="293"/>
                    <a:pt x="465" y="295"/>
                    <a:pt x="461" y="297"/>
                  </a:cubicBezTo>
                  <a:cubicBezTo>
                    <a:pt x="459" y="298"/>
                    <a:pt x="455" y="298"/>
                    <a:pt x="452" y="298"/>
                  </a:cubicBezTo>
                  <a:cubicBezTo>
                    <a:pt x="414" y="294"/>
                    <a:pt x="403" y="325"/>
                    <a:pt x="390" y="350"/>
                  </a:cubicBezTo>
                  <a:cubicBezTo>
                    <a:pt x="387" y="357"/>
                    <a:pt x="394" y="371"/>
                    <a:pt x="398" y="381"/>
                  </a:cubicBezTo>
                  <a:cubicBezTo>
                    <a:pt x="405" y="397"/>
                    <a:pt x="404" y="408"/>
                    <a:pt x="388" y="419"/>
                  </a:cubicBezTo>
                  <a:cubicBezTo>
                    <a:pt x="360" y="437"/>
                    <a:pt x="360" y="439"/>
                    <a:pt x="333" y="418"/>
                  </a:cubicBezTo>
                  <a:cubicBezTo>
                    <a:pt x="321" y="409"/>
                    <a:pt x="311" y="410"/>
                    <a:pt x="297" y="412"/>
                  </a:cubicBezTo>
                  <a:cubicBezTo>
                    <a:pt x="268" y="416"/>
                    <a:pt x="251" y="430"/>
                    <a:pt x="244" y="457"/>
                  </a:cubicBezTo>
                  <a:cubicBezTo>
                    <a:pt x="241" y="469"/>
                    <a:pt x="233" y="471"/>
                    <a:pt x="222" y="468"/>
                  </a:cubicBezTo>
                  <a:cubicBezTo>
                    <a:pt x="222" y="468"/>
                    <a:pt x="221" y="468"/>
                    <a:pt x="220" y="468"/>
                  </a:cubicBezTo>
                  <a:cubicBezTo>
                    <a:pt x="183" y="463"/>
                    <a:pt x="182" y="463"/>
                    <a:pt x="176" y="425"/>
                  </a:cubicBezTo>
                  <a:cubicBezTo>
                    <a:pt x="174" y="413"/>
                    <a:pt x="170" y="405"/>
                    <a:pt x="158" y="401"/>
                  </a:cubicBezTo>
                  <a:cubicBezTo>
                    <a:pt x="154" y="400"/>
                    <a:pt x="150" y="398"/>
                    <a:pt x="148" y="395"/>
                  </a:cubicBezTo>
                  <a:cubicBezTo>
                    <a:pt x="132" y="379"/>
                    <a:pt x="114" y="381"/>
                    <a:pt x="95" y="390"/>
                  </a:cubicBezTo>
                  <a:cubicBezTo>
                    <a:pt x="89" y="393"/>
                    <a:pt x="82" y="395"/>
                    <a:pt x="72" y="398"/>
                  </a:cubicBezTo>
                  <a:close/>
                  <a:moveTo>
                    <a:pt x="242" y="358"/>
                  </a:moveTo>
                  <a:cubicBezTo>
                    <a:pt x="310" y="358"/>
                    <a:pt x="366" y="302"/>
                    <a:pt x="366" y="234"/>
                  </a:cubicBezTo>
                  <a:cubicBezTo>
                    <a:pt x="365" y="167"/>
                    <a:pt x="309" y="111"/>
                    <a:pt x="242" y="111"/>
                  </a:cubicBezTo>
                  <a:cubicBezTo>
                    <a:pt x="174" y="112"/>
                    <a:pt x="118" y="167"/>
                    <a:pt x="119" y="235"/>
                  </a:cubicBezTo>
                  <a:cubicBezTo>
                    <a:pt x="119" y="304"/>
                    <a:pt x="173" y="358"/>
                    <a:pt x="242" y="3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24E8E1B5-1315-4AAB-A84A-31FB6A95AC3F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3514888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441" name="Freeform 7">
              <a:extLst>
                <a:ext uri="{FF2B5EF4-FFF2-40B4-BE49-F238E27FC236}">
                  <a16:creationId xmlns:a16="http://schemas.microsoft.com/office/drawing/2014/main" id="{8B9DC3E4-34CB-4790-BCFF-188228E2F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2" name="Oval 8">
              <a:extLst>
                <a:ext uri="{FF2B5EF4-FFF2-40B4-BE49-F238E27FC236}">
                  <a16:creationId xmlns:a16="http://schemas.microsoft.com/office/drawing/2014/main" id="{4484274F-F746-4ABF-8F2E-4FE4FD042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3" name="Freeform 10">
              <a:extLst>
                <a:ext uri="{FF2B5EF4-FFF2-40B4-BE49-F238E27FC236}">
                  <a16:creationId xmlns:a16="http://schemas.microsoft.com/office/drawing/2014/main" id="{D9CB8DDB-4627-4F80-B098-F0A34E737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4" name="Oval 11">
              <a:extLst>
                <a:ext uri="{FF2B5EF4-FFF2-40B4-BE49-F238E27FC236}">
                  <a16:creationId xmlns:a16="http://schemas.microsoft.com/office/drawing/2014/main" id="{3185805B-0876-4D0D-A9E7-A6CF93D59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5" name="Freeform 13">
              <a:extLst>
                <a:ext uri="{FF2B5EF4-FFF2-40B4-BE49-F238E27FC236}">
                  <a16:creationId xmlns:a16="http://schemas.microsoft.com/office/drawing/2014/main" id="{35A776E6-2B5D-4109-8C33-9082FF035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6" name="Oval 14">
              <a:extLst>
                <a:ext uri="{FF2B5EF4-FFF2-40B4-BE49-F238E27FC236}">
                  <a16:creationId xmlns:a16="http://schemas.microsoft.com/office/drawing/2014/main" id="{102ED2BA-309A-4074-BC7C-3E39148D7C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47" name="Group 446">
            <a:extLst>
              <a:ext uri="{FF2B5EF4-FFF2-40B4-BE49-F238E27FC236}">
                <a16:creationId xmlns:a16="http://schemas.microsoft.com/office/drawing/2014/main" id="{974C5F55-2626-4A87-989E-CE2DC1447ABA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3796310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448" name="Freeform 7">
              <a:extLst>
                <a:ext uri="{FF2B5EF4-FFF2-40B4-BE49-F238E27FC236}">
                  <a16:creationId xmlns:a16="http://schemas.microsoft.com/office/drawing/2014/main" id="{F7528AE3-63B1-4EA6-9C4A-0E0D6D078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9" name="Oval 8">
              <a:extLst>
                <a:ext uri="{FF2B5EF4-FFF2-40B4-BE49-F238E27FC236}">
                  <a16:creationId xmlns:a16="http://schemas.microsoft.com/office/drawing/2014/main" id="{A65F4E65-2D0F-49F6-BE69-61A40AFF9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0" name="Freeform 10">
              <a:extLst>
                <a:ext uri="{FF2B5EF4-FFF2-40B4-BE49-F238E27FC236}">
                  <a16:creationId xmlns:a16="http://schemas.microsoft.com/office/drawing/2014/main" id="{BBCDFF88-5417-4B8B-9E8C-42D722BD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1" name="Oval 11">
              <a:extLst>
                <a:ext uri="{FF2B5EF4-FFF2-40B4-BE49-F238E27FC236}">
                  <a16:creationId xmlns:a16="http://schemas.microsoft.com/office/drawing/2014/main" id="{D24C6BEE-8464-4045-9F7A-A13F686F1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2" name="Freeform 13">
              <a:extLst>
                <a:ext uri="{FF2B5EF4-FFF2-40B4-BE49-F238E27FC236}">
                  <a16:creationId xmlns:a16="http://schemas.microsoft.com/office/drawing/2014/main" id="{4D559828-483B-4FA6-879B-ED3D7F5F2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3" name="Oval 14">
              <a:extLst>
                <a:ext uri="{FF2B5EF4-FFF2-40B4-BE49-F238E27FC236}">
                  <a16:creationId xmlns:a16="http://schemas.microsoft.com/office/drawing/2014/main" id="{A4220812-5E93-4D9A-BA75-998B93ED94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54" name="Group 453">
            <a:extLst>
              <a:ext uri="{FF2B5EF4-FFF2-40B4-BE49-F238E27FC236}">
                <a16:creationId xmlns:a16="http://schemas.microsoft.com/office/drawing/2014/main" id="{ED3FD826-37CB-4EAF-A77E-92AC7723E0E4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5330519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455" name="Freeform 7">
              <a:extLst>
                <a:ext uri="{FF2B5EF4-FFF2-40B4-BE49-F238E27FC236}">
                  <a16:creationId xmlns:a16="http://schemas.microsoft.com/office/drawing/2014/main" id="{BA05481E-D58B-44B7-8C27-546C050E4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6" name="Oval 8">
              <a:extLst>
                <a:ext uri="{FF2B5EF4-FFF2-40B4-BE49-F238E27FC236}">
                  <a16:creationId xmlns:a16="http://schemas.microsoft.com/office/drawing/2014/main" id="{173A77BD-5405-4EBA-B543-83DF72115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7" name="Freeform 10">
              <a:extLst>
                <a:ext uri="{FF2B5EF4-FFF2-40B4-BE49-F238E27FC236}">
                  <a16:creationId xmlns:a16="http://schemas.microsoft.com/office/drawing/2014/main" id="{866C97E3-D8E2-4649-BC78-6A0C44935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8" name="Oval 11">
              <a:extLst>
                <a:ext uri="{FF2B5EF4-FFF2-40B4-BE49-F238E27FC236}">
                  <a16:creationId xmlns:a16="http://schemas.microsoft.com/office/drawing/2014/main" id="{0D850843-29D0-4830-A34A-115A58DDA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9" name="Freeform 13">
              <a:extLst>
                <a:ext uri="{FF2B5EF4-FFF2-40B4-BE49-F238E27FC236}">
                  <a16:creationId xmlns:a16="http://schemas.microsoft.com/office/drawing/2014/main" id="{D15B5046-0E6A-4887-8151-EA99C087F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0" name="Oval 14">
              <a:extLst>
                <a:ext uri="{FF2B5EF4-FFF2-40B4-BE49-F238E27FC236}">
                  <a16:creationId xmlns:a16="http://schemas.microsoft.com/office/drawing/2014/main" id="{846DC9B1-7364-41B3-AFE4-49E5A5C6C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61" name="Group 460">
            <a:extLst>
              <a:ext uri="{FF2B5EF4-FFF2-40B4-BE49-F238E27FC236}">
                <a16:creationId xmlns:a16="http://schemas.microsoft.com/office/drawing/2014/main" id="{6F3784DF-3598-4FF7-811E-0525332EC245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5611927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462" name="Freeform 7">
              <a:extLst>
                <a:ext uri="{FF2B5EF4-FFF2-40B4-BE49-F238E27FC236}">
                  <a16:creationId xmlns:a16="http://schemas.microsoft.com/office/drawing/2014/main" id="{D7F65CE0-2F21-49A9-8F6A-C71D443B0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3" name="Oval 8">
              <a:extLst>
                <a:ext uri="{FF2B5EF4-FFF2-40B4-BE49-F238E27FC236}">
                  <a16:creationId xmlns:a16="http://schemas.microsoft.com/office/drawing/2014/main" id="{D2CA297D-BDC6-480F-AB73-EED802D65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4" name="Freeform 10">
              <a:extLst>
                <a:ext uri="{FF2B5EF4-FFF2-40B4-BE49-F238E27FC236}">
                  <a16:creationId xmlns:a16="http://schemas.microsoft.com/office/drawing/2014/main" id="{4E77F3B1-FED8-44C4-A33C-6620CFB97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5" name="Oval 11">
              <a:extLst>
                <a:ext uri="{FF2B5EF4-FFF2-40B4-BE49-F238E27FC236}">
                  <a16:creationId xmlns:a16="http://schemas.microsoft.com/office/drawing/2014/main" id="{DFD03C0A-7992-4F53-AECE-B6F30F17E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6" name="Freeform 13">
              <a:extLst>
                <a:ext uri="{FF2B5EF4-FFF2-40B4-BE49-F238E27FC236}">
                  <a16:creationId xmlns:a16="http://schemas.microsoft.com/office/drawing/2014/main" id="{80C58404-1433-465E-9E1A-82F2A74D5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7" name="Oval 14">
              <a:extLst>
                <a:ext uri="{FF2B5EF4-FFF2-40B4-BE49-F238E27FC236}">
                  <a16:creationId xmlns:a16="http://schemas.microsoft.com/office/drawing/2014/main" id="{69C09623-398C-4409-8752-9DA177BDB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1F7FB96B-E1DA-4D6A-AC81-AB3ABBDD9923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6029756"/>
            <a:ext cx="133610" cy="95358"/>
            <a:chOff x="-176213" y="65088"/>
            <a:chExt cx="6757988" cy="4384675"/>
          </a:xfrm>
          <a:solidFill>
            <a:schemeClr val="accent1">
              <a:lumMod val="50000"/>
            </a:schemeClr>
          </a:solidFill>
        </p:grpSpPr>
        <p:sp>
          <p:nvSpPr>
            <p:cNvPr id="469" name="Freeform 7">
              <a:extLst>
                <a:ext uri="{FF2B5EF4-FFF2-40B4-BE49-F238E27FC236}">
                  <a16:creationId xmlns:a16="http://schemas.microsoft.com/office/drawing/2014/main" id="{21E37A93-6614-437D-A68C-E00FCA0E4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0" name="Oval 8">
              <a:extLst>
                <a:ext uri="{FF2B5EF4-FFF2-40B4-BE49-F238E27FC236}">
                  <a16:creationId xmlns:a16="http://schemas.microsoft.com/office/drawing/2014/main" id="{13AB037C-58B2-425F-9C8D-FDDCAAB5AF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1" name="Freeform 10">
              <a:extLst>
                <a:ext uri="{FF2B5EF4-FFF2-40B4-BE49-F238E27FC236}">
                  <a16:creationId xmlns:a16="http://schemas.microsoft.com/office/drawing/2014/main" id="{38A2B5D1-0EC2-4A88-98B3-B70239C29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2" name="Oval 11">
              <a:extLst>
                <a:ext uri="{FF2B5EF4-FFF2-40B4-BE49-F238E27FC236}">
                  <a16:creationId xmlns:a16="http://schemas.microsoft.com/office/drawing/2014/main" id="{8DD07386-65C0-44D7-AE5B-E128B822FC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3" name="Freeform 13">
              <a:extLst>
                <a:ext uri="{FF2B5EF4-FFF2-40B4-BE49-F238E27FC236}">
                  <a16:creationId xmlns:a16="http://schemas.microsoft.com/office/drawing/2014/main" id="{7787458D-8196-4063-A87A-A2C1C6A9D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4" name="Oval 14">
              <a:extLst>
                <a:ext uri="{FF2B5EF4-FFF2-40B4-BE49-F238E27FC236}">
                  <a16:creationId xmlns:a16="http://schemas.microsoft.com/office/drawing/2014/main" id="{9173C1D5-686F-41EF-BCC0-9E0FEA298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75" name="Group 474">
            <a:extLst>
              <a:ext uri="{FF2B5EF4-FFF2-40B4-BE49-F238E27FC236}">
                <a16:creationId xmlns:a16="http://schemas.microsoft.com/office/drawing/2014/main" id="{B7D79A93-260B-44AF-89F6-A8DE7B6D4205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3654556"/>
            <a:ext cx="133610" cy="95358"/>
            <a:chOff x="-176213" y="65088"/>
            <a:chExt cx="6757988" cy="4384675"/>
          </a:xfrm>
          <a:noFill/>
        </p:grpSpPr>
        <p:sp>
          <p:nvSpPr>
            <p:cNvPr id="476" name="Freeform 7">
              <a:extLst>
                <a:ext uri="{FF2B5EF4-FFF2-40B4-BE49-F238E27FC236}">
                  <a16:creationId xmlns:a16="http://schemas.microsoft.com/office/drawing/2014/main" id="{D64D381F-21CC-4A23-AF2A-6EC5976F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7" name="Oval 8">
              <a:extLst>
                <a:ext uri="{FF2B5EF4-FFF2-40B4-BE49-F238E27FC236}">
                  <a16:creationId xmlns:a16="http://schemas.microsoft.com/office/drawing/2014/main" id="{BE78F09B-AC05-464A-95EC-15D959CFC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8" name="Freeform 10">
              <a:extLst>
                <a:ext uri="{FF2B5EF4-FFF2-40B4-BE49-F238E27FC236}">
                  <a16:creationId xmlns:a16="http://schemas.microsoft.com/office/drawing/2014/main" id="{C40FF95A-45D3-4634-95E2-023F7B0A7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9" name="Oval 11">
              <a:extLst>
                <a:ext uri="{FF2B5EF4-FFF2-40B4-BE49-F238E27FC236}">
                  <a16:creationId xmlns:a16="http://schemas.microsoft.com/office/drawing/2014/main" id="{D58F79ED-449F-48D8-A7BE-53A1468B1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0" name="Freeform 13">
              <a:extLst>
                <a:ext uri="{FF2B5EF4-FFF2-40B4-BE49-F238E27FC236}">
                  <a16:creationId xmlns:a16="http://schemas.microsoft.com/office/drawing/2014/main" id="{17CF88CA-A78A-4319-B4B7-52CCB56A7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1" name="Oval 14">
              <a:extLst>
                <a:ext uri="{FF2B5EF4-FFF2-40B4-BE49-F238E27FC236}">
                  <a16:creationId xmlns:a16="http://schemas.microsoft.com/office/drawing/2014/main" id="{A27252D8-6DB7-4C9B-952E-7CA0D0737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DF1C3C97-E554-450E-ACD8-0FEB9F98167F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4487828"/>
            <a:ext cx="133610" cy="95358"/>
            <a:chOff x="-176213" y="65088"/>
            <a:chExt cx="6757988" cy="4384675"/>
          </a:xfrm>
          <a:noFill/>
        </p:grpSpPr>
        <p:sp>
          <p:nvSpPr>
            <p:cNvPr id="483" name="Freeform 7">
              <a:extLst>
                <a:ext uri="{FF2B5EF4-FFF2-40B4-BE49-F238E27FC236}">
                  <a16:creationId xmlns:a16="http://schemas.microsoft.com/office/drawing/2014/main" id="{6FD0AF58-5972-491C-8C42-A6AA77623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4" name="Oval 8">
              <a:extLst>
                <a:ext uri="{FF2B5EF4-FFF2-40B4-BE49-F238E27FC236}">
                  <a16:creationId xmlns:a16="http://schemas.microsoft.com/office/drawing/2014/main" id="{A1793FB0-AA57-4711-BABA-568B2DEAF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5" name="Freeform 10">
              <a:extLst>
                <a:ext uri="{FF2B5EF4-FFF2-40B4-BE49-F238E27FC236}">
                  <a16:creationId xmlns:a16="http://schemas.microsoft.com/office/drawing/2014/main" id="{77A2FE02-43A7-4D5D-AB0E-8DB4D0C91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6" name="Oval 11">
              <a:extLst>
                <a:ext uri="{FF2B5EF4-FFF2-40B4-BE49-F238E27FC236}">
                  <a16:creationId xmlns:a16="http://schemas.microsoft.com/office/drawing/2014/main" id="{E72AAA9A-998C-45BB-B70B-04A022922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7" name="Freeform 13">
              <a:extLst>
                <a:ext uri="{FF2B5EF4-FFF2-40B4-BE49-F238E27FC236}">
                  <a16:creationId xmlns:a16="http://schemas.microsoft.com/office/drawing/2014/main" id="{622169FA-9E3E-49C5-921D-A28967B18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8" name="Oval 14">
              <a:extLst>
                <a:ext uri="{FF2B5EF4-FFF2-40B4-BE49-F238E27FC236}">
                  <a16:creationId xmlns:a16="http://schemas.microsoft.com/office/drawing/2014/main" id="{07C619B5-EACC-4D41-8C38-D267D04E3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89" name="Group 488">
            <a:extLst>
              <a:ext uri="{FF2B5EF4-FFF2-40B4-BE49-F238E27FC236}">
                <a16:creationId xmlns:a16="http://schemas.microsoft.com/office/drawing/2014/main" id="{CB67134A-6E71-4BDF-B0F0-6AB52CA19B25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4629382"/>
            <a:ext cx="133610" cy="95358"/>
            <a:chOff x="-176213" y="65088"/>
            <a:chExt cx="6757988" cy="4384675"/>
          </a:xfrm>
          <a:noFill/>
        </p:grpSpPr>
        <p:sp>
          <p:nvSpPr>
            <p:cNvPr id="490" name="Freeform 7">
              <a:extLst>
                <a:ext uri="{FF2B5EF4-FFF2-40B4-BE49-F238E27FC236}">
                  <a16:creationId xmlns:a16="http://schemas.microsoft.com/office/drawing/2014/main" id="{3F5F2084-EB86-41B3-95C7-CF447D0FD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1" name="Oval 8">
              <a:extLst>
                <a:ext uri="{FF2B5EF4-FFF2-40B4-BE49-F238E27FC236}">
                  <a16:creationId xmlns:a16="http://schemas.microsoft.com/office/drawing/2014/main" id="{D904932F-45DE-4FBF-8EBB-1BC16E706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2" name="Freeform 10">
              <a:extLst>
                <a:ext uri="{FF2B5EF4-FFF2-40B4-BE49-F238E27FC236}">
                  <a16:creationId xmlns:a16="http://schemas.microsoft.com/office/drawing/2014/main" id="{4EF1B3D8-E745-4087-AE93-FE229CB42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3" name="Oval 11">
              <a:extLst>
                <a:ext uri="{FF2B5EF4-FFF2-40B4-BE49-F238E27FC236}">
                  <a16:creationId xmlns:a16="http://schemas.microsoft.com/office/drawing/2014/main" id="{77876FAF-1DC8-4C3C-8087-78FB794332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4" name="Freeform 13">
              <a:extLst>
                <a:ext uri="{FF2B5EF4-FFF2-40B4-BE49-F238E27FC236}">
                  <a16:creationId xmlns:a16="http://schemas.microsoft.com/office/drawing/2014/main" id="{93746336-6CE3-4E38-BEDE-FE654463A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5" name="Oval 14">
              <a:extLst>
                <a:ext uri="{FF2B5EF4-FFF2-40B4-BE49-F238E27FC236}">
                  <a16:creationId xmlns:a16="http://schemas.microsoft.com/office/drawing/2014/main" id="{F3135D83-1809-4B08-9AEB-B5F5B9EFEC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96" name="Group 495">
            <a:extLst>
              <a:ext uri="{FF2B5EF4-FFF2-40B4-BE49-F238E27FC236}">
                <a16:creationId xmlns:a16="http://schemas.microsoft.com/office/drawing/2014/main" id="{AFD1A922-03C3-45E1-9524-5F775F5F7452}"/>
              </a:ext>
            </a:extLst>
          </p:cNvPr>
          <p:cNvGrpSpPr>
            <a:grpSpLocks noChangeAspect="1"/>
          </p:cNvGrpSpPr>
          <p:nvPr/>
        </p:nvGrpSpPr>
        <p:grpSpPr>
          <a:xfrm>
            <a:off x="4847950" y="5471223"/>
            <a:ext cx="133610" cy="95358"/>
            <a:chOff x="-176213" y="65088"/>
            <a:chExt cx="6757988" cy="4384675"/>
          </a:xfrm>
          <a:noFill/>
        </p:grpSpPr>
        <p:sp>
          <p:nvSpPr>
            <p:cNvPr id="497" name="Freeform 7">
              <a:extLst>
                <a:ext uri="{FF2B5EF4-FFF2-40B4-BE49-F238E27FC236}">
                  <a16:creationId xmlns:a16="http://schemas.microsoft.com/office/drawing/2014/main" id="{02F547B1-9300-4814-BE7E-D581B58C5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6213" y="1663700"/>
              <a:ext cx="2497138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8" name="Oval 8">
              <a:extLst>
                <a:ext uri="{FF2B5EF4-FFF2-40B4-BE49-F238E27FC236}">
                  <a16:creationId xmlns:a16="http://schemas.microsoft.com/office/drawing/2014/main" id="{AB9C4AD9-0F96-4AEB-82A4-95CBCD03A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63" y="188913"/>
              <a:ext cx="1423988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9" name="Freeform 10">
              <a:extLst>
                <a:ext uri="{FF2B5EF4-FFF2-40B4-BE49-F238E27FC236}">
                  <a16:creationId xmlns:a16="http://schemas.microsoft.com/office/drawing/2014/main" id="{F725B6D8-F2C5-4281-8B67-3A5368E16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3050" y="1663700"/>
              <a:ext cx="2498725" cy="1874838"/>
            </a:xfrm>
            <a:custGeom>
              <a:avLst/>
              <a:gdLst>
                <a:gd name="T0" fmla="*/ 665 w 666"/>
                <a:gd name="T1" fmla="*/ 365 h 500"/>
                <a:gd name="T2" fmla="*/ 333 w 666"/>
                <a:gd name="T3" fmla="*/ 0 h 500"/>
                <a:gd name="T4" fmla="*/ 1 w 666"/>
                <a:gd name="T5" fmla="*/ 365 h 500"/>
                <a:gd name="T6" fmla="*/ 1 w 666"/>
                <a:gd name="T7" fmla="*/ 371 h 500"/>
                <a:gd name="T8" fmla="*/ 26 w 666"/>
                <a:gd name="T9" fmla="*/ 419 h 500"/>
                <a:gd name="T10" fmla="*/ 333 w 666"/>
                <a:gd name="T11" fmla="*/ 500 h 500"/>
                <a:gd name="T12" fmla="*/ 641 w 666"/>
                <a:gd name="T13" fmla="*/ 419 h 500"/>
                <a:gd name="T14" fmla="*/ 665 w 666"/>
                <a:gd name="T15" fmla="*/ 371 h 500"/>
                <a:gd name="T16" fmla="*/ 665 w 666"/>
                <a:gd name="T17" fmla="*/ 36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6" h="500">
                  <a:moveTo>
                    <a:pt x="665" y="365"/>
                  </a:moveTo>
                  <a:cubicBezTo>
                    <a:pt x="647" y="160"/>
                    <a:pt x="505" y="0"/>
                    <a:pt x="333" y="0"/>
                  </a:cubicBezTo>
                  <a:cubicBezTo>
                    <a:pt x="161" y="0"/>
                    <a:pt x="19" y="160"/>
                    <a:pt x="1" y="365"/>
                  </a:cubicBezTo>
                  <a:cubicBezTo>
                    <a:pt x="1" y="367"/>
                    <a:pt x="1" y="369"/>
                    <a:pt x="1" y="371"/>
                  </a:cubicBezTo>
                  <a:cubicBezTo>
                    <a:pt x="0" y="388"/>
                    <a:pt x="11" y="410"/>
                    <a:pt x="26" y="419"/>
                  </a:cubicBezTo>
                  <a:cubicBezTo>
                    <a:pt x="110" y="469"/>
                    <a:pt x="217" y="500"/>
                    <a:pt x="333" y="500"/>
                  </a:cubicBezTo>
                  <a:cubicBezTo>
                    <a:pt x="449" y="500"/>
                    <a:pt x="556" y="469"/>
                    <a:pt x="641" y="419"/>
                  </a:cubicBezTo>
                  <a:cubicBezTo>
                    <a:pt x="655" y="410"/>
                    <a:pt x="666" y="389"/>
                    <a:pt x="665" y="371"/>
                  </a:cubicBezTo>
                  <a:cubicBezTo>
                    <a:pt x="665" y="369"/>
                    <a:pt x="665" y="367"/>
                    <a:pt x="665" y="365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0" name="Oval 11">
              <a:extLst>
                <a:ext uri="{FF2B5EF4-FFF2-40B4-BE49-F238E27FC236}">
                  <a16:creationId xmlns:a16="http://schemas.microsoft.com/office/drawing/2014/main" id="{A0F05640-3615-4CCD-A348-436179E24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9625" y="188913"/>
              <a:ext cx="1425575" cy="142557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1" name="Freeform 13">
              <a:extLst>
                <a:ext uri="{FF2B5EF4-FFF2-40B4-BE49-F238E27FC236}">
                  <a16:creationId xmlns:a16="http://schemas.microsoft.com/office/drawing/2014/main" id="{6B6A40D0-48BD-461E-BF91-5B0CA57F33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4963" y="1997075"/>
              <a:ext cx="3270250" cy="2452688"/>
            </a:xfrm>
            <a:custGeom>
              <a:avLst/>
              <a:gdLst>
                <a:gd name="T0" fmla="*/ 870 w 872"/>
                <a:gd name="T1" fmla="*/ 478 h 654"/>
                <a:gd name="T2" fmla="*/ 436 w 872"/>
                <a:gd name="T3" fmla="*/ 0 h 654"/>
                <a:gd name="T4" fmla="*/ 2 w 872"/>
                <a:gd name="T5" fmla="*/ 478 h 654"/>
                <a:gd name="T6" fmla="*/ 2 w 872"/>
                <a:gd name="T7" fmla="*/ 486 h 654"/>
                <a:gd name="T8" fmla="*/ 33 w 872"/>
                <a:gd name="T9" fmla="*/ 548 h 654"/>
                <a:gd name="T10" fmla="*/ 436 w 872"/>
                <a:gd name="T11" fmla="*/ 654 h 654"/>
                <a:gd name="T12" fmla="*/ 839 w 872"/>
                <a:gd name="T13" fmla="*/ 548 h 654"/>
                <a:gd name="T14" fmla="*/ 870 w 872"/>
                <a:gd name="T15" fmla="*/ 486 h 654"/>
                <a:gd name="T16" fmla="*/ 870 w 872"/>
                <a:gd name="T17" fmla="*/ 478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654">
                  <a:moveTo>
                    <a:pt x="870" y="478"/>
                  </a:moveTo>
                  <a:cubicBezTo>
                    <a:pt x="847" y="209"/>
                    <a:pt x="661" y="0"/>
                    <a:pt x="436" y="0"/>
                  </a:cubicBezTo>
                  <a:cubicBezTo>
                    <a:pt x="211" y="0"/>
                    <a:pt x="25" y="209"/>
                    <a:pt x="2" y="478"/>
                  </a:cubicBezTo>
                  <a:cubicBezTo>
                    <a:pt x="1" y="480"/>
                    <a:pt x="1" y="483"/>
                    <a:pt x="2" y="486"/>
                  </a:cubicBezTo>
                  <a:cubicBezTo>
                    <a:pt x="0" y="508"/>
                    <a:pt x="14" y="536"/>
                    <a:pt x="33" y="548"/>
                  </a:cubicBezTo>
                  <a:cubicBezTo>
                    <a:pt x="144" y="614"/>
                    <a:pt x="284" y="654"/>
                    <a:pt x="436" y="654"/>
                  </a:cubicBezTo>
                  <a:cubicBezTo>
                    <a:pt x="588" y="654"/>
                    <a:pt x="728" y="614"/>
                    <a:pt x="839" y="548"/>
                  </a:cubicBezTo>
                  <a:cubicBezTo>
                    <a:pt x="858" y="536"/>
                    <a:pt x="872" y="508"/>
                    <a:pt x="870" y="486"/>
                  </a:cubicBezTo>
                  <a:cubicBezTo>
                    <a:pt x="871" y="483"/>
                    <a:pt x="871" y="480"/>
                    <a:pt x="870" y="478"/>
                  </a:cubicBezTo>
                  <a:close/>
                </a:path>
              </a:pathLst>
            </a:cu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2" name="Oval 14">
              <a:extLst>
                <a:ext uri="{FF2B5EF4-FFF2-40B4-BE49-F238E27FC236}">
                  <a16:creationId xmlns:a16="http://schemas.microsoft.com/office/drawing/2014/main" id="{47E1DD29-4CB8-49B0-A280-170AAA445D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6638" y="65088"/>
              <a:ext cx="1866900" cy="1863725"/>
            </a:xfrm>
            <a:prstGeom prst="ellipse">
              <a:avLst/>
            </a:prstGeom>
            <a:grpFill/>
            <a:ln w="9525">
              <a:solidFill>
                <a:schemeClr val="accent2">
                  <a:lumMod val="50000"/>
                </a:schemeClr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3" name="Rectangle 502">
            <a:extLst>
              <a:ext uri="{FF2B5EF4-FFF2-40B4-BE49-F238E27FC236}">
                <a16:creationId xmlns:a16="http://schemas.microsoft.com/office/drawing/2014/main" id="{AAC86BD2-C01B-4C12-B081-B29A038B3C7D}"/>
              </a:ext>
            </a:extLst>
          </p:cNvPr>
          <p:cNvSpPr/>
          <p:nvPr/>
        </p:nvSpPr>
        <p:spPr>
          <a:xfrm>
            <a:off x="5525770" y="5411883"/>
            <a:ext cx="3383280" cy="869469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Wellspring Capital Management LLC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Tom Kearney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Investment in Antenna International, a leader in the production and delivery of educational content, and in Argyle Executive Forum, a provider of C-level executive summits for Fortune 500 businesses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Lincoln sold Standard Publishing Group for Wicks in 2015</a:t>
            </a:r>
          </a:p>
        </p:txBody>
      </p:sp>
      <p:sp>
        <p:nvSpPr>
          <p:cNvPr id="504" name="Rectangle 503">
            <a:extLst>
              <a:ext uri="{FF2B5EF4-FFF2-40B4-BE49-F238E27FC236}">
                <a16:creationId xmlns:a16="http://schemas.microsoft.com/office/drawing/2014/main" id="{9DCA9DDB-CEB1-44CE-BA9E-265661DF1EF6}"/>
              </a:ext>
            </a:extLst>
          </p:cNvPr>
          <p:cNvSpPr/>
          <p:nvPr/>
        </p:nvSpPr>
        <p:spPr>
          <a:xfrm>
            <a:off x="5525770" y="3624676"/>
            <a:ext cx="3383280" cy="882293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The Riverside Company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Amy Margolis, Jeffrey Gordon and Peter Tsang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Services is a core sector of focus; recently aggressive acquirer in </a:t>
            </a:r>
            <a:br>
              <a:rPr lang="en-US" sz="800" dirty="0">
                <a:solidFill>
                  <a:schemeClr val="tx1"/>
                </a:solidFill>
              </a:rPr>
            </a:br>
            <a:r>
              <a:rPr lang="en-US" sz="800" dirty="0">
                <a:solidFill>
                  <a:schemeClr val="tx1"/>
                </a:solidFill>
              </a:rPr>
              <a:t>this sector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Lincoln has executed 10 transactions with The Riverside Company; currently under LOI to sell another services company for Riverside</a:t>
            </a:r>
          </a:p>
        </p:txBody>
      </p:sp>
      <p:sp>
        <p:nvSpPr>
          <p:cNvPr id="505" name="Rectangle 504">
            <a:extLst>
              <a:ext uri="{FF2B5EF4-FFF2-40B4-BE49-F238E27FC236}">
                <a16:creationId xmlns:a16="http://schemas.microsoft.com/office/drawing/2014/main" id="{CE7CB47C-277B-4758-85BB-6DC4B91A35D4}"/>
              </a:ext>
            </a:extLst>
          </p:cNvPr>
          <p:cNvSpPr/>
          <p:nvPr/>
        </p:nvSpPr>
        <p:spPr>
          <a:xfrm>
            <a:off x="5525770" y="2601806"/>
            <a:ext cx="3383280" cy="869469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Sentinel Capital Partners, LLC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Luke Johnson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Investment in Corporate Visions, a marketing and sales messaging and training provider and prior investment in Inscape Publishing, a content-rich corporate training solutions provider</a:t>
            </a:r>
          </a:p>
          <a:p>
            <a:pPr marL="173038" indent="-173038"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solidFill>
                  <a:schemeClr val="tx1"/>
                </a:solidFill>
              </a:rPr>
              <a:t>Lincoln sold Corporate Visions to Sentinel Capital Partners</a:t>
            </a:r>
          </a:p>
        </p:txBody>
      </p:sp>
      <p:sp>
        <p:nvSpPr>
          <p:cNvPr id="506" name="Rectangle 505">
            <a:extLst>
              <a:ext uri="{FF2B5EF4-FFF2-40B4-BE49-F238E27FC236}">
                <a16:creationId xmlns:a16="http://schemas.microsoft.com/office/drawing/2014/main" id="{12A4CFFB-DF60-4940-9A4B-8071E6855382}"/>
              </a:ext>
            </a:extLst>
          </p:cNvPr>
          <p:cNvSpPr/>
          <p:nvPr/>
        </p:nvSpPr>
        <p:spPr>
          <a:xfrm>
            <a:off x="5525770" y="4660370"/>
            <a:ext cx="3383280" cy="598112"/>
          </a:xfrm>
          <a:prstGeom prst="rect">
            <a:avLst/>
          </a:prstGeom>
          <a:solidFill>
            <a:schemeClr val="bg1"/>
          </a:solidFill>
          <a:ln w="9525">
            <a:noFill/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 anchorCtr="0">
            <a:spAutoFit/>
          </a:bodyPr>
          <a:lstStyle/>
          <a:p>
            <a:pPr marL="173038" indent="-173038">
              <a:spcAft>
                <a:spcPts val="100"/>
              </a:spcAft>
            </a:pPr>
            <a:r>
              <a:rPr lang="en-US" sz="800" b="1" dirty="0">
                <a:solidFill>
                  <a:schemeClr val="tx1"/>
                </a:solidFill>
              </a:rPr>
              <a:t>Trilantic Capital Partners</a:t>
            </a:r>
          </a:p>
          <a:p>
            <a:pPr marL="173038" indent="-173038">
              <a:spcAft>
                <a:spcPts val="100"/>
              </a:spcAft>
            </a:pPr>
            <a:r>
              <a:rPr lang="en-US" sz="800" dirty="0">
                <a:solidFill>
                  <a:schemeClr val="tx1"/>
                </a:solidFill>
              </a:rPr>
              <a:t>Contact: Jeremy Lynch</a:t>
            </a:r>
          </a:p>
          <a:p>
            <a:pPr marL="115888" indent="-115888" defTabSz="855663">
              <a:lnSpc>
                <a:spcPct val="95000"/>
              </a:lnSpc>
              <a:buClr>
                <a:srgbClr val="07325F"/>
              </a:buClr>
              <a:buFont typeface="Wingdings" pitchFamily="2" charset="2"/>
              <a:buChar char="§"/>
            </a:pPr>
            <a:r>
              <a:rPr lang="en-US" sz="800" dirty="0">
                <a:solidFill>
                  <a:srgbClr val="000000"/>
                </a:solidFill>
              </a:rPr>
              <a:t>Investment in Addison Search, a provider of professional staffing and direct hire services</a:t>
            </a:r>
          </a:p>
        </p:txBody>
      </p:sp>
      <p:sp>
        <p:nvSpPr>
          <p:cNvPr id="2" name="PageNumberTextBox">
            <a:extLst>
              <a:ext uri="{FF2B5EF4-FFF2-40B4-BE49-F238E27FC236}">
                <a16:creationId xmlns:a16="http://schemas.microsoft.com/office/drawing/2014/main" id="{C06203DF-A739-4743-ADDB-B0FE4D977F76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17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2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958850"/>
            <a:r>
              <a:rPr lang="en-US" kern="1200" dirty="0">
                <a:latin typeface="Garamond" pitchFamily="18" charset="0"/>
                <a:ea typeface="+mn-ea"/>
                <a:cs typeface="Arial" pitchFamily="34" charset="0"/>
              </a:rPr>
              <a:t>Selected Family Investment Offices</a:t>
            </a:r>
            <a:endParaRPr lang="en-US" sz="1200" kern="1200" dirty="0">
              <a:solidFill>
                <a:schemeClr val="bg1"/>
              </a:solidFill>
              <a:latin typeface="Garamond" pitchFamily="18" charset="0"/>
              <a:ea typeface="+mn-ea"/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1275812" y="6544686"/>
            <a:ext cx="5138460" cy="144523"/>
            <a:chOff x="1208076" y="6544686"/>
            <a:chExt cx="5138460" cy="144523"/>
          </a:xfrm>
        </p:grpSpPr>
        <p:pic>
          <p:nvPicPr>
            <p:cNvPr id="26" name="Picture 2" descr="H:\Templates\_US\Lincoln International Logo Files\Lincoln International Logos\EPS files\LI Logo.emf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2596"/>
            <a:stretch/>
          </p:blipFill>
          <p:spPr bwMode="auto">
            <a:xfrm>
              <a:off x="1448269" y="6544686"/>
              <a:ext cx="149208" cy="1445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208076" y="6566189"/>
              <a:ext cx="5138460" cy="107722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t">
              <a:noAutofit/>
            </a:bodyPr>
            <a:lstStyle/>
            <a:p>
              <a:pPr marL="177800" indent="-177800"/>
              <a:r>
                <a:rPr lang="en-US" sz="700" i="1" dirty="0">
                  <a:solidFill>
                    <a:srgbClr val="000000"/>
                  </a:solidFill>
                </a:rPr>
                <a:t>Note:       Indicates Lincoln has sold a business to or for the firm, or is currently engaged in a process for the firm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42900" y="1359428"/>
            <a:ext cx="8458872" cy="2468880"/>
            <a:chOff x="342900" y="1063332"/>
            <a:chExt cx="8458872" cy="2468880"/>
          </a:xfrm>
        </p:grpSpPr>
        <p:pic>
          <p:nvPicPr>
            <p:cNvPr id="29" name="Picture 28" descr="https://image4.owler.com/logo/brinkmere-capital-partners_owler_20160227_182715_original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323" y="1324082"/>
              <a:ext cx="866452" cy="25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ctangle 3"/>
            <p:cNvSpPr>
              <a:spLocks noChangeArrowheads="1"/>
            </p:cNvSpPr>
            <p:nvPr/>
          </p:nvSpPr>
          <p:spPr bwMode="auto">
            <a:xfrm>
              <a:off x="6744372" y="1063332"/>
              <a:ext cx="2057400" cy="2468880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/>
          </p:spPr>
          <p:txBody>
            <a:bodyPr wrap="square" lIns="45720" tIns="548640" rIns="27432" anchor="t"/>
            <a:lstStyle/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Key Contact: Larry Neubauer</a:t>
              </a:r>
              <a:endParaRPr lang="en-US" sz="800" dirty="0">
                <a:solidFill>
                  <a:srgbClr val="FF0000"/>
                </a:solidFill>
              </a:endParaRPr>
            </a:p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Location: New York, NY</a:t>
              </a:r>
            </a:p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Fund Size: $500 million</a:t>
              </a:r>
            </a:p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Deals Shown Since 2010: 210</a:t>
              </a:r>
            </a:p>
            <a:p>
              <a:pPr>
                <a:buClr>
                  <a:srgbClr val="07325F"/>
                </a:buClr>
              </a:pPr>
              <a:endParaRPr lang="en-US" sz="800" dirty="0">
                <a:solidFill>
                  <a:srgbClr val="000000"/>
                </a:solidFill>
              </a:endParaRPr>
            </a:p>
            <a:p>
              <a:pPr>
                <a:buClr>
                  <a:srgbClr val="07325F"/>
                </a:buClr>
              </a:pPr>
              <a:r>
                <a:rPr lang="en-US" sz="800" b="1" dirty="0">
                  <a:solidFill>
                    <a:srgbClr val="000000"/>
                  </a:solidFill>
                </a:rPr>
                <a:t>Lincoln Rationale</a:t>
              </a:r>
            </a:p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Global investment platform that seeks to acquire profitable businesses with strong track records of success and demonstrable growth characteristics in U.S.-based business services platforms</a:t>
              </a:r>
            </a:p>
            <a:p>
              <a:pPr>
                <a:buClr>
                  <a:srgbClr val="07325F"/>
                </a:buClr>
              </a:pPr>
              <a:endParaRPr lang="en-US" sz="800" dirty="0">
                <a:solidFill>
                  <a:srgbClr val="000000"/>
                </a:solidFill>
              </a:endParaRPr>
            </a:p>
            <a:p>
              <a:pPr>
                <a:buClr>
                  <a:srgbClr val="07325F"/>
                </a:buClr>
              </a:pPr>
              <a:endParaRPr lang="en-US" sz="800" b="1" dirty="0">
                <a:solidFill>
                  <a:srgbClr val="000000"/>
                </a:solidFill>
              </a:endParaRPr>
            </a:p>
            <a:p>
              <a:pPr>
                <a:buClr>
                  <a:srgbClr val="07325F"/>
                </a:buClr>
              </a:pPr>
              <a:endParaRPr lang="en-US" sz="800" b="1" dirty="0">
                <a:solidFill>
                  <a:srgbClr val="000000"/>
                </a:solidFill>
              </a:endParaRPr>
            </a:p>
          </p:txBody>
        </p:sp>
        <p:pic>
          <p:nvPicPr>
            <p:cNvPr id="31" name="Picture 1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372" y="1275122"/>
              <a:ext cx="713508" cy="307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2" descr="H:\Templates\_US\Lincoln International Logo Files\Lincoln International Logos\EPS files\LI Logo.emf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2596"/>
            <a:stretch/>
          </p:blipFill>
          <p:spPr bwMode="auto">
            <a:xfrm>
              <a:off x="8548095" y="1315842"/>
              <a:ext cx="253677" cy="24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4"/>
            <p:cNvSpPr>
              <a:spLocks noChangeArrowheads="1"/>
            </p:cNvSpPr>
            <p:nvPr/>
          </p:nvSpPr>
          <p:spPr bwMode="auto">
            <a:xfrm>
              <a:off x="6744372" y="1063332"/>
              <a:ext cx="2057400" cy="192018"/>
            </a:xfrm>
            <a:prstGeom prst="rect">
              <a:avLst/>
            </a:prstGeom>
            <a:solidFill>
              <a:srgbClr val="07325F"/>
            </a:solidFill>
            <a:ln w="6350">
              <a:noFill/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defTabSz="855663"/>
              <a:r>
                <a:rPr lang="en-US" sz="800" b="1" dirty="0">
                  <a:solidFill>
                    <a:srgbClr val="FFFFFF"/>
                  </a:solidFill>
                </a:rPr>
                <a:t>Quilvest</a:t>
              </a:r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4610548" y="1063332"/>
              <a:ext cx="2057400" cy="2468880"/>
            </a:xfrm>
            <a:prstGeom prst="rect">
              <a:avLst/>
            </a:prstGeom>
            <a:solidFill>
              <a:schemeClr val="bg1"/>
            </a:solidFill>
            <a:ln w="6350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/>
          </p:spPr>
          <p:txBody>
            <a:bodyPr wrap="square" lIns="45720" tIns="548640" rIns="27432" anchor="t"/>
            <a:lstStyle/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Key Contact: Troy Noard</a:t>
              </a:r>
            </a:p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Location: Chicago, IL</a:t>
              </a:r>
            </a:p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Fund Size: $500 million</a:t>
              </a:r>
            </a:p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Deals Shown Since 2010: 160</a:t>
              </a:r>
            </a:p>
            <a:p>
              <a:pPr>
                <a:buClr>
                  <a:srgbClr val="07325F"/>
                </a:buClr>
              </a:pPr>
              <a:endParaRPr lang="en-US" sz="800" dirty="0">
                <a:solidFill>
                  <a:srgbClr val="000000"/>
                </a:solidFill>
              </a:endParaRPr>
            </a:p>
            <a:p>
              <a:pPr>
                <a:buClr>
                  <a:srgbClr val="07325F"/>
                </a:buClr>
              </a:pPr>
              <a:r>
                <a:rPr lang="en-US" sz="800" b="1" dirty="0">
                  <a:solidFill>
                    <a:srgbClr val="000000"/>
                  </a:solidFill>
                </a:rPr>
                <a:t>Lincoln Rationale</a:t>
              </a:r>
            </a:p>
            <a:p>
              <a:pPr>
                <a:buClr>
                  <a:srgbClr val="07325F"/>
                </a:buClr>
              </a:pPr>
              <a:r>
                <a:rPr lang="en-US" sz="800" dirty="0">
                  <a:solidFill>
                    <a:srgbClr val="000000"/>
                  </a:solidFill>
                </a:rPr>
                <a:t>Business services is a core investment focus area; Typical buyout investments range from $25 million to $100 million per transaction in businesses with $5 million to $25 million of operating cash flow</a:t>
              </a:r>
            </a:p>
            <a:p>
              <a:pPr>
                <a:buClr>
                  <a:srgbClr val="07325F"/>
                </a:buClr>
              </a:pPr>
              <a:endParaRPr lang="en-US" sz="800" dirty="0">
                <a:solidFill>
                  <a:srgbClr val="000000"/>
                </a:solidFill>
              </a:endParaRPr>
            </a:p>
          </p:txBody>
        </p:sp>
        <p:pic>
          <p:nvPicPr>
            <p:cNvPr id="35" name="Picture 2" descr="H:\Templates\_US\Lincoln International Logo Files\Lincoln International Logos\EPS files\LI Logo.emf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2596"/>
            <a:stretch/>
          </p:blipFill>
          <p:spPr bwMode="auto">
            <a:xfrm>
              <a:off x="6414271" y="1315842"/>
              <a:ext cx="253677" cy="2457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0548" y="1301806"/>
              <a:ext cx="457331" cy="272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4"/>
            <p:cNvSpPr>
              <a:spLocks noChangeArrowheads="1"/>
            </p:cNvSpPr>
            <p:nvPr/>
          </p:nvSpPr>
          <p:spPr bwMode="auto">
            <a:xfrm>
              <a:off x="4610548" y="1063332"/>
              <a:ext cx="2057400" cy="192018"/>
            </a:xfrm>
            <a:prstGeom prst="rect">
              <a:avLst/>
            </a:prstGeom>
            <a:solidFill>
              <a:srgbClr val="07325F"/>
            </a:solidFill>
            <a:ln w="6350">
              <a:noFill/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algn="ctr" defTabSz="855663"/>
              <a:r>
                <a:rPr lang="en-US" sz="800" b="1" dirty="0">
                  <a:solidFill>
                    <a:srgbClr val="FFFFFF"/>
                  </a:solidFill>
                </a:rPr>
                <a:t>PSP Capital Partners</a:t>
              </a: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342900" y="1063332"/>
              <a:ext cx="2057400" cy="2468880"/>
              <a:chOff x="2476724" y="1063332"/>
              <a:chExt cx="2057400" cy="2606040"/>
            </a:xfrm>
          </p:grpSpPr>
          <p:sp>
            <p:nvSpPr>
              <p:cNvPr id="44" name="Rectangle 3"/>
              <p:cNvSpPr>
                <a:spLocks noChangeArrowheads="1"/>
              </p:cNvSpPr>
              <p:nvPr/>
            </p:nvSpPr>
            <p:spPr bwMode="auto">
              <a:xfrm>
                <a:off x="2476724" y="1063332"/>
                <a:ext cx="2057400" cy="2606040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extLst/>
            </p:spPr>
            <p:txBody>
              <a:bodyPr wrap="square" lIns="45720" tIns="548640" rIns="27432" anchor="t"/>
              <a:lstStyle/>
              <a:p>
                <a:pPr>
                  <a:buClr>
                    <a:srgbClr val="07325F"/>
                  </a:buClr>
                </a:pPr>
                <a:r>
                  <a:rPr lang="en-US" sz="800" dirty="0">
                    <a:solidFill>
                      <a:srgbClr val="000000"/>
                    </a:solidFill>
                  </a:rPr>
                  <a:t>Relationship Manager: Peter Connolly </a:t>
                </a:r>
              </a:p>
              <a:p>
                <a:pPr>
                  <a:buClr>
                    <a:srgbClr val="07325F"/>
                  </a:buClr>
                </a:pPr>
                <a:r>
                  <a:rPr lang="en-US" sz="800" dirty="0">
                    <a:solidFill>
                      <a:srgbClr val="000000"/>
                    </a:solidFill>
                  </a:rPr>
                  <a:t>Location: New York, NY</a:t>
                </a:r>
              </a:p>
              <a:p>
                <a:pPr>
                  <a:buClr>
                    <a:srgbClr val="07325F"/>
                  </a:buClr>
                </a:pPr>
                <a:r>
                  <a:rPr lang="en-US" sz="800" dirty="0">
                    <a:solidFill>
                      <a:srgbClr val="000000"/>
                    </a:solidFill>
                  </a:rPr>
                  <a:t>Fund Size: $750 million</a:t>
                </a:r>
              </a:p>
              <a:p>
                <a:pPr>
                  <a:buClr>
                    <a:srgbClr val="07325F"/>
                  </a:buClr>
                </a:pPr>
                <a:r>
                  <a:rPr lang="en-US" sz="800" dirty="0">
                    <a:solidFill>
                      <a:srgbClr val="000000"/>
                    </a:solidFill>
                  </a:rPr>
                  <a:t>Deals Shown Since 2010: 46</a:t>
                </a:r>
              </a:p>
              <a:p>
                <a:pPr>
                  <a:buClr>
                    <a:srgbClr val="07325F"/>
                  </a:buClr>
                </a:pPr>
                <a:endParaRPr lang="en-US" sz="800" dirty="0">
                  <a:solidFill>
                    <a:srgbClr val="000000"/>
                  </a:solidFill>
                </a:endParaRPr>
              </a:p>
              <a:p>
                <a:pPr>
                  <a:buClr>
                    <a:srgbClr val="07325F"/>
                  </a:buClr>
                </a:pPr>
                <a:r>
                  <a:rPr lang="en-US" sz="800" b="1" dirty="0">
                    <a:solidFill>
                      <a:srgbClr val="000000"/>
                    </a:solidFill>
                  </a:rPr>
                  <a:t>Lincoln Rationale</a:t>
                </a:r>
              </a:p>
              <a:p>
                <a:pPr>
                  <a:buClr>
                    <a:srgbClr val="07325F"/>
                  </a:buClr>
                </a:pPr>
                <a:r>
                  <a:rPr lang="en-US" sz="800" dirty="0">
                    <a:solidFill>
                      <a:srgbClr val="000000"/>
                    </a:solidFill>
                  </a:rPr>
                  <a:t>Focus on business services acquisitions; deep expertise in expanding businesses’ international footprint, seeks investments with market leading position</a:t>
                </a:r>
              </a:p>
            </p:txBody>
          </p:sp>
          <p:sp>
            <p:nvSpPr>
              <p:cNvPr id="45" name="Rectangle 4"/>
              <p:cNvSpPr>
                <a:spLocks noChangeArrowheads="1"/>
              </p:cNvSpPr>
              <p:nvPr/>
            </p:nvSpPr>
            <p:spPr bwMode="auto">
              <a:xfrm>
                <a:off x="2476724" y="1063332"/>
                <a:ext cx="2057400" cy="192018"/>
              </a:xfrm>
              <a:prstGeom prst="rect">
                <a:avLst/>
              </a:prstGeom>
              <a:solidFill>
                <a:srgbClr val="07325F"/>
              </a:solidFill>
              <a:ln w="6350">
                <a:noFill/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defTabSz="855663"/>
                <a:r>
                  <a:rPr lang="en-US" sz="800" b="1" dirty="0">
                    <a:solidFill>
                      <a:srgbClr val="FFFFFF"/>
                    </a:solidFill>
                  </a:rPr>
                  <a:t>Cobepa</a:t>
                </a:r>
              </a:p>
            </p:txBody>
          </p:sp>
        </p:grpSp>
        <p:pic>
          <p:nvPicPr>
            <p:cNvPr id="39" name="Picture 8" descr="Cobepa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655" y="1286641"/>
              <a:ext cx="399971" cy="252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0" name="Group 39"/>
            <p:cNvGrpSpPr/>
            <p:nvPr/>
          </p:nvGrpSpPr>
          <p:grpSpPr>
            <a:xfrm>
              <a:off x="2476724" y="1063332"/>
              <a:ext cx="2057400" cy="2468880"/>
              <a:chOff x="2476724" y="1063332"/>
              <a:chExt cx="2057400" cy="2468880"/>
            </a:xfrm>
          </p:grpSpPr>
          <p:sp>
            <p:nvSpPr>
              <p:cNvPr id="41" name="Rectangle 3"/>
              <p:cNvSpPr>
                <a:spLocks noChangeArrowheads="1"/>
              </p:cNvSpPr>
              <p:nvPr/>
            </p:nvSpPr>
            <p:spPr bwMode="auto">
              <a:xfrm>
                <a:off x="2476724" y="1063332"/>
                <a:ext cx="2057400" cy="2468880"/>
              </a:xfrm>
              <a:prstGeom prst="rect">
                <a:avLst/>
              </a:prstGeom>
              <a:solidFill>
                <a:schemeClr val="bg1"/>
              </a:solidFill>
              <a:ln w="6350">
                <a:noFill/>
                <a:miter lim="800000"/>
                <a:headEnd/>
                <a:tailEnd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extLst/>
            </p:spPr>
            <p:txBody>
              <a:bodyPr wrap="square" lIns="45720" tIns="548640" rIns="27432" anchor="t"/>
              <a:lstStyle/>
              <a:p>
                <a:pPr>
                  <a:buClr>
                    <a:srgbClr val="07325F"/>
                  </a:buClr>
                </a:pPr>
                <a:r>
                  <a:rPr lang="en-US" sz="800" dirty="0">
                    <a:solidFill>
                      <a:srgbClr val="000000"/>
                    </a:solidFill>
                  </a:rPr>
                  <a:t>Key Contact: Jason Moskowitz</a:t>
                </a:r>
                <a:endParaRPr lang="en-US" sz="800" dirty="0">
                  <a:solidFill>
                    <a:srgbClr val="FF0000"/>
                  </a:solidFill>
                </a:endParaRPr>
              </a:p>
              <a:p>
                <a:pPr>
                  <a:buClr>
                    <a:srgbClr val="07325F"/>
                  </a:buClr>
                </a:pPr>
                <a:r>
                  <a:rPr lang="en-US" sz="800" dirty="0">
                    <a:solidFill>
                      <a:srgbClr val="000000"/>
                    </a:solidFill>
                  </a:rPr>
                  <a:t>Location: Elmhurst, IL</a:t>
                </a:r>
              </a:p>
              <a:p>
                <a:pPr>
                  <a:buClr>
                    <a:srgbClr val="07325F"/>
                  </a:buClr>
                </a:pPr>
                <a:r>
                  <a:rPr lang="en-US" sz="800" dirty="0">
                    <a:solidFill>
                      <a:srgbClr val="000000"/>
                    </a:solidFill>
                  </a:rPr>
                  <a:t>Fund Size: $500 million</a:t>
                </a:r>
              </a:p>
              <a:p>
                <a:pPr>
                  <a:buClr>
                    <a:srgbClr val="07325F"/>
                  </a:buClr>
                </a:pPr>
                <a:r>
                  <a:rPr lang="en-US" sz="800" dirty="0">
                    <a:solidFill>
                      <a:srgbClr val="000000"/>
                    </a:solidFill>
                  </a:rPr>
                  <a:t>Deals Shown Since 2010: 74</a:t>
                </a:r>
              </a:p>
              <a:p>
                <a:pPr>
                  <a:buClr>
                    <a:srgbClr val="07325F"/>
                  </a:buClr>
                </a:pPr>
                <a:endParaRPr lang="en-US" sz="800" dirty="0">
                  <a:solidFill>
                    <a:srgbClr val="000000"/>
                  </a:solidFill>
                </a:endParaRPr>
              </a:p>
              <a:p>
                <a:pPr>
                  <a:buClr>
                    <a:srgbClr val="07325F"/>
                  </a:buClr>
                </a:pPr>
                <a:r>
                  <a:rPr lang="en-US" sz="800" b="1" dirty="0">
                    <a:solidFill>
                      <a:srgbClr val="000000"/>
                    </a:solidFill>
                  </a:rPr>
                  <a:t>Lincoln Rationale</a:t>
                </a:r>
                <a:br>
                  <a:rPr lang="en-US" sz="800" b="1" dirty="0">
                    <a:solidFill>
                      <a:srgbClr val="000000"/>
                    </a:solidFill>
                  </a:rPr>
                </a:br>
                <a:r>
                  <a:rPr lang="en-US" sz="800" dirty="0">
                    <a:solidFill>
                      <a:srgbClr val="000000"/>
                    </a:solidFill>
                  </a:rPr>
                  <a:t>Long-term holding philosophy and prefers to invest $30 million to $200 million of equity in business services companies</a:t>
                </a:r>
              </a:p>
            </p:txBody>
          </p:sp>
          <p:sp>
            <p:nvSpPr>
              <p:cNvPr id="42" name="Rectangle 4"/>
              <p:cNvSpPr>
                <a:spLocks noChangeArrowheads="1"/>
              </p:cNvSpPr>
              <p:nvPr/>
            </p:nvSpPr>
            <p:spPr bwMode="auto">
              <a:xfrm>
                <a:off x="2476724" y="1063332"/>
                <a:ext cx="2057400" cy="192018"/>
              </a:xfrm>
              <a:prstGeom prst="rect">
                <a:avLst/>
              </a:prstGeom>
              <a:solidFill>
                <a:srgbClr val="07325F"/>
              </a:solidFill>
              <a:ln w="6350">
                <a:noFill/>
                <a:miter lim="800000"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defTabSz="855663"/>
                <a:r>
                  <a:rPr lang="en-US" sz="800" b="1" dirty="0">
                    <a:solidFill>
                      <a:srgbClr val="FFFFFF"/>
                    </a:solidFill>
                  </a:rPr>
                  <a:t>Duchossois Group</a:t>
                </a:r>
              </a:p>
            </p:txBody>
          </p:sp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76724" y="1379663"/>
                <a:ext cx="1653462" cy="116339"/>
              </a:xfrm>
              <a:prstGeom prst="rect">
                <a:avLst/>
              </a:prstGeom>
            </p:spPr>
          </p:pic>
        </p:grpSp>
      </p:grpSp>
      <p:grpSp>
        <p:nvGrpSpPr>
          <p:cNvPr id="46" name="Group 45"/>
          <p:cNvGrpSpPr/>
          <p:nvPr/>
        </p:nvGrpSpPr>
        <p:grpSpPr>
          <a:xfrm>
            <a:off x="593454" y="4542252"/>
            <a:ext cx="7957093" cy="1061106"/>
            <a:chOff x="720235" y="5335382"/>
            <a:chExt cx="7957093" cy="901930"/>
          </a:xfrm>
        </p:grpSpPr>
        <p:sp>
          <p:nvSpPr>
            <p:cNvPr id="47" name="O13_Text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20235" y="5589071"/>
              <a:ext cx="7955280" cy="648241"/>
            </a:xfrm>
            <a:prstGeom prst="rect">
              <a:avLst/>
            </a:prstGeom>
            <a:noFill/>
            <a:ln w="19050">
              <a:solidFill>
                <a:srgbClr val="07325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0080">
                      <a:alpha val="50195"/>
                    </a:srgb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71956" tIns="35973" rIns="71956" bIns="35973"/>
            <a:lstStyle>
              <a:lvl1pPr marL="342900" indent="-342900" defTabSz="91281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179388" indent="-179388" defTabSz="91281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91281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91281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91281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lvl="1" algn="l" eaLnBrk="1" hangingPunct="1">
                <a:lnSpc>
                  <a:spcPts val="800"/>
                </a:lnSpc>
                <a:spcBef>
                  <a:spcPts val="200"/>
                </a:spcBef>
                <a:buClr>
                  <a:srgbClr val="000080"/>
                </a:buClr>
                <a:buSzPct val="100000"/>
                <a:buFont typeface="Symbol" pitchFamily="18" charset="2"/>
                <a:buNone/>
              </a:pPr>
              <a:endParaRPr lang="en-US" sz="900" b="0" dirty="0">
                <a:latin typeface="Arial Narrow" pitchFamily="34" charset="0"/>
              </a:endParaRPr>
            </a:p>
          </p:txBody>
        </p:sp>
        <p:sp>
          <p:nvSpPr>
            <p:cNvPr id="48" name="B11_BlueBox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722048" y="5335382"/>
              <a:ext cx="7955280" cy="252413"/>
            </a:xfrm>
            <a:prstGeom prst="rect">
              <a:avLst/>
            </a:prstGeom>
            <a:solidFill>
              <a:srgbClr val="07325F"/>
            </a:solidFill>
            <a:ln w="19050">
              <a:solidFill>
                <a:srgbClr val="07325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 defTabSz="85566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defTabSz="85566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defTabSz="85566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defTabSz="85566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defTabSz="855663" eaLnBrk="0" hangingPunct="0"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algn="r" defTabSz="855663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algn="r" defTabSz="855663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algn="r" defTabSz="855663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algn="r" defTabSz="855663" eaLnBrk="0" fontAlgn="base" hangingPunct="0">
                <a:spcBef>
                  <a:spcPct val="0"/>
                </a:spcBef>
                <a:spcAft>
                  <a:spcPct val="0"/>
                </a:spcAft>
                <a:defRPr sz="22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800" dirty="0">
                  <a:solidFill>
                    <a:srgbClr val="FFFFFF"/>
                  </a:solidFill>
                  <a:latin typeface="+mn-lt"/>
                </a:rPr>
                <a:t>Examples of Other Family Investment Offices to Consider</a:t>
              </a:r>
            </a:p>
          </p:txBody>
        </p:sp>
      </p:grpSp>
      <p:sp>
        <p:nvSpPr>
          <p:cNvPr id="49" name="O13_Text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63137" y="4795941"/>
            <a:ext cx="2341563" cy="39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1956" tIns="35973" rIns="71956" bIns="35973"/>
          <a:lstStyle>
            <a:lvl1pPr marL="342900" indent="-3429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1pPr>
            <a:lvl2pPr marL="179388" indent="-179388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Chaifetz Group</a:t>
            </a:r>
          </a:p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DNS Capital</a:t>
            </a:r>
          </a:p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Equity International</a:t>
            </a:r>
          </a:p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Freemark Partners</a:t>
            </a:r>
          </a:p>
        </p:txBody>
      </p:sp>
      <p:sp>
        <p:nvSpPr>
          <p:cNvPr id="50" name="O13_Text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438554" y="4795941"/>
            <a:ext cx="2318379" cy="39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1956" tIns="35973" rIns="71956" bIns="35973"/>
          <a:lstStyle>
            <a:lvl1pPr marL="342900" indent="-3429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1pPr>
            <a:lvl2pPr marL="179388" indent="-179388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Keystone Capital</a:t>
            </a:r>
          </a:p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MSD Capital</a:t>
            </a:r>
          </a:p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Perot Capital</a:t>
            </a:r>
          </a:p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Roch Capital</a:t>
            </a:r>
          </a:p>
        </p:txBody>
      </p:sp>
      <p:sp>
        <p:nvSpPr>
          <p:cNvPr id="51" name="O13_Text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943336" y="4795941"/>
            <a:ext cx="2484438" cy="396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80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1956" tIns="35973" rIns="71956" bIns="35973"/>
          <a:lstStyle>
            <a:lvl1pPr marL="342900" indent="-3429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1pPr>
            <a:lvl2pPr marL="179388" indent="-179388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r" defTabSz="912813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Siedler Equity Partners</a:t>
            </a:r>
          </a:p>
          <a:p>
            <a:pPr marL="173038" lvl="1" indent="-173038" defTabSz="914400" eaLnBrk="1" hangingPunct="1">
              <a:lnSpc>
                <a:spcPts val="1400"/>
              </a:lnSpc>
              <a:spcAft>
                <a:spcPts val="100"/>
              </a:spcAft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800" dirty="0">
                <a:latin typeface="+mn-lt"/>
              </a:rPr>
              <a:t>The Stephens Group</a:t>
            </a:r>
          </a:p>
        </p:txBody>
      </p:sp>
      <p:sp>
        <p:nvSpPr>
          <p:cNvPr id="5" name="PageNumberTextBox">
            <a:extLst>
              <a:ext uri="{FF2B5EF4-FFF2-40B4-BE49-F238E27FC236}">
                <a16:creationId xmlns:a16="http://schemas.microsoft.com/office/drawing/2014/main" id="{EE8366E5-F63B-4616-A2E6-92B3CBCEB955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18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491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 Box 330"/>
          <p:cNvSpPr txBox="1">
            <a:spLocks noChangeArrowheads="1"/>
          </p:cNvSpPr>
          <p:nvPr/>
        </p:nvSpPr>
        <p:spPr bwMode="auto">
          <a:xfrm>
            <a:off x="1109479" y="3274835"/>
            <a:ext cx="7827931" cy="984242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24465" tIns="40775" rIns="24465" bIns="40775"/>
          <a:lstStyle>
            <a:defPPr>
              <a:defRPr lang="de-DE"/>
            </a:defPPr>
            <a:lvl1pPr marL="85725" indent="-85725" defTabSz="817563">
              <a:lnSpc>
                <a:spcPts val="1200"/>
              </a:lnSpc>
              <a:spcBef>
                <a:spcPts val="100"/>
              </a:spcBef>
              <a:buClr>
                <a:srgbClr val="000080"/>
              </a:buClr>
              <a:buSzPct val="100000"/>
              <a:buFont typeface="Wingdings" pitchFamily="2" charset="2"/>
              <a:buChar char="§"/>
              <a:defRPr sz="900">
                <a:latin typeface="Arial Narrow" pitchFamily="34" charset="0"/>
              </a:defRPr>
            </a:lvl1pPr>
          </a:lstStyle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0" name="Text Box 330"/>
          <p:cNvSpPr txBox="1">
            <a:spLocks noChangeArrowheads="1"/>
          </p:cNvSpPr>
          <p:nvPr/>
        </p:nvSpPr>
        <p:spPr bwMode="auto">
          <a:xfrm>
            <a:off x="1079792" y="4306868"/>
            <a:ext cx="7827932" cy="1963965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24465" tIns="40775" rIns="24465" bIns="40775"/>
          <a:lstStyle>
            <a:defPPr>
              <a:defRPr lang="de-DE"/>
            </a:defPPr>
            <a:lvl1pPr marL="85725" indent="-85725" defTabSz="817563">
              <a:lnSpc>
                <a:spcPts val="1200"/>
              </a:lnSpc>
              <a:spcBef>
                <a:spcPts val="100"/>
              </a:spcBef>
              <a:buClr>
                <a:srgbClr val="000080"/>
              </a:buClr>
              <a:buSzPct val="100000"/>
              <a:buFont typeface="Wingdings" pitchFamily="2" charset="2"/>
              <a:buChar char="§"/>
              <a:defRPr sz="900">
                <a:latin typeface="Arial Narrow" pitchFamily="34" charset="0"/>
              </a:defRPr>
            </a:lvl1pPr>
          </a:lstStyle>
          <a:p>
            <a:endParaRPr lang="en-US" b="1" dirty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878787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b="1" dirty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878787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endParaRPr lang="en-US" b="1" dirty="0">
              <a:ln w="12700">
                <a:solidFill>
                  <a:srgbClr val="000000">
                    <a:satMod val="155000"/>
                  </a:srgbClr>
                </a:solidFill>
                <a:prstDash val="solid"/>
              </a:ln>
              <a:solidFill>
                <a:srgbClr val="878787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7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Categories of Potential Strategic Acquirers</a:t>
            </a:r>
          </a:p>
        </p:txBody>
      </p:sp>
      <p:sp>
        <p:nvSpPr>
          <p:cNvPr id="76" name="Rectangle 8"/>
          <p:cNvSpPr>
            <a:spLocks noChangeArrowheads="1"/>
          </p:cNvSpPr>
          <p:nvPr/>
        </p:nvSpPr>
        <p:spPr bwMode="auto">
          <a:xfrm>
            <a:off x="242887" y="1353768"/>
            <a:ext cx="819683" cy="1612230"/>
          </a:xfrm>
          <a:prstGeom prst="rect">
            <a:avLst/>
          </a:prstGeom>
          <a:solidFill>
            <a:srgbClr val="07325F"/>
          </a:solidFill>
          <a:ln>
            <a:noFill/>
          </a:ln>
          <a:extLst/>
        </p:spPr>
        <p:txBody>
          <a:bodyPr wrap="square" lIns="81550" tIns="40775" rIns="81550" bIns="40775" anchor="ctr"/>
          <a:lstStyle/>
          <a:p>
            <a:pPr algn="ctr" defTabSz="817563"/>
            <a:r>
              <a:rPr lang="en-US" sz="900" b="1" dirty="0">
                <a:solidFill>
                  <a:srgbClr val="FFFFFF"/>
                </a:solidFill>
              </a:rPr>
              <a:t>Acquisition</a:t>
            </a:r>
          </a:p>
          <a:p>
            <a:pPr algn="ctr" defTabSz="817563"/>
            <a:r>
              <a:rPr lang="en-US" sz="900" b="1" dirty="0">
                <a:solidFill>
                  <a:srgbClr val="FFFFFF"/>
                </a:solidFill>
              </a:rPr>
              <a:t>Rationale</a:t>
            </a:r>
          </a:p>
        </p:txBody>
      </p:sp>
      <p:sp>
        <p:nvSpPr>
          <p:cNvPr id="77" name="Rectangle 23"/>
          <p:cNvSpPr>
            <a:spLocks noChangeArrowheads="1"/>
          </p:cNvSpPr>
          <p:nvPr/>
        </p:nvSpPr>
        <p:spPr bwMode="auto">
          <a:xfrm>
            <a:off x="1079792" y="1353768"/>
            <a:ext cx="1915369" cy="161223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tIns="45720" rIns="45720" bIns="45720"/>
          <a:lstStyle/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Solidify market position in increasingly competitive environment through larger workforce network</a:t>
            </a:r>
          </a:p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Acquire new, preferred client relationships</a:t>
            </a:r>
          </a:p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Augment diversity of functional areas and end markets served by workforce </a:t>
            </a:r>
          </a:p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Expand geographic footprint</a:t>
            </a:r>
          </a:p>
        </p:txBody>
      </p:sp>
      <p:sp>
        <p:nvSpPr>
          <p:cNvPr id="78" name="Rectangle 21"/>
          <p:cNvSpPr>
            <a:spLocks noChangeArrowheads="1"/>
          </p:cNvSpPr>
          <p:nvPr/>
        </p:nvSpPr>
        <p:spPr bwMode="auto">
          <a:xfrm>
            <a:off x="1079792" y="863593"/>
            <a:ext cx="1920240" cy="391541"/>
          </a:xfrm>
          <a:prstGeom prst="rect">
            <a:avLst/>
          </a:prstGeom>
          <a:solidFill>
            <a:srgbClr val="D9D9D9"/>
          </a:solidFill>
          <a:ln>
            <a:noFill/>
          </a:ln>
          <a:extLst/>
        </p:spPr>
        <p:txBody>
          <a:bodyPr wrap="square" lIns="81550" tIns="40775" rIns="81550" bIns="40775" anchor="ctr"/>
          <a:lstStyle/>
          <a:p>
            <a:pPr algn="ctr" defTabSz="817563"/>
            <a:r>
              <a:rPr lang="en-US" sz="900" b="1" dirty="0">
                <a:solidFill>
                  <a:srgbClr val="000000"/>
                </a:solidFill>
              </a:rPr>
              <a:t>Engineering &amp; Technical Workforce Staffing </a:t>
            </a:r>
          </a:p>
        </p:txBody>
      </p:sp>
      <p:sp>
        <p:nvSpPr>
          <p:cNvPr id="79" name="Rectangle 23"/>
          <p:cNvSpPr>
            <a:spLocks noChangeArrowheads="1"/>
          </p:cNvSpPr>
          <p:nvPr/>
        </p:nvSpPr>
        <p:spPr bwMode="auto">
          <a:xfrm>
            <a:off x="3064704" y="1353768"/>
            <a:ext cx="1920241" cy="161223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tIns="45720" rIns="45720" bIns="45720"/>
          <a:lstStyle/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Cross-sell staffing services to clients currently utilizing alternate IT solutions</a:t>
            </a:r>
          </a:p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Penetrate additional functional areas related to workforce staffing</a:t>
            </a:r>
          </a:p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Expand geographic footprint</a:t>
            </a:r>
          </a:p>
        </p:txBody>
      </p:sp>
      <p:sp>
        <p:nvSpPr>
          <p:cNvPr id="80" name="Rectangle 21"/>
          <p:cNvSpPr>
            <a:spLocks noChangeArrowheads="1"/>
          </p:cNvSpPr>
          <p:nvPr/>
        </p:nvSpPr>
        <p:spPr bwMode="auto">
          <a:xfrm>
            <a:off x="3064705" y="863593"/>
            <a:ext cx="1920240" cy="390003"/>
          </a:xfrm>
          <a:prstGeom prst="rect">
            <a:avLst/>
          </a:prstGeom>
          <a:solidFill>
            <a:srgbClr val="D9D9D9"/>
          </a:solidFill>
          <a:ln>
            <a:noFill/>
          </a:ln>
          <a:extLst/>
        </p:spPr>
        <p:txBody>
          <a:bodyPr wrap="square" lIns="81550" tIns="40775" rIns="81550" bIns="40775" anchor="ctr"/>
          <a:lstStyle/>
          <a:p>
            <a:pPr algn="ctr" defTabSz="817563"/>
            <a:r>
              <a:rPr lang="en-US" sz="900" b="1" dirty="0">
                <a:solidFill>
                  <a:srgbClr val="000000"/>
                </a:solidFill>
              </a:rPr>
              <a:t>IT &amp; Other</a:t>
            </a:r>
          </a:p>
          <a:p>
            <a:pPr algn="ctr" defTabSz="817563"/>
            <a:r>
              <a:rPr lang="en-US" sz="900" b="1" dirty="0">
                <a:solidFill>
                  <a:srgbClr val="000000"/>
                </a:solidFill>
              </a:rPr>
              <a:t>Skilled Staffing</a:t>
            </a:r>
          </a:p>
        </p:txBody>
      </p:sp>
      <p:sp>
        <p:nvSpPr>
          <p:cNvPr id="82" name="Rectangle 8"/>
          <p:cNvSpPr>
            <a:spLocks noChangeArrowheads="1"/>
          </p:cNvSpPr>
          <p:nvPr/>
        </p:nvSpPr>
        <p:spPr bwMode="auto">
          <a:xfrm>
            <a:off x="259646" y="3276783"/>
            <a:ext cx="802924" cy="984136"/>
          </a:xfrm>
          <a:prstGeom prst="rect">
            <a:avLst/>
          </a:prstGeom>
          <a:solidFill>
            <a:srgbClr val="07325F"/>
          </a:solidFill>
          <a:ln>
            <a:noFill/>
          </a:ln>
          <a:extLst/>
        </p:spPr>
        <p:txBody>
          <a:bodyPr wrap="square" lIns="81612" tIns="40806" rIns="81612" bIns="40806" anchor="ctr"/>
          <a:lstStyle/>
          <a:p>
            <a:pPr algn="ctr" defTabSz="817563"/>
            <a:r>
              <a:rPr lang="en-US" sz="900" b="1" dirty="0">
                <a:solidFill>
                  <a:srgbClr val="FFFFFF"/>
                </a:solidFill>
              </a:rPr>
              <a:t>Tier I Strategic Buyers</a:t>
            </a:r>
          </a:p>
        </p:txBody>
      </p:sp>
      <p:sp>
        <p:nvSpPr>
          <p:cNvPr id="83" name="Rectangle 8"/>
          <p:cNvSpPr>
            <a:spLocks noChangeArrowheads="1"/>
          </p:cNvSpPr>
          <p:nvPr/>
        </p:nvSpPr>
        <p:spPr bwMode="auto">
          <a:xfrm>
            <a:off x="242887" y="4313970"/>
            <a:ext cx="819683" cy="1963965"/>
          </a:xfrm>
          <a:prstGeom prst="rect">
            <a:avLst/>
          </a:prstGeom>
          <a:solidFill>
            <a:srgbClr val="07325F"/>
          </a:solidFill>
          <a:ln>
            <a:noFill/>
          </a:ln>
          <a:extLst/>
        </p:spPr>
        <p:txBody>
          <a:bodyPr wrap="square" lIns="81612" tIns="40806" rIns="81612" bIns="40806" anchor="ctr"/>
          <a:lstStyle/>
          <a:p>
            <a:pPr algn="ctr" defTabSz="817563"/>
            <a:r>
              <a:rPr lang="en-US" sz="900" b="1" dirty="0">
                <a:solidFill>
                  <a:srgbClr val="FFFFFF"/>
                </a:solidFill>
              </a:rPr>
              <a:t>Other Strategic Acquirers</a:t>
            </a:r>
          </a:p>
        </p:txBody>
      </p:sp>
      <p:cxnSp>
        <p:nvCxnSpPr>
          <p:cNvPr id="104" name="Straight Connector 103">
            <a:extLst/>
          </p:cNvPr>
          <p:cNvCxnSpPr>
            <a:cxnSpLocks/>
          </p:cNvCxnSpPr>
          <p:nvPr/>
        </p:nvCxnSpPr>
        <p:spPr>
          <a:xfrm>
            <a:off x="3047415" y="4313970"/>
            <a:ext cx="0" cy="1963964"/>
          </a:xfrm>
          <a:prstGeom prst="line">
            <a:avLst/>
          </a:prstGeom>
          <a:ln w="19050" cmpd="sng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/>
          </p:cNvPr>
          <p:cNvCxnSpPr>
            <a:cxnSpLocks/>
          </p:cNvCxnSpPr>
          <p:nvPr/>
        </p:nvCxnSpPr>
        <p:spPr>
          <a:xfrm>
            <a:off x="5023624" y="4320623"/>
            <a:ext cx="0" cy="1956816"/>
          </a:xfrm>
          <a:prstGeom prst="line">
            <a:avLst/>
          </a:prstGeom>
          <a:ln w="19050" cmpd="sng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Arrow: Down 105">
            <a:extLst/>
          </p:cNvPr>
          <p:cNvSpPr/>
          <p:nvPr/>
        </p:nvSpPr>
        <p:spPr>
          <a:xfrm>
            <a:off x="3743792" y="2996016"/>
            <a:ext cx="562063" cy="257314"/>
          </a:xfrm>
          <a:prstGeom prst="downArrow">
            <a:avLst/>
          </a:prstGeom>
          <a:solidFill>
            <a:srgbClr val="D9D9D9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7" name="Arrow: Down 106">
            <a:extLst/>
          </p:cNvPr>
          <p:cNvSpPr/>
          <p:nvPr/>
        </p:nvSpPr>
        <p:spPr>
          <a:xfrm>
            <a:off x="1756445" y="2995636"/>
            <a:ext cx="562063" cy="258075"/>
          </a:xfrm>
          <a:prstGeom prst="downArrow">
            <a:avLst/>
          </a:prstGeom>
          <a:solidFill>
            <a:srgbClr val="D9D9D9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Image result for alleg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875" y="3433826"/>
            <a:ext cx="489067" cy="1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038" y="3402593"/>
            <a:ext cx="430566" cy="208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083" y="3386968"/>
            <a:ext cx="444005" cy="239324"/>
          </a:xfrm>
          <a:prstGeom prst="rect">
            <a:avLst/>
          </a:prstGeom>
        </p:spPr>
      </p:pic>
      <p:pic>
        <p:nvPicPr>
          <p:cNvPr id="1028" name="Picture 4" descr="Image result for Kelly Service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965" y="3390944"/>
            <a:ext cx="447059" cy="23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npow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23" y="3816407"/>
            <a:ext cx="327759" cy="28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experis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69"/>
          <a:stretch/>
        </p:blipFill>
        <p:spPr bwMode="auto">
          <a:xfrm>
            <a:off x="1557306" y="3856633"/>
            <a:ext cx="568825" cy="20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53313" y="3893455"/>
            <a:ext cx="853184" cy="128523"/>
          </a:xfrm>
          <a:prstGeom prst="rect">
            <a:avLst/>
          </a:prstGeom>
        </p:spPr>
      </p:pic>
      <p:pic>
        <p:nvPicPr>
          <p:cNvPr id="1036" name="Picture 12" descr="Image result for yoh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440" y="3423075"/>
            <a:ext cx="357268" cy="16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09697" y="3371790"/>
            <a:ext cx="427253" cy="269680"/>
          </a:xfrm>
          <a:prstGeom prst="rect">
            <a:avLst/>
          </a:prstGeom>
        </p:spPr>
      </p:pic>
      <p:pic>
        <p:nvPicPr>
          <p:cNvPr id="1034" name="Picture 10" descr="Image result for atter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071" y="3840420"/>
            <a:ext cx="297258" cy="23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recruit-rgf.com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326" y="3833517"/>
            <a:ext cx="692533" cy="248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irswift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721" y="4346925"/>
            <a:ext cx="516631" cy="219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98497" y="4399937"/>
            <a:ext cx="549268" cy="113265"/>
          </a:xfrm>
          <a:prstGeom prst="rect">
            <a:avLst/>
          </a:prstGeom>
        </p:spPr>
      </p:pic>
      <p:pic>
        <p:nvPicPr>
          <p:cNvPr id="1042" name="Picture 18" descr="Image result for bhi energy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684" y="4382812"/>
            <a:ext cx="392101" cy="1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7130" y="4719443"/>
            <a:ext cx="792782" cy="1035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30486" y="4719203"/>
            <a:ext cx="483741" cy="104067"/>
          </a:xfrm>
          <a:prstGeom prst="rect">
            <a:avLst/>
          </a:prstGeom>
        </p:spPr>
      </p:pic>
      <p:pic>
        <p:nvPicPr>
          <p:cNvPr id="1048" name="Picture 24" descr="Image result for trs staffi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143" y="4657673"/>
            <a:ext cx="263914" cy="22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Image result for impellam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035" y="5002270"/>
            <a:ext cx="493582" cy="19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50323" y="5044297"/>
            <a:ext cx="426239" cy="11562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11612" y="5028639"/>
            <a:ext cx="600987" cy="146939"/>
          </a:xfrm>
          <a:prstGeom prst="rect">
            <a:avLst/>
          </a:prstGeom>
        </p:spPr>
      </p:pic>
      <p:pic>
        <p:nvPicPr>
          <p:cNvPr id="1052" name="Picture 28" descr="Image result for nesco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005" y="5412092"/>
            <a:ext cx="722935" cy="13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6130" y="5394278"/>
            <a:ext cx="428941" cy="173941"/>
          </a:xfrm>
          <a:prstGeom prst="rect">
            <a:avLst/>
          </a:prstGeom>
        </p:spPr>
      </p:pic>
      <p:pic>
        <p:nvPicPr>
          <p:cNvPr id="1054" name="Picture 30" descr="Image result for snelli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29" y="5726867"/>
            <a:ext cx="557336" cy="1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Image result for s-three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45" y="5713645"/>
            <a:ext cx="535485" cy="2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Image result for progressive recruitment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574" y="5647398"/>
            <a:ext cx="561587" cy="33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Image result for systemone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103" y="6038937"/>
            <a:ext cx="615599" cy="172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Image result for Tradesmen International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460" y="3862162"/>
            <a:ext cx="565879" cy="207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161260" y="6044800"/>
            <a:ext cx="422191" cy="161198"/>
          </a:xfrm>
          <a:prstGeom prst="rect">
            <a:avLst/>
          </a:prstGeom>
        </p:spPr>
      </p:pic>
      <p:pic>
        <p:nvPicPr>
          <p:cNvPr id="1064" name="Picture 40" descr="Image result for american cybersystems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589" y="4357657"/>
            <a:ext cx="389294" cy="389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Image result for artech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686" y="4462490"/>
            <a:ext cx="512095" cy="17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Image result for collabera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62" y="4396639"/>
            <a:ext cx="744711" cy="31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Image result for computer task group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496" y="4847312"/>
            <a:ext cx="267481" cy="26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Image result for disys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419" y="4914754"/>
            <a:ext cx="522629" cy="13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0" name="Picture 56" descr="Image result for Eliassen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556" y="4875054"/>
            <a:ext cx="608122" cy="21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2" name="Picture 58" descr="Image result for Ettain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039" y="5313535"/>
            <a:ext cx="782025" cy="17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4" name="Picture 60" descr="Image result for insight global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642" y="5330514"/>
            <a:ext cx="783677" cy="1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6" name="Picture 62" descr="Image result for kforce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109" y="5695110"/>
            <a:ext cx="537885" cy="12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128805" y="5671140"/>
            <a:ext cx="703350" cy="172646"/>
          </a:xfrm>
          <a:prstGeom prst="rect">
            <a:avLst/>
          </a:prstGeom>
        </p:spPr>
      </p:pic>
      <p:pic>
        <p:nvPicPr>
          <p:cNvPr id="1088" name="Picture 64" descr="Image result for signature consultants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107" y="5981877"/>
            <a:ext cx="655888" cy="17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0" name="Picture 66" descr="Image result for Strategic Staffing logo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082" y="5972911"/>
            <a:ext cx="580797" cy="19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CDE786-42BB-4FB9-A5E3-2EDFCCAE4867}"/>
              </a:ext>
            </a:extLst>
          </p:cNvPr>
          <p:cNvSpPr/>
          <p:nvPr/>
        </p:nvSpPr>
        <p:spPr>
          <a:xfrm>
            <a:off x="1851837" y="3346610"/>
            <a:ext cx="1005264" cy="320040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E023705-0FC5-4D85-8671-1B223BEB98AC}"/>
              </a:ext>
            </a:extLst>
          </p:cNvPr>
          <p:cNvSpPr/>
          <p:nvPr/>
        </p:nvSpPr>
        <p:spPr>
          <a:xfrm>
            <a:off x="3048501" y="3346610"/>
            <a:ext cx="1008152" cy="320040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333C575-64B1-4A51-BEC5-9720E6C52F20}"/>
              </a:ext>
            </a:extLst>
          </p:cNvPr>
          <p:cNvSpPr/>
          <p:nvPr/>
        </p:nvSpPr>
        <p:spPr>
          <a:xfrm>
            <a:off x="3183961" y="3797696"/>
            <a:ext cx="1105502" cy="320040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5DE6C1E-A821-4EA7-86EA-9B4CB85B0A84}"/>
              </a:ext>
            </a:extLst>
          </p:cNvPr>
          <p:cNvSpPr/>
          <p:nvPr/>
        </p:nvSpPr>
        <p:spPr>
          <a:xfrm>
            <a:off x="1181691" y="3797696"/>
            <a:ext cx="976810" cy="320040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B8FF2BB-F42C-4B79-AFFC-9F1219129693}"/>
              </a:ext>
            </a:extLst>
          </p:cNvPr>
          <p:cNvSpPr/>
          <p:nvPr/>
        </p:nvSpPr>
        <p:spPr>
          <a:xfrm>
            <a:off x="2082413" y="4638535"/>
            <a:ext cx="888000" cy="265402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4F8A012-0300-4D6A-9A52-5CAEF59E3C3B}"/>
              </a:ext>
            </a:extLst>
          </p:cNvPr>
          <p:cNvSpPr/>
          <p:nvPr/>
        </p:nvSpPr>
        <p:spPr>
          <a:xfrm>
            <a:off x="1161324" y="4987013"/>
            <a:ext cx="1053115" cy="24316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3445D7F-3D76-4B41-93FB-B15A0212310E}"/>
              </a:ext>
            </a:extLst>
          </p:cNvPr>
          <p:cNvSpPr/>
          <p:nvPr/>
        </p:nvSpPr>
        <p:spPr>
          <a:xfrm>
            <a:off x="1751971" y="5698010"/>
            <a:ext cx="1209652" cy="230292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71" name="Rectangle 21">
            <a:extLst>
              <a:ext uri="{FF2B5EF4-FFF2-40B4-BE49-F238E27FC236}">
                <a16:creationId xmlns:a16="http://schemas.microsoft.com/office/drawing/2014/main" id="{258FC34C-29A4-432E-91C3-7E748F7D9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9618" y="863593"/>
            <a:ext cx="1920240" cy="391541"/>
          </a:xfrm>
          <a:prstGeom prst="rect">
            <a:avLst/>
          </a:prstGeom>
          <a:solidFill>
            <a:srgbClr val="D9D9D9"/>
          </a:solidFill>
          <a:ln>
            <a:noFill/>
          </a:ln>
          <a:extLst/>
        </p:spPr>
        <p:txBody>
          <a:bodyPr wrap="square" lIns="81550" tIns="40775" rIns="81550" bIns="40775" anchor="ctr"/>
          <a:lstStyle/>
          <a:p>
            <a:pPr algn="ctr" defTabSz="817563"/>
            <a:r>
              <a:rPr lang="en-US" sz="900" b="1" dirty="0">
                <a:solidFill>
                  <a:srgbClr val="000000"/>
                </a:solidFill>
              </a:rPr>
              <a:t>Other Commercial &amp; Industrial Services</a:t>
            </a:r>
          </a:p>
        </p:txBody>
      </p:sp>
      <p:sp>
        <p:nvSpPr>
          <p:cNvPr id="74" name="Rectangle 21">
            <a:extLst>
              <a:ext uri="{FF2B5EF4-FFF2-40B4-BE49-F238E27FC236}">
                <a16:creationId xmlns:a16="http://schemas.microsoft.com/office/drawing/2014/main" id="{35167294-411F-4474-8C72-D8C0D627F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30" y="863593"/>
            <a:ext cx="1874520" cy="390003"/>
          </a:xfrm>
          <a:prstGeom prst="rect">
            <a:avLst/>
          </a:prstGeom>
          <a:solidFill>
            <a:srgbClr val="D9D9D9"/>
          </a:solidFill>
          <a:ln>
            <a:noFill/>
          </a:ln>
          <a:extLst/>
        </p:spPr>
        <p:txBody>
          <a:bodyPr wrap="square" lIns="81550" tIns="40775" rIns="81550" bIns="40775" anchor="ctr"/>
          <a:lstStyle/>
          <a:p>
            <a:pPr algn="ctr" defTabSz="817563"/>
            <a:r>
              <a:rPr lang="en-US" sz="900" b="1" dirty="0">
                <a:solidFill>
                  <a:srgbClr val="000000"/>
                </a:solidFill>
              </a:rPr>
              <a:t>HR Technology</a:t>
            </a:r>
          </a:p>
          <a:p>
            <a:pPr algn="ctr" defTabSz="817563"/>
            <a:r>
              <a:rPr lang="en-US" sz="900" b="1" dirty="0">
                <a:solidFill>
                  <a:srgbClr val="000000"/>
                </a:solidFill>
              </a:rPr>
              <a:t>Services</a:t>
            </a:r>
          </a:p>
        </p:txBody>
      </p:sp>
      <p:sp>
        <p:nvSpPr>
          <p:cNvPr id="75" name="Rectangle 23">
            <a:extLst>
              <a:ext uri="{FF2B5EF4-FFF2-40B4-BE49-F238E27FC236}">
                <a16:creationId xmlns:a16="http://schemas.microsoft.com/office/drawing/2014/main" id="{333BF94D-3929-4CC4-BC5D-FA8DFCC99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488" y="1353768"/>
            <a:ext cx="1915370" cy="161223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tIns="45720" rIns="45720" bIns="45720"/>
          <a:lstStyle/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Cross-sell staffing services to clients currently utilizing alternate consulting solutions</a:t>
            </a:r>
          </a:p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Further penetrate clients’ projects through workforce staffing</a:t>
            </a:r>
          </a:p>
        </p:txBody>
      </p:sp>
      <p:sp>
        <p:nvSpPr>
          <p:cNvPr id="84" name="Rectangle 23">
            <a:extLst>
              <a:ext uri="{FF2B5EF4-FFF2-40B4-BE49-F238E27FC236}">
                <a16:creationId xmlns:a16="http://schemas.microsoft.com/office/drawing/2014/main" id="{D33221A2-69B2-4C24-9276-E4F13F3DE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529" y="1353768"/>
            <a:ext cx="1874521" cy="1612230"/>
          </a:xfrm>
          <a:prstGeom prst="rect">
            <a:avLst/>
          </a:prstGeom>
          <a:noFill/>
          <a:ln w="952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5720" tIns="45720" rIns="45720" bIns="45720"/>
          <a:lstStyle/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Cross-sell staffing services to clients currently utilizing alternate HR solutions</a:t>
            </a:r>
          </a:p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Augment diversity of functional areas and end markets</a:t>
            </a:r>
          </a:p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900" dirty="0">
                <a:solidFill>
                  <a:srgbClr val="000000"/>
                </a:solidFill>
              </a:rPr>
              <a:t>Expand service offering</a:t>
            </a:r>
          </a:p>
          <a:p>
            <a:pPr marL="173038" indent="-173038" defTabSz="817563">
              <a:lnSpc>
                <a:spcPts val="1000"/>
              </a:lnSpc>
              <a:spcBef>
                <a:spcPts val="6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endParaRPr lang="en-US" sz="900" dirty="0">
              <a:solidFill>
                <a:srgbClr val="000000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80AFE87-7E18-4A2B-A3B0-BB559A2FB730}"/>
              </a:ext>
            </a:extLst>
          </p:cNvPr>
          <p:cNvCxnSpPr>
            <a:cxnSpLocks/>
          </p:cNvCxnSpPr>
          <p:nvPr/>
        </p:nvCxnSpPr>
        <p:spPr>
          <a:xfrm>
            <a:off x="7006093" y="4320623"/>
            <a:ext cx="0" cy="1955344"/>
          </a:xfrm>
          <a:prstGeom prst="line">
            <a:avLst/>
          </a:prstGeom>
          <a:ln w="19050" cmpd="sng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B45D9D2-80D0-44BF-B5AA-7642B220C02D}"/>
              </a:ext>
            </a:extLst>
          </p:cNvPr>
          <p:cNvCxnSpPr>
            <a:cxnSpLocks/>
          </p:cNvCxnSpPr>
          <p:nvPr/>
        </p:nvCxnSpPr>
        <p:spPr>
          <a:xfrm>
            <a:off x="5023624" y="3274835"/>
            <a:ext cx="0" cy="987552"/>
          </a:xfrm>
          <a:prstGeom prst="line">
            <a:avLst/>
          </a:prstGeom>
          <a:ln w="19050" cmpd="sng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726388D-32DA-4BC2-8440-0306C149B946}"/>
              </a:ext>
            </a:extLst>
          </p:cNvPr>
          <p:cNvCxnSpPr>
            <a:cxnSpLocks/>
          </p:cNvCxnSpPr>
          <p:nvPr/>
        </p:nvCxnSpPr>
        <p:spPr>
          <a:xfrm>
            <a:off x="7006093" y="3274835"/>
            <a:ext cx="0" cy="987552"/>
          </a:xfrm>
          <a:prstGeom prst="line">
            <a:avLst/>
          </a:prstGeom>
          <a:ln w="19050" cmpd="sng">
            <a:solidFill>
              <a:schemeClr val="bg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Image result for abm industries logo">
            <a:extLst>
              <a:ext uri="{FF2B5EF4-FFF2-40B4-BE49-F238E27FC236}">
                <a16:creationId xmlns:a16="http://schemas.microsoft.com/office/drawing/2014/main" id="{BA9A36B7-7CFC-4503-B012-2BFD24C48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2626" y="3351871"/>
            <a:ext cx="538404" cy="31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aecom logo">
            <a:extLst>
              <a:ext uri="{FF2B5EF4-FFF2-40B4-BE49-F238E27FC236}">
                <a16:creationId xmlns:a16="http://schemas.microsoft.com/office/drawing/2014/main" id="{C2D438D2-D5C5-49C9-9F76-3F200F45D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540" y="4459213"/>
            <a:ext cx="613102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Image result for bechtel corporation logo">
            <a:extLst>
              <a:ext uri="{FF2B5EF4-FFF2-40B4-BE49-F238E27FC236}">
                <a16:creationId xmlns:a16="http://schemas.microsoft.com/office/drawing/2014/main" id="{B73FB542-889C-4E33-A5B9-F99ACD8D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781" y="4738267"/>
            <a:ext cx="433956" cy="37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Image result for burns &amp; mcdonnell logo">
            <a:extLst>
              <a:ext uri="{FF2B5EF4-FFF2-40B4-BE49-F238E27FC236}">
                <a16:creationId xmlns:a16="http://schemas.microsoft.com/office/drawing/2014/main" id="{A5E21EC5-061D-46B9-BD01-832C15126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57"/>
          <a:stretch/>
        </p:blipFill>
        <p:spPr bwMode="auto">
          <a:xfrm>
            <a:off x="5957499" y="4846684"/>
            <a:ext cx="708695" cy="15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Image result for cumming construction logo">
            <a:extLst>
              <a:ext uri="{FF2B5EF4-FFF2-40B4-BE49-F238E27FC236}">
                <a16:creationId xmlns:a16="http://schemas.microsoft.com/office/drawing/2014/main" id="{DCA06B6C-434F-48DA-B929-5F4B278F27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83"/>
          <a:stretch/>
        </p:blipFill>
        <p:spPr bwMode="auto">
          <a:xfrm>
            <a:off x="5089276" y="5214623"/>
            <a:ext cx="813570" cy="14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Image result for hill international logo">
            <a:extLst>
              <a:ext uri="{FF2B5EF4-FFF2-40B4-BE49-F238E27FC236}">
                <a16:creationId xmlns:a16="http://schemas.microsoft.com/office/drawing/2014/main" id="{32A4DEED-C8B9-4BA3-9F07-8D1262A41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08" y="5514749"/>
            <a:ext cx="761000" cy="2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4" descr="Image result for iss a/s logo">
            <a:extLst>
              <a:ext uri="{FF2B5EF4-FFF2-40B4-BE49-F238E27FC236}">
                <a16:creationId xmlns:a16="http://schemas.microsoft.com/office/drawing/2014/main" id="{A0DB6FB7-EB85-406D-990F-ACE218AAA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790" y="5510399"/>
            <a:ext cx="351354" cy="3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8" descr="Image result for michael baker international logo">
            <a:extLst>
              <a:ext uri="{FF2B5EF4-FFF2-40B4-BE49-F238E27FC236}">
                <a16:creationId xmlns:a16="http://schemas.microsoft.com/office/drawing/2014/main" id="{3DE1577A-33F8-48F1-9DF3-92DC96860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420" y="3438815"/>
            <a:ext cx="569216" cy="171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0" descr="Image result for nv5 global logo">
            <a:extLst>
              <a:ext uri="{FF2B5EF4-FFF2-40B4-BE49-F238E27FC236}">
                <a16:creationId xmlns:a16="http://schemas.microsoft.com/office/drawing/2014/main" id="{93C0411B-6A71-42C8-872D-4E747A412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5" t="17970" r="21715" b="29274"/>
          <a:stretch/>
        </p:blipFill>
        <p:spPr bwMode="auto">
          <a:xfrm>
            <a:off x="6594880" y="5558531"/>
            <a:ext cx="333804" cy="21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2" descr="Image result for sgs sa logo">
            <a:extLst>
              <a:ext uri="{FF2B5EF4-FFF2-40B4-BE49-F238E27FC236}">
                <a16:creationId xmlns:a16="http://schemas.microsoft.com/office/drawing/2014/main" id="{8F15C7A2-F4B2-4085-8D7B-90EA9DF7A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/>
          <a:stretch/>
        </p:blipFill>
        <p:spPr bwMode="auto">
          <a:xfrm>
            <a:off x="5379974" y="3901495"/>
            <a:ext cx="400575" cy="23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4" descr="Image result for sodexo logo">
            <a:extLst>
              <a:ext uri="{FF2B5EF4-FFF2-40B4-BE49-F238E27FC236}">
                <a16:creationId xmlns:a16="http://schemas.microsoft.com/office/drawing/2014/main" id="{A0BACB82-86AF-4F12-A863-DBA38C02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483" y="5965783"/>
            <a:ext cx="592005" cy="1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6" descr="Image result for stantec logo">
            <a:extLst>
              <a:ext uri="{FF2B5EF4-FFF2-40B4-BE49-F238E27FC236}">
                <a16:creationId xmlns:a16="http://schemas.microsoft.com/office/drawing/2014/main" id="{24E18F75-4934-4108-8FE8-A7706D29B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045" y="3894439"/>
            <a:ext cx="843682" cy="23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8" descr="Image result for willdan group logo">
            <a:extLst>
              <a:ext uri="{FF2B5EF4-FFF2-40B4-BE49-F238E27FC236}">
                <a16:creationId xmlns:a16="http://schemas.microsoft.com/office/drawing/2014/main" id="{C03459F5-87BB-40F6-A926-214CCD0D5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4"/>
          <a:stretch/>
        </p:blipFill>
        <p:spPr bwMode="auto">
          <a:xfrm>
            <a:off x="6113874" y="5968107"/>
            <a:ext cx="694684" cy="15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4" descr="Image result for ws atkins logo">
            <a:extLst>
              <a:ext uri="{FF2B5EF4-FFF2-40B4-BE49-F238E27FC236}">
                <a16:creationId xmlns:a16="http://schemas.microsoft.com/office/drawing/2014/main" id="{3F1DC96A-40BE-4BD9-971D-D160274B9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1" t="13740" r="16667" b="38664"/>
          <a:stretch/>
        </p:blipFill>
        <p:spPr bwMode="auto">
          <a:xfrm>
            <a:off x="5920793" y="4447838"/>
            <a:ext cx="813272" cy="21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Image result for callidus cloud logo">
            <a:extLst>
              <a:ext uri="{FF2B5EF4-FFF2-40B4-BE49-F238E27FC236}">
                <a16:creationId xmlns:a16="http://schemas.microsoft.com/office/drawing/2014/main" id="{D7158CB0-CF59-4C50-88A6-8B434B49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854" y="4301736"/>
            <a:ext cx="625459" cy="29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Image result for careerbuilder logo">
            <a:extLst>
              <a:ext uri="{FF2B5EF4-FFF2-40B4-BE49-F238E27FC236}">
                <a16:creationId xmlns:a16="http://schemas.microsoft.com/office/drawing/2014/main" id="{2A8C3655-3ACA-4A87-817C-D4154FB88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29" y="3687254"/>
            <a:ext cx="601028" cy="17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8" name="Picture 54" descr="Image result for chegg logo">
            <a:extLst>
              <a:ext uri="{FF2B5EF4-FFF2-40B4-BE49-F238E27FC236}">
                <a16:creationId xmlns:a16="http://schemas.microsoft.com/office/drawing/2014/main" id="{34B8AD88-EAA2-4ABB-9B47-43879DC0A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108" y="4626172"/>
            <a:ext cx="537413" cy="15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6" descr="Image result for conduent incorporated logo">
            <a:extLst>
              <a:ext uri="{FF2B5EF4-FFF2-40B4-BE49-F238E27FC236}">
                <a16:creationId xmlns:a16="http://schemas.microsoft.com/office/drawing/2014/main" id="{23D7116A-C560-4045-94BE-DFF151EDF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390" y="4601955"/>
            <a:ext cx="858480" cy="2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0" descr="Image result for cornerstone ondemand logo">
            <a:extLst>
              <a:ext uri="{FF2B5EF4-FFF2-40B4-BE49-F238E27FC236}">
                <a16:creationId xmlns:a16="http://schemas.microsoft.com/office/drawing/2014/main" id="{E447C918-34FB-4EF5-8609-A9465E4C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798" y="4844980"/>
            <a:ext cx="867701" cy="19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62" descr="Image result for dhi group logo">
            <a:extLst>
              <a:ext uri="{FF2B5EF4-FFF2-40B4-BE49-F238E27FC236}">
                <a16:creationId xmlns:a16="http://schemas.microsoft.com/office/drawing/2014/main" id="{C9A39229-3748-4C43-A3E0-0118334B89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47" b="25452"/>
          <a:stretch/>
        </p:blipFill>
        <p:spPr bwMode="auto">
          <a:xfrm>
            <a:off x="7245066" y="5116633"/>
            <a:ext cx="374934" cy="195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6" name="Picture 72" descr="Image result for flexjobs logo">
            <a:extLst>
              <a:ext uri="{FF2B5EF4-FFF2-40B4-BE49-F238E27FC236}">
                <a16:creationId xmlns:a16="http://schemas.microsoft.com/office/drawing/2014/main" id="{34F5353D-4FB0-4754-BC0E-4B1C79FEB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195" y="3672051"/>
            <a:ext cx="512901" cy="23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8" name="Picture 74" descr="Image result for glassdoor logo">
            <a:extLst>
              <a:ext uri="{FF2B5EF4-FFF2-40B4-BE49-F238E27FC236}">
                <a16:creationId xmlns:a16="http://schemas.microsoft.com/office/drawing/2014/main" id="{9FEF2695-463F-4335-940E-F42B62B37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7" t="28418" r="12913" b="25523"/>
          <a:stretch/>
        </p:blipFill>
        <p:spPr bwMode="auto">
          <a:xfrm>
            <a:off x="7931523" y="5122782"/>
            <a:ext cx="869243" cy="187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0" name="Picture 76" descr="Image result for indeed logo">
            <a:extLst>
              <a:ext uri="{FF2B5EF4-FFF2-40B4-BE49-F238E27FC236}">
                <a16:creationId xmlns:a16="http://schemas.microsoft.com/office/drawing/2014/main" id="{A6A9BCC9-9948-4F5F-9CE0-A5C186AE12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5" r="44481" b="13223"/>
          <a:stretch/>
        </p:blipFill>
        <p:spPr bwMode="auto">
          <a:xfrm>
            <a:off x="9424430" y="4637965"/>
            <a:ext cx="567863" cy="187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2" name="Picture 78" descr="Image result for linkedin logo">
            <a:extLst>
              <a:ext uri="{FF2B5EF4-FFF2-40B4-BE49-F238E27FC236}">
                <a16:creationId xmlns:a16="http://schemas.microsoft.com/office/drawing/2014/main" id="{06834DF8-9A0D-4AF5-B64C-111F1E77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179" y="3990276"/>
            <a:ext cx="567027" cy="15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4" name="Picture 80" descr="Image result for monster worldwide logo">
            <a:extLst>
              <a:ext uri="{FF2B5EF4-FFF2-40B4-BE49-F238E27FC236}">
                <a16:creationId xmlns:a16="http://schemas.microsoft.com/office/drawing/2014/main" id="{2D552E21-6B21-4CAD-AC9C-3FADC61D0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726" y="4914759"/>
            <a:ext cx="852351" cy="16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6" name="Picture 82" descr="Image result for omnicom logo">
            <a:extLst>
              <a:ext uri="{FF2B5EF4-FFF2-40B4-BE49-F238E27FC236}">
                <a16:creationId xmlns:a16="http://schemas.microsoft.com/office/drawing/2014/main" id="{6F6910F5-55F1-4386-8513-D193854B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30" y="5383451"/>
            <a:ext cx="834417" cy="14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8" name="Picture 84" descr="Image result for oracle logo">
            <a:extLst>
              <a:ext uri="{FF2B5EF4-FFF2-40B4-BE49-F238E27FC236}">
                <a16:creationId xmlns:a16="http://schemas.microsoft.com/office/drawing/2014/main" id="{4037773F-0238-4507-8A3B-B8A966B7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362" y="5398880"/>
            <a:ext cx="816033" cy="11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0" name="Picture 86" descr="Image result for peoplefluent logo">
            <a:extLst>
              <a:ext uri="{FF2B5EF4-FFF2-40B4-BE49-F238E27FC236}">
                <a16:creationId xmlns:a16="http://schemas.microsoft.com/office/drawing/2014/main" id="{5C6E83A0-DB8C-4845-874D-12F8D9B19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85" y="5109807"/>
            <a:ext cx="660596" cy="27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2" name="Picture 88" descr="Image result for the ultimate software group logo">
            <a:extLst>
              <a:ext uri="{FF2B5EF4-FFF2-40B4-BE49-F238E27FC236}">
                <a16:creationId xmlns:a16="http://schemas.microsoft.com/office/drawing/2014/main" id="{1DAC4027-AC77-468B-A7FB-5C7856C29E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18"/>
          <a:stretch/>
        </p:blipFill>
        <p:spPr bwMode="auto">
          <a:xfrm>
            <a:off x="7646339" y="5705573"/>
            <a:ext cx="635473" cy="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4" name="Picture 90" descr="Image result for wageworks logo">
            <a:extLst>
              <a:ext uri="{FF2B5EF4-FFF2-40B4-BE49-F238E27FC236}">
                <a16:creationId xmlns:a16="http://schemas.microsoft.com/office/drawing/2014/main" id="{85650EC9-90A1-4B08-B4B4-EB04650728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9896" y="5644099"/>
            <a:ext cx="547775" cy="2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6" name="Picture 92" descr="Image result for workday inc logo">
            <a:extLst>
              <a:ext uri="{FF2B5EF4-FFF2-40B4-BE49-F238E27FC236}">
                <a16:creationId xmlns:a16="http://schemas.microsoft.com/office/drawing/2014/main" id="{17E7CF66-DDCC-451B-AD3D-7AE5EC6D2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152" y="5988504"/>
            <a:ext cx="556485" cy="23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0" name="Picture 96" descr="Image result for dar-al handasah logo">
            <a:extLst>
              <a:ext uri="{FF2B5EF4-FFF2-40B4-BE49-F238E27FC236}">
                <a16:creationId xmlns:a16="http://schemas.microsoft.com/office/drawing/2014/main" id="{455D7B66-32E4-4114-B218-639EEE40E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9" t="28110"/>
          <a:stretch/>
        </p:blipFill>
        <p:spPr bwMode="auto">
          <a:xfrm>
            <a:off x="5999920" y="5170849"/>
            <a:ext cx="947738" cy="23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Arrow: Down 134">
            <a:extLst>
              <a:ext uri="{FF2B5EF4-FFF2-40B4-BE49-F238E27FC236}">
                <a16:creationId xmlns:a16="http://schemas.microsoft.com/office/drawing/2014/main" id="{2D261CF0-9146-4D2B-BAED-7048555FFD18}"/>
              </a:ext>
            </a:extLst>
          </p:cNvPr>
          <p:cNvSpPr/>
          <p:nvPr/>
        </p:nvSpPr>
        <p:spPr>
          <a:xfrm>
            <a:off x="5738618" y="2996016"/>
            <a:ext cx="562063" cy="257314"/>
          </a:xfrm>
          <a:prstGeom prst="downArrow">
            <a:avLst/>
          </a:prstGeom>
          <a:solidFill>
            <a:srgbClr val="D9D9D9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36" name="Arrow: Down 135">
            <a:extLst>
              <a:ext uri="{FF2B5EF4-FFF2-40B4-BE49-F238E27FC236}">
                <a16:creationId xmlns:a16="http://schemas.microsoft.com/office/drawing/2014/main" id="{29AE37E7-07FA-4429-AC03-6E7AA9C97D18}"/>
              </a:ext>
            </a:extLst>
          </p:cNvPr>
          <p:cNvSpPr/>
          <p:nvPr/>
        </p:nvSpPr>
        <p:spPr>
          <a:xfrm>
            <a:off x="7719210" y="2996016"/>
            <a:ext cx="562063" cy="257314"/>
          </a:xfrm>
          <a:prstGeom prst="downArrow">
            <a:avLst/>
          </a:prstGeom>
          <a:solidFill>
            <a:srgbClr val="D9D9D9"/>
          </a:soli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6C309CE-0536-472C-B331-C10898D21009}"/>
              </a:ext>
            </a:extLst>
          </p:cNvPr>
          <p:cNvSpPr/>
          <p:nvPr/>
        </p:nvSpPr>
        <p:spPr>
          <a:xfrm>
            <a:off x="9303585" y="2190234"/>
            <a:ext cx="1628503" cy="805402"/>
          </a:xfrm>
          <a:prstGeom prst="rect">
            <a:avLst/>
          </a:prstGeom>
          <a:solidFill>
            <a:srgbClr val="FFFF00"/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Since this is thinning out let’s consider: Angie’s list (HomeAdvisor / IAC owned) types. We had a list like this in BNI</a:t>
            </a:r>
          </a:p>
        </p:txBody>
      </p:sp>
      <p:pic>
        <p:nvPicPr>
          <p:cNvPr id="5" name="Picture 2" descr="Image result for 51job logo">
            <a:extLst>
              <a:ext uri="{FF2B5EF4-FFF2-40B4-BE49-F238E27FC236}">
                <a16:creationId xmlns:a16="http://schemas.microsoft.com/office/drawing/2014/main" id="{F64951D8-D3A3-4F1F-9EE6-B38C0818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90" y="3317082"/>
            <a:ext cx="556263" cy="30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angies list logo">
            <a:extLst>
              <a:ext uri="{FF2B5EF4-FFF2-40B4-BE49-F238E27FC236}">
                <a16:creationId xmlns:a16="http://schemas.microsoft.com/office/drawing/2014/main" id="{4EE368DF-080D-4E91-9056-02AE0BF23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9699" y="3417229"/>
            <a:ext cx="726790" cy="1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IAC logo">
            <a:extLst>
              <a:ext uri="{FF2B5EF4-FFF2-40B4-BE49-F238E27FC236}">
                <a16:creationId xmlns:a16="http://schemas.microsoft.com/office/drawing/2014/main" id="{FB625954-FC4B-4834-96CB-73D9478B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955" y="3431001"/>
            <a:ext cx="306162" cy="10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microsoft logo">
            <a:extLst>
              <a:ext uri="{FF2B5EF4-FFF2-40B4-BE49-F238E27FC236}">
                <a16:creationId xmlns:a16="http://schemas.microsoft.com/office/drawing/2014/main" id="{F6F162E8-D8C9-4BD0-A824-6B23DBDB9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3819" r="9435" b="23497"/>
          <a:stretch/>
        </p:blipFill>
        <p:spPr bwMode="auto">
          <a:xfrm>
            <a:off x="7902818" y="3995771"/>
            <a:ext cx="599233" cy="1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660CD74C-3CD5-4566-81BC-270D072BFF4D}"/>
              </a:ext>
            </a:extLst>
          </p:cNvPr>
          <p:cNvSpPr/>
          <p:nvPr/>
        </p:nvSpPr>
        <p:spPr>
          <a:xfrm>
            <a:off x="7293994" y="3929630"/>
            <a:ext cx="1266461" cy="290945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3" name="Picture 10" descr="Image result for beyond.com logo">
            <a:extLst>
              <a:ext uri="{FF2B5EF4-FFF2-40B4-BE49-F238E27FC236}">
                <a16:creationId xmlns:a16="http://schemas.microsoft.com/office/drawing/2014/main" id="{D4828BE9-2CBD-4479-B591-8557C05E4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3" b="19478"/>
          <a:stretch/>
        </p:blipFill>
        <p:spPr bwMode="auto">
          <a:xfrm>
            <a:off x="7117310" y="4343745"/>
            <a:ext cx="715457" cy="20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2" descr="Image result for craigslist logo">
            <a:extLst>
              <a:ext uri="{FF2B5EF4-FFF2-40B4-BE49-F238E27FC236}">
                <a16:creationId xmlns:a16="http://schemas.microsoft.com/office/drawing/2014/main" id="{5F099D1D-56E0-4DE3-9386-1A30DAE2D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960" y="4857602"/>
            <a:ext cx="783419" cy="199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Image result for houzz logo">
            <a:extLst>
              <a:ext uri="{FF2B5EF4-FFF2-40B4-BE49-F238E27FC236}">
                <a16:creationId xmlns:a16="http://schemas.microsoft.com/office/drawing/2014/main" id="{69E45FE2-0956-43F4-9FEF-79A932FBA7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4" t="12931" r="19761" b="14703"/>
          <a:stretch/>
        </p:blipFill>
        <p:spPr bwMode="auto">
          <a:xfrm>
            <a:off x="10462888" y="3811386"/>
            <a:ext cx="305152" cy="27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Image result for nextdoor.com logo">
            <a:extLst>
              <a:ext uri="{FF2B5EF4-FFF2-40B4-BE49-F238E27FC236}">
                <a16:creationId xmlns:a16="http://schemas.microsoft.com/office/drawing/2014/main" id="{CFFBF5D9-E075-4EF1-8A7F-BE8752CB8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574" y="4239703"/>
            <a:ext cx="843964" cy="11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8" descr="Image result for porch.com logo">
            <a:extLst>
              <a:ext uri="{FF2B5EF4-FFF2-40B4-BE49-F238E27FC236}">
                <a16:creationId xmlns:a16="http://schemas.microsoft.com/office/drawing/2014/main" id="{C90A52DE-AF05-4F80-9870-643B265B4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559" y="5190070"/>
            <a:ext cx="789408" cy="30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servicewhale logo">
            <a:extLst>
              <a:ext uri="{FF2B5EF4-FFF2-40B4-BE49-F238E27FC236}">
                <a16:creationId xmlns:a16="http://schemas.microsoft.com/office/drawing/2014/main" id="{A1ED3340-DAFC-40BD-B88A-2F18E9833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574" y="4486741"/>
            <a:ext cx="785206" cy="2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taskrabbit.com logo">
            <a:extLst>
              <a:ext uri="{FF2B5EF4-FFF2-40B4-BE49-F238E27FC236}">
                <a16:creationId xmlns:a16="http://schemas.microsoft.com/office/drawing/2014/main" id="{C6AADF73-7FF2-4F8E-834D-9646DAE61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61" y="5591491"/>
            <a:ext cx="548410" cy="32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4" descr="Image result for thumbtack logo">
            <a:extLst>
              <a:ext uri="{FF2B5EF4-FFF2-40B4-BE49-F238E27FC236}">
                <a16:creationId xmlns:a16="http://schemas.microsoft.com/office/drawing/2014/main" id="{2A8544B2-1F7A-4B24-A1AD-F0E49A39F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6550" y="4882771"/>
            <a:ext cx="834417" cy="13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6" descr="Image result for yelp logo">
            <a:extLst>
              <a:ext uri="{FF2B5EF4-FFF2-40B4-BE49-F238E27FC236}">
                <a16:creationId xmlns:a16="http://schemas.microsoft.com/office/drawing/2014/main" id="{2EF58E9F-81E2-461F-9E51-2C1D1EC5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943" y="5888354"/>
            <a:ext cx="684229" cy="43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E0E6AA28-EE0A-4152-A95E-46BD6E48301D}"/>
              </a:ext>
            </a:extLst>
          </p:cNvPr>
          <p:cNvSpPr/>
          <p:nvPr/>
        </p:nvSpPr>
        <p:spPr>
          <a:xfrm>
            <a:off x="7688157" y="3336414"/>
            <a:ext cx="1187426" cy="290945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21" name="PageNumberTextBox">
            <a:extLst>
              <a:ext uri="{FF2B5EF4-FFF2-40B4-BE49-F238E27FC236}">
                <a16:creationId xmlns:a16="http://schemas.microsoft.com/office/drawing/2014/main" id="{FE4DF0E2-CCEF-4D84-BBFB-4886EEC5FB9E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19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997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Box"/>
          <p:cNvSpPr txBox="1"/>
          <p:nvPr>
            <p:custDataLst>
              <p:tags r:id="rId1"/>
            </p:custDataLst>
          </p:nvPr>
        </p:nvSpPr>
        <p:spPr>
          <a:xfrm>
            <a:off x="342899" y="718820"/>
            <a:ext cx="8575675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Lincoln International will dedicate senior resources to ensure the most successful outcome for HKA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498198"/>
              </p:ext>
            </p:extLst>
          </p:nvPr>
        </p:nvGraphicFramePr>
        <p:xfrm>
          <a:off x="342899" y="5299722"/>
          <a:ext cx="845820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Global</a:t>
                      </a:r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Resources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832224"/>
              </p:ext>
            </p:extLst>
          </p:nvPr>
        </p:nvGraphicFramePr>
        <p:xfrm>
          <a:off x="342899" y="1179666"/>
          <a:ext cx="6316693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16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M&amp;A Execution Team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2503932" y="6004368"/>
            <a:ext cx="1977327" cy="382350"/>
            <a:chOff x="2379113" y="6004368"/>
            <a:chExt cx="1977327" cy="382350"/>
          </a:xfrm>
        </p:grpSpPr>
        <p:sp>
          <p:nvSpPr>
            <p:cNvPr id="15" name="Rectangle 20"/>
            <p:cNvSpPr>
              <a:spLocks noChangeArrowheads="1"/>
            </p:cNvSpPr>
            <p:nvPr/>
          </p:nvSpPr>
          <p:spPr bwMode="auto">
            <a:xfrm>
              <a:off x="2379113" y="6004368"/>
              <a:ext cx="1977327" cy="3823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81612" tIns="40806" rIns="81612" bIns="40806" anchor="t"/>
            <a:lstStyle/>
            <a:p>
              <a:pPr defTabSz="763559">
                <a:buClr>
                  <a:srgbClr val="000080"/>
                </a:buClr>
              </a:pPr>
              <a:r>
                <a:rPr lang="en-US" sz="700" b="1" dirty="0">
                  <a:solidFill>
                    <a:srgbClr val="000000"/>
                  </a:solidFill>
                </a:rPr>
                <a:t>Ivan Marina</a:t>
              </a:r>
            </a:p>
            <a:p>
              <a:pPr defTabSz="763559">
                <a:buClr>
                  <a:srgbClr val="000080"/>
                </a:buClr>
              </a:pPr>
              <a:r>
                <a:rPr lang="en-US" sz="700" dirty="0">
                  <a:solidFill>
                    <a:srgbClr val="000000"/>
                  </a:solidFill>
                </a:rPr>
                <a:t>Managing Director</a:t>
              </a:r>
            </a:p>
            <a:p>
              <a:pPr defTabSz="763559">
                <a:buClr>
                  <a:srgbClr val="000080"/>
                </a:buClr>
              </a:pPr>
              <a:r>
                <a:rPr lang="en-US" sz="700" dirty="0">
                  <a:solidFill>
                    <a:srgbClr val="000000"/>
                  </a:solidFill>
                </a:rPr>
                <a:t>Spain</a:t>
              </a:r>
            </a:p>
          </p:txBody>
        </p:sp>
        <p:pic>
          <p:nvPicPr>
            <p:cNvPr id="16" name="Picture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160084" y="6023790"/>
              <a:ext cx="183302" cy="107892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06756" y="6040233"/>
              <a:ext cx="265676" cy="345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/>
          <p:cNvGrpSpPr/>
          <p:nvPr/>
        </p:nvGrpSpPr>
        <p:grpSpPr>
          <a:xfrm>
            <a:off x="4664964" y="6004368"/>
            <a:ext cx="1977327" cy="382350"/>
            <a:chOff x="4602554" y="6004368"/>
            <a:chExt cx="1977327" cy="382350"/>
          </a:xfrm>
        </p:grpSpPr>
        <p:sp>
          <p:nvSpPr>
            <p:cNvPr id="19" name="Rectangle 20"/>
            <p:cNvSpPr>
              <a:spLocks noChangeArrowheads="1"/>
            </p:cNvSpPr>
            <p:nvPr/>
          </p:nvSpPr>
          <p:spPr bwMode="auto">
            <a:xfrm>
              <a:off x="4602554" y="6004368"/>
              <a:ext cx="1977327" cy="3823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81612" tIns="40806" rIns="81612" bIns="40806" anchor="t"/>
            <a:lstStyle/>
            <a:p>
              <a:pPr defTabSz="763559">
                <a:buClr>
                  <a:srgbClr val="000080"/>
                </a:buClr>
              </a:pPr>
              <a:r>
                <a:rPr lang="en-US" sz="700" b="1" dirty="0">
                  <a:solidFill>
                    <a:srgbClr val="000000"/>
                  </a:solidFill>
                </a:rPr>
                <a:t>Filippo Lardera</a:t>
              </a:r>
            </a:p>
            <a:p>
              <a:pPr defTabSz="763559">
                <a:buClr>
                  <a:srgbClr val="000080"/>
                </a:buClr>
              </a:pPr>
              <a:r>
                <a:rPr lang="en-US" sz="700" dirty="0">
                  <a:solidFill>
                    <a:srgbClr val="000000"/>
                  </a:solidFill>
                </a:rPr>
                <a:t>Managing Director</a:t>
              </a:r>
            </a:p>
            <a:p>
              <a:pPr defTabSz="763559">
                <a:buClr>
                  <a:srgbClr val="000080"/>
                </a:buClr>
              </a:pPr>
              <a:r>
                <a:rPr lang="en-US" sz="700" dirty="0">
                  <a:solidFill>
                    <a:srgbClr val="000000"/>
                  </a:solidFill>
                </a:rPr>
                <a:t>Italy</a:t>
              </a:r>
            </a:p>
          </p:txBody>
        </p:sp>
        <p:pic>
          <p:nvPicPr>
            <p:cNvPr id="20" name="Picture 43" descr="H:\Williams Lea\Libraries\Flags\Updated Flags\Italy\Italy.emf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447" y="6030247"/>
              <a:ext cx="184453" cy="108065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21" t="11215" r="21021" b="30826"/>
            <a:stretch/>
          </p:blipFill>
          <p:spPr bwMode="auto">
            <a:xfrm>
              <a:off x="6095607" y="6039127"/>
              <a:ext cx="230862" cy="347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ectangle 20"/>
          <p:cNvSpPr>
            <a:spLocks noChangeArrowheads="1"/>
          </p:cNvSpPr>
          <p:nvPr/>
        </p:nvSpPr>
        <p:spPr bwMode="auto">
          <a:xfrm>
            <a:off x="6825995" y="6004368"/>
            <a:ext cx="1977328" cy="382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lIns="81612" tIns="40806" rIns="81612" bIns="40806" anchor="t"/>
          <a:lstStyle/>
          <a:p>
            <a:pPr defTabSz="763559">
              <a:buClr>
                <a:srgbClr val="000080"/>
              </a:buClr>
            </a:pPr>
            <a:r>
              <a:rPr lang="en-US" sz="700" b="1" dirty="0">
                <a:solidFill>
                  <a:srgbClr val="000000"/>
                </a:solidFill>
              </a:rPr>
              <a:t>Joe Chang</a:t>
            </a:r>
          </a:p>
          <a:p>
            <a:pPr defTabSz="763559">
              <a:buClr>
                <a:srgbClr val="000080"/>
              </a:buClr>
            </a:pPr>
            <a:r>
              <a:rPr lang="en-US" sz="700" dirty="0">
                <a:solidFill>
                  <a:srgbClr val="000000"/>
                </a:solidFill>
              </a:rPr>
              <a:t>Managing Director</a:t>
            </a:r>
          </a:p>
          <a:p>
            <a:pPr defTabSz="763559">
              <a:buClr>
                <a:srgbClr val="000080"/>
              </a:buClr>
            </a:pPr>
            <a:r>
              <a:rPr lang="en-US" sz="700" dirty="0">
                <a:solidFill>
                  <a:srgbClr val="000000"/>
                </a:solidFill>
              </a:rPr>
              <a:t>China</a:t>
            </a:r>
          </a:p>
        </p:txBody>
      </p:sp>
      <p:pic>
        <p:nvPicPr>
          <p:cNvPr id="24" name="Picture 59" descr="H:\Williams Lea\Libraries\Flags\Updated Flags\China\China.emf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2418" y="6028968"/>
            <a:ext cx="184453" cy="10806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857952"/>
              </p:ext>
            </p:extLst>
          </p:nvPr>
        </p:nvGraphicFramePr>
        <p:xfrm>
          <a:off x="6823082" y="3222390"/>
          <a:ext cx="1978017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Private</a:t>
                      </a:r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Company </a:t>
                      </a:r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Group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620362"/>
              </p:ext>
            </p:extLst>
          </p:nvPr>
        </p:nvGraphicFramePr>
        <p:xfrm>
          <a:off x="6823082" y="1179666"/>
          <a:ext cx="1978017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0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Debt Advisory Group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6" name="Group 35"/>
          <p:cNvGrpSpPr/>
          <p:nvPr/>
        </p:nvGrpSpPr>
        <p:grpSpPr>
          <a:xfrm>
            <a:off x="2503931" y="5588241"/>
            <a:ext cx="1977327" cy="383629"/>
            <a:chOff x="2379113" y="5588241"/>
            <a:chExt cx="1977327" cy="383629"/>
          </a:xfrm>
        </p:grpSpPr>
        <p:sp>
          <p:nvSpPr>
            <p:cNvPr id="37" name="Rectangle 20"/>
            <p:cNvSpPr>
              <a:spLocks noChangeArrowheads="1"/>
            </p:cNvSpPr>
            <p:nvPr/>
          </p:nvSpPr>
          <p:spPr bwMode="auto">
            <a:xfrm>
              <a:off x="2379113" y="5588241"/>
              <a:ext cx="1977327" cy="3823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81612" tIns="40806" rIns="81612" bIns="40806" anchor="t"/>
            <a:lstStyle/>
            <a:p>
              <a:pPr defTabSz="763559">
                <a:buClr>
                  <a:srgbClr val="000080"/>
                </a:buClr>
              </a:pPr>
              <a:r>
                <a:rPr lang="en-US" sz="700" b="1" dirty="0">
                  <a:solidFill>
                    <a:srgbClr val="000000"/>
                  </a:solidFill>
                </a:rPr>
                <a:t>Gaurav Marathe</a:t>
              </a:r>
            </a:p>
            <a:p>
              <a:pPr defTabSz="763559">
                <a:buClr>
                  <a:srgbClr val="000080"/>
                </a:buClr>
              </a:pPr>
              <a:r>
                <a:rPr lang="en-US" sz="700" dirty="0">
                  <a:solidFill>
                    <a:srgbClr val="000000"/>
                  </a:solidFill>
                </a:rPr>
                <a:t>Managing Director</a:t>
              </a:r>
            </a:p>
            <a:p>
              <a:pPr defTabSz="763559">
                <a:buClr>
                  <a:srgbClr val="000080"/>
                </a:buClr>
              </a:pPr>
              <a:r>
                <a:rPr lang="en-US" sz="700" dirty="0">
                  <a:solidFill>
                    <a:srgbClr val="000000"/>
                  </a:solidFill>
                </a:rPr>
                <a:t>India</a:t>
              </a:r>
            </a:p>
          </p:txBody>
        </p:sp>
        <p:pic>
          <p:nvPicPr>
            <p:cNvPr id="38" name="Picture 29" descr="H:\Williams Lea\Libraries\Flags\Updated Flags\India\India.em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2674" y="5612457"/>
              <a:ext cx="187313" cy="109728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H:\Libraries\Banker Photos\India\Marathe, Gaurav\Marathe,-Gaurav_No_Background.png"/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756" y="5624398"/>
              <a:ext cx="265176" cy="347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/>
          <p:cNvGrpSpPr/>
          <p:nvPr/>
        </p:nvGrpSpPr>
        <p:grpSpPr>
          <a:xfrm>
            <a:off x="6825995" y="3568962"/>
            <a:ext cx="1975104" cy="1680675"/>
            <a:chOff x="6825995" y="1491593"/>
            <a:chExt cx="1975104" cy="1680675"/>
          </a:xfrm>
        </p:grpSpPr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6825995" y="1491593"/>
              <a:ext cx="1975104" cy="168067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/>
          </p:spPr>
          <p:txBody>
            <a:bodyPr lIns="45720" tIns="45720" rIns="274320" bIns="10792"/>
            <a:lstStyle/>
            <a:p>
              <a:pPr>
                <a:buClr>
                  <a:srgbClr val="07325F"/>
                </a:buClr>
                <a:buSzPct val="100000"/>
              </a:pPr>
              <a:r>
                <a:rPr lang="en-US" sz="800" b="1" dirty="0"/>
                <a:t>Scott Hebbeler</a:t>
              </a:r>
            </a:p>
            <a:p>
              <a:pPr>
                <a:buClr>
                  <a:srgbClr val="07325F"/>
                </a:buClr>
                <a:buSzPct val="100000"/>
              </a:pPr>
              <a:r>
                <a:rPr lang="en-US" sz="700" dirty="0"/>
                <a:t>Managing Director</a:t>
              </a:r>
            </a:p>
            <a:p>
              <a:pPr marL="114300" indent="-114300" defTabSz="765175" fontAlgn="base">
                <a:spcBef>
                  <a:spcPts val="100"/>
                </a:spcBef>
                <a:spcAft>
                  <a:spcPct val="0"/>
                </a:spcAft>
                <a:buClr>
                  <a:srgbClr val="07325F"/>
                </a:buClr>
                <a:buSzPct val="100000"/>
                <a:buFont typeface="Wingdings"/>
                <a:buChar char="§"/>
                <a:defRPr/>
              </a:pPr>
              <a:r>
                <a:rPr lang="en-US" sz="700" kern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Officer in the Private Company Group</a:t>
              </a:r>
            </a:p>
            <a:p>
              <a:pPr marL="114300" indent="-114300" defTabSz="765175" fontAlgn="base">
                <a:spcBef>
                  <a:spcPts val="100"/>
                </a:spcBef>
                <a:spcAft>
                  <a:spcPct val="0"/>
                </a:spcAft>
                <a:buClr>
                  <a:srgbClr val="07325F"/>
                </a:buClr>
                <a:buSzPct val="100000"/>
                <a:buFont typeface="Wingdings"/>
                <a:buChar char="§"/>
                <a:defRPr/>
              </a:pPr>
              <a:r>
                <a:rPr lang="en-US" sz="700" kern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MBA from Harvard Business School and BS from the United States Air Force Academy</a:t>
              </a:r>
            </a:p>
            <a:p>
              <a:pPr defTabSz="765175" fontAlgn="base">
                <a:spcBef>
                  <a:spcPts val="100"/>
                </a:spcBef>
                <a:spcAft>
                  <a:spcPct val="0"/>
                </a:spcAft>
                <a:buClr>
                  <a:srgbClr val="07325F"/>
                </a:buClr>
                <a:buSzPct val="100000"/>
                <a:defRPr/>
              </a:pPr>
              <a:endParaRPr lang="en-US" sz="700" kern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defTabSz="765175" fontAlgn="base">
                <a:spcBef>
                  <a:spcPts val="100"/>
                </a:spcBef>
                <a:spcAft>
                  <a:spcPct val="0"/>
                </a:spcAft>
                <a:buClr>
                  <a:srgbClr val="07325F"/>
                </a:buClr>
                <a:buSzPct val="100000"/>
                <a:defRPr/>
              </a:pPr>
              <a:endParaRPr lang="en-US" sz="700" kern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defTabSz="765175" fontAlgn="base">
                <a:spcBef>
                  <a:spcPts val="100"/>
                </a:spcBef>
                <a:spcAft>
                  <a:spcPct val="0"/>
                </a:spcAft>
                <a:buClr>
                  <a:srgbClr val="07325F"/>
                </a:buClr>
                <a:buSzPct val="100000"/>
                <a:defRPr/>
              </a:pPr>
              <a:endParaRPr lang="en-US" sz="700" kern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fontAlgn="base">
                <a:spcAft>
                  <a:spcPct val="0"/>
                </a:spcAft>
                <a:buClr>
                  <a:srgbClr val="07325F"/>
                </a:buClr>
                <a:buSzPct val="100000"/>
              </a:pPr>
              <a:r>
                <a:rPr lang="en-US" sz="700" b="1" dirty="0">
                  <a:solidFill>
                    <a:srgbClr val="07437F"/>
                  </a:solidFill>
                </a:rPr>
                <a:t>Key Roles</a:t>
              </a:r>
            </a:p>
            <a:p>
              <a:pPr marL="114300" indent="-114300" defTabSz="765175" fontAlgn="base">
                <a:spcBef>
                  <a:spcPts val="100"/>
                </a:spcBef>
                <a:spcAft>
                  <a:spcPct val="0"/>
                </a:spcAft>
                <a:buClr>
                  <a:srgbClr val="07325F"/>
                </a:buClr>
                <a:buSzPct val="100000"/>
                <a:buFont typeface="Wingdings"/>
                <a:buChar char="§"/>
                <a:defRPr/>
              </a:pPr>
              <a:r>
                <a:rPr lang="en-US" sz="700" kern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rPr>
                <a:t>Private company liaison</a:t>
              </a:r>
            </a:p>
          </p:txBody>
        </p:sp>
        <p:pic>
          <p:nvPicPr>
            <p:cNvPr id="48" name="Picture 127" descr="H:\Williams Lea\Libraries\Flags\Updated Flags\United States\United States.emf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3127" y="1567659"/>
              <a:ext cx="308019" cy="1737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Rectangle 20"/>
          <p:cNvSpPr>
            <a:spLocks noChangeArrowheads="1"/>
          </p:cNvSpPr>
          <p:nvPr/>
        </p:nvSpPr>
        <p:spPr bwMode="auto">
          <a:xfrm>
            <a:off x="342899" y="6004368"/>
            <a:ext cx="1977328" cy="382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lIns="81612" tIns="40806" rIns="81612" bIns="40806" anchor="t"/>
          <a:lstStyle/>
          <a:p>
            <a:pPr defTabSz="763559">
              <a:buClr>
                <a:srgbClr val="000080"/>
              </a:buClr>
            </a:pPr>
            <a:r>
              <a:rPr lang="en-US" sz="700" b="1" dirty="0">
                <a:solidFill>
                  <a:srgbClr val="000000"/>
                </a:solidFill>
              </a:rPr>
              <a:t>Tetsuya Fujii</a:t>
            </a:r>
          </a:p>
          <a:p>
            <a:pPr defTabSz="763559">
              <a:buClr>
                <a:srgbClr val="000080"/>
              </a:buClr>
            </a:pPr>
            <a:r>
              <a:rPr lang="en-US" sz="700" dirty="0">
                <a:solidFill>
                  <a:srgbClr val="000000"/>
                </a:solidFill>
              </a:rPr>
              <a:t>Managing Director</a:t>
            </a:r>
          </a:p>
          <a:p>
            <a:pPr defTabSz="763559">
              <a:buClr>
                <a:srgbClr val="000080"/>
              </a:buClr>
            </a:pPr>
            <a:r>
              <a:rPr lang="en-US" sz="700" dirty="0">
                <a:solidFill>
                  <a:srgbClr val="000000"/>
                </a:solidFill>
              </a:rPr>
              <a:t>Japan</a:t>
            </a:r>
          </a:p>
        </p:txBody>
      </p:sp>
      <p:pic>
        <p:nvPicPr>
          <p:cNvPr id="62" name="Picture 47" descr="H:\Williams Lea\Libraries\Flags\Updated Flags\Japan\Japan.emf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23870" y="6023704"/>
            <a:ext cx="183302" cy="10806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2" r="4756" b="20258"/>
          <a:stretch/>
        </p:blipFill>
        <p:spPr bwMode="auto">
          <a:xfrm>
            <a:off x="1819154" y="6031446"/>
            <a:ext cx="273287" cy="35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340094" y="1491593"/>
            <a:ext cx="3116196" cy="1858019"/>
            <a:chOff x="2522126" y="1491593"/>
            <a:chExt cx="3116196" cy="1858019"/>
          </a:xfrm>
        </p:grpSpPr>
        <p:grpSp>
          <p:nvGrpSpPr>
            <p:cNvPr id="58" name="Group 57"/>
            <p:cNvGrpSpPr/>
            <p:nvPr/>
          </p:nvGrpSpPr>
          <p:grpSpPr>
            <a:xfrm>
              <a:off x="2522126" y="1491593"/>
              <a:ext cx="3108960" cy="1858019"/>
              <a:chOff x="340094" y="1491593"/>
              <a:chExt cx="3108960" cy="1858019"/>
            </a:xfrm>
          </p:grpSpPr>
          <p:sp>
            <p:nvSpPr>
              <p:cNvPr id="59" name="Rectangle 41"/>
              <p:cNvSpPr>
                <a:spLocks noChangeArrowheads="1"/>
              </p:cNvSpPr>
              <p:nvPr/>
            </p:nvSpPr>
            <p:spPr bwMode="auto">
              <a:xfrm>
                <a:off x="340094" y="1491593"/>
                <a:ext cx="3108960" cy="1858019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extLst/>
            </p:spPr>
            <p:txBody>
              <a:bodyPr lIns="45720" tIns="45720" rIns="274320" bIns="10792"/>
              <a:lstStyle/>
              <a:p>
                <a:pPr marL="177800" indent="-177800"/>
                <a:r>
                  <a:rPr lang="en-US" sz="800" b="1" dirty="0">
                    <a:solidFill>
                      <a:srgbClr val="000000"/>
                    </a:solidFill>
                  </a:rPr>
                  <a:t>Mike Iannelli</a:t>
                </a:r>
              </a:p>
              <a:p>
                <a:pPr>
                  <a:buClr>
                    <a:srgbClr val="07325F"/>
                  </a:buClr>
                  <a:buSzPct val="100000"/>
                </a:pPr>
                <a:r>
                  <a:rPr lang="en-US" sz="700" dirty="0"/>
                  <a:t>Managing Director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Co-head of the Business Services Group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Previously with William Blair, Merrill Lynch and Svoboda Collins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MBA from Harvard Business School and BA from the University of Notre Dame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b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endParaRPr lang="en-US" sz="300" kern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endParaRPr lang="en-US" sz="300" b="1" dirty="0">
                  <a:solidFill>
                    <a:srgbClr val="07437F"/>
                  </a:solidFill>
                </a:endParaRP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endParaRPr lang="en-US" sz="720" b="1" dirty="0">
                  <a:solidFill>
                    <a:srgbClr val="07437F"/>
                  </a:solidFill>
                </a:endParaRPr>
              </a:p>
              <a:p>
                <a:pPr fontAlgn="base">
                  <a:spcBef>
                    <a:spcPts val="100"/>
                  </a:spcBef>
                  <a:spcAft>
                    <a:spcPct val="0"/>
                  </a:spcAft>
                  <a:buClr>
                    <a:srgbClr val="07325F"/>
                  </a:buClr>
                  <a:buSzPct val="100000"/>
                </a:pPr>
                <a:r>
                  <a:rPr lang="en-US" sz="700" b="1" dirty="0">
                    <a:solidFill>
                      <a:srgbClr val="07437F"/>
                    </a:solidFill>
                  </a:rPr>
                  <a:t>Key Roles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spcAft>
                    <a:spcPct val="0"/>
                  </a:spcAft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Deal lead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spcAft>
                    <a:spcPct val="0"/>
                  </a:spcAft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Lead M&amp;A tactics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spcAft>
                    <a:spcPct val="0"/>
                  </a:spcAft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Identify and contact acquirers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spcAft>
                    <a:spcPct val="0"/>
                  </a:spcAft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Negotiate value and terms</a:t>
                </a:r>
              </a:p>
            </p:txBody>
          </p:sp>
          <p:pic>
            <p:nvPicPr>
              <p:cNvPr id="60" name="Picture 127" descr="H:\Williams Lea\Libraries\Flags\Updated Flags\United States\United States.emf"/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0493" y="1557335"/>
                <a:ext cx="308019" cy="173736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7" name="Picture 2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096716" y="2645062"/>
              <a:ext cx="541606" cy="704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 Box 7"/>
          <p:cNvSpPr txBox="1">
            <a:spLocks noChangeArrowheads="1"/>
          </p:cNvSpPr>
          <p:nvPr/>
        </p:nvSpPr>
        <p:spPr bwMode="auto">
          <a:xfrm>
            <a:off x="6825995" y="1494606"/>
            <a:ext cx="1975104" cy="1680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  <a:extLst/>
        </p:spPr>
        <p:txBody>
          <a:bodyPr lIns="35989" tIns="45720" rIns="45720" bIns="10792"/>
          <a:lstStyle>
            <a:lvl1pPr marL="95250" indent="-9525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2638" indent="-223838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09838" indent="-2238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67038" indent="-2238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4238" indent="-2238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1438" indent="-223838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r>
              <a:rPr lang="en-US" sz="800" b="1" dirty="0">
                <a:solidFill>
                  <a:srgbClr val="000000"/>
                </a:solidFill>
                <a:latin typeface="Tahoma"/>
              </a:rPr>
              <a:t>Christine Tiseo</a:t>
            </a:r>
          </a:p>
          <a:p>
            <a:pPr marL="0">
              <a:buClr>
                <a:srgbClr val="07325F"/>
              </a:buClr>
              <a:buSzPct val="100000"/>
            </a:pPr>
            <a:r>
              <a:rPr lang="en-US" sz="700" dirty="0">
                <a:latin typeface="+mn-lt"/>
              </a:rPr>
              <a:t>Managing Director</a:t>
            </a:r>
          </a:p>
          <a:p>
            <a:pPr marL="114300" indent="-114300" defTabSz="765175" fontAlgn="base">
              <a:spcBef>
                <a:spcPts val="1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/>
              <a:buChar char="§"/>
              <a:defRPr/>
            </a:pPr>
            <a:r>
              <a:rPr lang="en-US" sz="7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Officer in the Debt Advisory Group</a:t>
            </a:r>
          </a:p>
          <a:p>
            <a:pPr marL="114300" indent="-114300" defTabSz="765175" fontAlgn="base">
              <a:spcBef>
                <a:spcPts val="1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/>
              <a:buChar char="§"/>
              <a:defRPr/>
            </a:pPr>
            <a:r>
              <a:rPr lang="en-US" sz="7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Previously with Stonebridge Associates LLC and the Export Development Corporation</a:t>
            </a:r>
          </a:p>
          <a:p>
            <a:pPr marL="114300" indent="-114300" defTabSz="765175" fontAlgn="base">
              <a:spcBef>
                <a:spcPts val="1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/>
              <a:buChar char="§"/>
              <a:defRPr/>
            </a:pPr>
            <a:r>
              <a:rPr lang="en-US" sz="7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MBA from the Kellogg School of Management and BC from McGill University</a:t>
            </a:r>
          </a:p>
          <a:p>
            <a:pPr marL="0" indent="0" defTabSz="765175" fontAlgn="base">
              <a:spcBef>
                <a:spcPts val="100"/>
              </a:spcBef>
              <a:buClr>
                <a:srgbClr val="07325F"/>
              </a:buClr>
              <a:buSzPct val="100000"/>
              <a:defRPr/>
            </a:pPr>
            <a:br>
              <a:rPr lang="en-US" sz="7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700" kern="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base">
              <a:spcAft>
                <a:spcPct val="0"/>
              </a:spcAft>
              <a:buClr>
                <a:srgbClr val="07325F"/>
              </a:buClr>
              <a:buSzPct val="100000"/>
            </a:pPr>
            <a:r>
              <a:rPr lang="en-US" sz="700" b="1" dirty="0">
                <a:solidFill>
                  <a:srgbClr val="07437F"/>
                </a:solidFill>
                <a:latin typeface="+mn-lt"/>
              </a:rPr>
              <a:t>Key Roles</a:t>
            </a:r>
          </a:p>
          <a:p>
            <a:pPr marL="114300" indent="-114300" defTabSz="765175" fontAlgn="base">
              <a:spcBef>
                <a:spcPts val="1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/>
              <a:buChar char="§"/>
              <a:defRPr/>
            </a:pPr>
            <a:r>
              <a:rPr lang="en-US" sz="700" kern="0" dirty="0">
                <a:solidFill>
                  <a:srgbClr val="000000"/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Debt advisory liaison</a:t>
            </a:r>
          </a:p>
          <a:p>
            <a:pPr marL="0" indent="0" defTabSz="765175" fontAlgn="base">
              <a:spcBef>
                <a:spcPts val="100"/>
              </a:spcBef>
              <a:buClr>
                <a:srgbClr val="07325F"/>
              </a:buClr>
              <a:buSzPct val="100000"/>
              <a:defRPr/>
            </a:pPr>
            <a:endParaRPr lang="en-US" sz="700" kern="0" dirty="0">
              <a:solidFill>
                <a:srgbClr val="000000"/>
              </a:solidFill>
              <a:latin typeface="+mn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1" name="Picture 127" descr="H:\Williams Lea\Libraries\Flags\Updated Flags\United States\United States.emf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0250" y="1527224"/>
            <a:ext cx="310896" cy="173736"/>
          </a:xfrm>
          <a:prstGeom prst="rect">
            <a:avLst/>
          </a:prstGeom>
          <a:noFill/>
          <a:ln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294661" y="2516913"/>
            <a:ext cx="506438" cy="65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41"/>
          <p:cNvSpPr>
            <a:spLocks noChangeArrowheads="1"/>
          </p:cNvSpPr>
          <p:nvPr/>
        </p:nvSpPr>
        <p:spPr bwMode="auto">
          <a:xfrm>
            <a:off x="3540674" y="3404624"/>
            <a:ext cx="3108960" cy="18580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  <a:extLst/>
        </p:spPr>
        <p:txBody>
          <a:bodyPr lIns="45720" tIns="45720" rIns="274320" bIns="10792"/>
          <a:lstStyle/>
          <a:p>
            <a:pPr marL="177800" indent="-177800"/>
            <a:r>
              <a:rPr lang="en-US" sz="800" b="1" dirty="0">
                <a:solidFill>
                  <a:srgbClr val="000000"/>
                </a:solidFill>
              </a:rPr>
              <a:t>Emily Merdinger</a:t>
            </a:r>
          </a:p>
          <a:p>
            <a:pPr>
              <a:buClr>
                <a:srgbClr val="07325F"/>
              </a:buClr>
              <a:buSzPct val="100000"/>
            </a:pPr>
            <a:r>
              <a:rPr lang="en-US" sz="700" dirty="0"/>
              <a:t>Analyst</a:t>
            </a:r>
          </a:p>
          <a:p>
            <a:pPr marL="114300" indent="-114300" defTabSz="765175" fontAlgn="base">
              <a:spcBef>
                <a:spcPts val="100"/>
              </a:spcBef>
              <a:buClr>
                <a:srgbClr val="07325F"/>
              </a:buClr>
              <a:buSzPct val="100000"/>
              <a:buFont typeface="Wingdings"/>
              <a:buChar char="§"/>
              <a:defRPr/>
            </a:pPr>
            <a:r>
              <a:rPr lang="en-US" sz="700" kern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Member of the Business Services Group</a:t>
            </a:r>
            <a:endParaRPr lang="en-US" sz="700" kern="0" dirty="0"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14300" indent="-114300" defTabSz="765175" fontAlgn="base">
              <a:spcBef>
                <a:spcPts val="100"/>
              </a:spcBef>
              <a:buClr>
                <a:srgbClr val="07325F"/>
              </a:buClr>
              <a:buSzPct val="100000"/>
              <a:buFont typeface="Wingdings"/>
              <a:buChar char="§"/>
              <a:defRPr/>
            </a:pPr>
            <a:r>
              <a:rPr lang="en-US" sz="700" kern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BBA from the University of Iowa</a:t>
            </a:r>
          </a:p>
          <a:p>
            <a:pPr defTabSz="765175" fontAlgn="base">
              <a:spcBef>
                <a:spcPts val="100"/>
              </a:spcBef>
              <a:buClr>
                <a:srgbClr val="07325F"/>
              </a:buClr>
              <a:buSzPct val="100000"/>
              <a:defRPr/>
            </a:pPr>
            <a:endParaRPr lang="en-US" sz="700" kern="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765175" fontAlgn="base">
              <a:spcBef>
                <a:spcPts val="100"/>
              </a:spcBef>
              <a:buClr>
                <a:srgbClr val="07325F"/>
              </a:buClr>
              <a:buSzPct val="100000"/>
              <a:defRPr/>
            </a:pPr>
            <a:endParaRPr lang="en-US" sz="700" kern="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765175" fontAlgn="base">
              <a:spcBef>
                <a:spcPts val="100"/>
              </a:spcBef>
              <a:buClr>
                <a:srgbClr val="07325F"/>
              </a:buClr>
              <a:buSzPct val="100000"/>
              <a:defRPr/>
            </a:pPr>
            <a:endParaRPr lang="en-US" sz="700" kern="0" dirty="0">
              <a:solidFill>
                <a:srgbClr val="00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defTabSz="765175" fontAlgn="base">
              <a:spcBef>
                <a:spcPts val="100"/>
              </a:spcBef>
              <a:buClr>
                <a:srgbClr val="07325F"/>
              </a:buClr>
              <a:buSzPct val="100000"/>
              <a:defRPr/>
            </a:pPr>
            <a:br>
              <a:rPr lang="en-US" sz="700" kern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00" b="1" dirty="0">
                <a:solidFill>
                  <a:srgbClr val="07437F"/>
                </a:solidFill>
              </a:rPr>
              <a:t>Key Roles</a:t>
            </a:r>
          </a:p>
          <a:p>
            <a:pPr marL="114300" indent="-114300" defTabSz="765175" fontAlgn="base">
              <a:spcBef>
                <a:spcPts val="100"/>
              </a:spcBef>
              <a:buClr>
                <a:srgbClr val="07325F"/>
              </a:buClr>
              <a:buSzPct val="100000"/>
              <a:buFont typeface="Wingdings"/>
              <a:buChar char="§"/>
              <a:defRPr/>
            </a:pPr>
            <a:r>
              <a:rPr lang="en-US" sz="700" kern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Support the sale process</a:t>
            </a:r>
          </a:p>
          <a:p>
            <a:pPr marL="114300" indent="-114300" defTabSz="765175" fontAlgn="base">
              <a:spcBef>
                <a:spcPts val="100"/>
              </a:spcBef>
              <a:buClr>
                <a:srgbClr val="07325F"/>
              </a:buClr>
              <a:buSzPct val="100000"/>
              <a:buFont typeface="Wingdings"/>
              <a:buChar char="§"/>
              <a:defRPr/>
            </a:pPr>
            <a:r>
              <a:rPr lang="en-US" sz="700" kern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Prepare marketing documents</a:t>
            </a:r>
          </a:p>
          <a:p>
            <a:pPr marL="114300" indent="-114300" defTabSz="765175" fontAlgn="base">
              <a:spcBef>
                <a:spcPts val="100"/>
              </a:spcBef>
              <a:buClr>
                <a:srgbClr val="07325F"/>
              </a:buClr>
              <a:buSzPct val="100000"/>
              <a:buFont typeface="Wingdings"/>
              <a:buChar char="§"/>
              <a:defRPr/>
            </a:pPr>
            <a:r>
              <a:rPr lang="en-US" sz="700" kern="0" dirty="0">
                <a:solidFill>
                  <a:srgbClr val="00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Facilitate due diligence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664962" y="5593506"/>
            <a:ext cx="1977328" cy="382350"/>
            <a:chOff x="4664962" y="5593506"/>
            <a:chExt cx="1977328" cy="382350"/>
          </a:xfrm>
        </p:grpSpPr>
        <p:sp>
          <p:nvSpPr>
            <p:cNvPr id="11" name="Rectangle 20"/>
            <p:cNvSpPr>
              <a:spLocks noChangeArrowheads="1"/>
            </p:cNvSpPr>
            <p:nvPr/>
          </p:nvSpPr>
          <p:spPr bwMode="auto">
            <a:xfrm>
              <a:off x="4664962" y="5593506"/>
              <a:ext cx="1977328" cy="3823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81612" tIns="40806" rIns="81612" bIns="40806" anchor="t"/>
            <a:lstStyle/>
            <a:p>
              <a:pPr defTabSz="763559">
                <a:buClr>
                  <a:srgbClr val="000080"/>
                </a:buClr>
                <a:buSzPct val="100000"/>
              </a:pPr>
              <a:r>
                <a:rPr lang="en-US" sz="700" b="1" dirty="0">
                  <a:solidFill>
                    <a:srgbClr val="000000"/>
                  </a:solidFill>
                </a:rPr>
                <a:t>Eric Wijs</a:t>
              </a:r>
            </a:p>
            <a:p>
              <a:pPr defTabSz="763559">
                <a:buClr>
                  <a:srgbClr val="000080"/>
                </a:buClr>
                <a:buSzPct val="100000"/>
              </a:pPr>
              <a:r>
                <a:rPr lang="en-US" sz="700" dirty="0">
                  <a:solidFill>
                    <a:srgbClr val="000000"/>
                  </a:solidFill>
                </a:rPr>
                <a:t>Managing Director</a:t>
              </a:r>
              <a:br>
                <a:rPr lang="en-US" sz="700" dirty="0">
                  <a:solidFill>
                    <a:srgbClr val="000000"/>
                  </a:solidFill>
                </a:rPr>
              </a:br>
              <a:r>
                <a:rPr lang="en-US" sz="700" dirty="0">
                  <a:solidFill>
                    <a:srgbClr val="000000"/>
                  </a:solidFill>
                </a:rPr>
                <a:t>Amsterdam</a:t>
              </a:r>
            </a:p>
          </p:txBody>
        </p:sp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9803" y="5627116"/>
              <a:ext cx="267286" cy="347472"/>
            </a:xfrm>
            <a:prstGeom prst="rect">
              <a:avLst/>
            </a:prstGeom>
          </p:spPr>
        </p:pic>
        <p:pic>
          <p:nvPicPr>
            <p:cNvPr id="87" name="Picture 21" descr="H:\Williams Lea\Libraries\Flags\Updated Flags\Netherlands\Netherlands.emf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008" y="5618107"/>
              <a:ext cx="182880" cy="107130"/>
            </a:xfrm>
            <a:prstGeom prst="rect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/>
          <p:cNvGrpSpPr/>
          <p:nvPr/>
        </p:nvGrpSpPr>
        <p:grpSpPr>
          <a:xfrm>
            <a:off x="3544541" y="1491593"/>
            <a:ext cx="3108960" cy="1867921"/>
            <a:chOff x="3716012" y="1491594"/>
            <a:chExt cx="3108960" cy="1867921"/>
          </a:xfrm>
        </p:grpSpPr>
        <p:grpSp>
          <p:nvGrpSpPr>
            <p:cNvPr id="80" name="Group 79"/>
            <p:cNvGrpSpPr/>
            <p:nvPr/>
          </p:nvGrpSpPr>
          <p:grpSpPr>
            <a:xfrm>
              <a:off x="3716012" y="1491594"/>
              <a:ext cx="3108960" cy="1867921"/>
              <a:chOff x="3716012" y="1491594"/>
              <a:chExt cx="3108960" cy="1867921"/>
            </a:xfrm>
          </p:grpSpPr>
          <p:sp>
            <p:nvSpPr>
              <p:cNvPr id="43" name="Rectangle 41"/>
              <p:cNvSpPr>
                <a:spLocks noChangeArrowheads="1"/>
              </p:cNvSpPr>
              <p:nvPr/>
            </p:nvSpPr>
            <p:spPr bwMode="auto">
              <a:xfrm>
                <a:off x="3716012" y="1491594"/>
                <a:ext cx="3108960" cy="185801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extLst/>
            </p:spPr>
            <p:txBody>
              <a:bodyPr lIns="45720" tIns="45720" rIns="182880" bIns="10792"/>
              <a:lstStyle/>
              <a:p>
                <a:pPr>
                  <a:buClr>
                    <a:srgbClr val="07325F"/>
                  </a:buClr>
                  <a:buSzPct val="100000"/>
                </a:pPr>
                <a:r>
                  <a:rPr lang="en-US" sz="800" b="1" dirty="0"/>
                  <a:t>Michael Fineman</a:t>
                </a:r>
              </a:p>
              <a:p>
                <a:pPr>
                  <a:buClr>
                    <a:srgbClr val="07325F"/>
                  </a:buClr>
                  <a:buSzPct val="100000"/>
                </a:pPr>
                <a:r>
                  <a:rPr lang="en-US" sz="700" dirty="0"/>
                  <a:t>Director</a:t>
                </a:r>
              </a:p>
              <a:p>
                <a:pPr marL="114300" lvl="0" indent="-114300" defTabSz="765175" fontAlgn="base">
                  <a:spcBef>
                    <a:spcPts val="2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Officer in the Business Services Group</a:t>
                </a:r>
              </a:p>
              <a:p>
                <a:pPr marL="114300" indent="-114300" defTabSz="765175" fontAlgn="base">
                  <a:spcBef>
                    <a:spcPts val="2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Previously with Hyde Park Ventures, American Capital, Maranon Capital </a:t>
                </a:r>
                <a:br>
                  <a:rPr lang="en-US" sz="700" kern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r>
                  <a:rPr lang="en-US" sz="700" kern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and Piper Jaffray</a:t>
                </a:r>
              </a:p>
              <a:p>
                <a:pPr marL="114300" indent="-114300" defTabSz="765175" fontAlgn="base"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MBA from Booth School of Business and BS from University of Minnesota</a:t>
                </a:r>
              </a:p>
              <a:p>
                <a:pPr defTabSz="765175" fontAlgn="base">
                  <a:buClr>
                    <a:srgbClr val="07325F"/>
                  </a:buClr>
                  <a:buSzPct val="100000"/>
                  <a:defRPr/>
                </a:pPr>
                <a:b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</a:br>
                <a:endParaRPr lang="en-US" sz="100" kern="0" dirty="0">
                  <a:solidFill>
                    <a:srgbClr val="000000"/>
                  </a:solidFill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defTabSz="765175" fontAlgn="base">
                  <a:buClr>
                    <a:srgbClr val="07325F"/>
                  </a:buClr>
                  <a:buSzPct val="100000"/>
                  <a:defRPr/>
                </a:pPr>
                <a:r>
                  <a:rPr lang="en-US" sz="700" b="1" dirty="0">
                    <a:solidFill>
                      <a:srgbClr val="07437F"/>
                    </a:solidFill>
                  </a:rPr>
                  <a:t>Key Roles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spcAft>
                    <a:spcPct val="0"/>
                  </a:spcAft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Support M&amp;A tactics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spcAft>
                    <a:spcPct val="0"/>
                  </a:spcAft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Identify and contact acquirers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spcAft>
                    <a:spcPct val="0"/>
                  </a:spcAft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Negotiate value and terms</a:t>
                </a:r>
                <a:endParaRPr lang="en-US" sz="700" b="1" dirty="0">
                  <a:solidFill>
                    <a:srgbClr val="07437F"/>
                  </a:solidFill>
                </a:endParaRPr>
              </a:p>
              <a:p>
                <a:pPr fontAlgn="base">
                  <a:spcAft>
                    <a:spcPct val="0"/>
                  </a:spcAft>
                  <a:buClr>
                    <a:srgbClr val="07325F"/>
                  </a:buClr>
                  <a:buSzPct val="100000"/>
                </a:pPr>
                <a:endParaRPr lang="en-US" sz="700" b="1" dirty="0">
                  <a:solidFill>
                    <a:srgbClr val="07437F"/>
                  </a:solidFill>
                </a:endParaRPr>
              </a:p>
            </p:txBody>
          </p:sp>
          <p:pic>
            <p:nvPicPr>
              <p:cNvPr id="79" name="Picture 4" descr="H:\Williams Lea\Libraries\Banker Photos\Working Folder\US\Fineman, Michael\Fineman,-Michael_No-Background.png"/>
              <p:cNvPicPr>
                <a:picLocks noChangeAspect="1" noChangeArrowheads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09" t="-945" r="20691" b="33838"/>
              <a:stretch/>
            </p:blipFill>
            <p:spPr bwMode="auto">
              <a:xfrm>
                <a:off x="6218455" y="2627995"/>
                <a:ext cx="606268" cy="7315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8" name="Picture 127" descr="H:\Williams Lea\Libraries\Flags\Updated Flags\United States\United States.emf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856" y="1557335"/>
              <a:ext cx="308019" cy="173736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 International’s HKA Team</a:t>
            </a:r>
          </a:p>
        </p:txBody>
      </p:sp>
      <p:pic>
        <p:nvPicPr>
          <p:cNvPr id="75" name="Picture 127" descr="H:\Williams Lea\Libraries\Flags\Updated Flags\United States\United States.emf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95386" y="3470366"/>
            <a:ext cx="308019" cy="1737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42899" y="5593506"/>
            <a:ext cx="1977328" cy="382350"/>
            <a:chOff x="6825994" y="5116690"/>
            <a:chExt cx="1977328" cy="382350"/>
          </a:xfrm>
        </p:grpSpPr>
        <p:sp>
          <p:nvSpPr>
            <p:cNvPr id="74" name="Rectangle 20"/>
            <p:cNvSpPr>
              <a:spLocks noChangeArrowheads="1"/>
            </p:cNvSpPr>
            <p:nvPr/>
          </p:nvSpPr>
          <p:spPr bwMode="auto">
            <a:xfrm>
              <a:off x="6825994" y="5116690"/>
              <a:ext cx="1977328" cy="3823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/>
          </p:spPr>
          <p:txBody>
            <a:bodyPr wrap="none" lIns="81612" tIns="40806" rIns="81612" bIns="40806" anchor="t"/>
            <a:lstStyle/>
            <a:p>
              <a:pPr defTabSz="763559">
                <a:buClr>
                  <a:srgbClr val="000080"/>
                </a:buClr>
              </a:pPr>
              <a:r>
                <a:rPr lang="en-US" sz="700" b="1" dirty="0">
                  <a:solidFill>
                    <a:srgbClr val="000000"/>
                  </a:solidFill>
                  <a:latin typeface="Tahoma" panose="020B0604030504040204" pitchFamily="34" charset="0"/>
                </a:rPr>
                <a:t>Edward Lethbridge</a:t>
              </a:r>
            </a:p>
            <a:p>
              <a:pPr defTabSz="763559">
                <a:buClr>
                  <a:srgbClr val="000080"/>
                </a:buClr>
              </a:pPr>
              <a:r>
                <a:rPr lang="en-US" sz="700" dirty="0">
                  <a:solidFill>
                    <a:srgbClr val="000000"/>
                  </a:solidFill>
                </a:rPr>
                <a:t>Managing Director</a:t>
              </a:r>
            </a:p>
            <a:p>
              <a:pPr defTabSz="763559">
                <a:buClr>
                  <a:srgbClr val="000080"/>
                </a:buClr>
              </a:pPr>
              <a:r>
                <a:rPr lang="en-US" sz="700" dirty="0">
                  <a:solidFill>
                    <a:srgbClr val="000000"/>
                  </a:solidFill>
                </a:rPr>
                <a:t>London</a:t>
              </a:r>
            </a:p>
          </p:txBody>
        </p:sp>
        <p:pic>
          <p:nvPicPr>
            <p:cNvPr id="76" name="Picture 75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52244" y="5136026"/>
              <a:ext cx="278189" cy="3616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125" descr="H:\Williams Lea\Libraries\Flags\Updated Flags\United Kingdom\United Kingdom.emf"/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3288" y="5188670"/>
              <a:ext cx="184474" cy="108065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782" y="4572228"/>
            <a:ext cx="531088" cy="69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6" r="8186" b="16371"/>
          <a:stretch/>
        </p:blipFill>
        <p:spPr bwMode="auto">
          <a:xfrm>
            <a:off x="8314519" y="4617083"/>
            <a:ext cx="486580" cy="632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6EE9E8-259B-4351-A2C4-57C1C8F0E28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62026" y="6039302"/>
            <a:ext cx="267377" cy="347591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FBFCD9A5-37E4-4B6E-8DF1-A78B25E8BCBD}"/>
              </a:ext>
            </a:extLst>
          </p:cNvPr>
          <p:cNvGrpSpPr/>
          <p:nvPr/>
        </p:nvGrpSpPr>
        <p:grpSpPr>
          <a:xfrm>
            <a:off x="341027" y="3401645"/>
            <a:ext cx="3111467" cy="1858074"/>
            <a:chOff x="2525821" y="3404624"/>
            <a:chExt cx="3111467" cy="1858074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DE5C9A46-880F-4482-8A48-5788B8BCF205}"/>
                </a:ext>
              </a:extLst>
            </p:cNvPr>
            <p:cNvGrpSpPr/>
            <p:nvPr/>
          </p:nvGrpSpPr>
          <p:grpSpPr>
            <a:xfrm>
              <a:off x="2525821" y="3404624"/>
              <a:ext cx="3108960" cy="1858018"/>
              <a:chOff x="343789" y="3404624"/>
              <a:chExt cx="3108960" cy="1858018"/>
            </a:xfrm>
          </p:grpSpPr>
          <p:sp>
            <p:nvSpPr>
              <p:cNvPr id="82" name="Rectangle 41">
                <a:extLst>
                  <a:ext uri="{FF2B5EF4-FFF2-40B4-BE49-F238E27FC236}">
                    <a16:creationId xmlns:a16="http://schemas.microsoft.com/office/drawing/2014/main" id="{63159540-921A-4E9E-B9BB-8005D1648F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789" y="3404624"/>
                <a:ext cx="3108960" cy="185801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>
                <a:outerShdw blurRad="38100" dist="38100" dir="2700000" algn="tl" rotWithShape="0">
                  <a:srgbClr val="000000">
                    <a:alpha val="40000"/>
                  </a:srgbClr>
                </a:outerShdw>
              </a:effectLst>
              <a:extLst/>
            </p:spPr>
            <p:txBody>
              <a:bodyPr lIns="45720" tIns="45720" rIns="274320" bIns="10792"/>
              <a:lstStyle/>
              <a:p>
                <a:pPr>
                  <a:buClr>
                    <a:srgbClr val="07325F"/>
                  </a:buClr>
                  <a:buSzPct val="100000"/>
                </a:pPr>
                <a:r>
                  <a:rPr lang="en-US" sz="800" b="1" dirty="0"/>
                  <a:t>Michael Glicken</a:t>
                </a:r>
              </a:p>
              <a:p>
                <a:pPr>
                  <a:buClr>
                    <a:srgbClr val="07325F"/>
                  </a:buClr>
                  <a:buSzPct val="100000"/>
                </a:pPr>
                <a:r>
                  <a:rPr lang="en-US" sz="700" dirty="0"/>
                  <a:t>Associate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spcAft>
                    <a:spcPct val="0"/>
                  </a:spcAft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Member of the Business Services Group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MBA from Booth School of Business and BS from Cornell University</a:t>
                </a:r>
              </a:p>
              <a:p>
                <a:pPr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defRPr/>
                </a:pPr>
                <a:endParaRPr lang="en-US" sz="300" b="1" dirty="0">
                  <a:solidFill>
                    <a:srgbClr val="07437F"/>
                  </a:solidFill>
                </a:endParaRPr>
              </a:p>
              <a:p>
                <a:pPr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defRPr/>
                </a:pPr>
                <a:endParaRPr lang="en-US" sz="300" b="1" dirty="0">
                  <a:solidFill>
                    <a:srgbClr val="07437F"/>
                  </a:solidFill>
                </a:endParaRPr>
              </a:p>
              <a:p>
                <a:pPr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defRPr/>
                </a:pPr>
                <a:endParaRPr lang="en-US" sz="300" b="1" dirty="0">
                  <a:solidFill>
                    <a:srgbClr val="07437F"/>
                  </a:solidFill>
                </a:endParaRPr>
              </a:p>
              <a:p>
                <a:pPr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defRPr/>
                </a:pPr>
                <a:endParaRPr lang="en-US" sz="300" b="1" dirty="0">
                  <a:solidFill>
                    <a:srgbClr val="07437F"/>
                  </a:solidFill>
                </a:endParaRPr>
              </a:p>
              <a:p>
                <a:pPr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defRPr/>
                </a:pPr>
                <a:endParaRPr lang="en-US" sz="300" b="1" dirty="0">
                  <a:solidFill>
                    <a:srgbClr val="07437F"/>
                  </a:solidFill>
                </a:endParaRPr>
              </a:p>
              <a:p>
                <a:pPr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defRPr/>
                </a:pPr>
                <a:endParaRPr lang="en-US" sz="300" b="1" dirty="0">
                  <a:solidFill>
                    <a:srgbClr val="07437F"/>
                  </a:solidFill>
                </a:endParaRPr>
              </a:p>
              <a:p>
                <a:pPr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defRPr/>
                </a:pPr>
                <a:endParaRPr lang="en-US" sz="300" b="1" dirty="0">
                  <a:solidFill>
                    <a:srgbClr val="07437F"/>
                  </a:solidFill>
                </a:endParaRPr>
              </a:p>
              <a:p>
                <a:pPr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defRPr/>
                </a:pPr>
                <a:endParaRPr lang="en-US" sz="300" b="1" dirty="0">
                  <a:solidFill>
                    <a:srgbClr val="07437F"/>
                  </a:solidFill>
                </a:endParaRPr>
              </a:p>
              <a:p>
                <a:pPr fontAlgn="base">
                  <a:spcAft>
                    <a:spcPct val="0"/>
                  </a:spcAft>
                  <a:buClr>
                    <a:srgbClr val="07325F"/>
                  </a:buClr>
                  <a:buSzPct val="100000"/>
                </a:pPr>
                <a:r>
                  <a:rPr lang="en-US" sz="700" b="1" dirty="0">
                    <a:solidFill>
                      <a:srgbClr val="07437F"/>
                    </a:solidFill>
                  </a:rPr>
                  <a:t>Key Roles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Support the sale process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Prepare marketing documents</a:t>
                </a:r>
              </a:p>
              <a:p>
                <a:pPr marL="114300" indent="-114300" defTabSz="765175" fontAlgn="base">
                  <a:spcBef>
                    <a:spcPts val="100"/>
                  </a:spcBef>
                  <a:buClr>
                    <a:srgbClr val="07325F"/>
                  </a:buClr>
                  <a:buSzPct val="100000"/>
                  <a:buFont typeface="Wingdings"/>
                  <a:buChar char="§"/>
                  <a:defRPr/>
                </a:pPr>
                <a:r>
                  <a:rPr lang="en-US" sz="700" kern="0" dirty="0">
                    <a:solidFill>
                      <a:srgbClr val="000000"/>
                    </a:solidFill>
                    <a:ea typeface="Tahoma" panose="020B0604030504040204" pitchFamily="34" charset="0"/>
                    <a:cs typeface="Tahoma" panose="020B0604030504040204" pitchFamily="34" charset="0"/>
                  </a:rPr>
                  <a:t>Facilitate due diligence</a:t>
                </a:r>
              </a:p>
            </p:txBody>
          </p:sp>
          <p:pic>
            <p:nvPicPr>
              <p:cNvPr id="83" name="Picture 127" descr="H:\Williams Lea\Libraries\Flags\Updated Flags\United States\United States.emf">
                <a:extLst>
                  <a:ext uri="{FF2B5EF4-FFF2-40B4-BE49-F238E27FC236}">
                    <a16:creationId xmlns:a16="http://schemas.microsoft.com/office/drawing/2014/main" id="{8ACADCD7-B479-4E8C-BFCD-5C97803F40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8765" y="3470365"/>
                <a:ext cx="308019" cy="173736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81" name="Picture 4">
              <a:extLst>
                <a:ext uri="{FF2B5EF4-FFF2-40B4-BE49-F238E27FC236}">
                  <a16:creationId xmlns:a16="http://schemas.microsoft.com/office/drawing/2014/main" id="{EE532118-55D9-4C6E-8CDF-B9027CDBF9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0" b="100000" l="0" r="100000">
                          <a14:foregroundMark x1="24000" y1="90769" x2="24000" y2="90769"/>
                          <a14:foregroundMark x1="24667" y1="84103" x2="24667" y2="84103"/>
                          <a14:foregroundMark x1="21000" y1="78718" x2="21000" y2="78718"/>
                          <a14:foregroundMark x1="12667" y1="83077" x2="12667" y2="83077"/>
                          <a14:foregroundMark x1="10667" y1="87179" x2="10667" y2="87179"/>
                          <a14:foregroundMark x1="10333" y1="87179" x2="10000" y2="88205"/>
                          <a14:foregroundMark x1="9333" y1="91795" x2="9333" y2="91795"/>
                          <a14:foregroundMark x1="9333" y1="91795" x2="9333" y2="91795"/>
                          <a14:foregroundMark x1="9667" y1="92051" x2="9667" y2="92051"/>
                          <a14:foregroundMark x1="11333" y1="92821" x2="11333" y2="92821"/>
                          <a14:foregroundMark x1="13333" y1="93077" x2="13333" y2="93077"/>
                          <a14:foregroundMark x1="13667" y1="93077" x2="13667" y2="93077"/>
                          <a14:foregroundMark x1="15333" y1="93077" x2="16333" y2="92564"/>
                          <a14:foregroundMark x1="19000" y1="92564" x2="19000" y2="92564"/>
                          <a14:foregroundMark x1="19333" y1="92051" x2="19333" y2="92051"/>
                          <a14:foregroundMark x1="22667" y1="92051" x2="22667" y2="92051"/>
                          <a14:foregroundMark x1="24000" y1="92051" x2="24000" y2="92051"/>
                          <a14:foregroundMark x1="25667" y1="92308" x2="25667" y2="92308"/>
                          <a14:foregroundMark x1="25667" y1="92308" x2="25667" y2="92308"/>
                          <a14:foregroundMark x1="84333" y1="93846" x2="84333" y2="93846"/>
                          <a14:foregroundMark x1="85333" y1="94872" x2="85333" y2="94872"/>
                          <a14:foregroundMark x1="89667" y1="92564" x2="89667" y2="92564"/>
                          <a14:foregroundMark x1="92333" y1="92051" x2="92333" y2="91026"/>
                          <a14:foregroundMark x1="92667" y1="90513" x2="92667" y2="90513"/>
                          <a14:foregroundMark x1="93333" y1="90000" x2="93333" y2="90000"/>
                          <a14:foregroundMark x1="93333" y1="89231" x2="93333" y2="89231"/>
                          <a14:foregroundMark x1="93000" y1="88718" x2="93000" y2="88718"/>
                          <a14:foregroundMark x1="92000" y1="87436" x2="90667" y2="86923"/>
                          <a14:foregroundMark x1="89667" y1="86667" x2="89667" y2="86667"/>
                          <a14:foregroundMark x1="89667" y1="86410" x2="89667" y2="86410"/>
                          <a14:foregroundMark x1="89667" y1="86154" x2="89667" y2="86154"/>
                          <a14:foregroundMark x1="89000" y1="84872" x2="89000" y2="84872"/>
                          <a14:foregroundMark x1="89000" y1="84615" x2="89000" y2="84615"/>
                          <a14:foregroundMark x1="70333" y1="97692" x2="70333" y2="97692"/>
                          <a14:foregroundMark x1="48333" y1="98974" x2="48333" y2="98974"/>
                          <a14:foregroundMark x1="29333" y1="90000" x2="29333" y2="9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310" y="4594347"/>
              <a:ext cx="513978" cy="668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4" name="Rectangle 20">
            <a:extLst>
              <a:ext uri="{FF2B5EF4-FFF2-40B4-BE49-F238E27FC236}">
                <a16:creationId xmlns:a16="http://schemas.microsoft.com/office/drawing/2014/main" id="{05DFCCE2-E619-415D-9CA1-0163BDAB7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995" y="5593506"/>
            <a:ext cx="1977327" cy="3823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none" lIns="81612" tIns="40806" rIns="81612" bIns="40806" anchor="t"/>
          <a:lstStyle/>
          <a:p>
            <a:pPr defTabSz="763559">
              <a:buClr>
                <a:srgbClr val="000080"/>
              </a:buClr>
            </a:pPr>
            <a:r>
              <a:rPr lang="en-US" sz="700" b="1" dirty="0">
                <a:solidFill>
                  <a:srgbClr val="000000"/>
                </a:solidFill>
                <a:latin typeface="Tahoma" panose="020B0604030504040204" pitchFamily="34" charset="0"/>
              </a:rPr>
              <a:t>Friedrich </a:t>
            </a:r>
            <a:r>
              <a:rPr lang="en-US" sz="700" b="1" dirty="0" err="1">
                <a:solidFill>
                  <a:srgbClr val="000000"/>
                </a:solidFill>
                <a:latin typeface="Tahoma" panose="020B0604030504040204" pitchFamily="34" charset="0"/>
              </a:rPr>
              <a:t>Bieselt</a:t>
            </a:r>
            <a:endParaRPr lang="en-US" sz="700" b="1" dirty="0">
              <a:solidFill>
                <a:srgbClr val="000000"/>
              </a:solidFill>
            </a:endParaRPr>
          </a:p>
          <a:p>
            <a:pPr defTabSz="763559">
              <a:buClr>
                <a:srgbClr val="000080"/>
              </a:buClr>
            </a:pPr>
            <a:r>
              <a:rPr lang="en-US" sz="700" dirty="0">
                <a:solidFill>
                  <a:srgbClr val="000000"/>
                </a:solidFill>
              </a:rPr>
              <a:t>Managing Director</a:t>
            </a:r>
          </a:p>
          <a:p>
            <a:pPr defTabSz="763559">
              <a:buClr>
                <a:srgbClr val="000080"/>
              </a:buClr>
            </a:pPr>
            <a:r>
              <a:rPr lang="en-US" sz="700" dirty="0">
                <a:solidFill>
                  <a:srgbClr val="000000"/>
                </a:solidFill>
              </a:rPr>
              <a:t>Germany</a:t>
            </a:r>
          </a:p>
        </p:txBody>
      </p:sp>
      <p:pic>
        <p:nvPicPr>
          <p:cNvPr id="65" name="Picture 2" descr="H:\Williams Lea\Libraries\Flags\Updated Flags\Germany\Germany no Crest.emf">
            <a:extLst>
              <a:ext uri="{FF2B5EF4-FFF2-40B4-BE49-F238E27FC236}">
                <a16:creationId xmlns:a16="http://schemas.microsoft.com/office/drawing/2014/main" id="{C6B88DC9-A80F-4317-8031-7FF2BFF83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83288" y="5612842"/>
            <a:ext cx="183581" cy="108065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57546727-36AD-4780-B0C0-44CD5D660853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74696"/>
          <a:stretch/>
        </p:blipFill>
        <p:spPr>
          <a:xfrm>
            <a:off x="8264227" y="5629756"/>
            <a:ext cx="265176" cy="344728"/>
          </a:xfrm>
          <a:prstGeom prst="rect">
            <a:avLst/>
          </a:prstGeom>
        </p:spPr>
      </p:pic>
      <p:sp>
        <p:nvSpPr>
          <p:cNvPr id="6" name="PageNumberTextBox">
            <a:extLst>
              <a:ext uri="{FF2B5EF4-FFF2-40B4-BE49-F238E27FC236}">
                <a16:creationId xmlns:a16="http://schemas.microsoft.com/office/drawing/2014/main" id="{18A0AFA3-591A-489E-A807-AA4AF9E9E638}"/>
              </a:ext>
            </a:extLst>
          </p:cNvPr>
          <p:cNvSpPr txBox="1"/>
          <p:nvPr/>
        </p:nvSpPr>
        <p:spPr>
          <a:xfrm>
            <a:off x="8846533" y="6638290"/>
            <a:ext cx="6251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2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978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Valuation Considerations &amp; Scenarios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759948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9964EA3-8F54-4016-8FA1-644CDB9ED11D}"/>
              </a:ext>
            </a:extLst>
          </p:cNvPr>
          <p:cNvSpPr/>
          <p:nvPr/>
        </p:nvSpPr>
        <p:spPr>
          <a:xfrm>
            <a:off x="3751952" y="5221074"/>
            <a:ext cx="2900277" cy="141025"/>
          </a:xfrm>
          <a:prstGeom prst="rect">
            <a:avLst/>
          </a:prstGeom>
          <a:noFill/>
          <a:ln w="19050">
            <a:solidFill>
              <a:srgbClr val="3E6CA4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>
              <a:latin typeface="Tahoma" panose="020B0604030504040204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Qualitative Valuation Framework</a:t>
            </a:r>
          </a:p>
        </p:txBody>
      </p:sp>
      <p:sp>
        <p:nvSpPr>
          <p:cNvPr id="4" name="Subtitle Box"/>
          <p:cNvSpPr txBox="1"/>
          <p:nvPr/>
        </p:nvSpPr>
        <p:spPr>
          <a:xfrm>
            <a:off x="342900" y="718820"/>
            <a:ext cx="8472487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  <a:latin typeface="Tahoma" panose="020B0604030504040204" pitchFamily="34" charset="0"/>
              </a:rPr>
              <a:t>Key attributes that influence valuation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04863" y="842959"/>
            <a:ext cx="1304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2775" algn="l"/>
                <a:tab pos="3825875" algn="l"/>
              </a:tabLst>
            </a:pPr>
            <a:r>
              <a:rPr lang="en-US" sz="1050" b="1" dirty="0">
                <a:latin typeface="Tahoma" panose="020B0604030504040204" pitchFamily="34" charset="0"/>
              </a:rPr>
              <a:t>Market Value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109480" y="1088491"/>
            <a:ext cx="5674536" cy="0"/>
          </a:xfrm>
          <a:prstGeom prst="straightConnector1">
            <a:avLst/>
          </a:prstGeom>
          <a:ln w="47625">
            <a:solidFill>
              <a:srgbClr val="9F9F9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42534" y="849843"/>
            <a:ext cx="0" cy="22860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  <a:effectLst>
            <a:outerShdw blurRad="25400" dist="12700" dir="24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172076" y="849843"/>
            <a:ext cx="0" cy="22860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  <a:effectLst>
            <a:outerShdw blurRad="25400" dist="12700" dir="24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014400" y="849843"/>
            <a:ext cx="0" cy="22860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  <a:effectLst>
            <a:outerShdw blurRad="25400" dist="12700" dir="24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Group 17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3468862"/>
              </p:ext>
            </p:extLst>
          </p:nvPr>
        </p:nvGraphicFramePr>
        <p:xfrm>
          <a:off x="342900" y="1173603"/>
          <a:ext cx="8466138" cy="5252977"/>
        </p:xfrm>
        <a:graphic>
          <a:graphicData uri="http://schemas.openxmlformats.org/drawingml/2006/table">
            <a:tbl>
              <a:tblPr/>
              <a:tblGrid>
                <a:gridCol w="3020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5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5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5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0674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Company-Specific Qualitative Factors</a:t>
                      </a:r>
                    </a:p>
                  </a:txBody>
                  <a:tcPr marL="45720" marR="27432" marT="27432" marB="27432" anchor="b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15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Market Leadership Position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15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Sustainability of Competitive Advantages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Moderate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Strong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Highly Defensible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15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Customer Value Proposition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15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Customer Concentration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Moderate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15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Strength / Exclusivity of Customer Relationships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Moderate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621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Breadth of Geographic Coverage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621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Revenue and Earnings Visibility / Stability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621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Repeat Customer Base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621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Cyclicality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Moderate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621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Company-Specific Quantitative Factors</a:t>
                      </a:r>
                    </a:p>
                  </a:txBody>
                  <a:tcPr marL="45720" marR="27432" marT="27432" marB="27432" anchor="b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15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Revenue and Earnings Outlook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Moderate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Positive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Accelerating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0674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Gross Margins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&lt; 10 %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10% to 20%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&gt; 20%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EBITDA Margins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&lt; 5 %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5% to 10%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&gt; 10%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9741650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Scalability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Level of Pro Forma Adjustments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Moderate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Growth</a:t>
                      </a:r>
                    </a:p>
                  </a:txBody>
                  <a:tcPr marL="45720" marR="27432" marT="27432" marB="27432" anchor="b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Growth Opportunities (sustainable and above market)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Limited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Available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Strong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Proven Platform for Acquisitions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Limited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Available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Demonstrated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 panose="020B0604030504040204" pitchFamily="34" charset="0"/>
                        </a:rPr>
                        <a:t>Market Factors</a:t>
                      </a:r>
                    </a:p>
                  </a:txBody>
                  <a:tcPr marL="45720" marR="27432" marT="27432" marB="27432" anchor="b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Barriers to Entry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E6CA4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E6CA4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Moderate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Industry Growth Perception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E6CA4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Moderate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Strategic Buyer Synergies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E6CA4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Moderate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Universe of High Quality Strategic Buyers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Minimal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E6CA4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Some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E6CA4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Numerous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1155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PE Appetite</a:t>
                      </a:r>
                    </a:p>
                  </a:txBody>
                  <a:tcPr marL="45720" marR="27432" marT="27432" marB="27432" anchor="ctr" horzOverflow="overflow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E6CA4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Medium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rgbClr r="0" g="0" b="0">
                        <a:alpha val="0"/>
                      </a:sc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8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3E6CA4"/>
                          </a:solidFill>
                          <a:effectLst/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High</a:t>
                      </a:r>
                    </a:p>
                  </a:txBody>
                  <a:tcPr marL="45720" marR="27432" marT="27432" marB="27432" anchor="ctr" horzOverflow="overflow">
                    <a:lnL>
                      <a:noFill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  <a:alpha val="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3B3B5F-D258-4736-B1EC-B35D94786701}"/>
              </a:ext>
            </a:extLst>
          </p:cNvPr>
          <p:cNvCxnSpPr/>
          <p:nvPr/>
        </p:nvCxnSpPr>
        <p:spPr>
          <a:xfrm>
            <a:off x="8551459" y="849843"/>
            <a:ext cx="0" cy="228600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  <a:effectLst>
            <a:outerShdw blurRad="25400" dist="12700" dir="24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30487" y="842959"/>
            <a:ext cx="1304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1882775" algn="l"/>
                <a:tab pos="3825875" algn="l"/>
              </a:tabLst>
            </a:pPr>
            <a:r>
              <a:rPr lang="en-US" sz="1050" b="1" dirty="0">
                <a:latin typeface="Tahoma" panose="020B0604030504040204" pitchFamily="34" charset="0"/>
              </a:rPr>
              <a:t>Premium Value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3AA84F-3165-4F68-80AA-B38212C0EE76}"/>
              </a:ext>
            </a:extLst>
          </p:cNvPr>
          <p:cNvSpPr/>
          <p:nvPr/>
        </p:nvSpPr>
        <p:spPr>
          <a:xfrm>
            <a:off x="5534046" y="5618077"/>
            <a:ext cx="1118183" cy="141025"/>
          </a:xfrm>
          <a:prstGeom prst="rect">
            <a:avLst/>
          </a:prstGeom>
          <a:noFill/>
          <a:ln w="19050">
            <a:solidFill>
              <a:srgbClr val="3E6CA4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>
              <a:latin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036BCF-6748-457E-ACF0-4B359A457D15}"/>
              </a:ext>
            </a:extLst>
          </p:cNvPr>
          <p:cNvSpPr/>
          <p:nvPr/>
        </p:nvSpPr>
        <p:spPr>
          <a:xfrm>
            <a:off x="5527568" y="6037938"/>
            <a:ext cx="2900277" cy="141025"/>
          </a:xfrm>
          <a:prstGeom prst="rect">
            <a:avLst/>
          </a:prstGeom>
          <a:noFill/>
          <a:ln w="19050">
            <a:solidFill>
              <a:srgbClr val="3E6CA4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>
              <a:latin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969260-A4FC-4BDB-BF4F-DBB45B86849D}"/>
              </a:ext>
            </a:extLst>
          </p:cNvPr>
          <p:cNvSpPr/>
          <p:nvPr/>
        </p:nvSpPr>
        <p:spPr>
          <a:xfrm>
            <a:off x="5527567" y="5828008"/>
            <a:ext cx="2900277" cy="141025"/>
          </a:xfrm>
          <a:prstGeom prst="rect">
            <a:avLst/>
          </a:prstGeom>
          <a:noFill/>
          <a:ln w="19050">
            <a:solidFill>
              <a:srgbClr val="3E6CA4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>
              <a:latin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AC11BE-CC97-405A-9B73-AE92721CCA8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751952" y="5406150"/>
            <a:ext cx="2900277" cy="141025"/>
          </a:xfrm>
          <a:prstGeom prst="rect">
            <a:avLst/>
          </a:prstGeom>
          <a:noFill/>
          <a:ln w="19050">
            <a:solidFill>
              <a:srgbClr val="3E6CA4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>
              <a:latin typeface="Tahoma" panose="020B0604030504040204" pitchFamily="34" charset="0"/>
            </a:endParaRPr>
          </a:p>
        </p:txBody>
      </p:sp>
      <p:sp>
        <p:nvSpPr>
          <p:cNvPr id="12" name="PageNumberTextBox">
            <a:extLst>
              <a:ext uri="{FF2B5EF4-FFF2-40B4-BE49-F238E27FC236}">
                <a16:creationId xmlns:a16="http://schemas.microsoft.com/office/drawing/2014/main" id="{EA4C0AB0-34FE-4F1A-961B-D686C0A86807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21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424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Historical and Projected Financials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557164"/>
              </p:ext>
            </p:extLst>
          </p:nvPr>
        </p:nvGraphicFramePr>
        <p:xfrm>
          <a:off x="337341" y="937100"/>
          <a:ext cx="846613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Financial Snapshot</a:t>
                      </a:r>
                    </a:p>
                  </a:txBody>
                  <a:tcPr marL="0" marR="4572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224"/>
          <p:cNvSpPr>
            <a:spLocks noChangeArrowheads="1"/>
          </p:cNvSpPr>
          <p:nvPr/>
        </p:nvSpPr>
        <p:spPr bwMode="auto">
          <a:xfrm>
            <a:off x="342900" y="4052084"/>
            <a:ext cx="3952876" cy="2194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spcBef>
                <a:spcPts val="2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2015 – 2019P</a:t>
            </a:r>
          </a:p>
          <a:p>
            <a:pPr marL="344488" lvl="1" indent="-171450" defTabSz="855663" fontAlgn="base">
              <a:spcBef>
                <a:spcPts val="2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2015 – 2018P Adjusted revenue, adjusted gross profit, and adjusted EBITDA provided by management</a:t>
            </a:r>
          </a:p>
          <a:p>
            <a:pPr marL="344488" lvl="1" indent="-171450" defTabSz="855663" fontAlgn="base">
              <a:spcBef>
                <a:spcPts val="2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Constant capex of $1 million annually</a:t>
            </a:r>
          </a:p>
          <a:p>
            <a:pPr marL="179388" indent="-179388" defTabSz="855663" fontAlgn="base">
              <a:spcBef>
                <a:spcPts val="2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2020P – 2022P</a:t>
            </a:r>
          </a:p>
          <a:p>
            <a:pPr marL="344488" lvl="1" indent="-171450" defTabSz="855663" fontAlgn="base">
              <a:spcBef>
                <a:spcPts val="2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Revenue growth of 9.9%</a:t>
            </a:r>
          </a:p>
          <a:p>
            <a:pPr marL="344488" lvl="1" indent="-171450" defTabSz="855663" fontAlgn="base">
              <a:spcBef>
                <a:spcPts val="2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Constant gross profit and adjusted EBITDA margins of 18.8% and 11.0% respectively</a:t>
            </a:r>
          </a:p>
          <a:p>
            <a:pPr marL="344488" lvl="1" indent="-171450" defTabSz="855663" fontAlgn="base">
              <a:spcBef>
                <a:spcPts val="2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Constant capex of $1 million annually</a:t>
            </a:r>
          </a:p>
          <a:p>
            <a:pPr marL="344488" lvl="1" indent="-171450" defTabSz="855663" fontAlgn="base">
              <a:spcBef>
                <a:spcPts val="200"/>
              </a:spcBef>
              <a:spcAft>
                <a:spcPts val="200"/>
              </a:spcAft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Declining depreciation and amortization as a percentage of revenue of 1.5% in 2020P, 1.4% in 2021P and 1.3% in 2022P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723584"/>
              </p:ext>
            </p:extLst>
          </p:nvPr>
        </p:nvGraphicFramePr>
        <p:xfrm>
          <a:off x="342902" y="3762973"/>
          <a:ext cx="3959256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Key Assumptions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3984777292"/>
              </p:ext>
            </p:extLst>
          </p:nvPr>
        </p:nvGraphicFramePr>
        <p:xfrm>
          <a:off x="4848225" y="4238956"/>
          <a:ext cx="3959810" cy="22566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L_SourceNote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840256" y="4048456"/>
            <a:ext cx="2892738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38088" rIns="71978" bIns="25393"/>
          <a:lstStyle>
            <a:lvl1pPr marL="179388" indent="-179388" algn="l" defTabSz="817563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algn="l" defTabSz="817563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30188" algn="l" defTabSz="817563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algn="l" defTabSz="817563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algn="l" defTabSz="817563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eaLnBrk="1" hangingPunct="1">
              <a:lnSpc>
                <a:spcPts val="1000"/>
              </a:lnSpc>
              <a:spcAft>
                <a:spcPts val="300"/>
              </a:spcAft>
            </a:pPr>
            <a:r>
              <a:rPr lang="en-US" sz="800" i="1" dirty="0">
                <a:latin typeface="+mn-lt"/>
              </a:rPr>
              <a:t>($ in millions)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5468"/>
              </p:ext>
            </p:extLst>
          </p:nvPr>
        </p:nvGraphicFramePr>
        <p:xfrm>
          <a:off x="4840256" y="3762973"/>
          <a:ext cx="3959256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Financial Snapshot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>
            <p:custDataLst>
              <p:tags r:id="rId2"/>
            </p:custDataLst>
          </p:nvPr>
        </p:nvSpPr>
        <p:spPr>
          <a:xfrm>
            <a:off x="342900" y="3357121"/>
            <a:ext cx="6796086" cy="126188"/>
          </a:xfrm>
          <a:prstGeom prst="rect">
            <a:avLst/>
          </a:prstGeom>
          <a:noFill/>
          <a:effectLst/>
        </p:spPr>
        <p:txBody>
          <a:bodyPr vert="horz" wrap="square" lIns="0" tIns="18288" rIns="0" bIns="0" rtlCol="0" anchor="t">
            <a:noAutofit/>
          </a:bodyPr>
          <a:lstStyle/>
          <a:p>
            <a:r>
              <a:rPr lang="en-US" sz="700" i="1" dirty="0"/>
              <a:t>Source: 2015 – 2019P from management; 2020P- 2022P based on Management estimates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F572CE-E38E-42D5-9AEE-42B2C387D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96" y="1265213"/>
            <a:ext cx="8467344" cy="2017026"/>
          </a:xfrm>
          <a:prstGeom prst="rect">
            <a:avLst/>
          </a:prstGeom>
        </p:spPr>
      </p:pic>
      <p:sp>
        <p:nvSpPr>
          <p:cNvPr id="12" name="PageNumberTextBox">
            <a:extLst>
              <a:ext uri="{FF2B5EF4-FFF2-40B4-BE49-F238E27FC236}">
                <a16:creationId xmlns:a16="http://schemas.microsoft.com/office/drawing/2014/main" id="{23332750-F68A-41A9-914C-D7A13852D5B5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22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972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868FAC68-FCC3-45C4-9C4C-4DFFFDB4DE14}"/>
              </a:ext>
            </a:extLst>
          </p:cNvPr>
          <p:cNvSpPr/>
          <p:nvPr/>
        </p:nvSpPr>
        <p:spPr bwMode="auto">
          <a:xfrm>
            <a:off x="343021" y="2178575"/>
            <a:ext cx="8453520" cy="239867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245" tIns="45622" rIns="91245" bIns="45622" numCol="1" rtlCol="0" anchor="t" anchorCtr="0" compatLnSpc="1">
            <a:prstTxWarp prst="textNoShape">
              <a:avLst/>
            </a:prstTxWarp>
          </a:bodyPr>
          <a:lstStyle/>
          <a:p>
            <a:pPr defTabSz="853470" fontAlgn="base">
              <a:spcBef>
                <a:spcPct val="0"/>
              </a:spcBef>
              <a:spcAft>
                <a:spcPct val="0"/>
              </a:spcAft>
            </a:pPr>
            <a:endParaRPr lang="en-US" sz="900" b="1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Valuation Summary </a:t>
            </a:r>
          </a:p>
        </p:txBody>
      </p:sp>
      <p:sp>
        <p:nvSpPr>
          <p:cNvPr id="11" name="Subtitle Box"/>
          <p:cNvSpPr txBox="1"/>
          <p:nvPr>
            <p:custDataLst>
              <p:tags r:id="rId1"/>
            </p:custDataLst>
          </p:nvPr>
        </p:nvSpPr>
        <p:spPr>
          <a:xfrm>
            <a:off x="342900" y="718820"/>
            <a:ext cx="8458200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We applied four primary methodologies to form our preliminary view of HKA’s valuation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2900" y="1298895"/>
            <a:ext cx="6251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i="1" dirty="0">
                <a:solidFill>
                  <a:srgbClr val="000000"/>
                </a:solidFill>
              </a:rPr>
              <a:t>($ in millions)</a:t>
            </a:r>
          </a:p>
        </p:txBody>
      </p:sp>
      <p:sp>
        <p:nvSpPr>
          <p:cNvPr id="14" name="B31_BlueBox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55184" y="5018219"/>
            <a:ext cx="2025884" cy="1122522"/>
          </a:xfrm>
          <a:prstGeom prst="rect">
            <a:avLst/>
          </a:prstGeom>
          <a:solidFill>
            <a:schemeClr val="bg1"/>
          </a:solidFill>
          <a:ln w="22225">
            <a:solidFill>
              <a:srgbClr val="07437F"/>
            </a:solidFill>
          </a:ln>
          <a:effectLst/>
          <a:extLst/>
        </p:spPr>
        <p:txBody>
          <a:bodyPr lIns="45720" tIns="45720" rIns="18288" bIns="0" anchor="t" anchorCtr="0"/>
          <a:lstStyle>
            <a:lvl1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dirty="0">
                <a:latin typeface="+mn-lt"/>
                <a:cs typeface="Arial" charset="0"/>
              </a:rPr>
              <a:t>Analysis of valuation multiples for publicly traded comparable companies</a:t>
            </a:r>
          </a:p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b="1" spc="-20" dirty="0">
                <a:latin typeface="+mn-lt"/>
                <a:cs typeface="Arial" charset="0"/>
              </a:rPr>
              <a:t>7.0x – 11.0x LTM June 2018P Adjusted EBITDA</a:t>
            </a:r>
          </a:p>
        </p:txBody>
      </p:sp>
      <p:sp>
        <p:nvSpPr>
          <p:cNvPr id="15" name="B31_BlueBox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55185" y="4684951"/>
            <a:ext cx="2025884" cy="333268"/>
          </a:xfrm>
          <a:prstGeom prst="rect">
            <a:avLst/>
          </a:prstGeom>
          <a:solidFill>
            <a:srgbClr val="07325F"/>
          </a:solidFill>
          <a:ln w="22225">
            <a:solidFill>
              <a:srgbClr val="07325F"/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 anchorCtr="1"/>
          <a:lstStyle>
            <a:lvl1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</a:rPr>
              <a:t>Public Companies Analysis </a:t>
            </a:r>
          </a:p>
        </p:txBody>
      </p:sp>
      <p:sp>
        <p:nvSpPr>
          <p:cNvPr id="16" name="B31_BlueBox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497729" y="5018219"/>
            <a:ext cx="2025884" cy="1122521"/>
          </a:xfrm>
          <a:prstGeom prst="rect">
            <a:avLst/>
          </a:prstGeom>
          <a:solidFill>
            <a:schemeClr val="bg1"/>
          </a:solidFill>
          <a:ln w="22225">
            <a:solidFill>
              <a:srgbClr val="07437F"/>
            </a:solidFill>
          </a:ln>
          <a:effectLst/>
          <a:extLst/>
        </p:spPr>
        <p:txBody>
          <a:bodyPr lIns="45720" tIns="45720" rIns="18288" bIns="0" anchor="t" anchorCtr="0"/>
          <a:lstStyle>
            <a:lvl1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dirty="0">
                <a:latin typeface="+mn-lt"/>
                <a:cs typeface="Arial" charset="0"/>
              </a:rPr>
              <a:t>Proprietary knowledge based on Lincoln’s experience in the space</a:t>
            </a:r>
          </a:p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dirty="0">
                <a:latin typeface="+mn-lt"/>
                <a:cs typeface="Arial" charset="0"/>
              </a:rPr>
              <a:t>Limited number of M&amp;A transactions for which terms were disclosed</a:t>
            </a:r>
          </a:p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b="1" spc="-20" dirty="0">
                <a:latin typeface="+mn-lt"/>
                <a:cs typeface="Arial" charset="0"/>
              </a:rPr>
              <a:t>8.5x – 10.5x LTM June 2018P Adjusted EBITDA</a:t>
            </a:r>
          </a:p>
        </p:txBody>
      </p:sp>
      <p:sp>
        <p:nvSpPr>
          <p:cNvPr id="17" name="B31_BlueBox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497730" y="4684951"/>
            <a:ext cx="2025884" cy="333268"/>
          </a:xfrm>
          <a:prstGeom prst="rect">
            <a:avLst/>
          </a:prstGeom>
          <a:solidFill>
            <a:srgbClr val="07325F"/>
          </a:solidFill>
          <a:ln w="22225">
            <a:solidFill>
              <a:srgbClr val="07325F"/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 anchorCtr="1"/>
          <a:lstStyle>
            <a:lvl1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</a:rPr>
              <a:t>M&amp;A Transaction Analysis </a:t>
            </a:r>
          </a:p>
        </p:txBody>
      </p:sp>
      <p:sp>
        <p:nvSpPr>
          <p:cNvPr id="18" name="B31_BlueBox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40274" y="5018219"/>
            <a:ext cx="2025884" cy="1122521"/>
          </a:xfrm>
          <a:prstGeom prst="rect">
            <a:avLst/>
          </a:prstGeom>
          <a:solidFill>
            <a:schemeClr val="bg1"/>
          </a:solidFill>
          <a:ln w="22225">
            <a:solidFill>
              <a:srgbClr val="07437F"/>
            </a:solidFill>
          </a:ln>
          <a:effectLst/>
          <a:extLst/>
        </p:spPr>
        <p:txBody>
          <a:bodyPr lIns="45720" tIns="45720" rIns="18288" bIns="0" anchor="t" anchorCtr="0"/>
          <a:lstStyle>
            <a:lvl1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dirty="0">
                <a:latin typeface="+mn-lt"/>
                <a:cs typeface="Arial" charset="0"/>
              </a:rPr>
              <a:t>Reflects net present value of future cash flows and performance</a:t>
            </a:r>
          </a:p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dirty="0">
                <a:latin typeface="+mn-lt"/>
                <a:cs typeface="Arial" charset="0"/>
              </a:rPr>
              <a:t>Highly sensitive to discount rate assumptions</a:t>
            </a:r>
          </a:p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b="1" spc="-20" dirty="0">
                <a:latin typeface="+mn-lt"/>
                <a:cs typeface="Arial" charset="0"/>
              </a:rPr>
              <a:t>9.0x – 12.0x LTM June 2018P Adjusted EBITDA</a:t>
            </a:r>
          </a:p>
        </p:txBody>
      </p:sp>
      <p:sp>
        <p:nvSpPr>
          <p:cNvPr id="19" name="B31_BlueBox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640275" y="4684951"/>
            <a:ext cx="2025884" cy="333268"/>
          </a:xfrm>
          <a:prstGeom prst="rect">
            <a:avLst/>
          </a:prstGeom>
          <a:solidFill>
            <a:srgbClr val="07325F"/>
          </a:solidFill>
          <a:ln w="22225">
            <a:solidFill>
              <a:srgbClr val="07325F"/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 anchorCtr="1"/>
          <a:lstStyle>
            <a:lvl1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</a:rPr>
              <a:t>Discounted Cash Flow Analysis </a:t>
            </a:r>
          </a:p>
        </p:txBody>
      </p:sp>
      <p:sp>
        <p:nvSpPr>
          <p:cNvPr id="20" name="B31_BlueBox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782819" y="5018219"/>
            <a:ext cx="2025884" cy="1122521"/>
          </a:xfrm>
          <a:prstGeom prst="rect">
            <a:avLst/>
          </a:prstGeom>
          <a:solidFill>
            <a:schemeClr val="bg1"/>
          </a:solidFill>
          <a:ln w="22225">
            <a:solidFill>
              <a:srgbClr val="07437F"/>
            </a:solidFill>
          </a:ln>
          <a:effectLst/>
          <a:extLst/>
        </p:spPr>
        <p:txBody>
          <a:bodyPr lIns="45720" tIns="45720" rIns="18288" bIns="0" anchor="t" anchorCtr="0"/>
          <a:lstStyle>
            <a:lvl1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dirty="0">
                <a:latin typeface="+mn-lt"/>
                <a:cs typeface="Arial" charset="0"/>
              </a:rPr>
              <a:t>2.5x – 4.5x </a:t>
            </a:r>
            <a:r>
              <a:rPr lang="en-US" sz="800" dirty="0" err="1">
                <a:latin typeface="+mn-lt"/>
                <a:cs typeface="Arial" charset="0"/>
              </a:rPr>
              <a:t>Unitranche</a:t>
            </a:r>
            <a:r>
              <a:rPr lang="en-US" sz="800" dirty="0">
                <a:latin typeface="+mn-lt"/>
                <a:cs typeface="Arial" charset="0"/>
              </a:rPr>
              <a:t> Debt</a:t>
            </a:r>
          </a:p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dirty="0">
                <a:latin typeface="+mn-lt"/>
                <a:cs typeface="Arial" charset="0"/>
              </a:rPr>
              <a:t>50.6% – 55.1% Total equity contribution</a:t>
            </a:r>
          </a:p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dirty="0">
                <a:latin typeface="+mn-lt"/>
                <a:cs typeface="Arial" charset="0"/>
              </a:rPr>
              <a:t>~23% Equity IRR</a:t>
            </a:r>
          </a:p>
          <a:p>
            <a:pPr marL="177800" indent="-177800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800" b="1" dirty="0">
                <a:latin typeface="+mn-lt"/>
                <a:cs typeface="Arial" charset="0"/>
              </a:rPr>
              <a:t>5.5x</a:t>
            </a:r>
            <a:r>
              <a:rPr lang="en-US" sz="800" b="1" spc="-20" dirty="0">
                <a:cs typeface="Arial" charset="0"/>
              </a:rPr>
              <a:t> – </a:t>
            </a:r>
            <a:r>
              <a:rPr lang="en-US" sz="800" b="1" dirty="0">
                <a:latin typeface="+mn-lt"/>
                <a:cs typeface="Arial" charset="0"/>
              </a:rPr>
              <a:t>9.0x LTM June 2018P Adjusted EBITDA</a:t>
            </a:r>
          </a:p>
        </p:txBody>
      </p:sp>
      <p:sp>
        <p:nvSpPr>
          <p:cNvPr id="21" name="B31_BlueBox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782820" y="4684951"/>
            <a:ext cx="2025884" cy="333268"/>
          </a:xfrm>
          <a:prstGeom prst="rect">
            <a:avLst/>
          </a:prstGeom>
          <a:solidFill>
            <a:srgbClr val="07325F"/>
          </a:solidFill>
          <a:ln w="22225">
            <a:solidFill>
              <a:srgbClr val="07325F"/>
            </a:solidFill>
            <a:miter lim="800000"/>
            <a:headEnd/>
            <a:tailEnd/>
          </a:ln>
          <a:effectLst/>
          <a:extLst/>
        </p:spPr>
        <p:txBody>
          <a:bodyPr lIns="0" tIns="0" rIns="0" bIns="0" anchor="ctr" anchorCtr="1"/>
          <a:lstStyle>
            <a:lvl1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defTabSz="85566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defTabSz="8556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800" b="1" dirty="0">
                <a:solidFill>
                  <a:schemeClr val="bg1"/>
                </a:solidFill>
                <a:latin typeface="+mn-lt"/>
              </a:rPr>
              <a:t>Leveraged Buyout Analysis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498091" y="3979383"/>
            <a:ext cx="8116607" cy="162390"/>
          </a:xfrm>
          <a:prstGeom prst="rect">
            <a:avLst/>
          </a:prstGeom>
          <a:solidFill>
            <a:srgbClr val="07325F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855663"/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>
            <a:off x="473239" y="3950758"/>
            <a:ext cx="334987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defTabSz="855663"/>
            <a:r>
              <a:rPr lang="en-US" sz="900" b="1" dirty="0">
                <a:solidFill>
                  <a:schemeClr val="bg1"/>
                </a:solidFill>
              </a:rPr>
              <a:t>Enterprise Value</a:t>
            </a:r>
            <a:endParaRPr lang="en-US" sz="900" i="1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E8FD82-31CB-48F7-A55C-5D7F3D2F2451}"/>
              </a:ext>
            </a:extLst>
          </p:cNvPr>
          <p:cNvGrpSpPr/>
          <p:nvPr/>
        </p:nvGrpSpPr>
        <p:grpSpPr>
          <a:xfrm>
            <a:off x="473238" y="4152076"/>
            <a:ext cx="8141459" cy="230832"/>
            <a:chOff x="473238" y="4152076"/>
            <a:chExt cx="8141459" cy="230832"/>
          </a:xfrm>
        </p:grpSpPr>
        <p:sp>
          <p:nvSpPr>
            <p:cNvPr id="24" name="Rectangle 23"/>
            <p:cNvSpPr/>
            <p:nvPr/>
          </p:nvSpPr>
          <p:spPr bwMode="auto">
            <a:xfrm>
              <a:off x="498091" y="4181240"/>
              <a:ext cx="8116606" cy="162390"/>
            </a:xfrm>
            <a:prstGeom prst="rect">
              <a:avLst/>
            </a:prstGeom>
            <a:solidFill>
              <a:srgbClr val="ADC7E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55663"/>
              <a:endParaRPr lang="en-US" sz="900" dirty="0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473238" y="4152076"/>
              <a:ext cx="3892869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55663"/>
              <a:r>
                <a:rPr lang="en-US" sz="900" b="1" dirty="0"/>
                <a:t>Multiple of LTM June 2018P Adjusted EBITDA of $28.2 mm</a:t>
              </a:r>
              <a:endParaRPr lang="en-US" sz="900" b="1" baseline="30000" dirty="0"/>
            </a:p>
          </p:txBody>
        </p:sp>
      </p:grpSp>
      <p:sp>
        <p:nvSpPr>
          <p:cNvPr id="27" name="Rectangle 23"/>
          <p:cNvSpPr>
            <a:spLocks noChangeArrowheads="1"/>
          </p:cNvSpPr>
          <p:nvPr/>
        </p:nvSpPr>
        <p:spPr bwMode="auto">
          <a:xfrm>
            <a:off x="6217916" y="4138198"/>
            <a:ext cx="89299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55663"/>
            <a:r>
              <a:rPr lang="en-US" sz="900" b="1" dirty="0"/>
              <a:t>$282mm</a:t>
            </a:r>
          </a:p>
        </p:txBody>
      </p:sp>
      <p:sp>
        <p:nvSpPr>
          <p:cNvPr id="28" name="Rectangle 23"/>
          <p:cNvSpPr>
            <a:spLocks noChangeArrowheads="1"/>
          </p:cNvSpPr>
          <p:nvPr/>
        </p:nvSpPr>
        <p:spPr bwMode="auto">
          <a:xfrm>
            <a:off x="6166053" y="3945052"/>
            <a:ext cx="99672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55663"/>
            <a:r>
              <a:rPr lang="en-US" sz="900" b="1" dirty="0">
                <a:solidFill>
                  <a:schemeClr val="bg1"/>
                </a:solidFill>
              </a:rPr>
              <a:t>10.0x</a:t>
            </a:r>
          </a:p>
        </p:txBody>
      </p:sp>
      <p:sp>
        <p:nvSpPr>
          <p:cNvPr id="31" name="Rectangle 23"/>
          <p:cNvSpPr>
            <a:spLocks noChangeArrowheads="1"/>
          </p:cNvSpPr>
          <p:nvPr/>
        </p:nvSpPr>
        <p:spPr bwMode="auto">
          <a:xfrm>
            <a:off x="4311471" y="3945052"/>
            <a:ext cx="110031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55663"/>
            <a:r>
              <a:rPr lang="en-US" sz="900" b="1" dirty="0">
                <a:solidFill>
                  <a:schemeClr val="bg1"/>
                </a:solidFill>
              </a:rPr>
              <a:t>8.5x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10679C-97E3-4C03-97C1-34253AEA5C85}"/>
              </a:ext>
            </a:extLst>
          </p:cNvPr>
          <p:cNvGrpSpPr/>
          <p:nvPr/>
        </p:nvGrpSpPr>
        <p:grpSpPr>
          <a:xfrm>
            <a:off x="289007" y="2362813"/>
            <a:ext cx="8340932" cy="1593620"/>
            <a:chOff x="289007" y="2370764"/>
            <a:chExt cx="8340932" cy="181238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1242473-B5F9-45A9-9BCB-75D23798F327}"/>
                </a:ext>
              </a:extLst>
            </p:cNvPr>
            <p:cNvGrpSpPr/>
            <p:nvPr/>
          </p:nvGrpSpPr>
          <p:grpSpPr>
            <a:xfrm>
              <a:off x="289007" y="2370764"/>
              <a:ext cx="614685" cy="1812389"/>
              <a:chOff x="289007" y="2370764"/>
              <a:chExt cx="614685" cy="1812389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D5EE031-62DD-4D01-A692-20AE670F9D4D}"/>
                  </a:ext>
                </a:extLst>
              </p:cNvPr>
              <p:cNvCxnSpPr/>
              <p:nvPr/>
            </p:nvCxnSpPr>
            <p:spPr bwMode="auto">
              <a:xfrm flipV="1">
                <a:off x="900307" y="2489289"/>
                <a:ext cx="0" cy="15544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9" name="Rectangle 23">
                <a:extLst>
                  <a:ext uri="{FF2B5EF4-FFF2-40B4-BE49-F238E27FC236}">
                    <a16:creationId xmlns:a16="http://schemas.microsoft.com/office/drawing/2014/main" id="{D6B9EBEC-B070-4D94-A281-2B34C2A1E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97368" y="3119713"/>
                <a:ext cx="814212" cy="3385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203" tIns="45601" rIns="91203" bIns="45601">
                <a:spAutoFit/>
              </a:bodyPr>
              <a:lstStyle/>
              <a:p>
                <a:pPr algn="ctr" defTabSz="8534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rgbClr val="000000"/>
                    </a:solidFill>
                  </a:rPr>
                  <a:t>Valuation Distribution</a:t>
                </a:r>
              </a:p>
            </p:txBody>
          </p:sp>
          <p:sp>
            <p:nvSpPr>
              <p:cNvPr id="40" name="Rectangle 23">
                <a:extLst>
                  <a:ext uri="{FF2B5EF4-FFF2-40B4-BE49-F238E27FC236}">
                    <a16:creationId xmlns:a16="http://schemas.microsoft.com/office/drawing/2014/main" id="{F28024C0-0598-4A39-9369-242109E58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07" y="3938407"/>
                <a:ext cx="564272" cy="2447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203" tIns="45601" rIns="91203" bIns="45601">
                <a:spAutoFit/>
              </a:bodyPr>
              <a:lstStyle/>
              <a:p>
                <a:pPr algn="r" defTabSz="8534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rgbClr val="000000"/>
                    </a:solidFill>
                  </a:rPr>
                  <a:t>Low</a:t>
                </a:r>
              </a:p>
            </p:txBody>
          </p:sp>
          <p:sp>
            <p:nvSpPr>
              <p:cNvPr id="41" name="Rectangle 23">
                <a:extLst>
                  <a:ext uri="{FF2B5EF4-FFF2-40B4-BE49-F238E27FC236}">
                    <a16:creationId xmlns:a16="http://schemas.microsoft.com/office/drawing/2014/main" id="{D61F4B53-0F98-4F04-AE48-4DD2309434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007" y="2370764"/>
                <a:ext cx="564272" cy="2447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91203" tIns="45601" rIns="91203" bIns="45601">
                <a:spAutoFit/>
              </a:bodyPr>
              <a:lstStyle/>
              <a:p>
                <a:pPr algn="r" defTabSz="85347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800" dirty="0">
                    <a:solidFill>
                      <a:srgbClr val="000000"/>
                    </a:solidFill>
                  </a:rPr>
                  <a:t>High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D990595-35BF-4CBA-B311-8F7B898E9D82}"/>
                  </a:ext>
                </a:extLst>
              </p:cNvPr>
              <p:cNvCxnSpPr/>
              <p:nvPr/>
            </p:nvCxnSpPr>
            <p:spPr bwMode="auto">
              <a:xfrm flipH="1">
                <a:off x="812252" y="2484557"/>
                <a:ext cx="9144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746A429-84EA-4CEF-A6F5-CF35F3DAD3DE}"/>
                  </a:ext>
                </a:extLst>
              </p:cNvPr>
              <p:cNvCxnSpPr/>
              <p:nvPr/>
            </p:nvCxnSpPr>
            <p:spPr bwMode="auto">
              <a:xfrm flipH="1">
                <a:off x="812252" y="4043769"/>
                <a:ext cx="9144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110AD79-A8D0-4B40-BCB7-4EAD09B44D13}"/>
                </a:ext>
              </a:extLst>
            </p:cNvPr>
            <p:cNvCxnSpPr/>
            <p:nvPr/>
          </p:nvCxnSpPr>
          <p:spPr bwMode="auto">
            <a:xfrm>
              <a:off x="873730" y="4046708"/>
              <a:ext cx="7756209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2D4F5F-8A9B-4261-A476-50EEF694B9E3}"/>
              </a:ext>
            </a:extLst>
          </p:cNvPr>
          <p:cNvGrpSpPr/>
          <p:nvPr/>
        </p:nvGrpSpPr>
        <p:grpSpPr>
          <a:xfrm>
            <a:off x="4803816" y="2395738"/>
            <a:ext cx="1864804" cy="96230"/>
            <a:chOff x="4876964" y="2760977"/>
            <a:chExt cx="1775135" cy="9510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5937954-C271-4C9D-91F6-1DD297AB1663}"/>
                </a:ext>
              </a:extLst>
            </p:cNvPr>
            <p:cNvCxnSpPr/>
            <p:nvPr/>
          </p:nvCxnSpPr>
          <p:spPr bwMode="auto">
            <a:xfrm>
              <a:off x="4876964" y="2808528"/>
              <a:ext cx="177513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7B528BA-13A6-4F58-8B24-2245B5FA75BD}"/>
                </a:ext>
              </a:extLst>
            </p:cNvPr>
            <p:cNvCxnSpPr/>
            <p:nvPr/>
          </p:nvCxnSpPr>
          <p:spPr bwMode="auto">
            <a:xfrm>
              <a:off x="6652099" y="2760977"/>
              <a:ext cx="0" cy="951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F85E2519-9884-4EF9-8D52-2517F6919C36}"/>
                </a:ext>
              </a:extLst>
            </p:cNvPr>
            <p:cNvCxnSpPr/>
            <p:nvPr/>
          </p:nvCxnSpPr>
          <p:spPr bwMode="auto">
            <a:xfrm>
              <a:off x="4876964" y="2760977"/>
              <a:ext cx="0" cy="951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579D9D-169A-40C5-95C4-89D5CF308A03}"/>
              </a:ext>
            </a:extLst>
          </p:cNvPr>
          <p:cNvGrpSpPr/>
          <p:nvPr/>
        </p:nvGrpSpPr>
        <p:grpSpPr>
          <a:xfrm>
            <a:off x="4815945" y="2222347"/>
            <a:ext cx="1840546" cy="230832"/>
            <a:chOff x="5381217" y="2584516"/>
            <a:chExt cx="1840546" cy="230832"/>
          </a:xfrm>
        </p:grpSpPr>
        <p:sp>
          <p:nvSpPr>
            <p:cNvPr id="49" name="Rectangle 23">
              <a:extLst>
                <a:ext uri="{FF2B5EF4-FFF2-40B4-BE49-F238E27FC236}">
                  <a16:creationId xmlns:a16="http://schemas.microsoft.com/office/drawing/2014/main" id="{89BCC7FE-61BB-4CF2-9910-289642710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1217" y="2584516"/>
              <a:ext cx="1840546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55663"/>
              <a:r>
                <a:rPr lang="en-US" sz="900" b="1" dirty="0">
                  <a:solidFill>
                    <a:srgbClr val="000000"/>
                  </a:solidFill>
                </a:rPr>
                <a:t>    The Lincoln Difference</a:t>
              </a:r>
            </a:p>
          </p:txBody>
        </p:sp>
        <p:pic>
          <p:nvPicPr>
            <p:cNvPr id="50" name="Picture 14" descr="LincolnIntl-big">
              <a:extLst>
                <a:ext uri="{FF2B5EF4-FFF2-40B4-BE49-F238E27FC236}">
                  <a16:creationId xmlns:a16="http://schemas.microsoft.com/office/drawing/2014/main" id="{45C1A4BF-D580-48D3-9AD3-379B614BE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/>
            <a:srcRect r="73703"/>
            <a:stretch>
              <a:fillRect/>
            </a:stretch>
          </p:blipFill>
          <p:spPr bwMode="auto">
            <a:xfrm>
              <a:off x="5502219" y="2640012"/>
              <a:ext cx="118878" cy="1353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26FF4ED-7D63-4BE0-B71F-723FB1F2BD1D}"/>
              </a:ext>
            </a:extLst>
          </p:cNvPr>
          <p:cNvGrpSpPr/>
          <p:nvPr/>
        </p:nvGrpSpPr>
        <p:grpSpPr>
          <a:xfrm>
            <a:off x="903693" y="2343438"/>
            <a:ext cx="7980559" cy="1497043"/>
            <a:chOff x="903693" y="2375241"/>
            <a:chExt cx="7980559" cy="1670345"/>
          </a:xfrm>
        </p:grpSpPr>
        <p:pic>
          <p:nvPicPr>
            <p:cNvPr id="52" name="Picture 6">
              <a:extLst>
                <a:ext uri="{FF2B5EF4-FFF2-40B4-BE49-F238E27FC236}">
                  <a16:creationId xmlns:a16="http://schemas.microsoft.com/office/drawing/2014/main" id="{B08D7F5B-2BAB-4F94-9304-1D57B59666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22" r="12249"/>
            <a:stretch/>
          </p:blipFill>
          <p:spPr bwMode="auto">
            <a:xfrm>
              <a:off x="903693" y="2378533"/>
              <a:ext cx="5760720" cy="166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3" name="Picture 7">
              <a:extLst>
                <a:ext uri="{FF2B5EF4-FFF2-40B4-BE49-F238E27FC236}">
                  <a16:creationId xmlns:a16="http://schemas.microsoft.com/office/drawing/2014/main" id="{9343B0DB-6F09-4381-AA7A-ADE6F9DB58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724" r="-8865"/>
            <a:stretch/>
          </p:blipFill>
          <p:spPr bwMode="auto">
            <a:xfrm>
              <a:off x="6675120" y="2378711"/>
              <a:ext cx="2209132" cy="166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30F2906-4754-43BA-AF75-F25A5DBFC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430"/>
            <a:stretch/>
          </p:blipFill>
          <p:spPr>
            <a:xfrm>
              <a:off x="903693" y="2375241"/>
              <a:ext cx="3904488" cy="1670166"/>
            </a:xfrm>
            <a:prstGeom prst="rect">
              <a:avLst/>
            </a:prstGeom>
          </p:spPr>
        </p:pic>
      </p:grpSp>
      <p:sp>
        <p:nvSpPr>
          <p:cNvPr id="55" name="Line 13">
            <a:extLst>
              <a:ext uri="{FF2B5EF4-FFF2-40B4-BE49-F238E27FC236}">
                <a16:creationId xmlns:a16="http://schemas.microsoft.com/office/drawing/2014/main" id="{87920A84-3E62-4AB7-8CFA-6797523903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1767" y="2550023"/>
            <a:ext cx="0" cy="1290458"/>
          </a:xfrm>
          <a:prstGeom prst="line">
            <a:avLst/>
          </a:prstGeom>
          <a:noFill/>
          <a:ln w="19050">
            <a:solidFill>
              <a:srgbClr val="33669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rial Narrow" pitchFamily="34" charset="0"/>
            </a:endParaRPr>
          </a:p>
        </p:txBody>
      </p:sp>
      <p:sp>
        <p:nvSpPr>
          <p:cNvPr id="56" name="Line 13">
            <a:extLst>
              <a:ext uri="{FF2B5EF4-FFF2-40B4-BE49-F238E27FC236}">
                <a16:creationId xmlns:a16="http://schemas.microsoft.com/office/drawing/2014/main" id="{B981B91F-278A-43EE-9EF7-1240BF754A9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9898" y="2539698"/>
            <a:ext cx="0" cy="1300783"/>
          </a:xfrm>
          <a:prstGeom prst="line">
            <a:avLst/>
          </a:prstGeom>
          <a:noFill/>
          <a:ln w="19050">
            <a:solidFill>
              <a:srgbClr val="336699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>
              <a:latin typeface="Arial Narrow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8B53BF-590E-4921-83D7-F5BCA40F16E0}"/>
              </a:ext>
            </a:extLst>
          </p:cNvPr>
          <p:cNvGrpSpPr/>
          <p:nvPr/>
        </p:nvGrpSpPr>
        <p:grpSpPr>
          <a:xfrm>
            <a:off x="4861627" y="2440748"/>
            <a:ext cx="1748410" cy="975101"/>
            <a:chOff x="5206529" y="2536160"/>
            <a:chExt cx="1748410" cy="975101"/>
          </a:xfrm>
        </p:grpSpPr>
        <p:sp>
          <p:nvSpPr>
            <p:cNvPr id="58" name="Rectangle 23">
              <a:extLst>
                <a:ext uri="{FF2B5EF4-FFF2-40B4-BE49-F238E27FC236}">
                  <a16:creationId xmlns:a16="http://schemas.microsoft.com/office/drawing/2014/main" id="{388BBA02-5795-4496-9064-2B12CC3ED0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9868" y="2536160"/>
              <a:ext cx="1601732" cy="6617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defTabSz="855663"/>
              <a:r>
                <a:rPr lang="en-US" sz="900" i="1" dirty="0">
                  <a:solidFill>
                    <a:srgbClr val="000000"/>
                  </a:solidFill>
                </a:rPr>
                <a:t>Effective Positioning +</a:t>
              </a:r>
              <a:br>
                <a:rPr lang="en-US" sz="900" i="1" dirty="0">
                  <a:solidFill>
                    <a:srgbClr val="000000"/>
                  </a:solidFill>
                </a:rPr>
              </a:br>
              <a:r>
                <a:rPr lang="en-US" sz="900" i="1" dirty="0">
                  <a:solidFill>
                    <a:srgbClr val="000000"/>
                  </a:solidFill>
                </a:rPr>
                <a:t>Superior Execution + </a:t>
              </a:r>
              <a:br>
                <a:rPr lang="en-US" sz="900" i="1" dirty="0">
                  <a:solidFill>
                    <a:srgbClr val="000000"/>
                  </a:solidFill>
                </a:rPr>
              </a:br>
              <a:r>
                <a:rPr lang="en-US" sz="900" i="1" dirty="0">
                  <a:solidFill>
                    <a:srgbClr val="000000"/>
                  </a:solidFill>
                </a:rPr>
                <a:t>Relevant Experience =</a:t>
              </a:r>
              <a:br>
                <a:rPr lang="en-US" sz="900" i="1" dirty="0">
                  <a:solidFill>
                    <a:srgbClr val="000000"/>
                  </a:solidFill>
                </a:rPr>
              </a:br>
              <a:r>
                <a:rPr lang="en-US" sz="900" i="1" dirty="0">
                  <a:solidFill>
                    <a:srgbClr val="000000"/>
                  </a:solidFill>
                </a:rPr>
                <a:t> </a:t>
              </a:r>
              <a:r>
                <a:rPr lang="en-US" sz="1000" b="1" dirty="0">
                  <a:solidFill>
                    <a:srgbClr val="07437F"/>
                  </a:solidFill>
                </a:rPr>
                <a:t>Premium Valuation</a:t>
              </a:r>
            </a:p>
          </p:txBody>
        </p:sp>
        <p:sp>
          <p:nvSpPr>
            <p:cNvPr id="59" name="TextBox 55">
              <a:extLst>
                <a:ext uri="{FF2B5EF4-FFF2-40B4-BE49-F238E27FC236}">
                  <a16:creationId xmlns:a16="http://schemas.microsoft.com/office/drawing/2014/main" id="{A9E71B95-081E-4943-8F6B-22D6D9C2A5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06529" y="3201682"/>
              <a:ext cx="1748410" cy="309579"/>
            </a:xfrm>
            <a:prstGeom prst="rect">
              <a:avLst/>
            </a:prstGeom>
            <a:solidFill>
              <a:srgbClr val="336699"/>
            </a:solidFill>
            <a:ln w="9525" cap="flat" cmpd="sng" algn="ctr">
              <a:noFill/>
              <a:prstDash val="solid"/>
              <a:beve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bg1"/>
                  </a:solidFill>
                  <a:prstDash val="solid"/>
                  <a:bevel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 anchorCtr="1"/>
            <a:lstStyle>
              <a:defPPr>
                <a:defRPr lang="en-US"/>
              </a:defPPr>
              <a:lvl1pPr algn="ctr">
                <a:spcAft>
                  <a:spcPts val="200"/>
                </a:spcAft>
                <a:defRPr sz="1000" b="1">
                  <a:solidFill>
                    <a:srgbClr val="FFFFFF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dirty="0"/>
                <a:t>Winning Bidder</a:t>
              </a:r>
            </a:p>
          </p:txBody>
        </p:sp>
      </p:grpSp>
      <p:sp>
        <p:nvSpPr>
          <p:cNvPr id="62" name="Rectangle 224">
            <a:extLst>
              <a:ext uri="{FF2B5EF4-FFF2-40B4-BE49-F238E27FC236}">
                <a16:creationId xmlns:a16="http://schemas.microsoft.com/office/drawing/2014/main" id="{E61EFE30-4225-46F9-BBD4-9D8735E52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8866" y="1337309"/>
            <a:ext cx="4395411" cy="1083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45720" tIns="0" rIns="0" bIns="0" anchor="t" anchorCtr="0"/>
          <a:lstStyle/>
          <a:p>
            <a:pPr marL="171450" indent="-171450" fontAlgn="base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50000"/>
              <a:buFont typeface="Wingdings" pitchFamily="2" charset="2"/>
              <a:buChar char="ü"/>
              <a:tabLst>
                <a:tab pos="179388" algn="l"/>
              </a:tabLst>
            </a:pPr>
            <a:r>
              <a:rPr lang="en-US" sz="1000" b="1" dirty="0">
                <a:solidFill>
                  <a:srgbClr val="07437F"/>
                </a:solidFill>
              </a:rPr>
              <a:t>Tracking to forecast throughout process</a:t>
            </a:r>
          </a:p>
          <a:p>
            <a:pPr marL="171450" lvl="0" indent="-171450" fontAlgn="base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50000"/>
              <a:buFont typeface="Wingdings" pitchFamily="2" charset="2"/>
              <a:buChar char="ü"/>
              <a:tabLst>
                <a:tab pos="179388" algn="l"/>
              </a:tabLst>
            </a:pPr>
            <a:r>
              <a:rPr lang="en-US" sz="1000" b="1" dirty="0">
                <a:solidFill>
                  <a:srgbClr val="07437F"/>
                </a:solidFill>
              </a:rPr>
              <a:t>Underwrite pro-forma adjustments to EBITDA</a:t>
            </a:r>
          </a:p>
          <a:p>
            <a:pPr marL="171450" lvl="0" indent="-171450" fontAlgn="base"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50000"/>
              <a:buFont typeface="Wingdings" pitchFamily="2" charset="2"/>
              <a:buChar char="ü"/>
              <a:tabLst>
                <a:tab pos="179388" algn="l"/>
              </a:tabLst>
            </a:pPr>
            <a:r>
              <a:rPr lang="en-US" sz="1000" b="1" dirty="0">
                <a:solidFill>
                  <a:srgbClr val="07437F"/>
                </a:solidFill>
              </a:rPr>
              <a:t>Competitive process dynamic</a:t>
            </a:r>
            <a:endParaRPr lang="en-US" sz="1000" b="1" dirty="0">
              <a:solidFill>
                <a:schemeClr val="accent2"/>
              </a:solidFill>
            </a:endParaRPr>
          </a:p>
        </p:txBody>
      </p:sp>
      <p:sp>
        <p:nvSpPr>
          <p:cNvPr id="63" name="Right Arrow 174">
            <a:extLst>
              <a:ext uri="{FF2B5EF4-FFF2-40B4-BE49-F238E27FC236}">
                <a16:creationId xmlns:a16="http://schemas.microsoft.com/office/drawing/2014/main" id="{941F8702-6BF7-4300-BF94-BA798D12FDA4}"/>
              </a:ext>
            </a:extLst>
          </p:cNvPr>
          <p:cNvSpPr/>
          <p:nvPr/>
        </p:nvSpPr>
        <p:spPr>
          <a:xfrm>
            <a:off x="342900" y="843259"/>
            <a:ext cx="8441116" cy="563560"/>
          </a:xfrm>
          <a:prstGeom prst="rightArrow">
            <a:avLst/>
          </a:prstGeom>
          <a:solidFill>
            <a:srgbClr val="07325F"/>
          </a:solidFill>
          <a:ln>
            <a:noFill/>
          </a:ln>
          <a:effectLst/>
        </p:spPr>
        <p:txBody>
          <a:bodyPr wrap="none" lIns="91315" tIns="45657" rIns="91315" bIns="45657" anchor="ctr"/>
          <a:lstStyle/>
          <a:p>
            <a:pPr algn="ctr" defTabSz="817563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i="1" dirty="0">
                <a:solidFill>
                  <a:schemeClr val="bg1"/>
                </a:solidFill>
                <a:cs typeface="Arial Narrow" panose="020B0606020202030204" pitchFamily="34" charset="0"/>
              </a:rPr>
              <a:t>HKA will achieve a valuation of 8.5x </a:t>
            </a:r>
            <a:r>
              <a:rPr lang="en-US" sz="1100" b="1" i="1" dirty="0">
                <a:solidFill>
                  <a:schemeClr val="bg1"/>
                </a:solidFill>
              </a:rPr>
              <a:t>– 10.0x</a:t>
            </a:r>
            <a:r>
              <a:rPr lang="en-US" sz="1100" b="1" i="1" dirty="0">
                <a:solidFill>
                  <a:schemeClr val="bg1"/>
                </a:solidFill>
                <a:cs typeface="Arial Narrow" panose="020B0606020202030204" pitchFamily="34" charset="0"/>
              </a:rPr>
              <a:t> Adjusted EBITDA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0C6303A-2532-446B-9809-111333A038ED}"/>
              </a:ext>
            </a:extLst>
          </p:cNvPr>
          <p:cNvGrpSpPr/>
          <p:nvPr/>
        </p:nvGrpSpPr>
        <p:grpSpPr>
          <a:xfrm>
            <a:off x="473238" y="4346421"/>
            <a:ext cx="8141459" cy="230832"/>
            <a:chOff x="473238" y="4152076"/>
            <a:chExt cx="8141459" cy="23083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AB57536-F685-4785-8632-E331C405ED28}"/>
                </a:ext>
              </a:extLst>
            </p:cNvPr>
            <p:cNvSpPr/>
            <p:nvPr/>
          </p:nvSpPr>
          <p:spPr bwMode="auto">
            <a:xfrm>
              <a:off x="498091" y="4181240"/>
              <a:ext cx="8116606" cy="162390"/>
            </a:xfrm>
            <a:prstGeom prst="rect">
              <a:avLst/>
            </a:prstGeom>
            <a:solidFill>
              <a:srgbClr val="ADC7E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855663"/>
              <a:endParaRPr lang="en-US" sz="900" dirty="0"/>
            </a:p>
          </p:txBody>
        </p:sp>
        <p:sp>
          <p:nvSpPr>
            <p:cNvPr id="65" name="Rectangle 23">
              <a:extLst>
                <a:ext uri="{FF2B5EF4-FFF2-40B4-BE49-F238E27FC236}">
                  <a16:creationId xmlns:a16="http://schemas.microsoft.com/office/drawing/2014/main" id="{E64A8B9F-ACC3-48AB-BB58-23FF0B6E1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8" y="4152076"/>
              <a:ext cx="3892869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defTabSz="855663"/>
              <a:r>
                <a:rPr lang="en-US" sz="900" b="1" dirty="0"/>
                <a:t>Multiple of 2017 Adjusted Run-rate EBITDA of $31.4 mm</a:t>
              </a:r>
              <a:endParaRPr lang="en-US" sz="900" b="1" baseline="30000" dirty="0"/>
            </a:p>
          </p:txBody>
        </p:sp>
      </p:grpSp>
      <p:sp>
        <p:nvSpPr>
          <p:cNvPr id="69" name="Rectangle 23">
            <a:extLst>
              <a:ext uri="{FF2B5EF4-FFF2-40B4-BE49-F238E27FC236}">
                <a16:creationId xmlns:a16="http://schemas.microsoft.com/office/drawing/2014/main" id="{A13E715F-D70C-4C99-A61A-F43118CE9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3457" y="4341364"/>
            <a:ext cx="73634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55663"/>
            <a:r>
              <a:rPr lang="en-US" sz="900" b="1" dirty="0"/>
              <a:t>$265mm</a:t>
            </a:r>
          </a:p>
        </p:txBody>
      </p:sp>
      <p:sp>
        <p:nvSpPr>
          <p:cNvPr id="70" name="Rectangle 23">
            <a:extLst>
              <a:ext uri="{FF2B5EF4-FFF2-40B4-BE49-F238E27FC236}">
                <a16:creationId xmlns:a16="http://schemas.microsoft.com/office/drawing/2014/main" id="{589DCC2C-C2CF-4232-B4A6-F88B084A8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916" y="4341364"/>
            <a:ext cx="89299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55663"/>
            <a:r>
              <a:rPr lang="en-US" sz="900" b="1" dirty="0"/>
              <a:t>$311mm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99C51C-AB0A-421F-875E-719A1BB6F56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239713" y="6296480"/>
            <a:ext cx="6796086" cy="126188"/>
          </a:xfrm>
          <a:prstGeom prst="rect">
            <a:avLst/>
          </a:prstGeom>
          <a:noFill/>
        </p:spPr>
        <p:txBody>
          <a:bodyPr vert="horz" wrap="square" lIns="0" tIns="18288" rIns="0" bIns="0" rtlCol="0" anchor="b">
            <a:noAutofit/>
          </a:bodyPr>
          <a:lstStyle/>
          <a:p>
            <a:pPr marL="228600" indent="-228600">
              <a:buAutoNum type="arabicParenBoth"/>
            </a:pPr>
            <a:r>
              <a:rPr lang="en-US" sz="700" i="1" dirty="0"/>
              <a:t>Represents October 2017 90 day run-rate revenue ($272.8 mm) multiplied by 2018P Adjusted Consolidated EBITDA margin (11.4%)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BE0F55B-43AA-4132-BCCD-E3A0815E3D1B}"/>
              </a:ext>
            </a:extLst>
          </p:cNvPr>
          <p:cNvSpPr txBox="1"/>
          <p:nvPr/>
        </p:nvSpPr>
        <p:spPr>
          <a:xfrm>
            <a:off x="3823114" y="4375584"/>
            <a:ext cx="25809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/>
              <a:t>(1)</a:t>
            </a:r>
          </a:p>
        </p:txBody>
      </p:sp>
      <p:sp>
        <p:nvSpPr>
          <p:cNvPr id="6" name="PageNumberTextBox">
            <a:extLst>
              <a:ext uri="{FF2B5EF4-FFF2-40B4-BE49-F238E27FC236}">
                <a16:creationId xmlns:a16="http://schemas.microsoft.com/office/drawing/2014/main" id="{5C260F13-CE72-4800-9E66-EA958CD42A2E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23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66" name="Rectangle 23">
            <a:extLst>
              <a:ext uri="{FF2B5EF4-FFF2-40B4-BE49-F238E27FC236}">
                <a16:creationId xmlns:a16="http://schemas.microsoft.com/office/drawing/2014/main" id="{DD0DAB81-9F70-4417-81EA-7036CE5C7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3457" y="4138198"/>
            <a:ext cx="736341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855663"/>
            <a:r>
              <a:rPr lang="en-US" sz="900" b="1" dirty="0"/>
              <a:t>$240mm</a:t>
            </a:r>
          </a:p>
        </p:txBody>
      </p:sp>
    </p:spTree>
    <p:extLst>
      <p:ext uri="{BB962C8B-B14F-4D97-AF65-F5344CB8AC3E}">
        <p14:creationId xmlns:p14="http://schemas.microsoft.com/office/powerpoint/2010/main" val="4058107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Proceeds Analysis – Financial Acquirer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836697"/>
              </p:ext>
            </p:extLst>
          </p:nvPr>
        </p:nvGraphicFramePr>
        <p:xfrm>
          <a:off x="342900" y="1076574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Assumptions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87851"/>
              </p:ext>
            </p:extLst>
          </p:nvPr>
        </p:nvGraphicFramePr>
        <p:xfrm>
          <a:off x="4850891" y="1076574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Proceeds Analysis – 2017E and 2022P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56885677"/>
              </p:ext>
            </p:extLst>
          </p:nvPr>
        </p:nvGraphicFramePr>
        <p:xfrm>
          <a:off x="342899" y="4060728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Sensitivity Analysis 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49662803"/>
              </p:ext>
            </p:extLst>
          </p:nvPr>
        </p:nvGraphicFramePr>
        <p:xfrm>
          <a:off x="4852022" y="4060728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Sensitivity Analysis 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ectangle 224">
            <a:extLst>
              <a:ext uri="{FF2B5EF4-FFF2-40B4-BE49-F238E27FC236}">
                <a16:creationId xmlns:a16="http://schemas.microsoft.com/office/drawing/2014/main" id="{A422AECE-4FE2-4F8F-8D43-E5A1C49C2653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2901" y="1384300"/>
            <a:ext cx="3950208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7800" indent="-177800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>
                <a:latin typeface="Tahoma" panose="020B0604030504040204" pitchFamily="34" charset="0"/>
              </a:rPr>
              <a:t>2017F (12/31/2017) exit assumptions: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Exit multiple of 10.0x EBITDA with net debt of $30 million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Initial leverage of 2.5x required to ensure a net debt of $50 million in year 5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Management rollover of 20% of equity proceeds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Tax neutral equity roll-over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Seller transaction fees of 2% and weighted average cost of debt of 8%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5-year holding period until exit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Management incentive equity of 10% of the equity pool at exit</a:t>
            </a:r>
          </a:p>
          <a:p>
            <a:pPr marL="177800" indent="-177800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>
                <a:latin typeface="Tahoma" panose="020B0604030504040204" pitchFamily="34" charset="0"/>
              </a:rPr>
              <a:t>2022P (12/31/2022) exit assumptions: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EBITDA at exit of $48 million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Exit multiple of 10.0x EBITDA with net debt of $50 million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Seller transaction fees of 2%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Exit to strategic acquirer, hence no equity roll-over required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EB751-9C16-4E60-A5E6-BD7210C2E0D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39713" y="6296480"/>
            <a:ext cx="6796086" cy="126188"/>
          </a:xfrm>
          <a:prstGeom prst="rect">
            <a:avLst/>
          </a:prstGeom>
          <a:noFill/>
        </p:spPr>
        <p:txBody>
          <a:bodyPr vert="horz" wrap="square" lIns="0" tIns="18288" rIns="0" bIns="0" rtlCol="0" anchor="b">
            <a:noAutofit/>
          </a:bodyPr>
          <a:lstStyle/>
          <a:p>
            <a:pPr marL="228600" indent="-228600">
              <a:buAutoNum type="arabicParenBoth"/>
            </a:pPr>
            <a:r>
              <a:rPr lang="en-US" sz="700" i="1" dirty="0"/>
              <a:t>Represents IRR on reinvested management proceeds in 2017E which assumes inclusion of 2% management incentive equity</a:t>
            </a:r>
          </a:p>
          <a:p>
            <a:pPr marL="228600" indent="-228600">
              <a:buAutoNum type="arabicParenBoth"/>
            </a:pPr>
            <a:r>
              <a:rPr lang="en-US" sz="700" i="1" dirty="0"/>
              <a:t>Includes initial equity proceeds from 2017E, return from management equity rolled over and 2% management incentive equity</a:t>
            </a:r>
          </a:p>
          <a:p>
            <a:pPr marL="228600" indent="-228600">
              <a:buAutoNum type="arabicParenBoth"/>
            </a:pPr>
            <a:r>
              <a:rPr lang="en-US" sz="700" i="1" dirty="0"/>
              <a:t>IRR on common stock invested in 2017E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670601-B4B7-4906-8DDD-A1A53BF48E6D}"/>
              </a:ext>
            </a:extLst>
          </p:cNvPr>
          <p:cNvSpPr txBox="1"/>
          <p:nvPr/>
        </p:nvSpPr>
        <p:spPr>
          <a:xfrm>
            <a:off x="8808999" y="3606607"/>
            <a:ext cx="25809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/>
              <a:t>(1)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D334FA-048B-46BE-AC41-E42DA9425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022" y="4375822"/>
            <a:ext cx="3959352" cy="167275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27A306-2538-40FF-A723-9C8070B44482}"/>
              </a:ext>
            </a:extLst>
          </p:cNvPr>
          <p:cNvSpPr txBox="1"/>
          <p:nvPr/>
        </p:nvSpPr>
        <p:spPr>
          <a:xfrm>
            <a:off x="7868382" y="4393303"/>
            <a:ext cx="25809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(3)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949054-6259-4AC5-BB44-DB4C8D74C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0891" y="1346823"/>
            <a:ext cx="3959352" cy="25459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3DA286A-F827-42E4-AC0A-832CA9261D9E}"/>
              </a:ext>
            </a:extLst>
          </p:cNvPr>
          <p:cNvSpPr txBox="1"/>
          <p:nvPr/>
        </p:nvSpPr>
        <p:spPr>
          <a:xfrm>
            <a:off x="3091590" y="4562908"/>
            <a:ext cx="25809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(2)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72DEEA-EBB8-404D-9047-7E420034374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901" y="4375822"/>
            <a:ext cx="3959352" cy="1635990"/>
          </a:xfrm>
          <a:prstGeom prst="rect">
            <a:avLst/>
          </a:prstGeom>
        </p:spPr>
      </p:pic>
      <p:sp>
        <p:nvSpPr>
          <p:cNvPr id="19" name="PageNumberTextBox">
            <a:extLst>
              <a:ext uri="{FF2B5EF4-FFF2-40B4-BE49-F238E27FC236}">
                <a16:creationId xmlns:a16="http://schemas.microsoft.com/office/drawing/2014/main" id="{7A6C6823-B330-4EA2-9CA5-FC1524E03E5D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24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329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Proceeds Analysis – Strategic Acquirer 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42350702"/>
              </p:ext>
            </p:extLst>
          </p:nvPr>
        </p:nvGraphicFramePr>
        <p:xfrm>
          <a:off x="342900" y="1076574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Assumptions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54116238"/>
              </p:ext>
            </p:extLst>
          </p:nvPr>
        </p:nvGraphicFramePr>
        <p:xfrm>
          <a:off x="4852022" y="1076574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Proceeds Analysis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035604348"/>
              </p:ext>
            </p:extLst>
          </p:nvPr>
        </p:nvGraphicFramePr>
        <p:xfrm>
          <a:off x="342899" y="3936549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Sensitivity Analysis 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763619380"/>
              </p:ext>
            </p:extLst>
          </p:nvPr>
        </p:nvGraphicFramePr>
        <p:xfrm>
          <a:off x="4852022" y="3936549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Sensitivity Analysis II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Rectangle 224">
            <a:extLst>
              <a:ext uri="{FF2B5EF4-FFF2-40B4-BE49-F238E27FC236}">
                <a16:creationId xmlns:a16="http://schemas.microsoft.com/office/drawing/2014/main" id="{B80AABFA-B621-4E90-A155-F2BDEC67FFF2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2901" y="1384300"/>
            <a:ext cx="3950208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>
                <a:latin typeface="Tahoma" panose="020B0604030504040204" pitchFamily="34" charset="0"/>
              </a:rPr>
              <a:t>Exit multiple in 2017F of 11.0x EBITDA</a:t>
            </a:r>
          </a:p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>
                <a:latin typeface="Tahoma" panose="020B0604030504040204" pitchFamily="34" charset="0"/>
              </a:rPr>
              <a:t>Enterprise value of $309.7 million at $28.2 million LTM June 2018P Adjusted EBITDA</a:t>
            </a:r>
          </a:p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>
                <a:latin typeface="Tahoma" panose="020B0604030504040204" pitchFamily="34" charset="0"/>
              </a:rPr>
              <a:t>Net debt of $30 million at Closing</a:t>
            </a:r>
          </a:p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>
                <a:latin typeface="Tahoma" panose="020B0604030504040204" pitchFamily="34" charset="0"/>
              </a:rPr>
              <a:t>10% seller note of net equity proceeds at 5% interest rate with 50% due in both 2018P and 2019P</a:t>
            </a:r>
          </a:p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>
                <a:latin typeface="Tahoma" panose="020B0604030504040204" pitchFamily="34" charset="0"/>
              </a:rPr>
              <a:t>10% Earnout of net equity proceeds due in 2019P upon …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revenue run rate of $330 million and …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 panose="020B0604020202020204" pitchFamily="34" charset="0"/>
              <a:buChar char="-"/>
              <a:tabLst>
                <a:tab pos="179388" algn="l"/>
              </a:tabLst>
            </a:pPr>
            <a:r>
              <a:rPr lang="en-US" sz="900" dirty="0">
                <a:latin typeface="Tahoma" panose="020B0604030504040204" pitchFamily="34" charset="0"/>
              </a:rPr>
              <a:t>EBITDA margin staying at 11% excluding Management fees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4EB6FE-3C7A-48BF-94BB-79B7AE5389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1" y="4251643"/>
            <a:ext cx="3959352" cy="16359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948BD8-4B53-4B71-B95C-2C28C4231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2021" y="1384298"/>
            <a:ext cx="3959352" cy="22073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F35C56-3067-42A4-9053-07DDD852B8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52022" y="4251643"/>
            <a:ext cx="3959352" cy="1635990"/>
          </a:xfrm>
          <a:prstGeom prst="rect">
            <a:avLst/>
          </a:prstGeom>
        </p:spPr>
      </p:pic>
      <p:sp>
        <p:nvSpPr>
          <p:cNvPr id="15" name="PageNumberTextBox">
            <a:extLst>
              <a:ext uri="{FF2B5EF4-FFF2-40B4-BE49-F238E27FC236}">
                <a16:creationId xmlns:a16="http://schemas.microsoft.com/office/drawing/2014/main" id="{08BF9FC4-487F-4930-8470-A893537FB047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25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335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Valuation Considerations</a:t>
            </a:r>
          </a:p>
        </p:txBody>
      </p:sp>
      <p:sp>
        <p:nvSpPr>
          <p:cNvPr id="16" name="Rectangle 22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2901" y="1478280"/>
            <a:ext cx="3950208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Lincoln will perform a thorough review of the Company’s financial statements to help identify potential one-time / non-recurring expenses, and seek full ‘credit’ for these expenses from prospective buyers 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Categories of potential adjustments for HKA include: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Excess compensation or other non-recurring expenses related to private ownership (e.g. charitable contributions)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One-time professional and legal fees, and other transaction-related expenses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Investments in technology that could have been capitalized, but were historically expensed for tax purposes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Adjustments to EBITDA would gain increased credibility if quantified in Quality of Earnings report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78453886"/>
              </p:ext>
            </p:extLst>
          </p:nvPr>
        </p:nvGraphicFramePr>
        <p:xfrm>
          <a:off x="342900" y="1076574"/>
          <a:ext cx="3950208" cy="320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EBITDA Adjustments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8" name="Rectangle 22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4782631" y="1478280"/>
            <a:ext cx="3950208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An analysis of pro forma EBITDA is an important source of value in companies with attributes similar to HKA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Examples areas of pro-forma adjustments that may apply to HKA include: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Full-year impact of demerger with Cenergy International Services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Capex recently invested in technology or operational efficiencies that has produced improved and sustainable EBITDA margins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Run rate impact of new client wins in the LTM period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841513152"/>
              </p:ext>
            </p:extLst>
          </p:nvPr>
        </p:nvGraphicFramePr>
        <p:xfrm>
          <a:off x="4782630" y="1076574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Selling Pro Forma EBITDA Throughout the Process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2" name="Rectangle 22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42901" y="4193926"/>
            <a:ext cx="3950208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Lincoln has significant experience identifying potential synergies with our clients and aggressively positioning them to strategic acquirers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Lincoln will work with HKA’s management to customize synergy information for selected potential strategic acquirers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Potential acquirer revenue and cost synergies for HKA may include: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Leverage HKA’s service offering to capitalize on cross-selling and upselling opportunities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Expand and optimize geographic footprint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Redundant operating costs (e.g., back-office and administrative costs, information technology, marketing / sales)</a:t>
            </a:r>
          </a:p>
        </p:txBody>
      </p:sp>
      <p:graphicFrame>
        <p:nvGraphicFramePr>
          <p:cNvPr id="34" name="Table 33"/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95379185"/>
              </p:ext>
            </p:extLst>
          </p:nvPr>
        </p:nvGraphicFramePr>
        <p:xfrm>
          <a:off x="342900" y="3886200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Aggressively Positioning Synergies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Rectangle 224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20745" y="4193926"/>
            <a:ext cx="3950208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A stock deal with a Section 338(h)(10) election will create incremental value for both the seller and the buyer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Definition: The purchase of the target treated as a stock purchase for corporate purposes and asset purchase for tax purposes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Benefit: Step-up in asset basis for the buyer increases depreciation for tax purposes; buyer compensates seller for this benefit 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/>
              <a:t>Eligibility: Only possible for S-Corporations and corporate subsidiaries; buyer purchases 80% or more of target’s stock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/>
              <a:t>Lincoln will work with the Company’s accounting and tax advisors to analyze and quantify the potential benefit of a tax basis step-up; where possible, Lincoln has been successful in getting acquirers to incorporate the benefit into their final valuation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3202597356"/>
              </p:ext>
            </p:extLst>
          </p:nvPr>
        </p:nvGraphicFramePr>
        <p:xfrm>
          <a:off x="4820744" y="3886200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Obtaining Value for Tax Basis Step-up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PageNumberTextBox">
            <a:extLst>
              <a:ext uri="{FF2B5EF4-FFF2-40B4-BE49-F238E27FC236}">
                <a16:creationId xmlns:a16="http://schemas.microsoft.com/office/drawing/2014/main" id="{B2B86512-8C33-4CD3-A0DD-C5AFEA4873DD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26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937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Appendix 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Detailed Valuation Analysis</a:t>
            </a:r>
          </a:p>
        </p:txBody>
      </p:sp>
    </p:spTree>
    <p:extLst>
      <p:ext uri="{BB962C8B-B14F-4D97-AF65-F5344CB8AC3E}">
        <p14:creationId xmlns:p14="http://schemas.microsoft.com/office/powerpoint/2010/main" val="1129034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Chart 99">
            <a:extLst>
              <a:ext uri="{FF2B5EF4-FFF2-40B4-BE49-F238E27FC236}">
                <a16:creationId xmlns:a16="http://schemas.microsoft.com/office/drawing/2014/main" id="{A8248441-3608-4CDC-845E-07F71173993A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82179551"/>
              </p:ext>
            </p:extLst>
          </p:nvPr>
        </p:nvGraphicFramePr>
        <p:xfrm>
          <a:off x="342900" y="50419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graphicFrame>
        <p:nvGraphicFramePr>
          <p:cNvPr id="94" name="Chart 93" hidden="1">
            <a:extLst>
              <a:ext uri="{FF2B5EF4-FFF2-40B4-BE49-F238E27FC236}">
                <a16:creationId xmlns:a16="http://schemas.microsoft.com/office/drawing/2014/main" id="{A8248441-3608-4CDC-845E-07F71173993A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8409149"/>
              </p:ext>
            </p:extLst>
          </p:nvPr>
        </p:nvGraphicFramePr>
        <p:xfrm>
          <a:off x="342899" y="50419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0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HKA Against Comparable Public Companies</a:t>
            </a:r>
          </a:p>
        </p:txBody>
      </p:sp>
      <p:graphicFrame>
        <p:nvGraphicFramePr>
          <p:cNvPr id="9" name="TextBox 49" hidden="1">
            <a:extLst>
              <a:ext uri="{FF2B5EF4-FFF2-40B4-BE49-F238E27FC236}">
                <a16:creationId xmlns:a16="http://schemas.microsoft.com/office/drawing/2014/main" id="{1EC3DE34-A5BD-42A9-94B4-D33B74BC559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42899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10" name="TextBox 50" hidden="1">
            <a:extLst>
              <a:ext uri="{FF2B5EF4-FFF2-40B4-BE49-F238E27FC236}">
                <a16:creationId xmlns:a16="http://schemas.microsoft.com/office/drawing/2014/main" id="{78E60F63-2FD4-4830-BC51-1CDE1F19C7A8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342900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graphicFrame>
        <p:nvGraphicFramePr>
          <p:cNvPr id="11" name="TextBox 51" hidden="1">
            <a:extLst>
              <a:ext uri="{FF2B5EF4-FFF2-40B4-BE49-F238E27FC236}">
                <a16:creationId xmlns:a16="http://schemas.microsoft.com/office/drawing/2014/main" id="{37FC6A62-64F9-4B99-AF30-650274A8A0BE}"/>
              </a:ext>
            </a:extLst>
          </p:cNvPr>
          <p:cNvGraphicFramePr>
            <a:graphicFrameLocks/>
          </p:cNvGraphicFramePr>
          <p:nvPr>
            <p:custDataLst>
              <p:tags r:id="rId4"/>
            </p:custDataLst>
            <p:extLst/>
          </p:nvPr>
        </p:nvGraphicFramePr>
        <p:xfrm>
          <a:off x="342900" y="50419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graphicFrame>
        <p:nvGraphicFramePr>
          <p:cNvPr id="12" name="TextBox 53">
            <a:extLst>
              <a:ext uri="{FF2B5EF4-FFF2-40B4-BE49-F238E27FC236}">
                <a16:creationId xmlns:a16="http://schemas.microsoft.com/office/drawing/2014/main" id="{54035AD4-EDF1-4A70-860D-5295589AFEEA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89290825"/>
              </p:ext>
            </p:extLst>
          </p:nvPr>
        </p:nvGraphicFramePr>
        <p:xfrm>
          <a:off x="342900" y="1092200"/>
          <a:ext cx="8458200" cy="2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CY15 – CY16 % Revenue Growth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extBox 52">
            <a:extLst>
              <a:ext uri="{FF2B5EF4-FFF2-40B4-BE49-F238E27FC236}">
                <a16:creationId xmlns:a16="http://schemas.microsoft.com/office/drawing/2014/main" id="{22074C06-C4FB-43FF-9B0E-791D9447C5E8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751820744"/>
              </p:ext>
            </p:extLst>
          </p:nvPr>
        </p:nvGraphicFramePr>
        <p:xfrm>
          <a:off x="342900" y="2921000"/>
          <a:ext cx="8458200" cy="2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Gross Margin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extBox 54">
            <a:extLst>
              <a:ext uri="{FF2B5EF4-FFF2-40B4-BE49-F238E27FC236}">
                <a16:creationId xmlns:a16="http://schemas.microsoft.com/office/drawing/2014/main" id="{DAD3D7C2-5715-4B8F-8334-6E83499B785B}"/>
              </a:ext>
            </a:extLst>
          </p:cNvPr>
          <p:cNvGraphicFramePr>
            <a:graphicFrameLocks noGrp="1"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284572512"/>
              </p:ext>
            </p:extLst>
          </p:nvPr>
        </p:nvGraphicFramePr>
        <p:xfrm>
          <a:off x="342900" y="4749800"/>
          <a:ext cx="8458200" cy="2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EBITDA Margin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051A9BE-F91E-4867-BD10-8D7B2E2D8148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55165" y="2695014"/>
            <a:ext cx="227845" cy="122811"/>
          </a:xfrm>
          <a:prstGeom prst="rect">
            <a:avLst/>
          </a:prstGeom>
        </p:spPr>
      </p:pic>
      <p:pic>
        <p:nvPicPr>
          <p:cNvPr id="17" name="Picture 4" descr="Image result for Kelly Services">
            <a:extLst>
              <a:ext uri="{FF2B5EF4-FFF2-40B4-BE49-F238E27FC236}">
                <a16:creationId xmlns:a16="http://schemas.microsoft.com/office/drawing/2014/main" id="{046323B6-102B-4767-99EB-49CB6E43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99" y="2702450"/>
            <a:ext cx="208556" cy="1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manpower">
            <a:extLst>
              <a:ext uri="{FF2B5EF4-FFF2-40B4-BE49-F238E27FC236}">
                <a16:creationId xmlns:a16="http://schemas.microsoft.com/office/drawing/2014/main" id="{9784ECB7-852A-4BE5-A4F3-19D65BCB4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206" y="2659903"/>
            <a:ext cx="223864" cy="1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BEFDB5-274A-429F-A990-863E45DBAE7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466868" y="2729166"/>
            <a:ext cx="361833" cy="54506"/>
          </a:xfrm>
          <a:prstGeom prst="rect">
            <a:avLst/>
          </a:prstGeom>
        </p:spPr>
      </p:pic>
      <p:pic>
        <p:nvPicPr>
          <p:cNvPr id="20" name="Picture 14" descr="Image result for recruit-rgf.com">
            <a:extLst>
              <a:ext uri="{FF2B5EF4-FFF2-40B4-BE49-F238E27FC236}">
                <a16:creationId xmlns:a16="http://schemas.microsoft.com/office/drawing/2014/main" id="{1F089B26-2A9F-4569-B973-A2D552D3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320" y="2708702"/>
            <a:ext cx="355378" cy="12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6" descr="Image result for impellam">
            <a:extLst>
              <a:ext uri="{FF2B5EF4-FFF2-40B4-BE49-F238E27FC236}">
                <a16:creationId xmlns:a16="http://schemas.microsoft.com/office/drawing/2014/main" id="{C812E1AE-CE02-4B8D-B75C-11309ED2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137" y="2694427"/>
            <a:ext cx="306475" cy="1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Image result for s-three">
            <a:extLst>
              <a:ext uri="{FF2B5EF4-FFF2-40B4-BE49-F238E27FC236}">
                <a16:creationId xmlns:a16="http://schemas.microsoft.com/office/drawing/2014/main" id="{14387301-C235-4765-9140-1AA3C202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150" y="2703959"/>
            <a:ext cx="274789" cy="10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4BBD3C-FB6B-405A-B563-A728A3A3E3F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870911" y="2706373"/>
            <a:ext cx="262147" cy="100092"/>
          </a:xfrm>
          <a:prstGeom prst="rect">
            <a:avLst/>
          </a:prstGeom>
        </p:spPr>
      </p:pic>
      <p:pic>
        <p:nvPicPr>
          <p:cNvPr id="24" name="Picture 48" descr="Image result for computer task group">
            <a:extLst>
              <a:ext uri="{FF2B5EF4-FFF2-40B4-BE49-F238E27FC236}">
                <a16:creationId xmlns:a16="http://schemas.microsoft.com/office/drawing/2014/main" id="{A6311CDC-4CEE-4331-9A8C-FEE111F0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291" y="2680926"/>
            <a:ext cx="150986" cy="15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2" descr="Image result for kforce">
            <a:extLst>
              <a:ext uri="{FF2B5EF4-FFF2-40B4-BE49-F238E27FC236}">
                <a16:creationId xmlns:a16="http://schemas.microsoft.com/office/drawing/2014/main" id="{398CBDBC-E8EA-4750-82F2-58887E0C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094" y="2724422"/>
            <a:ext cx="276021" cy="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D0760E-225B-453B-ADAF-82B834880A5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741603" y="2719810"/>
            <a:ext cx="298289" cy="73219"/>
          </a:xfrm>
          <a:prstGeom prst="rect">
            <a:avLst/>
          </a:prstGeom>
        </p:spPr>
      </p:pic>
      <p:pic>
        <p:nvPicPr>
          <p:cNvPr id="27" name="Picture 4" descr="On Assignment Logo">
            <a:extLst>
              <a:ext uri="{FF2B5EF4-FFF2-40B4-BE49-F238E27FC236}">
                <a16:creationId xmlns:a16="http://schemas.microsoft.com/office/drawing/2014/main" id="{DF7EF0D4-4AD5-4AEC-96B9-7AF153AA1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766" y="2703056"/>
            <a:ext cx="339959" cy="8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1" descr="Image result for Resources Global">
            <a:extLst>
              <a:ext uri="{FF2B5EF4-FFF2-40B4-BE49-F238E27FC236}">
                <a16:creationId xmlns:a16="http://schemas.microsoft.com/office/drawing/2014/main" id="{6EE35467-DA52-49BB-80EC-86EC8FCD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118" y="2713090"/>
            <a:ext cx="243880" cy="8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3" descr="Image result for Gattaca plc">
            <a:extLst>
              <a:ext uri="{FF2B5EF4-FFF2-40B4-BE49-F238E27FC236}">
                <a16:creationId xmlns:a16="http://schemas.microsoft.com/office/drawing/2014/main" id="{404426F8-FB75-4634-8964-0CBB84E5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568" y="2700955"/>
            <a:ext cx="346653" cy="1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photos.prnewswire.com/prnvar/20150708/234002LOGO">
            <a:extLst>
              <a:ext uri="{FF2B5EF4-FFF2-40B4-BE49-F238E27FC236}">
                <a16:creationId xmlns:a16="http://schemas.microsoft.com/office/drawing/2014/main" id="{5A8EB089-1345-4940-84B3-66A69B9F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089" y="2707740"/>
            <a:ext cx="290619" cy="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bg staffing logo">
            <a:extLst>
              <a:ext uri="{FF2B5EF4-FFF2-40B4-BE49-F238E27FC236}">
                <a16:creationId xmlns:a16="http://schemas.microsoft.com/office/drawing/2014/main" id="{452F038B-C54D-4063-816E-8F7AE33D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047" y="2703671"/>
            <a:ext cx="431569" cy="10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hudson global logo">
            <a:extLst>
              <a:ext uri="{FF2B5EF4-FFF2-40B4-BE49-F238E27FC236}">
                <a16:creationId xmlns:a16="http://schemas.microsoft.com/office/drawing/2014/main" id="{A4751444-C643-4725-94DD-6C7EF5FE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97" y="2718278"/>
            <a:ext cx="295284" cy="7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Image result for mastech digital logo">
            <a:extLst>
              <a:ext uri="{FF2B5EF4-FFF2-40B4-BE49-F238E27FC236}">
                <a16:creationId xmlns:a16="http://schemas.microsoft.com/office/drawing/2014/main" id="{6CDA0B45-F086-4003-9F37-FC0556B0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01" y="2718278"/>
            <a:ext cx="328092" cy="7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staffline log">
            <a:extLst>
              <a:ext uri="{FF2B5EF4-FFF2-40B4-BE49-F238E27FC236}">
                <a16:creationId xmlns:a16="http://schemas.microsoft.com/office/drawing/2014/main" id="{B3905C51-68C9-4ADF-BB93-E647B16B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101" y="2712750"/>
            <a:ext cx="266927" cy="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AB34035-F176-45EF-8361-5473CEAE046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348740" y="2695641"/>
            <a:ext cx="281792" cy="121557"/>
          </a:xfrm>
          <a:prstGeom prst="rect">
            <a:avLst/>
          </a:prstGeom>
        </p:spPr>
      </p:pic>
      <p:pic>
        <p:nvPicPr>
          <p:cNvPr id="38" name="Picture 16" descr="Image result for staffing 360 logo">
            <a:extLst>
              <a:ext uri="{FF2B5EF4-FFF2-40B4-BE49-F238E27FC236}">
                <a16:creationId xmlns:a16="http://schemas.microsoft.com/office/drawing/2014/main" id="{6AAC3A3E-F81E-406E-908C-3F301CE7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601" y="2696235"/>
            <a:ext cx="393712" cy="1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976C6FF-26C9-446A-8F07-A515CD1BA45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482252" y="6184286"/>
            <a:ext cx="227845" cy="122811"/>
          </a:xfrm>
          <a:prstGeom prst="rect">
            <a:avLst/>
          </a:prstGeom>
        </p:spPr>
      </p:pic>
      <p:pic>
        <p:nvPicPr>
          <p:cNvPr id="41" name="Picture 4" descr="Image result for Kelly Services">
            <a:extLst>
              <a:ext uri="{FF2B5EF4-FFF2-40B4-BE49-F238E27FC236}">
                <a16:creationId xmlns:a16="http://schemas.microsoft.com/office/drawing/2014/main" id="{119DB3DA-6398-405D-A7EA-40F9E2AC0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265" y="6191311"/>
            <a:ext cx="208556" cy="1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Image result for manpower">
            <a:extLst>
              <a:ext uri="{FF2B5EF4-FFF2-40B4-BE49-F238E27FC236}">
                <a16:creationId xmlns:a16="http://schemas.microsoft.com/office/drawing/2014/main" id="{06A12E23-EC88-4567-A259-DCC23CA2A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506" y="6192720"/>
            <a:ext cx="223864" cy="1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AC958AE1-ECF6-4D82-95F3-193B856FCE3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62862" y="6218438"/>
            <a:ext cx="361833" cy="54506"/>
          </a:xfrm>
          <a:prstGeom prst="rect">
            <a:avLst/>
          </a:prstGeom>
        </p:spPr>
      </p:pic>
      <p:pic>
        <p:nvPicPr>
          <p:cNvPr id="44" name="Picture 14" descr="Image result for recruit-rgf.com">
            <a:extLst>
              <a:ext uri="{FF2B5EF4-FFF2-40B4-BE49-F238E27FC236}">
                <a16:creationId xmlns:a16="http://schemas.microsoft.com/office/drawing/2014/main" id="{BCA3360F-D978-4B1B-A847-BBAC40F6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195" y="6181958"/>
            <a:ext cx="355378" cy="12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6" descr="Image result for impellam">
            <a:extLst>
              <a:ext uri="{FF2B5EF4-FFF2-40B4-BE49-F238E27FC236}">
                <a16:creationId xmlns:a16="http://schemas.microsoft.com/office/drawing/2014/main" id="{B2132461-A825-44D7-8119-5E4F6BAD4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771" y="6183699"/>
            <a:ext cx="306475" cy="1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32" descr="Image result for s-three">
            <a:extLst>
              <a:ext uri="{FF2B5EF4-FFF2-40B4-BE49-F238E27FC236}">
                <a16:creationId xmlns:a16="http://schemas.microsoft.com/office/drawing/2014/main" id="{38FA97FA-442D-4351-BF69-71CFC9DE2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011" y="6193231"/>
            <a:ext cx="274789" cy="10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B36FE60-8BB4-4E94-9838-D5B578F35A3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838169" y="6195645"/>
            <a:ext cx="262147" cy="100092"/>
          </a:xfrm>
          <a:prstGeom prst="rect">
            <a:avLst/>
          </a:prstGeom>
        </p:spPr>
      </p:pic>
      <p:pic>
        <p:nvPicPr>
          <p:cNvPr id="48" name="Picture 48" descr="Image result for computer task group">
            <a:extLst>
              <a:ext uri="{FF2B5EF4-FFF2-40B4-BE49-F238E27FC236}">
                <a16:creationId xmlns:a16="http://schemas.microsoft.com/office/drawing/2014/main" id="{09CD2209-89C0-4732-9A19-C9B66A8DA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473" y="6170198"/>
            <a:ext cx="150986" cy="15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2" descr="Image result for kforce">
            <a:extLst>
              <a:ext uri="{FF2B5EF4-FFF2-40B4-BE49-F238E27FC236}">
                <a16:creationId xmlns:a16="http://schemas.microsoft.com/office/drawing/2014/main" id="{EE248C5C-7793-434B-A85A-56231949F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768" y="6213694"/>
            <a:ext cx="276021" cy="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F29279-E3F7-4515-87B3-9C43CDD1FA0F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121929" y="6209082"/>
            <a:ext cx="298289" cy="73219"/>
          </a:xfrm>
          <a:prstGeom prst="rect">
            <a:avLst/>
          </a:prstGeom>
        </p:spPr>
      </p:pic>
      <p:pic>
        <p:nvPicPr>
          <p:cNvPr id="51" name="Picture 4" descr="On Assignment Logo">
            <a:extLst>
              <a:ext uri="{FF2B5EF4-FFF2-40B4-BE49-F238E27FC236}">
                <a16:creationId xmlns:a16="http://schemas.microsoft.com/office/drawing/2014/main" id="{56529170-9581-4A08-8864-022AF5274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998" y="6204233"/>
            <a:ext cx="339959" cy="8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1" descr="Image result for Resources Global">
            <a:extLst>
              <a:ext uri="{FF2B5EF4-FFF2-40B4-BE49-F238E27FC236}">
                <a16:creationId xmlns:a16="http://schemas.microsoft.com/office/drawing/2014/main" id="{BFCE77BD-6BCD-4EF5-8364-6BC9F8EB5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61" y="6202362"/>
            <a:ext cx="243880" cy="8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3" descr="Image result for Gattaca plc">
            <a:extLst>
              <a:ext uri="{FF2B5EF4-FFF2-40B4-BE49-F238E27FC236}">
                <a16:creationId xmlns:a16="http://schemas.microsoft.com/office/drawing/2014/main" id="{F8FB0EFF-C4F4-4CA9-9759-B13873289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122" y="6190227"/>
            <a:ext cx="346653" cy="1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http://photos.prnewswire.com/prnvar/20150708/234002LOGO">
            <a:extLst>
              <a:ext uri="{FF2B5EF4-FFF2-40B4-BE49-F238E27FC236}">
                <a16:creationId xmlns:a16="http://schemas.microsoft.com/office/drawing/2014/main" id="{B338B017-EF98-4969-B365-4421E6AC1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8" y="6197012"/>
            <a:ext cx="290619" cy="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4" descr="Image result for bg staffing logo">
            <a:extLst>
              <a:ext uri="{FF2B5EF4-FFF2-40B4-BE49-F238E27FC236}">
                <a16:creationId xmlns:a16="http://schemas.microsoft.com/office/drawing/2014/main" id="{BA05ABEA-3612-4FBE-9C3D-62ECC3006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373" y="6192943"/>
            <a:ext cx="431569" cy="10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6" descr="Image result for hudson global logo">
            <a:extLst>
              <a:ext uri="{FF2B5EF4-FFF2-40B4-BE49-F238E27FC236}">
                <a16:creationId xmlns:a16="http://schemas.microsoft.com/office/drawing/2014/main" id="{9FE10C12-7C8C-4131-838F-3C5D87EFA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049" y="6207550"/>
            <a:ext cx="295284" cy="7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Image result for mastech digital logo">
            <a:extLst>
              <a:ext uri="{FF2B5EF4-FFF2-40B4-BE49-F238E27FC236}">
                <a16:creationId xmlns:a16="http://schemas.microsoft.com/office/drawing/2014/main" id="{1CAFAD4E-931E-4FC2-A223-D4F0AEEC0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947" y="6207550"/>
            <a:ext cx="328092" cy="7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10" descr="Image result for staffline log">
            <a:extLst>
              <a:ext uri="{FF2B5EF4-FFF2-40B4-BE49-F238E27FC236}">
                <a16:creationId xmlns:a16="http://schemas.microsoft.com/office/drawing/2014/main" id="{2EA56A34-40B9-4C73-9169-5536CF360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67" y="6202022"/>
            <a:ext cx="266927" cy="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0EB6769-F02C-452B-B77A-3FF808729144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343094" y="6184913"/>
            <a:ext cx="281792" cy="121557"/>
          </a:xfrm>
          <a:prstGeom prst="rect">
            <a:avLst/>
          </a:prstGeom>
        </p:spPr>
      </p:pic>
      <p:pic>
        <p:nvPicPr>
          <p:cNvPr id="62" name="Picture 16" descr="Image result for staffing 360 logo">
            <a:extLst>
              <a:ext uri="{FF2B5EF4-FFF2-40B4-BE49-F238E27FC236}">
                <a16:creationId xmlns:a16="http://schemas.microsoft.com/office/drawing/2014/main" id="{3FF18440-7E69-46A6-BCD8-D3703BCE0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18" y="6185507"/>
            <a:ext cx="393712" cy="1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F3272DC-516B-4E3E-97EB-3FF012BCA37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73083" y="4537084"/>
            <a:ext cx="227845" cy="122811"/>
          </a:xfrm>
          <a:prstGeom prst="rect">
            <a:avLst/>
          </a:prstGeom>
        </p:spPr>
      </p:pic>
      <p:pic>
        <p:nvPicPr>
          <p:cNvPr id="65" name="Picture 4" descr="Image result for Kelly Services">
            <a:extLst>
              <a:ext uri="{FF2B5EF4-FFF2-40B4-BE49-F238E27FC236}">
                <a16:creationId xmlns:a16="http://schemas.microsoft.com/office/drawing/2014/main" id="{68344EA8-6087-4269-BE7C-8D175463A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934" y="4544520"/>
            <a:ext cx="208556" cy="10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" descr="Image result for manpower">
            <a:extLst>
              <a:ext uri="{FF2B5EF4-FFF2-40B4-BE49-F238E27FC236}">
                <a16:creationId xmlns:a16="http://schemas.microsoft.com/office/drawing/2014/main" id="{340E7ABE-A983-41D0-8B96-CF93A29AC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765" y="4501973"/>
            <a:ext cx="223864" cy="1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1C323DF-D883-44AF-ADBA-520B25CC914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662650" y="4571236"/>
            <a:ext cx="361833" cy="54506"/>
          </a:xfrm>
          <a:prstGeom prst="rect">
            <a:avLst/>
          </a:prstGeom>
        </p:spPr>
      </p:pic>
      <p:pic>
        <p:nvPicPr>
          <p:cNvPr id="68" name="Picture 14" descr="Image result for recruit-rgf.com">
            <a:extLst>
              <a:ext uri="{FF2B5EF4-FFF2-40B4-BE49-F238E27FC236}">
                <a16:creationId xmlns:a16="http://schemas.microsoft.com/office/drawing/2014/main" id="{2417A855-17BB-4914-A162-E451753B6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049" y="4534756"/>
            <a:ext cx="355378" cy="12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6" descr="Image result for impellam">
            <a:extLst>
              <a:ext uri="{FF2B5EF4-FFF2-40B4-BE49-F238E27FC236}">
                <a16:creationId xmlns:a16="http://schemas.microsoft.com/office/drawing/2014/main" id="{BA021697-53E8-44B5-B7F6-67A8A551B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768" y="4536497"/>
            <a:ext cx="306475" cy="123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2" descr="Image result for s-three">
            <a:extLst>
              <a:ext uri="{FF2B5EF4-FFF2-40B4-BE49-F238E27FC236}">
                <a16:creationId xmlns:a16="http://schemas.microsoft.com/office/drawing/2014/main" id="{CB03B2B8-5E57-4C64-B6CE-612E4FCB7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498" y="4546029"/>
            <a:ext cx="274789" cy="10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DEBC1FE-9D5F-4F3D-B131-C57204848AC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844246" y="4548443"/>
            <a:ext cx="262147" cy="100092"/>
          </a:xfrm>
          <a:prstGeom prst="rect">
            <a:avLst/>
          </a:prstGeom>
        </p:spPr>
      </p:pic>
      <p:pic>
        <p:nvPicPr>
          <p:cNvPr id="72" name="Picture 48" descr="Image result for computer task group">
            <a:extLst>
              <a:ext uri="{FF2B5EF4-FFF2-40B4-BE49-F238E27FC236}">
                <a16:creationId xmlns:a16="http://schemas.microsoft.com/office/drawing/2014/main" id="{8871ACAA-F739-466C-9279-C10A5440F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285" y="4507884"/>
            <a:ext cx="150986" cy="15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2" descr="Image result for kforce">
            <a:extLst>
              <a:ext uri="{FF2B5EF4-FFF2-40B4-BE49-F238E27FC236}">
                <a16:creationId xmlns:a16="http://schemas.microsoft.com/office/drawing/2014/main" id="{4F98444A-002B-45DA-A339-5762313FB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392" y="4566492"/>
            <a:ext cx="276021" cy="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E66A7F1-4E8D-4579-91DB-2CFA5A9CA40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708467" y="4561880"/>
            <a:ext cx="298289" cy="73219"/>
          </a:xfrm>
          <a:prstGeom prst="rect">
            <a:avLst/>
          </a:prstGeom>
        </p:spPr>
      </p:pic>
      <p:pic>
        <p:nvPicPr>
          <p:cNvPr id="75" name="Picture 4" descr="On Assignment Logo">
            <a:extLst>
              <a:ext uri="{FF2B5EF4-FFF2-40B4-BE49-F238E27FC236}">
                <a16:creationId xmlns:a16="http://schemas.microsoft.com/office/drawing/2014/main" id="{C55EECAE-4E33-4080-B74D-EDABCC63A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038" y="4557031"/>
            <a:ext cx="339959" cy="8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1" descr="Image result for Resources Global">
            <a:extLst>
              <a:ext uri="{FF2B5EF4-FFF2-40B4-BE49-F238E27FC236}">
                <a16:creationId xmlns:a16="http://schemas.microsoft.com/office/drawing/2014/main" id="{E1CAD6D3-D864-48E3-BA4E-C10E15347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102" y="4555160"/>
            <a:ext cx="243880" cy="8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3" descr="Image result for Gattaca plc">
            <a:extLst>
              <a:ext uri="{FF2B5EF4-FFF2-40B4-BE49-F238E27FC236}">
                <a16:creationId xmlns:a16="http://schemas.microsoft.com/office/drawing/2014/main" id="{BE2B063A-4366-4553-93A8-2274618CC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58" y="4543025"/>
            <a:ext cx="346653" cy="11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http://photos.prnewswire.com/prnvar/20150708/234002LOGO">
            <a:extLst>
              <a:ext uri="{FF2B5EF4-FFF2-40B4-BE49-F238E27FC236}">
                <a16:creationId xmlns:a16="http://schemas.microsoft.com/office/drawing/2014/main" id="{BD47C237-5E34-4E8F-A3CE-092FD92E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68" y="4549810"/>
            <a:ext cx="290619" cy="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4" descr="Image result for bg staffing logo">
            <a:extLst>
              <a:ext uri="{FF2B5EF4-FFF2-40B4-BE49-F238E27FC236}">
                <a16:creationId xmlns:a16="http://schemas.microsoft.com/office/drawing/2014/main" id="{22BFAA39-5BA0-498B-AC31-47F34ED39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772" y="4545741"/>
            <a:ext cx="431569" cy="10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6" descr="Image result for hudson global logo">
            <a:extLst>
              <a:ext uri="{FF2B5EF4-FFF2-40B4-BE49-F238E27FC236}">
                <a16:creationId xmlns:a16="http://schemas.microsoft.com/office/drawing/2014/main" id="{E314D3F7-7A49-497A-A27B-2D6009983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381" y="4560348"/>
            <a:ext cx="295284" cy="7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Image result for mastech digital logo">
            <a:extLst>
              <a:ext uri="{FF2B5EF4-FFF2-40B4-BE49-F238E27FC236}">
                <a16:creationId xmlns:a16="http://schemas.microsoft.com/office/drawing/2014/main" id="{6AD8BAA0-A537-4E1E-96B7-A37E071C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793" y="4560348"/>
            <a:ext cx="328092" cy="7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Image result for staffline log">
            <a:extLst>
              <a:ext uri="{FF2B5EF4-FFF2-40B4-BE49-F238E27FC236}">
                <a16:creationId xmlns:a16="http://schemas.microsoft.com/office/drawing/2014/main" id="{C285B4A5-8ECC-4584-AAB5-40A9614EF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76" y="4554820"/>
            <a:ext cx="266927" cy="8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1EC6B2C-8AE7-413F-AF58-8A2CECE5CDF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056248" y="4537711"/>
            <a:ext cx="281792" cy="121557"/>
          </a:xfrm>
          <a:prstGeom prst="rect">
            <a:avLst/>
          </a:prstGeom>
        </p:spPr>
      </p:pic>
      <p:pic>
        <p:nvPicPr>
          <p:cNvPr id="86" name="Picture 16" descr="Image result for staffing 360 logo">
            <a:extLst>
              <a:ext uri="{FF2B5EF4-FFF2-40B4-BE49-F238E27FC236}">
                <a16:creationId xmlns:a16="http://schemas.microsoft.com/office/drawing/2014/main" id="{295C505F-786C-4002-ADC0-7E7CD7DB5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126" y="4538305"/>
            <a:ext cx="393712" cy="1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42CB4-A0BE-4DCB-8DCE-09603B81D41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890713" y="6308798"/>
            <a:ext cx="6796086" cy="126188"/>
          </a:xfrm>
          <a:prstGeom prst="rect">
            <a:avLst/>
          </a:prstGeom>
          <a:noFill/>
        </p:spPr>
        <p:txBody>
          <a:bodyPr vert="horz" wrap="square" lIns="0" tIns="18288" rIns="0" bIns="0" rtlCol="0" anchor="t">
            <a:noAutofit/>
          </a:bodyPr>
          <a:lstStyle/>
          <a:p>
            <a:r>
              <a:rPr lang="en-US" sz="700" i="1" dirty="0">
                <a:latin typeface="Tahoma" panose="020B0604030504040204" pitchFamily="34" charset="0"/>
              </a:rPr>
              <a:t>Source: CapitalIQ</a:t>
            </a:r>
          </a:p>
        </p:txBody>
      </p:sp>
      <p:sp>
        <p:nvSpPr>
          <p:cNvPr id="87" name="Subtitle Box">
            <a:extLst>
              <a:ext uri="{FF2B5EF4-FFF2-40B4-BE49-F238E27FC236}">
                <a16:creationId xmlns:a16="http://schemas.microsoft.com/office/drawing/2014/main" id="{696086B2-EEB8-429B-8BD8-D59E9525FD6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42900" y="718820"/>
            <a:ext cx="8458200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HKA has a comparable financial profile to comparable public companies</a:t>
            </a:r>
          </a:p>
        </p:txBody>
      </p:sp>
      <p:graphicFrame>
        <p:nvGraphicFramePr>
          <p:cNvPr id="113" name="Chart 112" hidden="1">
            <a:extLst>
              <a:ext uri="{FF2B5EF4-FFF2-40B4-BE49-F238E27FC236}">
                <a16:creationId xmlns:a16="http://schemas.microsoft.com/office/drawing/2014/main" id="{F0743045-A474-4794-8A26-3ABED85CC674}"/>
              </a:ext>
            </a:extLst>
          </p:cNvPr>
          <p:cNvGraphicFramePr>
            <a:graphicFrameLocks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966443629"/>
              </p:ext>
            </p:extLst>
          </p:nvPr>
        </p:nvGraphicFramePr>
        <p:xfrm>
          <a:off x="342899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5"/>
          </a:graphicData>
        </a:graphic>
      </p:graphicFrame>
      <p:graphicFrame>
        <p:nvGraphicFramePr>
          <p:cNvPr id="114" name="Chart 113" hidden="1">
            <a:extLst>
              <a:ext uri="{FF2B5EF4-FFF2-40B4-BE49-F238E27FC236}">
                <a16:creationId xmlns:a16="http://schemas.microsoft.com/office/drawing/2014/main" id="{3E14B194-7029-4ADA-8E6B-B2A82F4518CE}"/>
              </a:ext>
            </a:extLst>
          </p:cNvPr>
          <p:cNvGraphicFramePr>
            <a:graphicFrameLocks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533057409"/>
              </p:ext>
            </p:extLst>
          </p:nvPr>
        </p:nvGraphicFramePr>
        <p:xfrm>
          <a:off x="342899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6"/>
          </a:graphicData>
        </a:graphic>
      </p:graphicFrame>
      <p:graphicFrame>
        <p:nvGraphicFramePr>
          <p:cNvPr id="115" name="Chart 114" hidden="1">
            <a:extLst>
              <a:ext uri="{FF2B5EF4-FFF2-40B4-BE49-F238E27FC236}">
                <a16:creationId xmlns:a16="http://schemas.microsoft.com/office/drawing/2014/main" id="{A8248441-3608-4CDC-845E-07F71173993A}"/>
              </a:ext>
            </a:extLst>
          </p:cNvPr>
          <p:cNvGraphicFramePr>
            <a:graphicFrameLocks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592559080"/>
              </p:ext>
            </p:extLst>
          </p:nvPr>
        </p:nvGraphicFramePr>
        <p:xfrm>
          <a:off x="342899" y="50419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7"/>
          </a:graphicData>
        </a:graphic>
      </p:graphicFrame>
      <p:graphicFrame>
        <p:nvGraphicFramePr>
          <p:cNvPr id="95" name="Chart 94" hidden="1">
            <a:extLst>
              <a:ext uri="{FF2B5EF4-FFF2-40B4-BE49-F238E27FC236}">
                <a16:creationId xmlns:a16="http://schemas.microsoft.com/office/drawing/2014/main" id="{3E14B194-7029-4ADA-8E6B-B2A82F4518CE}"/>
              </a:ext>
            </a:extLst>
          </p:cNvPr>
          <p:cNvGraphicFramePr>
            <a:graphicFrameLocks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704339893"/>
              </p:ext>
            </p:extLst>
          </p:nvPr>
        </p:nvGraphicFramePr>
        <p:xfrm>
          <a:off x="342900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8"/>
          </a:graphicData>
        </a:graphic>
      </p:graphicFrame>
      <p:graphicFrame>
        <p:nvGraphicFramePr>
          <p:cNvPr id="96" name="Chart 95" hidden="1">
            <a:extLst>
              <a:ext uri="{FF2B5EF4-FFF2-40B4-BE49-F238E27FC236}">
                <a16:creationId xmlns:a16="http://schemas.microsoft.com/office/drawing/2014/main" id="{3E14B194-7029-4ADA-8E6B-B2A82F4518CE}"/>
              </a:ext>
            </a:extLst>
          </p:cNvPr>
          <p:cNvGraphicFramePr>
            <a:graphicFrameLocks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20094803"/>
              </p:ext>
            </p:extLst>
          </p:nvPr>
        </p:nvGraphicFramePr>
        <p:xfrm>
          <a:off x="342900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9"/>
          </a:graphicData>
        </a:graphic>
      </p:graphicFrame>
      <p:graphicFrame>
        <p:nvGraphicFramePr>
          <p:cNvPr id="97" name="Chart 96" hidden="1">
            <a:extLst>
              <a:ext uri="{FF2B5EF4-FFF2-40B4-BE49-F238E27FC236}">
                <a16:creationId xmlns:a16="http://schemas.microsoft.com/office/drawing/2014/main" id="{F0743045-A474-4794-8A26-3ABED85CC674}"/>
              </a:ext>
            </a:extLst>
          </p:cNvPr>
          <p:cNvGraphicFramePr>
            <a:graphicFrameLocks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683436945"/>
              </p:ext>
            </p:extLst>
          </p:nvPr>
        </p:nvGraphicFramePr>
        <p:xfrm>
          <a:off x="342900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0"/>
          </a:graphicData>
        </a:graphic>
      </p:graphicFrame>
      <p:graphicFrame>
        <p:nvGraphicFramePr>
          <p:cNvPr id="99" name="Chart 98">
            <a:extLst>
              <a:ext uri="{FF2B5EF4-FFF2-40B4-BE49-F238E27FC236}">
                <a16:creationId xmlns:a16="http://schemas.microsoft.com/office/drawing/2014/main" id="{3E14B194-7029-4ADA-8E6B-B2A82F4518CE}"/>
              </a:ext>
            </a:extLst>
          </p:cNvPr>
          <p:cNvGraphicFramePr>
            <a:graphicFrameLocks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4191246793"/>
              </p:ext>
            </p:extLst>
          </p:nvPr>
        </p:nvGraphicFramePr>
        <p:xfrm>
          <a:off x="342900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1"/>
          </a:graphicData>
        </a:graphic>
      </p:graphicFrame>
      <p:graphicFrame>
        <p:nvGraphicFramePr>
          <p:cNvPr id="101" name="Chart 100">
            <a:extLst>
              <a:ext uri="{FF2B5EF4-FFF2-40B4-BE49-F238E27FC236}">
                <a16:creationId xmlns:a16="http://schemas.microsoft.com/office/drawing/2014/main" id="{F0743045-A474-4794-8A26-3ABED85CC674}"/>
              </a:ext>
            </a:extLst>
          </p:cNvPr>
          <p:cNvGraphicFramePr>
            <a:graphicFrameLocks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108150767"/>
              </p:ext>
            </p:extLst>
          </p:nvPr>
        </p:nvGraphicFramePr>
        <p:xfrm>
          <a:off x="342900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2"/>
          </a:graphicData>
        </a:graphic>
      </p:graphicFrame>
      <p:sp>
        <p:nvSpPr>
          <p:cNvPr id="6" name="PageNumberTextBox">
            <a:extLst>
              <a:ext uri="{FF2B5EF4-FFF2-40B4-BE49-F238E27FC236}">
                <a16:creationId xmlns:a16="http://schemas.microsoft.com/office/drawing/2014/main" id="{D4690F94-66A6-46BC-86BC-BF3648108A73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28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8388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88A2680A-DB11-4ADB-AB78-C621CA34E816}"/>
              </a:ext>
            </a:extLst>
          </p:cNvPr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9501935"/>
              </p:ext>
            </p:extLst>
          </p:nvPr>
        </p:nvGraphicFramePr>
        <p:xfrm>
          <a:off x="342900" y="5041900"/>
          <a:ext cx="84582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graphicFrame>
        <p:nvGraphicFramePr>
          <p:cNvPr id="61" name="Chart 60" hidden="1">
            <a:extLst>
              <a:ext uri="{FF2B5EF4-FFF2-40B4-BE49-F238E27FC236}">
                <a16:creationId xmlns:a16="http://schemas.microsoft.com/office/drawing/2014/main" id="{88A2680A-DB11-4ADB-AB78-C621CA34E816}"/>
              </a:ext>
            </a:extLst>
          </p:cNvPr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74883563"/>
              </p:ext>
            </p:extLst>
          </p:nvPr>
        </p:nvGraphicFramePr>
        <p:xfrm>
          <a:off x="342900" y="5041900"/>
          <a:ext cx="8458200" cy="114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graphicFrame>
        <p:nvGraphicFramePr>
          <p:cNvPr id="60" name="Chart 59">
            <a:extLst>
              <a:ext uri="{FF2B5EF4-FFF2-40B4-BE49-F238E27FC236}">
                <a16:creationId xmlns:a16="http://schemas.microsoft.com/office/drawing/2014/main" id="{31207FF9-5487-4D31-AA12-3A5E48225B3C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744487549"/>
              </p:ext>
            </p:extLst>
          </p:nvPr>
        </p:nvGraphicFramePr>
        <p:xfrm>
          <a:off x="342900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DE93E32C-63F8-4B2B-8911-63CBE637DCFF}"/>
              </a:ext>
            </a:extLst>
          </p:cNvPr>
          <p:cNvGraphicFramePr>
            <a:graphicFrameLocks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884415243"/>
              </p:ext>
            </p:extLst>
          </p:nvPr>
        </p:nvGraphicFramePr>
        <p:xfrm>
          <a:off x="342900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graphicFrame>
        <p:nvGraphicFramePr>
          <p:cNvPr id="52" name="Chart 51" hidden="1">
            <a:extLst>
              <a:ext uri="{FF2B5EF4-FFF2-40B4-BE49-F238E27FC236}">
                <a16:creationId xmlns:a16="http://schemas.microsoft.com/office/drawing/2014/main" id="{DE93E32C-63F8-4B2B-8911-63CBE637DCFF}"/>
              </a:ext>
            </a:extLst>
          </p:cNvPr>
          <p:cNvGraphicFramePr>
            <a:graphicFrameLocks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4807636"/>
              </p:ext>
            </p:extLst>
          </p:nvPr>
        </p:nvGraphicFramePr>
        <p:xfrm>
          <a:off x="342900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Benchmarking HKA Against Comparable Public Companies</a:t>
            </a:r>
          </a:p>
        </p:txBody>
      </p:sp>
      <p:graphicFrame>
        <p:nvGraphicFramePr>
          <p:cNvPr id="9" name="TextBox 49" hidden="1">
            <a:extLst>
              <a:ext uri="{FF2B5EF4-FFF2-40B4-BE49-F238E27FC236}">
                <a16:creationId xmlns:a16="http://schemas.microsoft.com/office/drawing/2014/main" id="{1EC3DE34-A5BD-42A9-94B4-D33B74BC559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42899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graphicFrame>
        <p:nvGraphicFramePr>
          <p:cNvPr id="10" name="TextBox 50" hidden="1">
            <a:extLst>
              <a:ext uri="{FF2B5EF4-FFF2-40B4-BE49-F238E27FC236}">
                <a16:creationId xmlns:a16="http://schemas.microsoft.com/office/drawing/2014/main" id="{78E60F63-2FD4-4830-BC51-1CDE1F19C7A8}"/>
              </a:ext>
            </a:extLst>
          </p:cNvPr>
          <p:cNvGraphicFramePr>
            <a:graphicFrameLocks/>
          </p:cNvGraphicFramePr>
          <p:nvPr>
            <p:custDataLst>
              <p:tags r:id="rId6"/>
            </p:custDataLst>
            <p:extLst/>
          </p:nvPr>
        </p:nvGraphicFramePr>
        <p:xfrm>
          <a:off x="342900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0"/>
          </a:graphicData>
        </a:graphic>
      </p:graphicFrame>
      <p:graphicFrame>
        <p:nvGraphicFramePr>
          <p:cNvPr id="11" name="TextBox 51" hidden="1">
            <a:extLst>
              <a:ext uri="{FF2B5EF4-FFF2-40B4-BE49-F238E27FC236}">
                <a16:creationId xmlns:a16="http://schemas.microsoft.com/office/drawing/2014/main" id="{37FC6A62-64F9-4B99-AF30-650274A8A0BE}"/>
              </a:ext>
            </a:extLst>
          </p:cNvPr>
          <p:cNvGraphicFramePr>
            <a:graphicFrameLocks/>
          </p:cNvGraphicFramePr>
          <p:nvPr>
            <p:custDataLst>
              <p:tags r:id="rId7"/>
            </p:custDataLst>
            <p:extLst/>
          </p:nvPr>
        </p:nvGraphicFramePr>
        <p:xfrm>
          <a:off x="342900" y="50419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1"/>
          </a:graphicData>
        </a:graphic>
      </p:graphicFrame>
      <p:graphicFrame>
        <p:nvGraphicFramePr>
          <p:cNvPr id="12" name="TextBox 53">
            <a:extLst>
              <a:ext uri="{FF2B5EF4-FFF2-40B4-BE49-F238E27FC236}">
                <a16:creationId xmlns:a16="http://schemas.microsoft.com/office/drawing/2014/main" id="{54035AD4-EDF1-4A70-860D-5295589AFEEA}"/>
              </a:ext>
            </a:extLst>
          </p:cNvPr>
          <p:cNvGraphicFramePr>
            <a:graphicFrameLocks noGrp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2347880638"/>
              </p:ext>
            </p:extLst>
          </p:nvPr>
        </p:nvGraphicFramePr>
        <p:xfrm>
          <a:off x="342900" y="1092200"/>
          <a:ext cx="8458200" cy="2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Engineering &amp; Technical Workforce Staffing – LTM EBITDA Multiple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TextBox 52">
            <a:extLst>
              <a:ext uri="{FF2B5EF4-FFF2-40B4-BE49-F238E27FC236}">
                <a16:creationId xmlns:a16="http://schemas.microsoft.com/office/drawing/2014/main" id="{22074C06-C4FB-43FF-9B0E-791D9447C5E8}"/>
              </a:ext>
            </a:extLst>
          </p:cNvPr>
          <p:cNvGraphicFramePr>
            <a:graphicFrameLocks noGrp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407437076"/>
              </p:ext>
            </p:extLst>
          </p:nvPr>
        </p:nvGraphicFramePr>
        <p:xfrm>
          <a:off x="342900" y="2921000"/>
          <a:ext cx="8458200" cy="2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IT Staffing – LTM EBITDA Multiple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TextBox 54">
            <a:extLst>
              <a:ext uri="{FF2B5EF4-FFF2-40B4-BE49-F238E27FC236}">
                <a16:creationId xmlns:a16="http://schemas.microsoft.com/office/drawing/2014/main" id="{DAD3D7C2-5715-4B8F-8334-6E83499B785B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2638560868"/>
              </p:ext>
            </p:extLst>
          </p:nvPr>
        </p:nvGraphicFramePr>
        <p:xfrm>
          <a:off x="342900" y="4749800"/>
          <a:ext cx="8458200" cy="2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4000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Significant Presence in Both – LTM EBITDA Multiple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A051A9BE-F91E-4867-BD10-8D7B2E2D814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28809" y="6142267"/>
            <a:ext cx="366947" cy="197788"/>
          </a:xfrm>
          <a:prstGeom prst="rect">
            <a:avLst/>
          </a:prstGeom>
        </p:spPr>
      </p:pic>
      <p:pic>
        <p:nvPicPr>
          <p:cNvPr id="17" name="Picture 4" descr="Image result for Kelly Services">
            <a:extLst>
              <a:ext uri="{FF2B5EF4-FFF2-40B4-BE49-F238E27FC236}">
                <a16:creationId xmlns:a16="http://schemas.microsoft.com/office/drawing/2014/main" id="{046323B6-102B-4767-99EB-49CB6E436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069" y="6162145"/>
            <a:ext cx="305347" cy="15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manpower">
            <a:extLst>
              <a:ext uri="{FF2B5EF4-FFF2-40B4-BE49-F238E27FC236}">
                <a16:creationId xmlns:a16="http://schemas.microsoft.com/office/drawing/2014/main" id="{9784ECB7-852A-4BE5-A4F3-19D65BCB4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660" y="6124377"/>
            <a:ext cx="270875" cy="23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FBEFDB5-274A-429F-A990-863E45DBAE73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096478" y="6188053"/>
            <a:ext cx="705111" cy="106217"/>
          </a:xfrm>
          <a:prstGeom prst="rect">
            <a:avLst/>
          </a:prstGeom>
        </p:spPr>
      </p:pic>
      <p:pic>
        <p:nvPicPr>
          <p:cNvPr id="20" name="Picture 14" descr="Image result for recruit-rgf.com">
            <a:extLst>
              <a:ext uri="{FF2B5EF4-FFF2-40B4-BE49-F238E27FC236}">
                <a16:creationId xmlns:a16="http://schemas.microsoft.com/office/drawing/2014/main" id="{1F089B26-2A9F-4569-B973-A2D552D35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21" y="6128253"/>
            <a:ext cx="629575" cy="22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6" descr="Image result for impellam">
            <a:extLst>
              <a:ext uri="{FF2B5EF4-FFF2-40B4-BE49-F238E27FC236}">
                <a16:creationId xmlns:a16="http://schemas.microsoft.com/office/drawing/2014/main" id="{C812E1AE-CE02-4B8D-B75C-11309ED22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864" y="2626180"/>
            <a:ext cx="542940" cy="219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2" descr="Image result for s-three">
            <a:extLst>
              <a:ext uri="{FF2B5EF4-FFF2-40B4-BE49-F238E27FC236}">
                <a16:creationId xmlns:a16="http://schemas.microsoft.com/office/drawing/2014/main" id="{14387301-C235-4765-9140-1AA3C202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01" y="2643066"/>
            <a:ext cx="486807" cy="18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4BBD3C-FB6B-405A-B563-A728A3A3E3F9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346086" y="2638477"/>
            <a:ext cx="510851" cy="195050"/>
          </a:xfrm>
          <a:prstGeom prst="rect">
            <a:avLst/>
          </a:prstGeom>
        </p:spPr>
      </p:pic>
      <p:pic>
        <p:nvPicPr>
          <p:cNvPr id="24" name="Picture 48" descr="Image result for computer task group">
            <a:extLst>
              <a:ext uri="{FF2B5EF4-FFF2-40B4-BE49-F238E27FC236}">
                <a16:creationId xmlns:a16="http://schemas.microsoft.com/office/drawing/2014/main" id="{A6311CDC-4CEE-4331-9A8C-FEE111F04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116" y="4461238"/>
            <a:ext cx="243165" cy="24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2" descr="Image result for kforce">
            <a:extLst>
              <a:ext uri="{FF2B5EF4-FFF2-40B4-BE49-F238E27FC236}">
                <a16:creationId xmlns:a16="http://schemas.microsoft.com/office/drawing/2014/main" id="{398CBDBC-E8EA-4750-82F2-58887E0C6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0529" y="4520465"/>
            <a:ext cx="537886" cy="12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D0760E-225B-453B-ADAF-82B834880A51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828982" y="4511478"/>
            <a:ext cx="581282" cy="142684"/>
          </a:xfrm>
          <a:prstGeom prst="rect">
            <a:avLst/>
          </a:prstGeom>
        </p:spPr>
      </p:pic>
      <p:pic>
        <p:nvPicPr>
          <p:cNvPr id="27" name="Picture 4" descr="On Assignment Logo">
            <a:extLst>
              <a:ext uri="{FF2B5EF4-FFF2-40B4-BE49-F238E27FC236}">
                <a16:creationId xmlns:a16="http://schemas.microsoft.com/office/drawing/2014/main" id="{DF7EF0D4-4AD5-4AEC-96B9-7AF153AA1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65" y="4502029"/>
            <a:ext cx="662486" cy="16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1" descr="Image result for Resources Global">
            <a:extLst>
              <a:ext uri="{FF2B5EF4-FFF2-40B4-BE49-F238E27FC236}">
                <a16:creationId xmlns:a16="http://schemas.microsoft.com/office/drawing/2014/main" id="{6EE35467-DA52-49BB-80EC-86EC8FCD4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273" y="2659241"/>
            <a:ext cx="432050" cy="15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3" descr="Image result for Gattaca plc">
            <a:extLst>
              <a:ext uri="{FF2B5EF4-FFF2-40B4-BE49-F238E27FC236}">
                <a16:creationId xmlns:a16="http://schemas.microsoft.com/office/drawing/2014/main" id="{404426F8-FB75-4634-8964-0CBB84E54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137" y="2637744"/>
            <a:ext cx="614118" cy="19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bg staffing logo">
            <a:extLst>
              <a:ext uri="{FF2B5EF4-FFF2-40B4-BE49-F238E27FC236}">
                <a16:creationId xmlns:a16="http://schemas.microsoft.com/office/drawing/2014/main" id="{452F038B-C54D-4063-816E-8F7AE33DE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720" y="4491989"/>
            <a:ext cx="925108" cy="18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 descr="Image result for hudson global logo">
            <a:extLst>
              <a:ext uri="{FF2B5EF4-FFF2-40B4-BE49-F238E27FC236}">
                <a16:creationId xmlns:a16="http://schemas.microsoft.com/office/drawing/2014/main" id="{A4751444-C643-4725-94DD-6C7EF5FE4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907" y="4515252"/>
            <a:ext cx="523112" cy="13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Image result for mastech digital logo">
            <a:extLst>
              <a:ext uri="{FF2B5EF4-FFF2-40B4-BE49-F238E27FC236}">
                <a16:creationId xmlns:a16="http://schemas.microsoft.com/office/drawing/2014/main" id="{6CDA0B45-F086-4003-9F37-FC0556B06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805" y="4508495"/>
            <a:ext cx="639359" cy="1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staffline log">
            <a:extLst>
              <a:ext uri="{FF2B5EF4-FFF2-40B4-BE49-F238E27FC236}">
                <a16:creationId xmlns:a16="http://schemas.microsoft.com/office/drawing/2014/main" id="{B3905C51-68C9-4ADF-BB93-E647B16B7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035" y="2658640"/>
            <a:ext cx="472878" cy="1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6" descr="Image result for staffing 360 logo">
            <a:extLst>
              <a:ext uri="{FF2B5EF4-FFF2-40B4-BE49-F238E27FC236}">
                <a16:creationId xmlns:a16="http://schemas.microsoft.com/office/drawing/2014/main" id="{6AAC3A3E-F81E-406E-908C-3F301CE77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152" y="4453809"/>
            <a:ext cx="843955" cy="25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42CB4-A0BE-4DCB-8DCE-09603B81D41B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890713" y="6319177"/>
            <a:ext cx="6796086" cy="126188"/>
          </a:xfrm>
          <a:prstGeom prst="rect">
            <a:avLst/>
          </a:prstGeom>
          <a:noFill/>
        </p:spPr>
        <p:txBody>
          <a:bodyPr vert="horz" wrap="square" lIns="0" tIns="18288" rIns="0" bIns="0" rtlCol="0" anchor="t">
            <a:noAutofit/>
          </a:bodyPr>
          <a:lstStyle/>
          <a:p>
            <a:r>
              <a:rPr lang="en-US" sz="700" i="1" dirty="0">
                <a:latin typeface="Tahoma" panose="020B0604030504040204" pitchFamily="34" charset="0"/>
              </a:rPr>
              <a:t>Source: CapitalIQ; Note: Several public comparable companies have been excluded from analysis due to negative EBITDA</a:t>
            </a:r>
          </a:p>
        </p:txBody>
      </p:sp>
      <p:sp>
        <p:nvSpPr>
          <p:cNvPr id="87" name="Subtitle Box">
            <a:extLst>
              <a:ext uri="{FF2B5EF4-FFF2-40B4-BE49-F238E27FC236}">
                <a16:creationId xmlns:a16="http://schemas.microsoft.com/office/drawing/2014/main" id="{696086B2-EEB8-429B-8BD8-D59E9525FD63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42900" y="718820"/>
            <a:ext cx="8458200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HKA has a comparable financial profile to comparable public companies</a:t>
            </a:r>
          </a:p>
        </p:txBody>
      </p:sp>
      <p:graphicFrame>
        <p:nvGraphicFramePr>
          <p:cNvPr id="88" name="Chart 87" hidden="1">
            <a:extLst>
              <a:ext uri="{FF2B5EF4-FFF2-40B4-BE49-F238E27FC236}">
                <a16:creationId xmlns:a16="http://schemas.microsoft.com/office/drawing/2014/main" id="{AF967ED8-78FE-4588-99F5-B79BBDF582B6}"/>
              </a:ext>
            </a:extLst>
          </p:cNvPr>
          <p:cNvGraphicFramePr>
            <a:graphicFrameLocks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2533812912"/>
              </p:ext>
            </p:extLst>
          </p:nvPr>
        </p:nvGraphicFramePr>
        <p:xfrm>
          <a:off x="342900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1"/>
          </a:graphicData>
        </a:graphic>
      </p:graphicFrame>
      <p:graphicFrame>
        <p:nvGraphicFramePr>
          <p:cNvPr id="90" name="Chart 89" hidden="1">
            <a:extLst>
              <a:ext uri="{FF2B5EF4-FFF2-40B4-BE49-F238E27FC236}">
                <a16:creationId xmlns:a16="http://schemas.microsoft.com/office/drawing/2014/main" id="{24662B54-0D25-44B4-A19E-AA0398DBC029}"/>
              </a:ext>
            </a:extLst>
          </p:cNvPr>
          <p:cNvGraphicFramePr>
            <a:graphicFrameLocks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199979268"/>
              </p:ext>
            </p:extLst>
          </p:nvPr>
        </p:nvGraphicFramePr>
        <p:xfrm>
          <a:off x="342900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2"/>
          </a:graphicData>
        </a:graphic>
      </p:graphicFrame>
      <p:graphicFrame>
        <p:nvGraphicFramePr>
          <p:cNvPr id="91" name="Chart 90" hidden="1">
            <a:extLst>
              <a:ext uri="{FF2B5EF4-FFF2-40B4-BE49-F238E27FC236}">
                <a16:creationId xmlns:a16="http://schemas.microsoft.com/office/drawing/2014/main" id="{88A2680A-DB11-4ADB-AB78-C621CA34E816}"/>
              </a:ext>
            </a:extLst>
          </p:cNvPr>
          <p:cNvGraphicFramePr>
            <a:graphicFrameLocks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3142695794"/>
              </p:ext>
            </p:extLst>
          </p:nvPr>
        </p:nvGraphicFramePr>
        <p:xfrm>
          <a:off x="342900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3"/>
          </a:graphicData>
        </a:graphic>
      </p:graphicFrame>
      <p:graphicFrame>
        <p:nvGraphicFramePr>
          <p:cNvPr id="93" name="Chart 92" hidden="1">
            <a:extLst>
              <a:ext uri="{FF2B5EF4-FFF2-40B4-BE49-F238E27FC236}">
                <a16:creationId xmlns:a16="http://schemas.microsoft.com/office/drawing/2014/main" id="{88A2680A-DB11-4ADB-AB78-C621CA34E816}"/>
              </a:ext>
            </a:extLst>
          </p:cNvPr>
          <p:cNvGraphicFramePr>
            <a:graphicFrameLocks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497285016"/>
              </p:ext>
            </p:extLst>
          </p:nvPr>
        </p:nvGraphicFramePr>
        <p:xfrm>
          <a:off x="342900" y="50419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4"/>
          </a:graphicData>
        </a:graphic>
      </p:graphicFrame>
      <p:graphicFrame>
        <p:nvGraphicFramePr>
          <p:cNvPr id="96" name="Chart 95" hidden="1">
            <a:extLst>
              <a:ext uri="{FF2B5EF4-FFF2-40B4-BE49-F238E27FC236}">
                <a16:creationId xmlns:a16="http://schemas.microsoft.com/office/drawing/2014/main" id="{DE93E32C-63F8-4B2B-8911-63CBE637DCFF}"/>
              </a:ext>
            </a:extLst>
          </p:cNvPr>
          <p:cNvGraphicFramePr>
            <a:graphicFrameLocks/>
          </p:cNvGraphicFramePr>
          <p:nvPr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4019653071"/>
              </p:ext>
            </p:extLst>
          </p:nvPr>
        </p:nvGraphicFramePr>
        <p:xfrm>
          <a:off x="342900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5"/>
          </a:graphicData>
        </a:graphic>
      </p:graphicFrame>
      <p:graphicFrame>
        <p:nvGraphicFramePr>
          <p:cNvPr id="98" name="Chart 97" hidden="1">
            <a:extLst>
              <a:ext uri="{FF2B5EF4-FFF2-40B4-BE49-F238E27FC236}">
                <a16:creationId xmlns:a16="http://schemas.microsoft.com/office/drawing/2014/main" id="{31207FF9-5487-4D31-AA12-3A5E48225B3C}"/>
              </a:ext>
            </a:extLst>
          </p:cNvPr>
          <p:cNvGraphicFramePr>
            <a:graphicFrameLocks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591052114"/>
              </p:ext>
            </p:extLst>
          </p:nvPr>
        </p:nvGraphicFramePr>
        <p:xfrm>
          <a:off x="342899" y="3213895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6"/>
          </a:graphicData>
        </a:graphic>
      </p:graphicFrame>
      <p:graphicFrame>
        <p:nvGraphicFramePr>
          <p:cNvPr id="100" name="Chart 99" hidden="1">
            <a:extLst>
              <a:ext uri="{FF2B5EF4-FFF2-40B4-BE49-F238E27FC236}">
                <a16:creationId xmlns:a16="http://schemas.microsoft.com/office/drawing/2014/main" id="{88A2680A-DB11-4ADB-AB78-C621CA34E816}"/>
              </a:ext>
            </a:extLst>
          </p:cNvPr>
          <p:cNvGraphicFramePr>
            <a:graphicFrameLocks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4176717704"/>
              </p:ext>
            </p:extLst>
          </p:nvPr>
        </p:nvGraphicFramePr>
        <p:xfrm>
          <a:off x="342900" y="5041900"/>
          <a:ext cx="8458200" cy="11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7"/>
          </a:graphicData>
        </a:graphic>
      </p:graphicFrame>
      <p:graphicFrame>
        <p:nvGraphicFramePr>
          <p:cNvPr id="42" name="Chart 41" hidden="1">
            <a:extLst>
              <a:ext uri="{FF2B5EF4-FFF2-40B4-BE49-F238E27FC236}">
                <a16:creationId xmlns:a16="http://schemas.microsoft.com/office/drawing/2014/main" id="{DE93E32C-63F8-4B2B-8911-63CBE637DCFF}"/>
              </a:ext>
            </a:extLst>
          </p:cNvPr>
          <p:cNvGraphicFramePr>
            <a:graphicFrameLocks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3979324500"/>
              </p:ext>
            </p:extLst>
          </p:nvPr>
        </p:nvGraphicFramePr>
        <p:xfrm>
          <a:off x="342899" y="13843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8"/>
          </a:graphicData>
        </a:graphic>
      </p:graphicFrame>
      <p:graphicFrame>
        <p:nvGraphicFramePr>
          <p:cNvPr id="43" name="Chart 42" hidden="1">
            <a:extLst>
              <a:ext uri="{FF2B5EF4-FFF2-40B4-BE49-F238E27FC236}">
                <a16:creationId xmlns:a16="http://schemas.microsoft.com/office/drawing/2014/main" id="{31207FF9-5487-4D31-AA12-3A5E48225B3C}"/>
              </a:ext>
            </a:extLst>
          </p:cNvPr>
          <p:cNvGraphicFramePr>
            <a:graphicFrameLocks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4065685119"/>
              </p:ext>
            </p:extLst>
          </p:nvPr>
        </p:nvGraphicFramePr>
        <p:xfrm>
          <a:off x="342899" y="3213100"/>
          <a:ext cx="8458200" cy="128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9"/>
          </a:graphicData>
        </a:graphic>
      </p:graphicFrame>
      <p:graphicFrame>
        <p:nvGraphicFramePr>
          <p:cNvPr id="44" name="Chart 43" hidden="1">
            <a:extLst>
              <a:ext uri="{FF2B5EF4-FFF2-40B4-BE49-F238E27FC236}">
                <a16:creationId xmlns:a16="http://schemas.microsoft.com/office/drawing/2014/main" id="{88A2680A-DB11-4ADB-AB78-C621CA34E816}"/>
              </a:ext>
            </a:extLst>
          </p:cNvPr>
          <p:cNvGraphicFramePr>
            <a:graphicFrameLocks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183342527"/>
              </p:ext>
            </p:extLst>
          </p:nvPr>
        </p:nvGraphicFramePr>
        <p:xfrm>
          <a:off x="342899" y="5041900"/>
          <a:ext cx="8458200" cy="1148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0"/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34F481-8ED7-4269-BB6A-13E312FDBDDC}"/>
              </a:ext>
            </a:extLst>
          </p:cNvPr>
          <p:cNvCxnSpPr>
            <a:cxnSpLocks/>
          </p:cNvCxnSpPr>
          <p:nvPr/>
        </p:nvCxnSpPr>
        <p:spPr>
          <a:xfrm flipV="1">
            <a:off x="891471" y="1924982"/>
            <a:ext cx="7909628" cy="10214"/>
          </a:xfrm>
          <a:prstGeom prst="line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B376A0-41E1-4A8A-AC1D-B96018CF7386}"/>
              </a:ext>
            </a:extLst>
          </p:cNvPr>
          <p:cNvCxnSpPr>
            <a:cxnSpLocks/>
          </p:cNvCxnSpPr>
          <p:nvPr/>
        </p:nvCxnSpPr>
        <p:spPr>
          <a:xfrm>
            <a:off x="891471" y="3856993"/>
            <a:ext cx="7909628" cy="0"/>
          </a:xfrm>
          <a:prstGeom prst="line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FB15828-4890-4FD5-9D0F-45F9071E797F}"/>
              </a:ext>
            </a:extLst>
          </p:cNvPr>
          <p:cNvCxnSpPr>
            <a:cxnSpLocks/>
          </p:cNvCxnSpPr>
          <p:nvPr/>
        </p:nvCxnSpPr>
        <p:spPr>
          <a:xfrm>
            <a:off x="879564" y="5688917"/>
            <a:ext cx="7909628" cy="10652"/>
          </a:xfrm>
          <a:prstGeom prst="line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91C4609-BFB2-43C1-AF9B-11FC17E9223D}"/>
              </a:ext>
            </a:extLst>
          </p:cNvPr>
          <p:cNvSpPr txBox="1"/>
          <p:nvPr/>
        </p:nvSpPr>
        <p:spPr>
          <a:xfrm>
            <a:off x="4560453" y="1556114"/>
            <a:ext cx="566928" cy="160044"/>
          </a:xfrm>
          <a:prstGeom prst="rect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800" dirty="0"/>
              <a:t>Avg. 8.8x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064303-AE7F-45E9-94B3-B24D66735B0C}"/>
              </a:ext>
            </a:extLst>
          </p:cNvPr>
          <p:cNvCxnSpPr>
            <a:cxnSpLocks/>
          </p:cNvCxnSpPr>
          <p:nvPr/>
        </p:nvCxnSpPr>
        <p:spPr>
          <a:xfrm flipV="1">
            <a:off x="4834377" y="1754258"/>
            <a:ext cx="0" cy="150144"/>
          </a:xfrm>
          <a:prstGeom prst="line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2765553-F33B-4645-83D6-3F6833EA6182}"/>
              </a:ext>
            </a:extLst>
          </p:cNvPr>
          <p:cNvSpPr txBox="1"/>
          <p:nvPr/>
        </p:nvSpPr>
        <p:spPr>
          <a:xfrm>
            <a:off x="4560452" y="3497216"/>
            <a:ext cx="566928" cy="160044"/>
          </a:xfrm>
          <a:prstGeom prst="rect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800" dirty="0"/>
              <a:t>Avg. 12.4x 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8353265-67C5-4BF8-9229-A4E5F3346D1F}"/>
              </a:ext>
            </a:extLst>
          </p:cNvPr>
          <p:cNvCxnSpPr>
            <a:cxnSpLocks/>
          </p:cNvCxnSpPr>
          <p:nvPr/>
        </p:nvCxnSpPr>
        <p:spPr>
          <a:xfrm flipV="1">
            <a:off x="4834376" y="3695360"/>
            <a:ext cx="0" cy="150144"/>
          </a:xfrm>
          <a:prstGeom prst="line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852AC4F-78CE-4788-BD39-551AAA662BAD}"/>
              </a:ext>
            </a:extLst>
          </p:cNvPr>
          <p:cNvSpPr txBox="1"/>
          <p:nvPr/>
        </p:nvSpPr>
        <p:spPr>
          <a:xfrm>
            <a:off x="4560452" y="5311417"/>
            <a:ext cx="564209" cy="160044"/>
          </a:xfrm>
          <a:prstGeom prst="rect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wrap="square" lIns="18288" tIns="18288" rIns="18288" bIns="18288" rtlCol="0">
            <a:spAutoFit/>
          </a:bodyPr>
          <a:lstStyle/>
          <a:p>
            <a:pPr algn="ctr"/>
            <a:r>
              <a:rPr lang="en-US" sz="800" dirty="0"/>
              <a:t>Avg. 12.0x 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1018946-4D76-499F-966C-0FC1211C8EA9}"/>
              </a:ext>
            </a:extLst>
          </p:cNvPr>
          <p:cNvCxnSpPr>
            <a:cxnSpLocks/>
          </p:cNvCxnSpPr>
          <p:nvPr/>
        </p:nvCxnSpPr>
        <p:spPr>
          <a:xfrm flipV="1">
            <a:off x="4834375" y="5509561"/>
            <a:ext cx="0" cy="150144"/>
          </a:xfrm>
          <a:prstGeom prst="line">
            <a:avLst/>
          </a:prstGeom>
          <a:ln w="19050" cap="flat" cmpd="sng" algn="ctr">
            <a:solidFill>
              <a:schemeClr val="accent5">
                <a:lumMod val="7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PageNumberTextBox">
            <a:extLst>
              <a:ext uri="{FF2B5EF4-FFF2-40B4-BE49-F238E27FC236}">
                <a16:creationId xmlns:a16="http://schemas.microsoft.com/office/drawing/2014/main" id="{F2EAE3A3-1F6C-4A74-B794-D18CEAF14717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29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61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graphicFrame>
        <p:nvGraphicFramePr>
          <p:cNvPr id="6" name="TOCtable">
            <a:extLst>
              <a:ext uri="{FF2B5EF4-FFF2-40B4-BE49-F238E27FC236}">
                <a16:creationId xmlns:a16="http://schemas.microsoft.com/office/drawing/2014/main" id="{30F0382D-9DF7-4713-8792-B85F509126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982200"/>
              </p:ext>
            </p:extLst>
          </p:nvPr>
        </p:nvGraphicFramePr>
        <p:xfrm>
          <a:off x="342900" y="2098760"/>
          <a:ext cx="8567928" cy="22219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7552">
                  <a:extLst>
                    <a:ext uri="{9D8B030D-6E8A-4147-A177-3AD203B41FA5}">
                      <a16:colId xmlns:a16="http://schemas.microsoft.com/office/drawing/2014/main" val="4060412690"/>
                    </a:ext>
                  </a:extLst>
                </a:gridCol>
                <a:gridCol w="6967728">
                  <a:extLst>
                    <a:ext uri="{9D8B030D-6E8A-4147-A177-3AD203B41FA5}">
                      <a16:colId xmlns:a16="http://schemas.microsoft.com/office/drawing/2014/main" val="4231213170"/>
                    </a:ext>
                  </a:extLst>
                </a:gridCol>
                <a:gridCol w="612648">
                  <a:extLst>
                    <a:ext uri="{9D8B030D-6E8A-4147-A177-3AD203B41FA5}">
                      <a16:colId xmlns:a16="http://schemas.microsoft.com/office/drawing/2014/main" val="392995498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Section 1</a:t>
                      </a:r>
                    </a:p>
                  </a:txBody>
                  <a:tcPr marL="0" marR="73152" marT="0" marB="0" anchor="ctr"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Process Overview</a:t>
                      </a:r>
                    </a:p>
                  </a:txBody>
                  <a:tcPr marR="73152" marT="0" marB="0" anchor="ctr"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737648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Section 2</a:t>
                      </a:r>
                    </a:p>
                  </a:txBody>
                  <a:tcPr marL="0"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Potential Acquirers</a:t>
                      </a:r>
                    </a:p>
                  </a:txBody>
                  <a:tcPr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13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88753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Section 3</a:t>
                      </a:r>
                    </a:p>
                  </a:txBody>
                  <a:tcPr marL="0"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Valuation Considerations &amp; Scenarios</a:t>
                      </a:r>
                    </a:p>
                  </a:txBody>
                  <a:tcPr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20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88015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r"/>
                      <a:endParaRPr lang="en-US" sz="1000" b="1" i="0" u="none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0"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1" i="0" u="none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a:txBody>
                  <a:tcPr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0" b="1" i="0" u="none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799431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Appendix A</a:t>
                      </a:r>
                    </a:p>
                  </a:txBody>
                  <a:tcPr marL="0"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Detailed Valuation Analysis</a:t>
                      </a:r>
                    </a:p>
                  </a:txBody>
                  <a:tcPr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27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329398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Appendix B</a:t>
                      </a:r>
                    </a:p>
                  </a:txBody>
                  <a:tcPr marL="0"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Market Update</a:t>
                      </a:r>
                    </a:p>
                  </a:txBody>
                  <a:tcPr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38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94159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Appendix C</a:t>
                      </a:r>
                    </a:p>
                  </a:txBody>
                  <a:tcPr marL="0"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Private Company Sale Preparation</a:t>
                      </a:r>
                    </a:p>
                  </a:txBody>
                  <a:tcPr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43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8170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Appendix D</a:t>
                      </a:r>
                    </a:p>
                  </a:txBody>
                  <a:tcPr marL="0"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Lincoln Overview</a:t>
                      </a:r>
                    </a:p>
                  </a:txBody>
                  <a:tcPr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00" b="0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49</a:t>
                      </a:r>
                    </a:p>
                  </a:txBody>
                  <a:tcPr marL="0" marR="0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910091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r"/>
                      <a:endParaRPr lang="en-US" sz="1000" b="0" i="0" u="none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0"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000" b="0" i="0" u="none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a:txBody>
                  <a:tcPr marR="73152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000" b="0" i="0" u="none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0" marR="0" marT="0" marB="0" anchor="ctr">
                    <a:lnT w="9525" cap="flat" cmpd="sng" algn="ctr">
                      <a:solidFill>
                        <a:srgbClr val="E5E5E5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30054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9587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Public Comparable Trends Over Time</a:t>
            </a:r>
          </a:p>
        </p:txBody>
      </p:sp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1372870" y="6216301"/>
            <a:ext cx="7334250" cy="10772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177800" indent="-177800"/>
            <a:r>
              <a:rPr lang="en-US" sz="700" i="1" dirty="0"/>
              <a:t>Source: CapitalIQ as of November 2017, U.S. Bureau of Labor Statistics</a:t>
            </a:r>
          </a:p>
          <a:p>
            <a:pPr marL="177800" indent="-177800"/>
            <a:r>
              <a:rPr lang="en-US" sz="700" i="1" dirty="0"/>
              <a:t>Note: See page 38 for list of public companies</a:t>
            </a:r>
          </a:p>
          <a:p>
            <a:pPr marL="177800" indent="-177800"/>
            <a:endParaRPr lang="en-US" sz="700" i="1" dirty="0"/>
          </a:p>
        </p:txBody>
      </p:sp>
      <p:graphicFrame>
        <p:nvGraphicFramePr>
          <p:cNvPr id="11" name="Group 130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5590700"/>
              </p:ext>
            </p:extLst>
          </p:nvPr>
        </p:nvGraphicFramePr>
        <p:xfrm>
          <a:off x="339635" y="5513015"/>
          <a:ext cx="7392521" cy="456156"/>
        </p:xfrm>
        <a:graphic>
          <a:graphicData uri="http://schemas.openxmlformats.org/drawingml/2006/table">
            <a:tbl>
              <a:tblPr/>
              <a:tblGrid>
                <a:gridCol w="1083161">
                  <a:extLst>
                    <a:ext uri="{9D8B030D-6E8A-4147-A177-3AD203B41FA5}">
                      <a16:colId xmlns:a16="http://schemas.microsoft.com/office/drawing/2014/main" val="1002081761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178506423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977749629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259238552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2199607"/>
                    </a:ext>
                  </a:extLst>
                </a:gridCol>
                <a:gridCol w="1261872">
                  <a:extLst>
                    <a:ext uri="{9D8B030D-6E8A-4147-A177-3AD203B41FA5}">
                      <a16:colId xmlns:a16="http://schemas.microsoft.com/office/drawing/2014/main" val="314685842"/>
                    </a:ext>
                  </a:extLst>
                </a:gridCol>
              </a:tblGrid>
              <a:tr h="246911">
                <a:tc>
                  <a:txBody>
                    <a:bodyPr/>
                    <a:lstStyle/>
                    <a:p>
                      <a:pPr marL="0" marR="0" lvl="0" indent="0" algn="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($ in billions)</a:t>
                      </a:r>
                    </a:p>
                  </a:txBody>
                  <a:tcPr marL="45720" marR="27432" marT="22671" marB="22671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2013</a:t>
                      </a:r>
                    </a:p>
                  </a:txBody>
                  <a:tcPr marL="45720" marR="27432" marT="22671" marB="22671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2014</a:t>
                      </a:r>
                    </a:p>
                  </a:txBody>
                  <a:tcPr marL="45720" marR="27432" marT="22671" marB="22671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2015</a:t>
                      </a:r>
                    </a:p>
                  </a:txBody>
                  <a:tcPr marL="45720" marR="27432" marT="22671" marB="22671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2016</a:t>
                      </a:r>
                    </a:p>
                  </a:txBody>
                  <a:tcPr marL="45720" marR="27432" marT="22671" marB="22671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lt"/>
                        </a:rPr>
                        <a:t>2017E</a:t>
                      </a:r>
                    </a:p>
                  </a:txBody>
                  <a:tcPr marL="45720" marR="27432" marT="22671" marB="22671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24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i="0" u="none" strike="noStrike" dirty="0">
                          <a:effectLst/>
                          <a:latin typeface="Tahoma" panose="020B0604030504040204" pitchFamily="34" charset="0"/>
                        </a:rPr>
                        <a:t>Total Enterprise Value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Tahoma" panose="020B0604030504040204" pitchFamily="34" charset="0"/>
                        </a:rPr>
                        <a:t>49.4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Tahoma" panose="020B0604030504040204" pitchFamily="34" charset="0"/>
                        </a:rPr>
                        <a:t>59.2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Tahoma" panose="020B0604030504040204" pitchFamily="34" charset="0"/>
                        </a:rPr>
                        <a:t>61.8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Tahoma" panose="020B0604030504040204" pitchFamily="34" charset="0"/>
                        </a:rPr>
                        <a:t>65.8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effectLst/>
                          <a:latin typeface="Tahoma" panose="020B0604030504040204" pitchFamily="34" charset="0"/>
                        </a:rPr>
                        <a:t>89.3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5E5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963632"/>
              </p:ext>
            </p:extLst>
          </p:nvPr>
        </p:nvGraphicFramePr>
        <p:xfrm>
          <a:off x="339635" y="937100"/>
          <a:ext cx="8461466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1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Historical EV / LTM</a:t>
                      </a:r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 EBITDA Multiples of Public Comparable Companies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0" marR="4572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Chart 17" hidden="1">
            <a:extLst>
              <a:ext uri="{FF2B5EF4-FFF2-40B4-BE49-F238E27FC236}">
                <a16:creationId xmlns:a16="http://schemas.microsoft.com/office/drawing/2014/main" id="{DD41DF09-926F-40D5-8355-3F4156995DD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39635" y="1151660"/>
          <a:ext cx="8461466" cy="33718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23" name="Chart 22" hidden="1">
            <a:extLst>
              <a:ext uri="{FF2B5EF4-FFF2-40B4-BE49-F238E27FC236}">
                <a16:creationId xmlns:a16="http://schemas.microsoft.com/office/drawing/2014/main" id="{D13129A2-AEC2-457E-8233-EB31BD0301FA}"/>
              </a:ext>
            </a:extLst>
          </p:cNvPr>
          <p:cNvGraphicFramePr>
            <a:graphicFrameLocks/>
          </p:cNvGraphicFramePr>
          <p:nvPr>
            <p:custDataLst>
              <p:tags r:id="rId3"/>
            </p:custDataLst>
            <p:extLst/>
          </p:nvPr>
        </p:nvGraphicFramePr>
        <p:xfrm>
          <a:off x="342899" y="1155699"/>
          <a:ext cx="8458200" cy="337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graphicFrame>
        <p:nvGraphicFramePr>
          <p:cNvPr id="20" name="Chart 19" hidden="1">
            <a:extLst>
              <a:ext uri="{FF2B5EF4-FFF2-40B4-BE49-F238E27FC236}">
                <a16:creationId xmlns:a16="http://schemas.microsoft.com/office/drawing/2014/main" id="{D13129A2-AEC2-457E-8233-EB31BD0301FA}"/>
              </a:ext>
            </a:extLst>
          </p:cNvPr>
          <p:cNvGraphicFramePr>
            <a:graphicFrameLocks/>
          </p:cNvGraphicFramePr>
          <p:nvPr>
            <p:custDataLst>
              <p:tags r:id="rId4"/>
            </p:custDataLst>
            <p:extLst/>
          </p:nvPr>
        </p:nvGraphicFramePr>
        <p:xfrm>
          <a:off x="342900" y="1155699"/>
          <a:ext cx="8458200" cy="337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graphicFrame>
        <p:nvGraphicFramePr>
          <p:cNvPr id="22" name="Chart 21" hidden="1">
            <a:extLst>
              <a:ext uri="{FF2B5EF4-FFF2-40B4-BE49-F238E27FC236}">
                <a16:creationId xmlns:a16="http://schemas.microsoft.com/office/drawing/2014/main" id="{8CA97F9B-6DC6-489A-AE93-C84289265802}"/>
              </a:ext>
            </a:extLst>
          </p:cNvPr>
          <p:cNvGraphicFramePr>
            <a:graphicFrameLocks/>
          </p:cNvGraphicFramePr>
          <p:nvPr>
            <p:custDataLst>
              <p:tags r:id="rId5"/>
            </p:custDataLst>
            <p:extLst/>
          </p:nvPr>
        </p:nvGraphicFramePr>
        <p:xfrm>
          <a:off x="342900" y="1155699"/>
          <a:ext cx="8458200" cy="337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graphicFrame>
        <p:nvGraphicFramePr>
          <p:cNvPr id="24" name="Chart 23" hidden="1">
            <a:extLst>
              <a:ext uri="{FF2B5EF4-FFF2-40B4-BE49-F238E27FC236}">
                <a16:creationId xmlns:a16="http://schemas.microsoft.com/office/drawing/2014/main" id="{8CA97F9B-6DC6-489A-AE93-C84289265802}"/>
              </a:ext>
            </a:extLst>
          </p:cNvPr>
          <p:cNvGraphicFramePr>
            <a:graphicFrameLocks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3006416690"/>
              </p:ext>
            </p:extLst>
          </p:nvPr>
        </p:nvGraphicFramePr>
        <p:xfrm>
          <a:off x="342900" y="1155700"/>
          <a:ext cx="8458200" cy="35850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25" name="Chart 24" hidden="1">
            <a:extLst>
              <a:ext uri="{FF2B5EF4-FFF2-40B4-BE49-F238E27FC236}">
                <a16:creationId xmlns:a16="http://schemas.microsoft.com/office/drawing/2014/main" id="{8CA97F9B-6DC6-489A-AE93-C84289265802}"/>
              </a:ext>
            </a:extLst>
          </p:cNvPr>
          <p:cNvGraphicFramePr>
            <a:graphicFrameLocks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1626569686"/>
              </p:ext>
            </p:extLst>
          </p:nvPr>
        </p:nvGraphicFramePr>
        <p:xfrm>
          <a:off x="342900" y="1155699"/>
          <a:ext cx="8458200" cy="358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graphicFrame>
        <p:nvGraphicFramePr>
          <p:cNvPr id="15" name="Chart 14" hidden="1">
            <a:extLst>
              <a:ext uri="{FF2B5EF4-FFF2-40B4-BE49-F238E27FC236}">
                <a16:creationId xmlns:a16="http://schemas.microsoft.com/office/drawing/2014/main" id="{8CA97F9B-6DC6-489A-AE93-C84289265802}"/>
              </a:ext>
            </a:extLst>
          </p:cNvPr>
          <p:cNvGraphicFramePr>
            <a:graphicFrameLocks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101575333"/>
              </p:ext>
            </p:extLst>
          </p:nvPr>
        </p:nvGraphicFramePr>
        <p:xfrm>
          <a:off x="342900" y="1155698"/>
          <a:ext cx="8458200" cy="4110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7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8CA97F9B-6DC6-489A-AE93-C84289265802}"/>
              </a:ext>
            </a:extLst>
          </p:cNvPr>
          <p:cNvGraphicFramePr>
            <a:graphicFrameLocks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377945087"/>
              </p:ext>
            </p:extLst>
          </p:nvPr>
        </p:nvGraphicFramePr>
        <p:xfrm>
          <a:off x="342900" y="1155700"/>
          <a:ext cx="84582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5" name="PageNumberTextBox">
            <a:extLst>
              <a:ext uri="{FF2B5EF4-FFF2-40B4-BE49-F238E27FC236}">
                <a16:creationId xmlns:a16="http://schemas.microsoft.com/office/drawing/2014/main" id="{3D3902F1-6693-47CA-8B34-BEB5FFAC3807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30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474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Discounted Cash Flow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E477F0-6F51-4E16-85D4-6167F5665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71538"/>
            <a:ext cx="8458200" cy="29911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4D180-E898-499A-9306-7386388B1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342129"/>
            <a:ext cx="3959352" cy="1635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DD83C-73B2-46FF-9152-36037833B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9280" y="4342129"/>
            <a:ext cx="3959352" cy="1672754"/>
          </a:xfrm>
          <a:prstGeom prst="rect">
            <a:avLst/>
          </a:prstGeom>
        </p:spPr>
      </p:pic>
      <p:sp>
        <p:nvSpPr>
          <p:cNvPr id="8" name="PageNumberTextBox">
            <a:extLst>
              <a:ext uri="{FF2B5EF4-FFF2-40B4-BE49-F238E27FC236}">
                <a16:creationId xmlns:a16="http://schemas.microsoft.com/office/drawing/2014/main" id="{A84B0C6D-0F46-4DFF-88DC-9F01A9DB36B2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31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596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479314"/>
              </p:ext>
            </p:extLst>
          </p:nvPr>
        </p:nvGraphicFramePr>
        <p:xfrm>
          <a:off x="342898" y="4920348"/>
          <a:ext cx="8441117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1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Assumptions and Comments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224"/>
          <p:cNvSpPr>
            <a:spLocks noChangeArrowheads="1"/>
          </p:cNvSpPr>
          <p:nvPr/>
        </p:nvSpPr>
        <p:spPr bwMode="auto">
          <a:xfrm>
            <a:off x="342899" y="5200263"/>
            <a:ext cx="8441117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45720" tIns="45720" rIns="45720" bIns="45720" numCol="2" anchor="t" anchorCtr="0">
            <a:spAutoFit/>
          </a:bodyPr>
          <a:lstStyle/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Purchase and exit Adjusted EBITDA multiple are both 9.0x</a:t>
            </a: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Capital structure (total debt of 4.5x LTM June 2018P Adjusted EBITDA)</a:t>
            </a:r>
          </a:p>
          <a:p>
            <a:pPr marL="173038" lvl="1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Equity contribution: 50.6%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IRR: 23.2%</a:t>
            </a: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Management carry of 10%</a:t>
            </a: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Key financing terms: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Unitranche Loan: LIBOR + 6.6% (LIBOR of 1.4%)</a:t>
            </a:r>
          </a:p>
          <a:p>
            <a:pPr marL="520700" lvl="2" indent="-177800" defTabSz="855663" fontAlgn="base">
              <a:spcBef>
                <a:spcPts val="100"/>
              </a:spcBef>
              <a:buClr>
                <a:srgbClr val="07325F"/>
              </a:buClr>
              <a:buSzPct val="100000"/>
              <a:buFont typeface="Arial"/>
              <a:buChar char="•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2.5% annual amortization</a:t>
            </a:r>
          </a:p>
          <a:p>
            <a:pPr marL="342900" lvl="1" indent="-165100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</a:pPr>
            <a:r>
              <a:rPr lang="en-US" sz="900" dirty="0"/>
              <a:t>Total debt of 4.5x LTM June 2018P Adjusted EBITDA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Leveraged Buyout Analysis – Lincoln Case (4.5x Debt)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5F0A7C-AD4F-410F-84DD-D3ACC166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875698"/>
            <a:ext cx="8458200" cy="3821985"/>
          </a:xfrm>
          <a:prstGeom prst="rect">
            <a:avLst/>
          </a:prstGeom>
        </p:spPr>
      </p:pic>
      <p:sp>
        <p:nvSpPr>
          <p:cNvPr id="3" name="PageNumberTextBox">
            <a:extLst>
              <a:ext uri="{FF2B5EF4-FFF2-40B4-BE49-F238E27FC236}">
                <a16:creationId xmlns:a16="http://schemas.microsoft.com/office/drawing/2014/main" id="{E7161767-89BE-43CE-9568-C08979481609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32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536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483946"/>
              </p:ext>
            </p:extLst>
          </p:nvPr>
        </p:nvGraphicFramePr>
        <p:xfrm>
          <a:off x="342898" y="4920348"/>
          <a:ext cx="8441117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1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Assumptions and Comments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224"/>
          <p:cNvSpPr>
            <a:spLocks noChangeArrowheads="1"/>
          </p:cNvSpPr>
          <p:nvPr/>
        </p:nvSpPr>
        <p:spPr bwMode="auto">
          <a:xfrm>
            <a:off x="342899" y="5200263"/>
            <a:ext cx="8441117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45720" tIns="45720" rIns="45720" bIns="45720" numCol="2" anchor="t" anchorCtr="0">
            <a:spAutoFit/>
          </a:bodyPr>
          <a:lstStyle/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Purchase and exit Adjusted EBITDA multiple are both 5.5x</a:t>
            </a: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Capital structure (total debt of 2.5x LTM June 2018P Adjusted EBITDA)</a:t>
            </a:r>
          </a:p>
          <a:p>
            <a:pPr marL="173038" lvl="1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Equity contribution: 55.1%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IRR: 23.1%</a:t>
            </a: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Management carry of 10%</a:t>
            </a: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Key financing terms: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Unitranche Loan: LIBOR + 6.6% (LIBOR of 1.4%)</a:t>
            </a:r>
          </a:p>
          <a:p>
            <a:pPr marL="520700" lvl="2" indent="-177800" defTabSz="855663" fontAlgn="base">
              <a:spcBef>
                <a:spcPts val="100"/>
              </a:spcBef>
              <a:buClr>
                <a:srgbClr val="07325F"/>
              </a:buClr>
              <a:buSzPct val="100000"/>
              <a:buFont typeface="Arial"/>
              <a:buChar char="•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2.5% annual amortization</a:t>
            </a:r>
          </a:p>
          <a:p>
            <a:pPr marL="342900" lvl="1" indent="-165100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</a:pPr>
            <a:r>
              <a:rPr lang="en-US" sz="900" dirty="0"/>
              <a:t>Total debt of 2.5x LTM June 2018P Adjusted EBITDA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Leveraged Buyout Analysis – Lincoln Case (2.5x Debt)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22A7F-A29B-457A-88A1-8FBBB0FE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875698"/>
            <a:ext cx="8458200" cy="3821985"/>
          </a:xfrm>
          <a:prstGeom prst="rect">
            <a:avLst/>
          </a:prstGeom>
        </p:spPr>
      </p:pic>
      <p:sp>
        <p:nvSpPr>
          <p:cNvPr id="3" name="PageNumberTextBox">
            <a:extLst>
              <a:ext uri="{FF2B5EF4-FFF2-40B4-BE49-F238E27FC236}">
                <a16:creationId xmlns:a16="http://schemas.microsoft.com/office/drawing/2014/main" id="{712F170A-35DB-4DE3-96A3-F45C976149DF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33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809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632877"/>
              </p:ext>
            </p:extLst>
          </p:nvPr>
        </p:nvGraphicFramePr>
        <p:xfrm>
          <a:off x="342898" y="4920348"/>
          <a:ext cx="8441117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41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Assumptions and Comments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224"/>
          <p:cNvSpPr>
            <a:spLocks noChangeArrowheads="1"/>
          </p:cNvSpPr>
          <p:nvPr/>
        </p:nvSpPr>
        <p:spPr bwMode="auto">
          <a:xfrm>
            <a:off x="342899" y="5200263"/>
            <a:ext cx="8441117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45720" tIns="45720" rIns="45720" bIns="45720" numCol="2" anchor="t" anchorCtr="0">
            <a:spAutoFit/>
          </a:bodyPr>
          <a:lstStyle/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Purchase and exit Adjusted EBITDA multiple are both 10.0x</a:t>
            </a: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Capital structure (total debt of 2.5x LTM June 2018P Adjusted EBITDA)</a:t>
            </a:r>
          </a:p>
          <a:p>
            <a:pPr marL="173038" lvl="1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Equity contribution: 75.2%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IRR: 14.5%</a:t>
            </a: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Management carry of 10%</a:t>
            </a: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endParaRPr lang="en-US" sz="900" dirty="0">
              <a:solidFill>
                <a:srgbClr val="000000"/>
              </a:solidFill>
            </a:endParaRPr>
          </a:p>
          <a:p>
            <a:pPr marL="173038" indent="-17303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Key financing terms: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Unitranche Loan: LIBOR + 6.6% (LIBOR of 1.4%)</a:t>
            </a:r>
          </a:p>
          <a:p>
            <a:pPr marL="520700" lvl="2" indent="-177800" defTabSz="855663" fontAlgn="base">
              <a:spcBef>
                <a:spcPts val="100"/>
              </a:spcBef>
              <a:buClr>
                <a:srgbClr val="07325F"/>
              </a:buClr>
              <a:buSzPct val="100000"/>
              <a:buFont typeface="Arial"/>
              <a:buChar char="•"/>
              <a:tabLst>
                <a:tab pos="179388" algn="l"/>
              </a:tabLst>
            </a:pPr>
            <a:r>
              <a:rPr lang="en-US" sz="900" dirty="0">
                <a:solidFill>
                  <a:srgbClr val="000000"/>
                </a:solidFill>
              </a:rPr>
              <a:t>2.5% annual amortization</a:t>
            </a:r>
          </a:p>
          <a:p>
            <a:pPr marL="342900" lvl="1" indent="-165100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</a:pPr>
            <a:r>
              <a:rPr lang="en-US" sz="900" dirty="0"/>
              <a:t>Total debt of 2.5x LTM June 2018P Adjusted EBITDA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Leveraged Buyout Analysis – Management Case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5ECD5C-D71D-437B-B1D0-E9080DD0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875698"/>
            <a:ext cx="8458200" cy="3821985"/>
          </a:xfrm>
          <a:prstGeom prst="rect">
            <a:avLst/>
          </a:prstGeom>
        </p:spPr>
      </p:pic>
      <p:sp>
        <p:nvSpPr>
          <p:cNvPr id="7" name="PageNumberTextBox">
            <a:extLst>
              <a:ext uri="{FF2B5EF4-FFF2-40B4-BE49-F238E27FC236}">
                <a16:creationId xmlns:a16="http://schemas.microsoft.com/office/drawing/2014/main" id="{DCCD055A-56D4-4146-98DA-B88AF2CD5B3C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34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771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Companies Analysis – Market Statistics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62324"/>
              </p:ext>
            </p:extLst>
          </p:nvPr>
        </p:nvGraphicFramePr>
        <p:xfrm>
          <a:off x="342900" y="1071118"/>
          <a:ext cx="845820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Selected Market Statistics</a:t>
                      </a:r>
                    </a:p>
                  </a:txBody>
                  <a:tcPr marL="0" marR="4572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342900" y="1355725"/>
            <a:ext cx="167834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i="1" dirty="0">
                <a:solidFill>
                  <a:srgbClr val="000000"/>
                </a:solidFill>
                <a:latin typeface="Tahoma" panose="020B0604030504040204" pitchFamily="34" charset="0"/>
              </a:rPr>
              <a:t>($ in millions, except per share data)</a:t>
            </a:r>
          </a:p>
        </p:txBody>
      </p:sp>
      <p:sp>
        <p:nvSpPr>
          <p:cNvPr id="8" name="Text Box 73"/>
          <p:cNvSpPr txBox="1">
            <a:spLocks noChangeArrowheads="1"/>
          </p:cNvSpPr>
          <p:nvPr/>
        </p:nvSpPr>
        <p:spPr bwMode="auto">
          <a:xfrm>
            <a:off x="1987930" y="6464196"/>
            <a:ext cx="6292004" cy="19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40849" rIns="81698" bIns="40849">
            <a:spAutoFit/>
          </a:bodyPr>
          <a:lstStyle>
            <a:defPPr>
              <a:defRPr lang="de-DE"/>
            </a:defPPr>
            <a:lvl1pPr defTabSz="765175">
              <a:spcBef>
                <a:spcPts val="0"/>
              </a:spcBef>
              <a:defRPr sz="700" i="1">
                <a:latin typeface="Arial Narrow" pitchFamily="34" charset="0"/>
              </a:defRPr>
            </a:lvl1pPr>
            <a:lvl2pPr marL="407988" defTabSz="765175">
              <a:defRPr sz="2400">
                <a:latin typeface="Times New Roman" pitchFamily="18" charset="0"/>
              </a:defRPr>
            </a:lvl2pPr>
            <a:lvl3pPr marL="817563" defTabSz="765175">
              <a:defRPr sz="2400">
                <a:latin typeface="Times New Roman" pitchFamily="18" charset="0"/>
              </a:defRPr>
            </a:lvl3pPr>
            <a:lvl4pPr marL="1225550" defTabSz="765175">
              <a:defRPr sz="2400">
                <a:latin typeface="Times New Roman" pitchFamily="18" charset="0"/>
              </a:defRPr>
            </a:lvl4pPr>
            <a:lvl5pPr marL="1633538" defTabSz="765175">
              <a:defRPr sz="2400">
                <a:latin typeface="Times New Roman" pitchFamily="18" charset="0"/>
              </a:defRPr>
            </a:lvl5pPr>
            <a:lvl6pPr marL="2090738" defTabSz="765175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547938" defTabSz="765175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005138" defTabSz="765175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462338" defTabSz="765175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n-lt"/>
              </a:rPr>
              <a:t>Source: CapitalIQ; Notes: (1) Market data as of 11/16/17; (2) FCF is calculated as EBITDA less CapEx; (3) Adjusted mean excludes highest and lowest values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50C90C7-F6FD-42AE-8694-AF53EF534A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115234"/>
            <a:ext cx="8458200" cy="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422110-B1FD-41A1-A00F-E1AE4BE20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486066"/>
            <a:ext cx="8458200" cy="3546645"/>
          </a:xfrm>
          <a:prstGeom prst="rect">
            <a:avLst/>
          </a:prstGeom>
        </p:spPr>
      </p:pic>
      <p:sp>
        <p:nvSpPr>
          <p:cNvPr id="9" name="PageNumberTextBox">
            <a:extLst>
              <a:ext uri="{FF2B5EF4-FFF2-40B4-BE49-F238E27FC236}">
                <a16:creationId xmlns:a16="http://schemas.microsoft.com/office/drawing/2014/main" id="{122FA370-BB83-4C78-82BE-2F72DB9F8F9F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35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7704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Companies Analysis – Operating Statistics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804316"/>
              </p:ext>
            </p:extLst>
          </p:nvPr>
        </p:nvGraphicFramePr>
        <p:xfrm>
          <a:off x="342901" y="1071118"/>
          <a:ext cx="845820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Selected Operating Statistics</a:t>
                      </a:r>
                    </a:p>
                  </a:txBody>
                  <a:tcPr marL="0" marR="4572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342900" y="1355725"/>
            <a:ext cx="6251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i="1" dirty="0">
                <a:solidFill>
                  <a:srgbClr val="000000"/>
                </a:solidFill>
                <a:latin typeface="Tahoma" panose="020B0604030504040204" pitchFamily="34" charset="0"/>
              </a:rPr>
              <a:t>($ in millions)</a:t>
            </a:r>
          </a:p>
        </p:txBody>
      </p:sp>
      <p:sp>
        <p:nvSpPr>
          <p:cNvPr id="18" name="Text Box 73"/>
          <p:cNvSpPr txBox="1">
            <a:spLocks noChangeArrowheads="1"/>
          </p:cNvSpPr>
          <p:nvPr/>
        </p:nvSpPr>
        <p:spPr bwMode="auto">
          <a:xfrm>
            <a:off x="1987930" y="6455807"/>
            <a:ext cx="6007735" cy="190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40849" rIns="81698" bIns="40849">
            <a:spAutoFit/>
          </a:bodyPr>
          <a:lstStyle>
            <a:defPPr>
              <a:defRPr lang="de-DE"/>
            </a:defPPr>
            <a:lvl1pPr defTabSz="765175">
              <a:spcBef>
                <a:spcPts val="0"/>
              </a:spcBef>
              <a:defRPr sz="700" i="1">
                <a:latin typeface="Arial Narrow" pitchFamily="34" charset="0"/>
              </a:defRPr>
            </a:lvl1pPr>
            <a:lvl2pPr marL="407988" defTabSz="765175">
              <a:defRPr sz="2400">
                <a:latin typeface="Times New Roman" pitchFamily="18" charset="0"/>
              </a:defRPr>
            </a:lvl2pPr>
            <a:lvl3pPr marL="817563" defTabSz="765175">
              <a:defRPr sz="2400">
                <a:latin typeface="Times New Roman" pitchFamily="18" charset="0"/>
              </a:defRPr>
            </a:lvl3pPr>
            <a:lvl4pPr marL="1225550" defTabSz="765175">
              <a:defRPr sz="2400">
                <a:latin typeface="Times New Roman" pitchFamily="18" charset="0"/>
              </a:defRPr>
            </a:lvl4pPr>
            <a:lvl5pPr marL="1633538" defTabSz="765175">
              <a:defRPr sz="2400">
                <a:latin typeface="Times New Roman" pitchFamily="18" charset="0"/>
              </a:defRPr>
            </a:lvl5pPr>
            <a:lvl6pPr marL="2090738" defTabSz="765175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547938" defTabSz="765175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005138" defTabSz="765175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462338" defTabSz="765175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+mn-lt"/>
              </a:rPr>
              <a:t>Source: CapitalIQ; Notes: (1) Operating data as of 11/16/17; (2) Adjusted mean excludes highest and lowest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66BED0-6A52-4CFB-98D1-6BC5CD0AC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487226"/>
            <a:ext cx="8458200" cy="3546645"/>
          </a:xfrm>
          <a:prstGeom prst="rect">
            <a:avLst/>
          </a:prstGeom>
        </p:spPr>
      </p:pic>
      <p:sp>
        <p:nvSpPr>
          <p:cNvPr id="5" name="PageNumberTextBox">
            <a:extLst>
              <a:ext uri="{FF2B5EF4-FFF2-40B4-BE49-F238E27FC236}">
                <a16:creationId xmlns:a16="http://schemas.microsoft.com/office/drawing/2014/main" id="{09A12335-F2C2-4CD3-A9FB-A8316BB6AF05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36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2068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150771"/>
            <a:ext cx="7127748" cy="585216"/>
          </a:xfrm>
        </p:spPr>
        <p:txBody>
          <a:bodyPr/>
          <a:lstStyle/>
          <a:p>
            <a:r>
              <a:rPr lang="en-US" dirty="0"/>
              <a:t>Precedent M&amp;A Transactions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5E9E7-A371-4815-BD35-91DAE1A0B17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890713" y="6460808"/>
            <a:ext cx="6796086" cy="126188"/>
          </a:xfrm>
          <a:prstGeom prst="rect">
            <a:avLst/>
          </a:prstGeom>
          <a:noFill/>
        </p:spPr>
        <p:txBody>
          <a:bodyPr vert="horz" wrap="square" lIns="0" tIns="18288" rIns="0" bIns="0" rtlCol="0" anchor="t">
            <a:noAutofit/>
          </a:bodyPr>
          <a:lstStyle/>
          <a:p>
            <a:r>
              <a:rPr lang="en-US" sz="700" i="1" dirty="0">
                <a:latin typeface="Tahoma" panose="020B0604030504040204" pitchFamily="34" charset="0"/>
              </a:rPr>
              <a:t>Note: Estimates based on LI proprietary insights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1FB71B-8C87-4854-869B-F7732B2BD36F}"/>
              </a:ext>
            </a:extLst>
          </p:cNvPr>
          <p:cNvSpPr/>
          <p:nvPr/>
        </p:nvSpPr>
        <p:spPr>
          <a:xfrm>
            <a:off x="896189" y="710309"/>
            <a:ext cx="625171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i="1" dirty="0"/>
              <a:t>($ in millions)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B37F3A-E44F-4B17-A673-E5CB84B07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891" y="833420"/>
            <a:ext cx="7094219" cy="5594728"/>
          </a:xfrm>
          <a:prstGeom prst="rect">
            <a:avLst/>
          </a:prstGeom>
        </p:spPr>
      </p:pic>
      <p:sp>
        <p:nvSpPr>
          <p:cNvPr id="5" name="PageNumberTextBox">
            <a:extLst>
              <a:ext uri="{FF2B5EF4-FFF2-40B4-BE49-F238E27FC236}">
                <a16:creationId xmlns:a16="http://schemas.microsoft.com/office/drawing/2014/main" id="{A6AB4EDE-BEE5-4F9D-B982-6958435E302A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37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00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Appendix B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Market Update</a:t>
            </a:r>
          </a:p>
        </p:txBody>
      </p:sp>
    </p:spTree>
    <p:extLst>
      <p:ext uri="{BB962C8B-B14F-4D97-AF65-F5344CB8AC3E}">
        <p14:creationId xmlns:p14="http://schemas.microsoft.com/office/powerpoint/2010/main" val="35574116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342900" y="118872"/>
            <a:ext cx="7127748" cy="585216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dirty="0">
                <a:latin typeface="Garamond" pitchFamily="18" charset="0"/>
              </a:rPr>
              <a:t>Favorable Market Conditions</a:t>
            </a:r>
            <a:endParaRPr lang="en-US" sz="2000" dirty="0">
              <a:solidFill>
                <a:schemeClr val="bg1"/>
              </a:solidFill>
              <a:latin typeface="Garamond" pitchFamily="18" charset="0"/>
            </a:endParaRPr>
          </a:p>
        </p:txBody>
      </p:sp>
      <p:graphicFrame>
        <p:nvGraphicFramePr>
          <p:cNvPr id="6" name="Group 8"/>
          <p:cNvGraphicFramePr>
            <a:graphicFrameLocks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4179828"/>
              </p:ext>
            </p:extLst>
          </p:nvPr>
        </p:nvGraphicFramePr>
        <p:xfrm>
          <a:off x="250825" y="1475156"/>
          <a:ext cx="8641080" cy="3978620"/>
        </p:xfrm>
        <a:graphic>
          <a:graphicData uri="http://schemas.openxmlformats.org/drawingml/2006/table">
            <a:tbl>
              <a:tblPr/>
              <a:tblGrid>
                <a:gridCol w="2221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9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94655">
                <a:tc>
                  <a:txBody>
                    <a:bodyPr/>
                    <a:lstStyle/>
                    <a:p>
                      <a:pPr marL="63500" marR="0" lvl="0" indent="0" algn="ctr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M&amp;A market is expected </a:t>
                      </a:r>
                      <a:b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to remain quite robust</a:t>
                      </a: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27013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M&amp;A activity has gained momentum in recent years driven by the strengthening global economy</a:t>
                      </a:r>
                    </a:p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27013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Strong backlog, solid exit performance and easy access to capital</a:t>
                      </a:r>
                    </a:p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227013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Strength in middle market M&amp;A is expected to continue due to the number of potential buyers with access to substantial dry powder and easy access to debt capital</a:t>
                      </a:r>
                    </a:p>
                  </a:txBody>
                  <a:tcPr marL="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655">
                <a:tc>
                  <a:txBody>
                    <a:bodyPr/>
                    <a:lstStyle/>
                    <a:p>
                      <a:pPr marL="63500" marR="0" lvl="0" indent="0" algn="ctr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Strategic and financial acquirers are bidding aggressively</a:t>
                      </a: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Corporates have ample cash and are aggressively pursuing strategically important deals</a:t>
                      </a: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Globally, financial sponsors have approximately $530 billion of capital to put to work and face pressure from their limited partners to do so </a:t>
                      </a:r>
                    </a:p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Leads to competition, with buyers differentiating on valuation, terms and speed</a:t>
                      </a:r>
                    </a:p>
                  </a:txBody>
                  <a:tcPr marL="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655">
                <a:tc>
                  <a:txBody>
                    <a:bodyPr/>
                    <a:lstStyle/>
                    <a:p>
                      <a:pPr marL="63500" marR="0" lvl="0" indent="0" algn="ctr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Excess debt capital has </a:t>
                      </a:r>
                      <a:b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</a:b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created an issuer’s market</a:t>
                      </a: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Total leverage is approaching levels not seen since prior to the Great Recession</a:t>
                      </a:r>
                    </a:p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Increased competition among lenders is driving leverage up, pricing down and favorable covenant packages</a:t>
                      </a:r>
                    </a:p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Excess capital within the middle market will support increased M&amp;A activity </a:t>
                      </a:r>
                    </a:p>
                  </a:txBody>
                  <a:tcPr marL="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655">
                <a:tc>
                  <a:txBody>
                    <a:bodyPr/>
                    <a:lstStyle/>
                    <a:p>
                      <a:pPr marL="63500" marR="0" lvl="0" indent="0" algn="ctr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Specific sectors are driving improved M&amp;A activity</a:t>
                      </a:r>
                    </a:p>
                  </a:txBody>
                  <a:tcPr marL="0" marR="0" anchor="ctr" horzOverflow="overflow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14300" algn="l"/>
                        </a:tabLst>
                        <a:defRPr/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Business services, media and niche industrials activity has remained particularly strong</a:t>
                      </a:r>
                    </a:p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Building and infrastructure has rapidly gained momentum as the housing market has recovered</a:t>
                      </a:r>
                    </a:p>
                    <a:p>
                      <a:pPr marL="228600" marR="0" lvl="0" indent="-114300" algn="l" defTabSz="1023938" rtl="0" eaLnBrk="1" fontAlgn="base" latinLnBrk="0" hangingPunct="1">
                        <a:lnSpc>
                          <a:spcPct val="100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rgbClr val="07325F"/>
                        </a:buClr>
                        <a:buSzTx/>
                        <a:buFont typeface="Wingdings" pitchFamily="2" charset="2"/>
                        <a:buChar char="§"/>
                        <a:tabLst>
                          <a:tab pos="1143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Transaction volume in the consumer sector continues to grow, driven by brand consolidation</a:t>
                      </a:r>
                    </a:p>
                  </a:txBody>
                  <a:tcPr marL="0" marR="4572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PUNCHLINE_Text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2250" y="5737303"/>
            <a:ext cx="8696325" cy="617459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beve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1"/>
          <a:lstStyle>
            <a:defPPr>
              <a:defRPr lang="en-US"/>
            </a:defPPr>
            <a:lvl1pPr algn="ctr" defTabSz="855663">
              <a:buClr>
                <a:srgbClr val="000080"/>
              </a:buClr>
              <a:buFont typeface="Wingdings" pitchFamily="2" charset="2"/>
              <a:buNone/>
              <a:defRPr sz="1000" b="1">
                <a:solidFill>
                  <a:schemeClr val="bg1"/>
                </a:solidFill>
                <a:cs typeface="Arial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We expect M&amp;A market strength and buyer interest to remain strong through 2017 and into 2018;</a:t>
            </a:r>
          </a:p>
          <a:p>
            <a:r>
              <a:rPr lang="en-US" dirty="0"/>
              <a:t>financing markets will remain quite accessible, as lenders compete to aggressively deploy debt capital</a:t>
            </a:r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144667"/>
              </p:ext>
            </p:extLst>
          </p:nvPr>
        </p:nvGraphicFramePr>
        <p:xfrm>
          <a:off x="222251" y="1081079"/>
          <a:ext cx="8696324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6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Market Observations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Subtitle Box"/>
          <p:cNvSpPr txBox="1"/>
          <p:nvPr/>
        </p:nvSpPr>
        <p:spPr>
          <a:xfrm>
            <a:off x="342900" y="718820"/>
            <a:ext cx="8613948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Strong M&amp;A activity in the middle market is expected to continue through 2017 and into 2018</a:t>
            </a:r>
          </a:p>
        </p:txBody>
      </p:sp>
      <p:sp>
        <p:nvSpPr>
          <p:cNvPr id="5" name="PageNumberTextBox">
            <a:extLst>
              <a:ext uri="{FF2B5EF4-FFF2-40B4-BE49-F238E27FC236}">
                <a16:creationId xmlns:a16="http://schemas.microsoft.com/office/drawing/2014/main" id="{50DF3F2D-60C4-4043-BEA7-82EFE19DC83C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39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81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42187104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Highly Favorable Industry Trends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64A71A-BDB5-48F7-9E2D-C450661928C8}"/>
              </a:ext>
            </a:extLst>
          </p:cNvPr>
          <p:cNvSpPr txBox="1"/>
          <p:nvPr/>
        </p:nvSpPr>
        <p:spPr>
          <a:xfrm>
            <a:off x="342901" y="4080344"/>
            <a:ext cx="450532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i="1" dirty="0">
                <a:solidFill>
                  <a:srgbClr val="07325F"/>
                </a:solidFill>
              </a:rPr>
              <a:t>Year-Over-Year, Seasonally Adjusted Growth in Temporary Jobs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DEAC90-7EA2-4C21-A8CC-A3BF41A93522}"/>
              </a:ext>
            </a:extLst>
          </p:cNvPr>
          <p:cNvSpPr txBox="1"/>
          <p:nvPr/>
        </p:nvSpPr>
        <p:spPr>
          <a:xfrm>
            <a:off x="402099" y="3484457"/>
            <a:ext cx="2827662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i="1" dirty="0"/>
              <a:t>Source: Federal Reserve of St. Louis, World Bank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E67A16D-AB5C-4389-A239-11F9101DBBC8}"/>
              </a:ext>
            </a:extLst>
          </p:cNvPr>
          <p:cNvSpPr txBox="1"/>
          <p:nvPr/>
        </p:nvSpPr>
        <p:spPr>
          <a:xfrm>
            <a:off x="4848224" y="3484457"/>
            <a:ext cx="1729309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i="1" dirty="0"/>
              <a:t>Source: Federal Reserve of St. Louis</a:t>
            </a:r>
          </a:p>
        </p:txBody>
      </p:sp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E0A765AD-0EE3-4863-B641-F2996B9591D5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919218" y="1600275"/>
          <a:ext cx="3818826" cy="1884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E21C3B-A4BA-4CE8-8C5D-74E4A37FC814}"/>
              </a:ext>
            </a:extLst>
          </p:cNvPr>
          <p:cNvCxnSpPr>
            <a:cxnSpLocks/>
          </p:cNvCxnSpPr>
          <p:nvPr/>
        </p:nvCxnSpPr>
        <p:spPr>
          <a:xfrm flipV="1">
            <a:off x="5601878" y="1698270"/>
            <a:ext cx="2816235" cy="8079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5F7CB94-FBF2-42C5-827B-755998C086F1}"/>
              </a:ext>
            </a:extLst>
          </p:cNvPr>
          <p:cNvSpPr txBox="1"/>
          <p:nvPr/>
        </p:nvSpPr>
        <p:spPr>
          <a:xfrm rot="20529060">
            <a:off x="6668991" y="1858693"/>
            <a:ext cx="954047" cy="1265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i="1" dirty="0"/>
              <a:t>3.0% CAGR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02276-7849-4887-AE51-19AAE5C50736}"/>
              </a:ext>
            </a:extLst>
          </p:cNvPr>
          <p:cNvSpPr txBox="1"/>
          <p:nvPr/>
        </p:nvSpPr>
        <p:spPr>
          <a:xfrm>
            <a:off x="4848224" y="1404111"/>
            <a:ext cx="355384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i="1" dirty="0">
                <a:solidFill>
                  <a:srgbClr val="07325F"/>
                </a:solidFill>
              </a:rPr>
              <a:t>Total U.S. Nonfarm Payrolls (in thousands)</a:t>
            </a:r>
          </a:p>
        </p:txBody>
      </p:sp>
      <p:sp>
        <p:nvSpPr>
          <p:cNvPr id="31" name="Subtitle Box">
            <a:extLst>
              <a:ext uri="{FF2B5EF4-FFF2-40B4-BE49-F238E27FC236}">
                <a16:creationId xmlns:a16="http://schemas.microsoft.com/office/drawing/2014/main" id="{9CE6F7C6-2DCF-448F-8E91-5D4414714F2C}"/>
              </a:ext>
            </a:extLst>
          </p:cNvPr>
          <p:cNvSpPr txBox="1"/>
          <p:nvPr/>
        </p:nvSpPr>
        <p:spPr>
          <a:xfrm>
            <a:off x="342900" y="702878"/>
            <a:ext cx="8516937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Favorable industry and macroeconomic conditions provide tailwinds for future growth</a:t>
            </a:r>
          </a:p>
        </p:txBody>
      </p:sp>
      <p:graphicFrame>
        <p:nvGraphicFramePr>
          <p:cNvPr id="43" name="Table 4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354590"/>
              </p:ext>
            </p:extLst>
          </p:nvPr>
        </p:nvGraphicFramePr>
        <p:xfrm>
          <a:off x="342901" y="3764653"/>
          <a:ext cx="3952874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2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Increasing Growth in Temporary Jobs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37467642"/>
              </p:ext>
            </p:extLst>
          </p:nvPr>
        </p:nvGraphicFramePr>
        <p:xfrm>
          <a:off x="342901" y="1090415"/>
          <a:ext cx="3960814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Stable Growth and Historically Low Unemployment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4" name="Table 53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546512352"/>
              </p:ext>
            </p:extLst>
          </p:nvPr>
        </p:nvGraphicFramePr>
        <p:xfrm>
          <a:off x="4848224" y="1090415"/>
          <a:ext cx="3960814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608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Strong Job Market Expansion</a:t>
                      </a:r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in the Private Sector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5C339A8-49A8-4F78-BF58-94D3692F9DE8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42901" y="1553536"/>
          <a:ext cx="3952874" cy="19287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18424125-9BC9-47DF-A3D3-206AF8055F00}"/>
              </a:ext>
            </a:extLst>
          </p:cNvPr>
          <p:cNvSpPr txBox="1"/>
          <p:nvPr/>
        </p:nvSpPr>
        <p:spPr>
          <a:xfrm>
            <a:off x="344729" y="1404111"/>
            <a:ext cx="355384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i="1" dirty="0">
                <a:solidFill>
                  <a:srgbClr val="07325F"/>
                </a:solidFill>
              </a:rPr>
              <a:t>U.S. Real GDP Growth and Unemployment</a:t>
            </a:r>
          </a:p>
        </p:txBody>
      </p:sp>
      <p:grpSp>
        <p:nvGrpSpPr>
          <p:cNvPr id="9" name="Group 8" hidden="1">
            <a:extLst>
              <a:ext uri="{FF2B5EF4-FFF2-40B4-BE49-F238E27FC236}">
                <a16:creationId xmlns:a16="http://schemas.microsoft.com/office/drawing/2014/main" id="{787DF565-D079-497D-98D7-19D01AF24533}"/>
              </a:ext>
            </a:extLst>
          </p:cNvPr>
          <p:cNvGrpSpPr/>
          <p:nvPr/>
        </p:nvGrpSpPr>
        <p:grpSpPr>
          <a:xfrm>
            <a:off x="4848224" y="4179081"/>
            <a:ext cx="4032628" cy="2150773"/>
            <a:chOff x="303023" y="4218843"/>
            <a:chExt cx="4032628" cy="2108359"/>
          </a:xfrm>
        </p:grpSpPr>
        <p:graphicFrame>
          <p:nvGraphicFramePr>
            <p:cNvPr id="37" name="Chart 36" hidden="1">
              <a:extLst/>
            </p:cNvPr>
            <p:cNvGraphicFramePr/>
            <p:nvPr>
              <p:extLst/>
            </p:nvPr>
          </p:nvGraphicFramePr>
          <p:xfrm>
            <a:off x="303023" y="4218843"/>
            <a:ext cx="4032628" cy="2083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29" name="TextBox 28" hidden="1">
              <a:extLst/>
            </p:cNvPr>
            <p:cNvSpPr txBox="1"/>
            <p:nvPr/>
          </p:nvSpPr>
          <p:spPr>
            <a:xfrm>
              <a:off x="342899" y="6204091"/>
              <a:ext cx="395287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i="1" dirty="0"/>
                <a:t>Source: Kelly Outsourcing &amp; Consulting Group; Bureau of Labor Statistics</a:t>
              </a:r>
            </a:p>
          </p:txBody>
        </p:sp>
      </p:grpSp>
      <p:sp>
        <p:nvSpPr>
          <p:cNvPr id="32" name="TextBox 31">
            <a:extLst/>
          </p:cNvPr>
          <p:cNvSpPr txBox="1"/>
          <p:nvPr/>
        </p:nvSpPr>
        <p:spPr>
          <a:xfrm>
            <a:off x="4848222" y="4080344"/>
            <a:ext cx="3935793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b="1" i="1" dirty="0">
                <a:solidFill>
                  <a:srgbClr val="07325F"/>
                </a:solidFill>
              </a:rPr>
              <a:t>Temporary Help Services Jobs and Penetration (jobs in thousands)</a:t>
            </a:r>
          </a:p>
        </p:txBody>
      </p:sp>
      <p:graphicFrame>
        <p:nvGraphicFramePr>
          <p:cNvPr id="36" name="Table 35">
            <a:extLst/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919537785"/>
              </p:ext>
            </p:extLst>
          </p:nvPr>
        </p:nvGraphicFramePr>
        <p:xfrm>
          <a:off x="4848224" y="3764653"/>
          <a:ext cx="3952874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28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Consistent Penetration into U.S. Employment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3" name="Group 52" hidden="1">
            <a:extLst>
              <a:ext uri="{FF2B5EF4-FFF2-40B4-BE49-F238E27FC236}">
                <a16:creationId xmlns:a16="http://schemas.microsoft.com/office/drawing/2014/main" id="{F1CDA7E4-C551-4B89-A1A5-300BB31090FA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4851400" y="4178300"/>
            <a:ext cx="4038600" cy="2146300"/>
            <a:chOff x="303023" y="4218843"/>
            <a:chExt cx="4032628" cy="2108359"/>
          </a:xfrm>
        </p:grpSpPr>
        <p:graphicFrame>
          <p:nvGraphicFramePr>
            <p:cNvPr id="55" name="Chart 54" hidden="1">
              <a:extLst>
                <a:ext uri="{FF2B5EF4-FFF2-40B4-BE49-F238E27FC236}">
                  <a16:creationId xmlns:a16="http://schemas.microsoft.com/office/drawing/2014/main" id="{DD9A7148-863C-4A79-98CC-2631F95E3705}"/>
                </a:ext>
              </a:extLst>
            </p:cNvPr>
            <p:cNvGraphicFramePr/>
            <p:nvPr>
              <p:extLst/>
            </p:nvPr>
          </p:nvGraphicFramePr>
          <p:xfrm>
            <a:off x="303023" y="4218843"/>
            <a:ext cx="4032628" cy="2083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sp>
          <p:nvSpPr>
            <p:cNvPr id="56" name="TextBox 55" hidden="1">
              <a:extLst>
                <a:ext uri="{FF2B5EF4-FFF2-40B4-BE49-F238E27FC236}">
                  <a16:creationId xmlns:a16="http://schemas.microsoft.com/office/drawing/2014/main" id="{ACB73ADA-88F3-4381-B71C-65A7F5B6959C}"/>
                </a:ext>
              </a:extLst>
            </p:cNvPr>
            <p:cNvSpPr txBox="1"/>
            <p:nvPr/>
          </p:nvSpPr>
          <p:spPr>
            <a:xfrm>
              <a:off x="342899" y="6204091"/>
              <a:ext cx="395287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i="1" dirty="0"/>
                <a:t>Source: Kelly Outsourcing &amp; Consulting Group; Bureau of Labor Statistics</a:t>
              </a:r>
            </a:p>
          </p:txBody>
        </p:sp>
      </p:grpSp>
      <p:grpSp>
        <p:nvGrpSpPr>
          <p:cNvPr id="57" name="Group 56" hidden="1">
            <a:extLst>
              <a:ext uri="{FF2B5EF4-FFF2-40B4-BE49-F238E27FC236}">
                <a16:creationId xmlns:a16="http://schemas.microsoft.com/office/drawing/2014/main" id="{90207B05-B700-4513-AB9A-3D88E902A03D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4851400" y="4178300"/>
            <a:ext cx="4038600" cy="2146300"/>
            <a:chOff x="303023" y="4218843"/>
            <a:chExt cx="4032628" cy="2108359"/>
          </a:xfrm>
        </p:grpSpPr>
        <p:graphicFrame>
          <p:nvGraphicFramePr>
            <p:cNvPr id="58" name="Chart 57" hidden="1">
              <a:extLst>
                <a:ext uri="{FF2B5EF4-FFF2-40B4-BE49-F238E27FC236}">
                  <a16:creationId xmlns:a16="http://schemas.microsoft.com/office/drawing/2014/main" id="{C77EA6B2-BC91-464C-8965-739AFB89087D}"/>
                </a:ext>
              </a:extLst>
            </p:cNvPr>
            <p:cNvGraphicFramePr/>
            <p:nvPr>
              <p:extLst/>
            </p:nvPr>
          </p:nvGraphicFramePr>
          <p:xfrm>
            <a:off x="303023" y="4218843"/>
            <a:ext cx="4032628" cy="2083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59" name="TextBox 58" hidden="1">
              <a:extLst>
                <a:ext uri="{FF2B5EF4-FFF2-40B4-BE49-F238E27FC236}">
                  <a16:creationId xmlns:a16="http://schemas.microsoft.com/office/drawing/2014/main" id="{4EA78D97-B214-44F1-A5DF-583D7EC1F95D}"/>
                </a:ext>
              </a:extLst>
            </p:cNvPr>
            <p:cNvSpPr txBox="1"/>
            <p:nvPr/>
          </p:nvSpPr>
          <p:spPr>
            <a:xfrm>
              <a:off x="342899" y="6204091"/>
              <a:ext cx="395287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i="1" dirty="0"/>
                <a:t>Source: Kelly Outsourcing &amp; Consulting Group; Bureau of Labor Statistics</a:t>
              </a:r>
            </a:p>
          </p:txBody>
        </p:sp>
      </p:grpSp>
      <p:grpSp>
        <p:nvGrpSpPr>
          <p:cNvPr id="60" name="Group 59" hidden="1">
            <a:extLst>
              <a:ext uri="{FF2B5EF4-FFF2-40B4-BE49-F238E27FC236}">
                <a16:creationId xmlns:a16="http://schemas.microsoft.com/office/drawing/2014/main" id="{B039801F-7375-4B46-9041-A55C3004B44A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4828713" y="4158005"/>
            <a:ext cx="4038600" cy="2146300"/>
            <a:chOff x="303023" y="4218843"/>
            <a:chExt cx="4032628" cy="2108359"/>
          </a:xfrm>
        </p:grpSpPr>
        <p:graphicFrame>
          <p:nvGraphicFramePr>
            <p:cNvPr id="61" name="Chart 60" hidden="1">
              <a:extLst>
                <a:ext uri="{FF2B5EF4-FFF2-40B4-BE49-F238E27FC236}">
                  <a16:creationId xmlns:a16="http://schemas.microsoft.com/office/drawing/2014/main" id="{66E45C3D-7B0A-4A7E-838F-54BB8C85E729}"/>
                </a:ext>
              </a:extLst>
            </p:cNvPr>
            <p:cNvGraphicFramePr/>
            <p:nvPr>
              <p:extLst/>
            </p:nvPr>
          </p:nvGraphicFramePr>
          <p:xfrm>
            <a:off x="303023" y="4218843"/>
            <a:ext cx="4032628" cy="20833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sp>
          <p:nvSpPr>
            <p:cNvPr id="62" name="TextBox 61" hidden="1">
              <a:extLst>
                <a:ext uri="{FF2B5EF4-FFF2-40B4-BE49-F238E27FC236}">
                  <a16:creationId xmlns:a16="http://schemas.microsoft.com/office/drawing/2014/main" id="{E13E134B-AB4B-4906-9E23-85EBC17760E1}"/>
                </a:ext>
              </a:extLst>
            </p:cNvPr>
            <p:cNvSpPr txBox="1"/>
            <p:nvPr/>
          </p:nvSpPr>
          <p:spPr>
            <a:xfrm>
              <a:off x="342899" y="6204091"/>
              <a:ext cx="3952875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i="1" dirty="0"/>
                <a:t>Source: Kelly Outsourcing &amp; Consulting Group; Bureau of Labor Statistics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D31DB1E8-F226-4F4C-874C-FB26D81CE492}"/>
              </a:ext>
            </a:extLst>
          </p:cNvPr>
          <p:cNvSpPr txBox="1"/>
          <p:nvPr/>
        </p:nvSpPr>
        <p:spPr>
          <a:xfrm>
            <a:off x="4865935" y="6173874"/>
            <a:ext cx="3958729" cy="125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i="1" dirty="0"/>
              <a:t>Source: Staffing Industry Analysts</a:t>
            </a:r>
          </a:p>
        </p:txBody>
      </p:sp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18050219-1B6D-40B9-8C35-4CCB13EB65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9499758"/>
              </p:ext>
            </p:extLst>
          </p:nvPr>
        </p:nvGraphicFramePr>
        <p:xfrm>
          <a:off x="303023" y="4218843"/>
          <a:ext cx="4038600" cy="2120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5"/>
          </a:graphicData>
        </a:graphic>
      </p:graphicFrame>
      <p:graphicFrame>
        <p:nvGraphicFramePr>
          <p:cNvPr id="66" name="Chart 65">
            <a:extLst>
              <a:ext uri="{FF2B5EF4-FFF2-40B4-BE49-F238E27FC236}">
                <a16:creationId xmlns:a16="http://schemas.microsoft.com/office/drawing/2014/main" id="{9CD9FF11-C2D1-4C98-9661-87CAFD11F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9928412"/>
              </p:ext>
            </p:extLst>
          </p:nvPr>
        </p:nvGraphicFramePr>
        <p:xfrm>
          <a:off x="4888101" y="4146189"/>
          <a:ext cx="4038600" cy="2120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D712388D-4131-48B2-A026-652AA66B1500}"/>
              </a:ext>
            </a:extLst>
          </p:cNvPr>
          <p:cNvSpPr txBox="1"/>
          <p:nvPr/>
        </p:nvSpPr>
        <p:spPr>
          <a:xfrm>
            <a:off x="337046" y="6179253"/>
            <a:ext cx="3958729" cy="125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i="1" dirty="0"/>
              <a:t>Source: Staffing Industry Analysts</a:t>
            </a:r>
          </a:p>
        </p:txBody>
      </p:sp>
      <p:sp>
        <p:nvSpPr>
          <p:cNvPr id="6" name="PageNumberTextBox">
            <a:extLst>
              <a:ext uri="{FF2B5EF4-FFF2-40B4-BE49-F238E27FC236}">
                <a16:creationId xmlns:a16="http://schemas.microsoft.com/office/drawing/2014/main" id="{7FC10A8D-3C50-4992-8D70-0243C8822D0B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40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950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4852022" y="1384299"/>
          <a:ext cx="3950208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Market M&amp;A Overview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46998"/>
              </p:ext>
            </p:extLst>
          </p:nvPr>
        </p:nvGraphicFramePr>
        <p:xfrm>
          <a:off x="342901" y="1078992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Average EV/EBITDA in U.S. Middle Market Transactions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42901" y="3639825"/>
            <a:ext cx="3950208" cy="130805"/>
          </a:xfrm>
          <a:prstGeom prst="rect">
            <a:avLst/>
          </a:prstGeom>
          <a:noFill/>
        </p:spPr>
        <p:txBody>
          <a:bodyPr vert="horz" wrap="square" lIns="0" tIns="22860" rIns="0" bIns="0" rtlCol="0" anchor="t">
            <a:noAutofit/>
          </a:bodyPr>
          <a:lstStyle/>
          <a:p>
            <a:pPr marL="177800" indent="-177800"/>
            <a:r>
              <a:rPr lang="en-US" sz="700" i="1" dirty="0"/>
              <a:t>Source: </a:t>
            </a:r>
            <a:r>
              <a:rPr lang="en-US" sz="700" i="1" dirty="0" err="1"/>
              <a:t>Factset</a:t>
            </a:r>
            <a:r>
              <a:rPr lang="en-US" sz="700" i="1" dirty="0"/>
              <a:t> </a:t>
            </a:r>
            <a:r>
              <a:rPr lang="en-US" sz="700" i="1" dirty="0" err="1"/>
              <a:t>Mergerstat</a:t>
            </a:r>
            <a:r>
              <a:rPr lang="en-US" sz="700" i="1" dirty="0"/>
              <a:t>; Pitchbook</a:t>
            </a:r>
          </a:p>
          <a:p>
            <a:pPr marL="177800" indent="-177800"/>
            <a:r>
              <a:rPr lang="en-US" sz="700" i="1" dirty="0"/>
              <a:t>Note: Only reflects deals with disclosed values; Includes deals with values from $100 - $500 million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347925"/>
              </p:ext>
            </p:extLst>
          </p:nvPr>
        </p:nvGraphicFramePr>
        <p:xfrm>
          <a:off x="4846320" y="1078992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Middle Market Equity Cushion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843465" y="3670245"/>
            <a:ext cx="3949700" cy="130805"/>
          </a:xfrm>
          <a:prstGeom prst="rect">
            <a:avLst/>
          </a:prstGeom>
          <a:noFill/>
        </p:spPr>
        <p:txBody>
          <a:bodyPr vert="horz" wrap="square" lIns="0" tIns="22860" rIns="0" bIns="0" rtlCol="0" anchor="t">
            <a:noAutofit/>
          </a:bodyPr>
          <a:lstStyle/>
          <a:p>
            <a:pPr marL="177800" indent="-177800"/>
            <a:r>
              <a:rPr lang="en-US" sz="700" i="1" dirty="0"/>
              <a:t>Source: Source: Thomson Reuters LPC</a:t>
            </a:r>
          </a:p>
          <a:p>
            <a:pPr marL="177800" indent="-177800"/>
            <a:endParaRPr lang="en-US" sz="700" i="1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434107"/>
              </p:ext>
            </p:extLst>
          </p:nvPr>
        </p:nvGraphicFramePr>
        <p:xfrm>
          <a:off x="342898" y="3936549"/>
          <a:ext cx="8466139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Commentary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9" name="Rectangle 224"/>
          <p:cNvSpPr>
            <a:spLocks noChangeArrowheads="1"/>
          </p:cNvSpPr>
          <p:nvPr/>
        </p:nvSpPr>
        <p:spPr bwMode="auto">
          <a:xfrm>
            <a:off x="342901" y="4251643"/>
            <a:ext cx="8450264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7800" indent="-177800" defTabSz="855663" fontAlgn="base">
              <a:spcBef>
                <a:spcPts val="300"/>
              </a:spcBef>
              <a:spcAft>
                <a:spcPts val="3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Middle market M&amp;A activity was generally subdued in the 2016, primarily due to concerns regarding growth in the economy, declining oil prices, and other geopolitical and macroeconomic factors</a:t>
            </a:r>
          </a:p>
          <a:p>
            <a:pPr marL="342900" lvl="1" indent="-165100" defTabSz="855663" fontAlgn="base">
              <a:spcBef>
                <a:spcPts val="300"/>
              </a:spcBef>
              <a:spcAft>
                <a:spcPts val="300"/>
              </a:spcAft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However, the market was robust for certain industries – in particular, technology and business services</a:t>
            </a:r>
          </a:p>
          <a:p>
            <a:pPr marL="177800" indent="-177800" defTabSz="855663" fontAlgn="base">
              <a:spcBef>
                <a:spcPts val="400"/>
              </a:spcBef>
              <a:spcAft>
                <a:spcPts val="4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Middle market debt multiples have remained healthy, staying steady in Q4 ’16, primarily due to robust valuations </a:t>
            </a:r>
          </a:p>
          <a:p>
            <a:pPr marL="177800" indent="-177800" defTabSz="855663" fontAlgn="base">
              <a:spcBef>
                <a:spcPts val="400"/>
              </a:spcBef>
              <a:spcAft>
                <a:spcPts val="4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Healthy leverage levels are also a result of heavy competition amongst private equity buyers and middle market lenders</a:t>
            </a:r>
          </a:p>
          <a:p>
            <a:pPr marL="342900" lvl="1" indent="-165100" defTabSz="855663" fontAlgn="base">
              <a:spcBef>
                <a:spcPts val="200"/>
              </a:spcBef>
              <a:spcAft>
                <a:spcPts val="400"/>
              </a:spcAft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However, despite lenders investing into more aggressively levered deals, there is an absolute level of leverage that most lenders will underwrite </a:t>
            </a:r>
          </a:p>
          <a:p>
            <a:pPr marL="177800" indent="-177800" defTabSz="855663" fontAlgn="base">
              <a:spcBef>
                <a:spcPts val="400"/>
              </a:spcBef>
              <a:spcAft>
                <a:spcPts val="4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In addition to healthy leverage levels, sponsors continue to over-equitize capital structures, despite lender willingness to accept higher leverage levels</a:t>
            </a:r>
          </a:p>
          <a:p>
            <a:pPr marL="177800" indent="-177800" defTabSz="855663" fontAlgn="base">
              <a:spcBef>
                <a:spcPts val="300"/>
              </a:spcBef>
              <a:spcAft>
                <a:spcPts val="300"/>
              </a:spcAft>
              <a:buClr>
                <a:srgbClr val="07325F"/>
              </a:buClr>
              <a:buSzPct val="100000"/>
              <a:buFont typeface="Wingdings"/>
              <a:buChar char="§"/>
              <a:tabLst>
                <a:tab pos="179388" algn="l"/>
              </a:tabLst>
            </a:pPr>
            <a:r>
              <a:rPr lang="en-US" sz="1000" dirty="0"/>
              <a:t>With over 40% of portfolio company investments aged 5 years or greater, it is anticipated that private equity firms will look to divest assets in the near-term while the economy and credit markets remain relatively strong</a:t>
            </a:r>
          </a:p>
        </p:txBody>
      </p:sp>
      <p:sp>
        <p:nvSpPr>
          <p:cNvPr id="13" name="Subtitle Box"/>
          <p:cNvSpPr txBox="1"/>
          <p:nvPr>
            <p:custDataLst>
              <p:tags r:id="rId1"/>
            </p:custDataLst>
          </p:nvPr>
        </p:nvSpPr>
        <p:spPr>
          <a:xfrm>
            <a:off x="342900" y="718820"/>
            <a:ext cx="8458200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Middle market M&amp;A purchases have reverted to late 2015 levels</a:t>
            </a:r>
          </a:p>
        </p:txBody>
      </p:sp>
      <p:graphicFrame>
        <p:nvGraphicFramePr>
          <p:cNvPr id="7" name="TextBox 7">
            <a:extLst>
              <a:ext uri="{FF2B5EF4-FFF2-40B4-BE49-F238E27FC236}">
                <a16:creationId xmlns:a16="http://schemas.microsoft.com/office/drawing/2014/main" id="{6E5E7665-DF47-41F1-905C-9EC972895BA0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3160716"/>
              </p:ext>
            </p:extLst>
          </p:nvPr>
        </p:nvGraphicFramePr>
        <p:xfrm>
          <a:off x="342898" y="1384298"/>
          <a:ext cx="3949700" cy="2255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" name="PageNumberTextBox">
            <a:extLst>
              <a:ext uri="{FF2B5EF4-FFF2-40B4-BE49-F238E27FC236}">
                <a16:creationId xmlns:a16="http://schemas.microsoft.com/office/drawing/2014/main" id="{FAFE3CEE-B247-4037-83D8-F47CA0A3EA2E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41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199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Market M&amp;A Acquirer Dynamics</a:t>
            </a:r>
          </a:p>
        </p:txBody>
      </p:sp>
      <p:sp>
        <p:nvSpPr>
          <p:cNvPr id="12" name="Rectangle 224"/>
          <p:cNvSpPr>
            <a:spLocks noChangeArrowheads="1"/>
          </p:cNvSpPr>
          <p:nvPr/>
        </p:nvSpPr>
        <p:spPr bwMode="auto">
          <a:xfrm>
            <a:off x="4846320" y="1380744"/>
            <a:ext cx="3950208" cy="2079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 lIns="0" tIns="0" rIns="0" bIns="0" anchor="t" anchorCtr="0"/>
          <a:lstStyle/>
          <a:p>
            <a:pPr marL="177800" indent="-177800" defTabSz="855663" fontAlgn="base">
              <a:spcBef>
                <a:spcPts val="400"/>
              </a:spcBef>
              <a:spcAft>
                <a:spcPts val="4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Healthy leverage levels are also a result of heavy competition amongst private equity buyers and middle market lenders</a:t>
            </a:r>
          </a:p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>
                <a:solidFill>
                  <a:srgbClr val="000000"/>
                </a:solidFill>
              </a:rPr>
              <a:t>Continued overhang in excess of $500 billion is pressuring sponsors to put money to work</a:t>
            </a:r>
          </a:p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>
                <a:solidFill>
                  <a:srgbClr val="000000"/>
                </a:solidFill>
              </a:rPr>
              <a:t>The biggest challenge in the market is meeting high seller expectations</a:t>
            </a:r>
          </a:p>
          <a:p>
            <a:pPr marL="177800" indent="-177800" defTabSz="855663" fontAlgn="base">
              <a:spcBef>
                <a:spcPts val="400"/>
              </a:spcBef>
              <a:spcAft>
                <a:spcPts val="4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In addition to healthy leverage levels, sponsors continue to over-equitize capital structures, despite lender willingness to accept higher leverage levels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26062462"/>
              </p:ext>
            </p:extLst>
          </p:nvPr>
        </p:nvGraphicFramePr>
        <p:xfrm>
          <a:off x="342900" y="1078992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Strategic Activity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7572466"/>
              </p:ext>
            </p:extLst>
          </p:nvPr>
        </p:nvGraphicFramePr>
        <p:xfrm>
          <a:off x="4846320" y="1078992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Sponsor Activity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041129537"/>
              </p:ext>
            </p:extLst>
          </p:nvPr>
        </p:nvGraphicFramePr>
        <p:xfrm>
          <a:off x="342899" y="3698424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Corporate Cash On Hand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3517267992"/>
              </p:ext>
            </p:extLst>
          </p:nvPr>
        </p:nvGraphicFramePr>
        <p:xfrm>
          <a:off x="4846320" y="3698424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Middle Market LBO Debt Multiples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ectangle 224"/>
          <p:cNvSpPr>
            <a:spLocks noChangeArrowheads="1"/>
          </p:cNvSpPr>
          <p:nvPr/>
        </p:nvSpPr>
        <p:spPr bwMode="auto">
          <a:xfrm>
            <a:off x="342901" y="1380744"/>
            <a:ext cx="3950208" cy="207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7800" indent="-177800" defTabSz="855663" fontAlgn="base">
              <a:spcBef>
                <a:spcPts val="400"/>
              </a:spcBef>
              <a:spcAft>
                <a:spcPts val="4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Middle market debt multiples have remained healthy, increasing in Q4 ’16, primarily due to robust valuations </a:t>
            </a:r>
          </a:p>
          <a:p>
            <a:pPr marL="342900" lvl="1" indent="-165100" defTabSz="855663" fontAlgn="base">
              <a:spcBef>
                <a:spcPts val="300"/>
              </a:spcBef>
              <a:spcAft>
                <a:spcPts val="300"/>
              </a:spcAft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Industrials, agriculture, brick-and-mortar retail, energy and commodities continue to be areas of difficulty</a:t>
            </a:r>
          </a:p>
          <a:p>
            <a:pPr marL="177800" indent="-177800" defTabSz="855663" fontAlgn="base">
              <a:spcBef>
                <a:spcPts val="400"/>
              </a:spcBef>
              <a:spcAft>
                <a:spcPts val="4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Rising public company values continue to apply pressure to large corporations to find sources of growth</a:t>
            </a:r>
          </a:p>
          <a:p>
            <a:pPr marL="177800" indent="-177800" defTabSz="855663" fontAlgn="base">
              <a:spcBef>
                <a:spcPts val="400"/>
              </a:spcBef>
              <a:spcAft>
                <a:spcPts val="4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Price-to-earnings multiples remain high allowing corporates to pay a premium value for acquisitions, while still allowing the purchase to be immediately accretive to earnings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2901" y="6271303"/>
            <a:ext cx="3950208" cy="130805"/>
          </a:xfrm>
          <a:prstGeom prst="rect">
            <a:avLst/>
          </a:prstGeom>
          <a:noFill/>
        </p:spPr>
        <p:txBody>
          <a:bodyPr vert="horz" wrap="square" lIns="0" tIns="22860" rIns="0" bIns="0" rtlCol="0" anchor="t">
            <a:noAutofit/>
          </a:bodyPr>
          <a:lstStyle/>
          <a:p>
            <a:pPr marL="177800" indent="-177800"/>
            <a:r>
              <a:rPr lang="en-US" sz="700" i="1" dirty="0"/>
              <a:t>Source: Federal Reserve</a:t>
            </a:r>
          </a:p>
        </p:txBody>
      </p:sp>
      <p:graphicFrame>
        <p:nvGraphicFramePr>
          <p:cNvPr id="27" name="Chart 26"/>
          <p:cNvGraphicFramePr/>
          <p:nvPr>
            <p:extLst/>
          </p:nvPr>
        </p:nvGraphicFramePr>
        <p:xfrm>
          <a:off x="342899" y="4100287"/>
          <a:ext cx="3950208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8" name="TextBox 7"/>
          <p:cNvSpPr txBox="1"/>
          <p:nvPr/>
        </p:nvSpPr>
        <p:spPr>
          <a:xfrm rot="5400000">
            <a:off x="633591" y="3693058"/>
            <a:ext cx="123111" cy="704495"/>
          </a:xfrm>
          <a:prstGeom prst="rect">
            <a:avLst/>
          </a:prstGeom>
          <a:noFill/>
        </p:spPr>
        <p:txBody>
          <a:bodyPr vert="vert270" wrap="square" lIns="0" tIns="0" rIns="0" bIns="0" rtlCol="0">
            <a:spAutoFit/>
          </a:bodyPr>
          <a:lstStyle/>
          <a:p>
            <a:r>
              <a:rPr lang="en-US" sz="800" i="1" dirty="0"/>
              <a:t>($ in billions)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852022" y="6271303"/>
            <a:ext cx="3950208" cy="130805"/>
          </a:xfrm>
          <a:prstGeom prst="rect">
            <a:avLst/>
          </a:prstGeom>
          <a:noFill/>
        </p:spPr>
        <p:txBody>
          <a:bodyPr vert="horz" wrap="square" lIns="0" tIns="22860" rIns="0" bIns="0" rtlCol="0" anchor="t">
            <a:noAutofit/>
          </a:bodyPr>
          <a:lstStyle/>
          <a:p>
            <a:pPr marL="177800" indent="-177800"/>
            <a:r>
              <a:rPr lang="en-US" sz="700" i="1" dirty="0"/>
              <a:t>Source: Thomson Reuters LPC</a:t>
            </a:r>
          </a:p>
          <a:p>
            <a:pPr marL="177800" indent="-177800"/>
            <a:endParaRPr lang="en-US" sz="700" i="1" dirty="0"/>
          </a:p>
        </p:txBody>
      </p:sp>
      <p:graphicFrame>
        <p:nvGraphicFramePr>
          <p:cNvPr id="15" name="Chart 14"/>
          <p:cNvGraphicFramePr>
            <a:graphicFrameLocks/>
          </p:cNvGraphicFramePr>
          <p:nvPr>
            <p:extLst/>
          </p:nvPr>
        </p:nvGraphicFramePr>
        <p:xfrm>
          <a:off x="4852022" y="4100287"/>
          <a:ext cx="3950208" cy="2103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0" name="PageNumberTextBox">
            <a:extLst>
              <a:ext uri="{FF2B5EF4-FFF2-40B4-BE49-F238E27FC236}">
                <a16:creationId xmlns:a16="http://schemas.microsoft.com/office/drawing/2014/main" id="{31C39492-3C7B-4DB8-BE49-2DCD0E034B33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42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4868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CFF036-666F-4D06-A3D3-7BAE4BD84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Appendix 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80157-7EFB-4543-A7E7-2D1AA3721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Private Company Sale Preparation</a:t>
            </a:r>
          </a:p>
        </p:txBody>
      </p:sp>
    </p:spTree>
    <p:extLst>
      <p:ext uri="{BB962C8B-B14F-4D97-AF65-F5344CB8AC3E}">
        <p14:creationId xmlns:p14="http://schemas.microsoft.com/office/powerpoint/2010/main" val="281962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Diligence – Preparation is Key to Facilitating a</a:t>
            </a:r>
            <a:br>
              <a:rPr lang="en-US" dirty="0"/>
            </a:br>
            <a:r>
              <a:rPr lang="en-US" dirty="0"/>
              <a:t>Successful Process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641202"/>
              </p:ext>
            </p:extLst>
          </p:nvPr>
        </p:nvGraphicFramePr>
        <p:xfrm>
          <a:off x="342901" y="1077506"/>
          <a:ext cx="8466138" cy="4480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1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598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4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1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Business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Consideration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Buyer </a:t>
                      </a:r>
                      <a:b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</a:b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Perspective / Question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Key Steps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0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Strategic Plan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Why does this business exist and what is its growth strategy?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Clearly identify and articulate the value your business provides to its customers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Formalize an organic growth and profit improvement strategy and detail the financial impact of initiatives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Consider whether the company would benefit from an outside Board of Directors 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Develop a “bottom-up” budget for the current year and a defensible set of financial projections for at least three years beyond the current fiscal year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5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Management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fontAlgn="base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/>
                        <a:buChar char="§"/>
                        <a:defRPr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  <a:cs typeface="Tahoma" panose="020B0604030504040204" pitchFamily="34" charset="0"/>
                        </a:rPr>
                        <a:t>How is the quality and depth of the team?</a:t>
                      </a:r>
                    </a:p>
                    <a:p>
                      <a:pPr marL="173038" lvl="1" indent="-173038" algn="l" fontAlgn="base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/>
                        <a:buChar char="§"/>
                        <a:defRPr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  <a:cs typeface="Tahoma" panose="020B0604030504040204" pitchFamily="34" charset="0"/>
                        </a:rPr>
                        <a:t>Will the management team stick around post transaction?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Evaluate desired roles, responsibilities and potential equity ownership post transaction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Consider retention packages for key management team members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Ensure succession plans are in place as applicable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Address any “holes” in the management team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06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Human Resources /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Employees 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indent="-173038" algn="l" fontAlgn="base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/>
                        <a:buChar char="§"/>
                        <a:defRPr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  <a:cs typeface="Tahoma" panose="020B0604030504040204" pitchFamily="34" charset="0"/>
                        </a:rPr>
                        <a:t>What is the structure and cost base of the current workforce? </a:t>
                      </a:r>
                    </a:p>
                    <a:p>
                      <a:pPr marL="173038" indent="-173038" algn="l" fontAlgn="base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/>
                        <a:buChar char="§"/>
                        <a:defRPr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  <a:cs typeface="Tahoma" panose="020B0604030504040204" pitchFamily="34" charset="0"/>
                        </a:rPr>
                        <a:t>Is the company competitive with regard to hiring and retaining employees?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Prepare headcount by function and location,</a:t>
                      </a:r>
                      <a:r>
                        <a:rPr lang="en-US" sz="800" b="0" i="0" u="none" baseline="0" dirty="0">
                          <a:solidFill>
                            <a:srgbClr val="000000"/>
                          </a:solidFill>
                          <a:latin typeface="Tahoma"/>
                        </a:rPr>
                        <a:t> d</a:t>
                      </a: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etail employee tenure and turnover, as well as average salaried and hourly compensation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Prepare a list of benefits and associated costs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Resolve or document any employees disputes; finalize union negotiations if applicable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Provide detail on any pension or defined benefit program and document the associated liability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57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Website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="1" i="0" u="none" dirty="0">
                        <a:solidFill>
                          <a:schemeClr val="bg1"/>
                        </a:solidFill>
                        <a:latin typeface="Tahoma"/>
                      </a:endParaRP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indent="-173038" algn="l" fontAlgn="base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  <a:cs typeface="Tahoma" panose="020B0604030504040204" pitchFamily="34" charset="0"/>
                        </a:rPr>
                        <a:t>Is the company’s website consistent with other marketing materials?</a:t>
                      </a:r>
                    </a:p>
                    <a:p>
                      <a:pPr marL="173038" indent="-173038" algn="l" fontAlgn="base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endParaRPr lang="en-US" sz="800" b="0" i="0" u="none" dirty="0">
                        <a:solidFill>
                          <a:srgbClr val="000000"/>
                        </a:solidFill>
                        <a:latin typeface="Tahoma"/>
                        <a:cs typeface="Tahoma" panose="020B0604030504040204" pitchFamily="34" charset="0"/>
                      </a:endParaRP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Update website with current information about the business;</a:t>
                      </a:r>
                      <a:r>
                        <a:rPr lang="en-US" sz="800" b="0" i="0" u="none" baseline="0" dirty="0">
                          <a:solidFill>
                            <a:srgbClr val="000000"/>
                          </a:solidFill>
                          <a:latin typeface="Tahoma"/>
                        </a:rPr>
                        <a:t> </a:t>
                      </a: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ensure site is professional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Ensure consistency</a:t>
                      </a:r>
                      <a:r>
                        <a:rPr lang="en-US" sz="800" b="0" i="0" u="none" baseline="0" dirty="0">
                          <a:solidFill>
                            <a:srgbClr val="000000"/>
                          </a:solidFill>
                          <a:latin typeface="Tahoma"/>
                        </a:rPr>
                        <a:t> between</a:t>
                      </a: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 key themes and the company’s strategic vision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PageNumberTextBox">
            <a:extLst>
              <a:ext uri="{FF2B5EF4-FFF2-40B4-BE49-F238E27FC236}">
                <a16:creationId xmlns:a16="http://schemas.microsoft.com/office/drawing/2014/main" id="{D05F86A7-59B5-4644-873C-2410322D1ACF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44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176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Diligence – Preparation is Key to Facilitating a</a:t>
            </a:r>
            <a:br>
              <a:rPr lang="en-US" dirty="0"/>
            </a:br>
            <a:r>
              <a:rPr lang="en-US" dirty="0"/>
              <a:t>Successful Process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6665873"/>
              </p:ext>
            </p:extLst>
          </p:nvPr>
        </p:nvGraphicFramePr>
        <p:xfrm>
          <a:off x="342900" y="1085850"/>
          <a:ext cx="8478837" cy="4631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6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40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21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1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Business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Consideration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Buyer </a:t>
                      </a:r>
                      <a:b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</a:b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Perspective / Question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Key Steps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092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Market / Industry Analysis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What new technologies or industry dynamics could negatively impact the company?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endParaRPr lang="en-US" sz="800" b="0" i="0" u="none" kern="1200" dirty="0">
                        <a:solidFill>
                          <a:srgbClr val="000000"/>
                        </a:solidFill>
                        <a:latin typeface="Tahoma"/>
                        <a:ea typeface="+mn-ea"/>
                        <a:cs typeface="+mn-cs"/>
                      </a:endParaRP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How can the company grow in light of industry trends?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Review key industry publications and market analysis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Anticipate potential buyer concerns and position the company’s growth strategy accordingly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Identify how the company can grow in excess of the broader industry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5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Customers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fontAlgn="base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/>
                        <a:buChar char="§"/>
                        <a:defRPr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  <a:cs typeface="Tahoma" panose="020B0604030504040204" pitchFamily="34" charset="0"/>
                        </a:rPr>
                        <a:t>How sound are the current relationships and how valuable is the company to its customers?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Understand current status and address any unresolved issues (e.g. contract renewal or ongoing dispute)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Show customer-by-customer gains, new business wins and demonstrate customer “stickiness”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Take steps to mitigate customer concentration if feasible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19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Workforce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indent="-173038" algn="l" fontAlgn="base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/>
                        <a:buChar char="§"/>
                        <a:defRPr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  <a:cs typeface="Tahoma" panose="020B0604030504040204" pitchFamily="34" charset="0"/>
                        </a:rPr>
                        <a:t>What degree of human capital dependence exists?  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Understand current status with each supplier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Demonstrate ability to “pass through” potential cost increases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Mitigate supplier concentration if feasible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806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Potential Synergies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indent="-173038" algn="l" fontAlgn="base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/>
                        <a:buChar char="§"/>
                        <a:defRPr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  <a:cs typeface="Tahoma" panose="020B0604030504040204" pitchFamily="34" charset="0"/>
                        </a:rPr>
                        <a:t>How will the business be enhanced under my ownership?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Identify revenue growth that could be achieved with greater resources (e.g. sales and marketing initiatives, expanded client access)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Identify cost saving opportunities that could be achieved under new ownership (e.g. stronger contingent workforce database, improved operating efficiency due to upgraded IT, elimination of certain “back office” functions)</a:t>
                      </a:r>
                    </a:p>
                    <a:p>
                      <a:pPr marL="171450" indent="-171450" algn="l">
                        <a:spcBef>
                          <a:spcPts val="400"/>
                        </a:spcBef>
                        <a:buClr>
                          <a:srgbClr val="07325F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Identify complementary businesses in the industry that represent attractive acquisition opportunities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PageNumberTextBox">
            <a:extLst>
              <a:ext uri="{FF2B5EF4-FFF2-40B4-BE49-F238E27FC236}">
                <a16:creationId xmlns:a16="http://schemas.microsoft.com/office/drawing/2014/main" id="{828D3672-9D6F-4BB6-8EEF-43786283F622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45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77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Diligence – Preparation is Key to Facilitating a</a:t>
            </a:r>
            <a:br>
              <a:rPr lang="en-US" dirty="0"/>
            </a:br>
            <a:r>
              <a:rPr lang="en-US" dirty="0"/>
              <a:t>Successful Process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399170"/>
              </p:ext>
            </p:extLst>
          </p:nvPr>
        </p:nvGraphicFramePr>
        <p:xfrm>
          <a:off x="342900" y="1085849"/>
          <a:ext cx="8466138" cy="526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85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Diligence Area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Key Steps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Accounting and </a:t>
                      </a:r>
                      <a:b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</a:b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Financial Statements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Summarize key accounting policies and ensure compliance with Generally Accepted Accounting Principles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Prepare “adjusted” financials that account for non-recurring or extraordinary expenses not related to the ongoing operations of the business (e.g. personal expenses, management fees, historic restructuring costs, or similar “add-backs”)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1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Seriously consider hiring your own accounting team to provide a “quality of earnings” analysis and assist in normalizing the company’s financial statements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4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Audits and Monthly Reporting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If not previously done, consider auditing the most recent fiscal year financial statements of your business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Prepare a bridge from historical financial statements to any pro-forma or normalized financials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Compile all monthly reporting packages as available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Prepare to have financial data analyzed – show monthly, year-to-date, and year-over-year information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4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Financial Systems and Controls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Ensure systems and controls are current; enhance or update these tools as necessary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Be prepared to analyze and segment financial data utilizing a number of methodologies (e.g. by client, by site, by geography)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4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Working Capital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Prepare a working capital analysis for the past 18 months; analyze data and trends over an 18-, 12- and 6-month time period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Be able to explain material changes in working capital trends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9441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Taxes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Ensure compliance on both federal and state levels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1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Consider consulting with a tax attorney and financial advisor to ensure tax optimization on both a business and personal level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PageNumberTextBox">
            <a:extLst>
              <a:ext uri="{FF2B5EF4-FFF2-40B4-BE49-F238E27FC236}">
                <a16:creationId xmlns:a16="http://schemas.microsoft.com/office/drawing/2014/main" id="{1493D4A9-BA89-45A5-9BE4-A1A4B6539C3D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46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2619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Diligence – Preparation is Key to Facilitating a</a:t>
            </a:r>
            <a:br>
              <a:rPr lang="en-US" dirty="0"/>
            </a:br>
            <a:r>
              <a:rPr lang="en-US" dirty="0"/>
              <a:t>Successful Process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50412"/>
              </p:ext>
            </p:extLst>
          </p:nvPr>
        </p:nvGraphicFramePr>
        <p:xfrm>
          <a:off x="342900" y="1085850"/>
          <a:ext cx="8466138" cy="45599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6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585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Diligence Area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Key Steps</a:t>
                      </a:r>
                    </a:p>
                  </a:txBody>
                  <a:tcPr marL="36576" marR="36576" marT="36576" marB="36576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9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Contingent Liabilities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Mitigate any product liability or warranty issues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Understand and document any potential legacy liabilities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9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Litigation (prior and current)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Clean up any nuisance lawsuits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Document any past settlements and court hearings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Be prepared to retain any potential liability post transaction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9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Intellectual Property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Gather documentation of patents, copyrights and trademarks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Prepare to show potential acquirers how the company protects any intellectual property and / or trade secrets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9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Contracts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Conduct a detailed review of all key contracts to confirm material terms (e.g. change of control provisions); understand expiration and timing of major client agreements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Consider how any ongoing or pending contract negotiations might influence the timing of the sale process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9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Documentation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Organize all records, contracts, agreements and meeting minutes for posting to an online data room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900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0" u="none" dirty="0">
                          <a:solidFill>
                            <a:schemeClr val="bg1"/>
                          </a:solidFill>
                          <a:latin typeface="Tahoma"/>
                        </a:rPr>
                        <a:t>Insurance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BA7D3"/>
                    </a:solidFill>
                  </a:tcPr>
                </a:tc>
                <a:tc>
                  <a:txBody>
                    <a:bodyPr/>
                    <a:lstStyle/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Prepare a listing of all company and employee insurance as well as a loss-run analysis on insurance policies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Consider obtaining transaction liability insurance to reduce exposure related to general indemnities and escrow associated with a sale</a:t>
                      </a:r>
                    </a:p>
                    <a:p>
                      <a:pPr marL="173038" lvl="1" indent="-173038" algn="l" defTabSz="914400" rtl="0" eaLnBrk="1" fontAlgn="base" latinLnBrk="0" hangingPunct="1">
                        <a:spcBef>
                          <a:spcPts val="400"/>
                        </a:spcBef>
                        <a:buClr>
                          <a:srgbClr val="07325F"/>
                        </a:buClr>
                        <a:buSzPct val="100000"/>
                        <a:buFont typeface="Wingdings" panose="05000000000000000000" pitchFamily="2" charset="2"/>
                        <a:buChar char="§"/>
                        <a:defRPr/>
                      </a:pPr>
                      <a:r>
                        <a:rPr lang="en-US" sz="800" b="0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Consider obtaining a tailored insurance policy to address any identified, known risks</a:t>
                      </a:r>
                    </a:p>
                  </a:txBody>
                  <a:tcPr marL="36576" marR="36576" marT="36576" marB="3657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PageNumberTextBox">
            <a:extLst>
              <a:ext uri="{FF2B5EF4-FFF2-40B4-BE49-F238E27FC236}">
                <a16:creationId xmlns:a16="http://schemas.microsoft.com/office/drawing/2014/main" id="{0FFCE33E-0C7F-4988-BCF1-E94B42321E94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47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2454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Diligence – Preparation is Key to Facilitating a</a:t>
            </a:r>
            <a:br>
              <a:rPr lang="en-US" dirty="0"/>
            </a:br>
            <a:r>
              <a:rPr lang="en-US" dirty="0"/>
              <a:t>Successful Process</a:t>
            </a:r>
          </a:p>
        </p:txBody>
      </p:sp>
      <p:sp>
        <p:nvSpPr>
          <p:cNvPr id="3" name="Subtitle Box"/>
          <p:cNvSpPr txBox="1"/>
          <p:nvPr/>
        </p:nvSpPr>
        <p:spPr>
          <a:xfrm>
            <a:off x="342900" y="718820"/>
            <a:ext cx="8458200" cy="415498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“Would you invest in your business?”</a:t>
            </a:r>
          </a:p>
          <a:p>
            <a:endParaRPr lang="en-US" sz="1200" i="1" dirty="0">
              <a:solidFill>
                <a:srgbClr val="07325F"/>
              </a:solidFill>
              <a:latin typeface="Tahoma"/>
            </a:endParaRPr>
          </a:p>
        </p:txBody>
      </p:sp>
      <p:sp>
        <p:nvSpPr>
          <p:cNvPr id="4" name="TText1_Topic"/>
          <p:cNvSpPr/>
          <p:nvPr>
            <p:custDataLst>
              <p:tags r:id="rId1"/>
            </p:custDataLst>
          </p:nvPr>
        </p:nvSpPr>
        <p:spPr bwMode="auto">
          <a:xfrm>
            <a:off x="342900" y="1054100"/>
            <a:ext cx="1824262" cy="1063273"/>
          </a:xfrm>
          <a:prstGeom prst="rect">
            <a:avLst/>
          </a:prstGeom>
          <a:solidFill>
            <a:srgbClr val="7BA7D3"/>
          </a:solidFill>
          <a:ln w="6350" cap="flat" cmpd="sng" algn="ctr">
            <a:solidFill>
              <a:srgbClr val="E5E5E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55663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FFFFFF"/>
                </a:solidFill>
              </a:rPr>
              <a:t>Think Like</a:t>
            </a:r>
          </a:p>
          <a:p>
            <a:pPr defTabSz="855663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FFFFFF"/>
                </a:solidFill>
              </a:rPr>
              <a:t>An Acquirer</a:t>
            </a:r>
          </a:p>
        </p:txBody>
      </p:sp>
      <p:sp>
        <p:nvSpPr>
          <p:cNvPr id="5" name="TText1_Text"/>
          <p:cNvSpPr txBox="1"/>
          <p:nvPr>
            <p:custDataLst>
              <p:tags r:id="rId2"/>
            </p:custDataLst>
          </p:nvPr>
        </p:nvSpPr>
        <p:spPr>
          <a:xfrm>
            <a:off x="1868768" y="1145381"/>
            <a:ext cx="6930745" cy="880712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07325F"/>
            </a:solidFill>
          </a:ln>
        </p:spPr>
        <p:txBody>
          <a:bodyPr vert="horz" lIns="90000" tIns="57600" rIns="90000" bIns="57600" rtlCol="0" anchor="ctr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FFFFFF"/>
              </a:buClr>
              <a:buSzPct val="90000"/>
              <a:buFont typeface="Wingdings"/>
              <a:buChar char="n"/>
            </a:pPr>
            <a:r>
              <a:rPr lang="en-US" sz="800" dirty="0">
                <a:solidFill>
                  <a:srgbClr val="000000"/>
                </a:solidFill>
              </a:rPr>
              <a:t>Are the existing business model and industry viable?</a:t>
            </a:r>
          </a:p>
          <a:p>
            <a:pPr marL="285750" indent="-285750">
              <a:spcBef>
                <a:spcPts val="600"/>
              </a:spcBef>
              <a:buClr>
                <a:srgbClr val="FFFFFF"/>
              </a:buClr>
              <a:buSzPct val="90000"/>
              <a:buFont typeface="Wingdings"/>
              <a:buChar char="n"/>
            </a:pPr>
            <a:r>
              <a:rPr lang="en-US" sz="800" dirty="0">
                <a:solidFill>
                  <a:srgbClr val="000000"/>
                </a:solidFill>
              </a:rPr>
              <a:t>Is the business positioned for growth? Can that growth be enhanced under new ownership?</a:t>
            </a:r>
          </a:p>
        </p:txBody>
      </p:sp>
      <p:sp>
        <p:nvSpPr>
          <p:cNvPr id="6" name="TText2_Topic"/>
          <p:cNvSpPr/>
          <p:nvPr>
            <p:custDataLst>
              <p:tags r:id="rId3"/>
            </p:custDataLst>
          </p:nvPr>
        </p:nvSpPr>
        <p:spPr bwMode="auto">
          <a:xfrm>
            <a:off x="342900" y="2543349"/>
            <a:ext cx="1824262" cy="1063273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rgbClr val="E5E5E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55663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FFFFFF"/>
                </a:solidFill>
              </a:rPr>
              <a:t>Prioritize Your Preparation</a:t>
            </a:r>
          </a:p>
        </p:txBody>
      </p:sp>
      <p:sp>
        <p:nvSpPr>
          <p:cNvPr id="7" name="TText2_Text"/>
          <p:cNvSpPr txBox="1"/>
          <p:nvPr>
            <p:custDataLst>
              <p:tags r:id="rId4"/>
            </p:custDataLst>
          </p:nvPr>
        </p:nvSpPr>
        <p:spPr>
          <a:xfrm>
            <a:off x="1868768" y="2634632"/>
            <a:ext cx="6930745" cy="880712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07325F"/>
            </a:solidFill>
          </a:ln>
        </p:spPr>
        <p:txBody>
          <a:bodyPr vert="horz" lIns="90000" tIns="57600" rIns="90000" bIns="57600" rtlCol="0" anchor="ctr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FFFFFF"/>
              </a:buClr>
              <a:buSzPct val="90000"/>
              <a:buFont typeface="Wingdings"/>
              <a:buChar char="n"/>
            </a:pPr>
            <a:r>
              <a:rPr lang="en-US" sz="800" dirty="0">
                <a:solidFill>
                  <a:srgbClr val="000000"/>
                </a:solidFill>
              </a:rPr>
              <a:t>You will likely find that many of the steps are already in place at your business or can be accomplished with minimal effort</a:t>
            </a:r>
          </a:p>
          <a:p>
            <a:pPr marL="285750" indent="-285750">
              <a:spcBef>
                <a:spcPts val="600"/>
              </a:spcBef>
              <a:buClr>
                <a:srgbClr val="FFFFFF"/>
              </a:buClr>
              <a:buSzPct val="90000"/>
              <a:buFont typeface="Wingdings"/>
              <a:buChar char="n"/>
            </a:pPr>
            <a:r>
              <a:rPr lang="en-US" sz="800" dirty="0">
                <a:solidFill>
                  <a:srgbClr val="000000"/>
                </a:solidFill>
              </a:rPr>
              <a:t>Build upon this existing foundation and then work to address the most significant information gaps first</a:t>
            </a:r>
          </a:p>
        </p:txBody>
      </p:sp>
      <p:sp>
        <p:nvSpPr>
          <p:cNvPr id="8" name="TText3_Topic"/>
          <p:cNvSpPr/>
          <p:nvPr>
            <p:custDataLst>
              <p:tags r:id="rId5"/>
            </p:custDataLst>
          </p:nvPr>
        </p:nvSpPr>
        <p:spPr bwMode="auto">
          <a:xfrm>
            <a:off x="342900" y="4032602"/>
            <a:ext cx="1824262" cy="1063273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rgbClr val="E5E5E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defTabSz="855663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 dirty="0">
                <a:solidFill>
                  <a:srgbClr val="FFFFFF"/>
                </a:solidFill>
              </a:rPr>
              <a:t>Don’t Panic!</a:t>
            </a:r>
          </a:p>
        </p:txBody>
      </p:sp>
      <p:sp>
        <p:nvSpPr>
          <p:cNvPr id="9" name="TText3_Text"/>
          <p:cNvSpPr txBox="1"/>
          <p:nvPr>
            <p:custDataLst>
              <p:tags r:id="rId6"/>
            </p:custDataLst>
          </p:nvPr>
        </p:nvSpPr>
        <p:spPr>
          <a:xfrm>
            <a:off x="1868768" y="4123883"/>
            <a:ext cx="6930745" cy="880712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solidFill>
              <a:srgbClr val="07325F"/>
            </a:solidFill>
          </a:ln>
        </p:spPr>
        <p:txBody>
          <a:bodyPr vert="horz" lIns="90000" tIns="57600" rIns="90000" bIns="57600" rtlCol="0" anchor="ctr">
            <a:noAutofit/>
          </a:bodyPr>
          <a:lstStyle/>
          <a:p>
            <a:pPr marL="285750" indent="-285750">
              <a:spcBef>
                <a:spcPts val="600"/>
              </a:spcBef>
              <a:buClr>
                <a:srgbClr val="FFFFFF"/>
              </a:buClr>
              <a:buSzPct val="90000"/>
              <a:buFont typeface="Wingdings"/>
              <a:buChar char="n"/>
            </a:pPr>
            <a:r>
              <a:rPr lang="en-US" sz="800" dirty="0">
                <a:solidFill>
                  <a:srgbClr val="000000"/>
                </a:solidFill>
              </a:rPr>
              <a:t>No business will ever be perfect </a:t>
            </a:r>
          </a:p>
          <a:p>
            <a:pPr marL="285750" indent="-285750">
              <a:spcBef>
                <a:spcPts val="600"/>
              </a:spcBef>
              <a:buClr>
                <a:srgbClr val="FFFFFF"/>
              </a:buClr>
              <a:buSzPct val="90000"/>
              <a:buFont typeface="Wingdings"/>
              <a:buChar char="n"/>
            </a:pPr>
            <a:r>
              <a:rPr lang="en-US" sz="800" dirty="0">
                <a:solidFill>
                  <a:srgbClr val="000000"/>
                </a:solidFill>
              </a:rPr>
              <a:t>Buyers often prefer businesses with upside through operational, growth or profitability improvement opportunities</a:t>
            </a:r>
          </a:p>
          <a:p>
            <a:pPr marL="285750" indent="-285750">
              <a:spcBef>
                <a:spcPts val="600"/>
              </a:spcBef>
              <a:buClr>
                <a:srgbClr val="FFFFFF"/>
              </a:buClr>
              <a:buSzPct val="90000"/>
              <a:buFont typeface="Wingdings"/>
              <a:buChar char="n"/>
            </a:pPr>
            <a:r>
              <a:rPr lang="en-US" sz="800" dirty="0">
                <a:solidFill>
                  <a:srgbClr val="000000"/>
                </a:solidFill>
              </a:rPr>
              <a:t>Concentrate on addressing any deficiencies in your business so that it can be presented as a stable platform for growth under new ownership</a:t>
            </a:r>
          </a:p>
        </p:txBody>
      </p:sp>
      <p:sp>
        <p:nvSpPr>
          <p:cNvPr id="12" name="PageNumberTextBox">
            <a:extLst>
              <a:ext uri="{FF2B5EF4-FFF2-40B4-BE49-F238E27FC236}">
                <a16:creationId xmlns:a16="http://schemas.microsoft.com/office/drawing/2014/main" id="{4E9CC740-CEFE-474F-9A4C-D06662D05C6F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48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301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CFF036-666F-4D06-A3D3-7BAE4BD84C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Appendix 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080157-7EFB-4543-A7E7-2D1AA3721E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Lincoln Overview</a:t>
            </a:r>
          </a:p>
        </p:txBody>
      </p:sp>
    </p:spTree>
    <p:extLst>
      <p:ext uri="{BB962C8B-B14F-4D97-AF65-F5344CB8AC3E}">
        <p14:creationId xmlns:p14="http://schemas.microsoft.com/office/powerpoint/2010/main" val="1253931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" name="Straight Connector 67"/>
          <p:cNvCxnSpPr/>
          <p:nvPr/>
        </p:nvCxnSpPr>
        <p:spPr>
          <a:xfrm>
            <a:off x="2678635" y="1754116"/>
            <a:ext cx="0" cy="3840480"/>
          </a:xfrm>
          <a:prstGeom prst="line">
            <a:avLst/>
          </a:prstGeom>
          <a:ln w="12700">
            <a:solidFill>
              <a:srgbClr val="96969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619767" y="1754117"/>
            <a:ext cx="0" cy="3840480"/>
          </a:xfrm>
          <a:prstGeom prst="line">
            <a:avLst/>
          </a:prstGeom>
          <a:ln w="12700">
            <a:solidFill>
              <a:srgbClr val="96969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350809" y="1754117"/>
            <a:ext cx="0" cy="3840480"/>
          </a:xfrm>
          <a:prstGeom prst="line">
            <a:avLst/>
          </a:prstGeom>
          <a:ln w="12700">
            <a:solidFill>
              <a:srgbClr val="96969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6394921" y="1754117"/>
            <a:ext cx="0" cy="3840480"/>
          </a:xfrm>
          <a:prstGeom prst="line">
            <a:avLst/>
          </a:prstGeom>
          <a:ln w="12700">
            <a:solidFill>
              <a:srgbClr val="96969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13795" y="3906159"/>
            <a:ext cx="7810959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Illustrative Transaction Timeline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97401" y="1754119"/>
            <a:ext cx="8290093" cy="0"/>
          </a:xfrm>
          <a:prstGeom prst="straightConnector1">
            <a:avLst/>
          </a:prstGeom>
          <a:ln w="19050">
            <a:solidFill>
              <a:srgbClr val="9F9F9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99282" y="1646119"/>
            <a:ext cx="0" cy="216000"/>
          </a:xfrm>
          <a:prstGeom prst="line">
            <a:avLst/>
          </a:prstGeom>
          <a:ln w="12700"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849791" y="1646119"/>
            <a:ext cx="0" cy="216000"/>
          </a:xfrm>
          <a:prstGeom prst="line">
            <a:avLst/>
          </a:prstGeom>
          <a:ln w="12700"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100300" y="1646119"/>
            <a:ext cx="0" cy="216000"/>
          </a:xfrm>
          <a:prstGeom prst="line">
            <a:avLst/>
          </a:prstGeom>
          <a:ln w="12700"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350809" y="1646119"/>
            <a:ext cx="0" cy="216000"/>
          </a:xfrm>
          <a:prstGeom prst="line">
            <a:avLst/>
          </a:prstGeom>
          <a:ln w="12700"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5773796" y="1646119"/>
            <a:ext cx="0" cy="216000"/>
          </a:xfrm>
          <a:prstGeom prst="line">
            <a:avLst/>
          </a:prstGeom>
          <a:ln w="12700"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17"/>
          <p:cNvSpPr txBox="1"/>
          <p:nvPr/>
        </p:nvSpPr>
        <p:spPr>
          <a:xfrm>
            <a:off x="908624" y="1537470"/>
            <a:ext cx="6318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i="1" dirty="0"/>
              <a:t>Month 1</a:t>
            </a:r>
          </a:p>
        </p:txBody>
      </p:sp>
      <p:sp>
        <p:nvSpPr>
          <p:cNvPr id="84" name="TextBox 18"/>
          <p:cNvSpPr txBox="1"/>
          <p:nvPr/>
        </p:nvSpPr>
        <p:spPr>
          <a:xfrm>
            <a:off x="2159133" y="1537470"/>
            <a:ext cx="6318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i="1" dirty="0"/>
              <a:t>Month 2</a:t>
            </a:r>
          </a:p>
        </p:txBody>
      </p:sp>
      <p:sp>
        <p:nvSpPr>
          <p:cNvPr id="85" name="TextBox 19"/>
          <p:cNvSpPr txBox="1"/>
          <p:nvPr/>
        </p:nvSpPr>
        <p:spPr>
          <a:xfrm>
            <a:off x="3409642" y="1537470"/>
            <a:ext cx="63182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i="1" dirty="0"/>
              <a:t>Month 3</a:t>
            </a:r>
          </a:p>
        </p:txBody>
      </p:sp>
      <p:sp>
        <p:nvSpPr>
          <p:cNvPr id="86" name="TextBox 20"/>
          <p:cNvSpPr txBox="1"/>
          <p:nvPr/>
        </p:nvSpPr>
        <p:spPr>
          <a:xfrm>
            <a:off x="4660151" y="1537470"/>
            <a:ext cx="8043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i="1" dirty="0"/>
              <a:t>Month 4</a:t>
            </a:r>
          </a:p>
        </p:txBody>
      </p:sp>
      <p:sp>
        <p:nvSpPr>
          <p:cNvPr id="91" name="TextBox 36"/>
          <p:cNvSpPr txBox="1"/>
          <p:nvPr/>
        </p:nvSpPr>
        <p:spPr>
          <a:xfrm>
            <a:off x="5931027" y="5907956"/>
            <a:ext cx="92778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1" i="1" dirty="0"/>
              <a:t>Binding </a:t>
            </a:r>
          </a:p>
          <a:p>
            <a:pPr algn="ctr"/>
            <a:r>
              <a:rPr lang="en-US" sz="700" b="1" i="1" dirty="0"/>
              <a:t>offers</a:t>
            </a:r>
          </a:p>
        </p:txBody>
      </p:sp>
      <p:sp>
        <p:nvSpPr>
          <p:cNvPr id="99" name="Pentagon 98"/>
          <p:cNvSpPr/>
          <p:nvPr/>
        </p:nvSpPr>
        <p:spPr>
          <a:xfrm>
            <a:off x="2726332" y="4352213"/>
            <a:ext cx="1576537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Review of CIP</a:t>
            </a:r>
          </a:p>
        </p:txBody>
      </p:sp>
      <p:sp>
        <p:nvSpPr>
          <p:cNvPr id="100" name="Rectangle 99"/>
          <p:cNvSpPr/>
          <p:nvPr/>
        </p:nvSpPr>
        <p:spPr>
          <a:xfrm rot="2700000">
            <a:off x="4260033" y="5653261"/>
            <a:ext cx="180000" cy="180000"/>
          </a:xfrm>
          <a:prstGeom prst="rect">
            <a:avLst/>
          </a:prstGeom>
          <a:solidFill>
            <a:srgbClr val="B9880F"/>
          </a:solidFill>
          <a:ln w="9525">
            <a:solidFill>
              <a:schemeClr val="bg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2" name="TextBox 88"/>
          <p:cNvSpPr txBox="1"/>
          <p:nvPr/>
        </p:nvSpPr>
        <p:spPr>
          <a:xfrm>
            <a:off x="4033000" y="5907956"/>
            <a:ext cx="63406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1" i="1" dirty="0"/>
              <a:t>Non-binding </a:t>
            </a:r>
            <a:br>
              <a:rPr lang="en-US" sz="700" b="1" i="1" dirty="0"/>
            </a:br>
            <a:r>
              <a:rPr lang="en-US" sz="700" b="1" i="1" dirty="0"/>
              <a:t>offers</a:t>
            </a:r>
            <a:endParaRPr lang="en-US" sz="700" i="1" dirty="0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303714" y="4925808"/>
            <a:ext cx="832104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03714" y="2886510"/>
            <a:ext cx="8321040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hevron 105"/>
          <p:cNvSpPr/>
          <p:nvPr/>
        </p:nvSpPr>
        <p:spPr bwMode="auto">
          <a:xfrm>
            <a:off x="339722" y="1071701"/>
            <a:ext cx="1658888" cy="365760"/>
          </a:xfrm>
          <a:prstGeom prst="chevron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Phase I: </a:t>
            </a:r>
          </a:p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Preparation</a:t>
            </a:r>
          </a:p>
        </p:txBody>
      </p:sp>
      <p:sp>
        <p:nvSpPr>
          <p:cNvPr id="107" name="Chevron 106"/>
          <p:cNvSpPr/>
          <p:nvPr/>
        </p:nvSpPr>
        <p:spPr bwMode="auto">
          <a:xfrm>
            <a:off x="1903549" y="1071701"/>
            <a:ext cx="4555953" cy="365760"/>
          </a:xfrm>
          <a:prstGeom prst="chevron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Phase II: </a:t>
            </a:r>
          </a:p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Marketing</a:t>
            </a:r>
          </a:p>
        </p:txBody>
      </p:sp>
      <p:sp>
        <p:nvSpPr>
          <p:cNvPr id="108" name="Chevron 107"/>
          <p:cNvSpPr/>
          <p:nvPr/>
        </p:nvSpPr>
        <p:spPr bwMode="auto">
          <a:xfrm>
            <a:off x="6364440" y="1071701"/>
            <a:ext cx="2436660" cy="365760"/>
          </a:xfrm>
          <a:prstGeom prst="chevron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Phase III: </a:t>
            </a:r>
          </a:p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Closing</a:t>
            </a:r>
          </a:p>
        </p:txBody>
      </p:sp>
      <p:sp>
        <p:nvSpPr>
          <p:cNvPr id="109" name="TextBox 20"/>
          <p:cNvSpPr txBox="1"/>
          <p:nvPr/>
        </p:nvSpPr>
        <p:spPr>
          <a:xfrm>
            <a:off x="7506123" y="1537470"/>
            <a:ext cx="8043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i="1" dirty="0"/>
              <a:t>Month 6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7196783" y="1650357"/>
            <a:ext cx="0" cy="216000"/>
          </a:xfrm>
          <a:prstGeom prst="line">
            <a:avLst/>
          </a:prstGeom>
          <a:ln w="12700"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Pentagon 112"/>
          <p:cNvSpPr/>
          <p:nvPr/>
        </p:nvSpPr>
        <p:spPr>
          <a:xfrm>
            <a:off x="3297249" y="4633742"/>
            <a:ext cx="1005620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Preliminary due diligence</a:t>
            </a:r>
          </a:p>
        </p:txBody>
      </p:sp>
      <p:sp>
        <p:nvSpPr>
          <p:cNvPr id="114" name="Pentagon 113"/>
          <p:cNvSpPr/>
          <p:nvPr/>
        </p:nvSpPr>
        <p:spPr>
          <a:xfrm>
            <a:off x="4397548" y="4991215"/>
            <a:ext cx="884061" cy="543441"/>
          </a:xfrm>
          <a:prstGeom prst="homePlate">
            <a:avLst>
              <a:gd name="adj" fmla="val 22222"/>
            </a:avLst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Coordinate and host Management Presentations</a:t>
            </a:r>
          </a:p>
        </p:txBody>
      </p:sp>
      <p:sp>
        <p:nvSpPr>
          <p:cNvPr id="115" name="Isosceles Triangle 114"/>
          <p:cNvSpPr/>
          <p:nvPr/>
        </p:nvSpPr>
        <p:spPr>
          <a:xfrm>
            <a:off x="724503" y="5602872"/>
            <a:ext cx="178587" cy="155899"/>
          </a:xfrm>
          <a:prstGeom prst="triangle">
            <a:avLst/>
          </a:prstGeom>
          <a:solidFill>
            <a:srgbClr val="07325F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6" name="TextBox 92"/>
          <p:cNvSpPr txBox="1"/>
          <p:nvPr/>
        </p:nvSpPr>
        <p:spPr>
          <a:xfrm>
            <a:off x="246389" y="5797885"/>
            <a:ext cx="1134813" cy="2704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1" i="1" dirty="0">
                <a:solidFill>
                  <a:srgbClr val="07325F"/>
                </a:solidFill>
              </a:rPr>
              <a:t>Kick-off </a:t>
            </a:r>
            <a:br>
              <a:rPr lang="en-US" sz="750" b="1" i="1" dirty="0">
                <a:solidFill>
                  <a:srgbClr val="07325F"/>
                </a:solidFill>
              </a:rPr>
            </a:br>
            <a:r>
              <a:rPr lang="en-US" sz="750" b="1" i="1" dirty="0">
                <a:solidFill>
                  <a:srgbClr val="07325F"/>
                </a:solidFill>
              </a:rPr>
              <a:t>engagement</a:t>
            </a:r>
          </a:p>
        </p:txBody>
      </p:sp>
      <p:sp>
        <p:nvSpPr>
          <p:cNvPr id="124" name="Pentagon 123"/>
          <p:cNvSpPr/>
          <p:nvPr/>
        </p:nvSpPr>
        <p:spPr>
          <a:xfrm>
            <a:off x="7028318" y="5282657"/>
            <a:ext cx="1565437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Obtain necessary approvals, sign SPA and close transaction</a:t>
            </a:r>
          </a:p>
        </p:txBody>
      </p:sp>
      <p:sp>
        <p:nvSpPr>
          <p:cNvPr id="125" name="Rectangle 124"/>
          <p:cNvSpPr/>
          <p:nvPr/>
        </p:nvSpPr>
        <p:spPr>
          <a:xfrm rot="2700000">
            <a:off x="8529767" y="5653261"/>
            <a:ext cx="180000" cy="180000"/>
          </a:xfrm>
          <a:prstGeom prst="rect">
            <a:avLst/>
          </a:prstGeom>
          <a:solidFill>
            <a:srgbClr val="008080"/>
          </a:solidFill>
          <a:ln w="9525">
            <a:solidFill>
              <a:schemeClr val="bg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26" name="TextBox 36"/>
          <p:cNvSpPr txBox="1"/>
          <p:nvPr/>
        </p:nvSpPr>
        <p:spPr>
          <a:xfrm>
            <a:off x="8155874" y="5907956"/>
            <a:ext cx="927787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00" b="1" i="1" dirty="0"/>
              <a:t>Closing</a:t>
            </a:r>
          </a:p>
        </p:txBody>
      </p:sp>
      <p:sp>
        <p:nvSpPr>
          <p:cNvPr id="127" name="Pentagon 126"/>
          <p:cNvSpPr/>
          <p:nvPr/>
        </p:nvSpPr>
        <p:spPr>
          <a:xfrm>
            <a:off x="851005" y="1928366"/>
            <a:ext cx="1781285" cy="256032"/>
          </a:xfrm>
          <a:prstGeom prst="homePlate">
            <a:avLst>
              <a:gd name="adj" fmla="val 34168"/>
            </a:avLst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Begin drafting Confidential Information Presentation (CIP)</a:t>
            </a:r>
            <a:endParaRPr lang="en-US" sz="700" i="1" dirty="0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303714" y="1928366"/>
            <a:ext cx="295568" cy="918078"/>
          </a:xfrm>
          <a:prstGeom prst="rect">
            <a:avLst/>
          </a:prstGeom>
          <a:solidFill>
            <a:srgbClr val="07325F"/>
          </a:soli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" rIns="45720"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Preparation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303714" y="2926576"/>
            <a:ext cx="295568" cy="1959166"/>
          </a:xfrm>
          <a:prstGeom prst="rect">
            <a:avLst/>
          </a:prstGeom>
          <a:solidFill>
            <a:srgbClr val="07325F"/>
          </a:soli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" rIns="45720"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Marketing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303714" y="4965874"/>
            <a:ext cx="298518" cy="640080"/>
          </a:xfrm>
          <a:prstGeom prst="rect">
            <a:avLst/>
          </a:prstGeom>
          <a:solidFill>
            <a:srgbClr val="07325F"/>
          </a:soli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45720" rIns="45720" rtlCol="0" anchor="ctr"/>
          <a:lstStyle/>
          <a:p>
            <a:pPr algn="ctr"/>
            <a:r>
              <a:rPr lang="en-US" sz="900" b="1" dirty="0">
                <a:solidFill>
                  <a:schemeClr val="bg1"/>
                </a:solidFill>
              </a:rPr>
              <a:t>Diligence</a:t>
            </a:r>
          </a:p>
        </p:txBody>
      </p:sp>
      <p:sp>
        <p:nvSpPr>
          <p:cNvPr id="133" name="Rectangle 132"/>
          <p:cNvSpPr/>
          <p:nvPr/>
        </p:nvSpPr>
        <p:spPr>
          <a:xfrm rot="2700000">
            <a:off x="6304921" y="5653261"/>
            <a:ext cx="180000" cy="180000"/>
          </a:xfrm>
          <a:prstGeom prst="rect">
            <a:avLst/>
          </a:prstGeom>
          <a:solidFill>
            <a:srgbClr val="800000"/>
          </a:solidFill>
          <a:ln w="9525">
            <a:solidFill>
              <a:schemeClr val="bg1"/>
            </a:solidFill>
            <a:beve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 dirty="0">
              <a:solidFill>
                <a:schemeClr val="tx1"/>
              </a:solidFill>
            </a:endParaRPr>
          </a:p>
        </p:txBody>
      </p:sp>
      <p:sp>
        <p:nvSpPr>
          <p:cNvPr id="101" name="Pentagon 100"/>
          <p:cNvSpPr/>
          <p:nvPr/>
        </p:nvSpPr>
        <p:spPr>
          <a:xfrm>
            <a:off x="2726332" y="2320301"/>
            <a:ext cx="1576536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Populate Virtual Data Room (VDR)</a:t>
            </a:r>
          </a:p>
        </p:txBody>
      </p:sp>
      <p:sp>
        <p:nvSpPr>
          <p:cNvPr id="134" name="Pentagon 133"/>
          <p:cNvSpPr/>
          <p:nvPr/>
        </p:nvSpPr>
        <p:spPr>
          <a:xfrm>
            <a:off x="2726332" y="2594444"/>
            <a:ext cx="1576536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Drafting of Management Presentation</a:t>
            </a:r>
            <a:endParaRPr lang="en-US" sz="700" i="1" dirty="0">
              <a:solidFill>
                <a:schemeClr val="tx1"/>
              </a:solidFill>
            </a:endParaRPr>
          </a:p>
        </p:txBody>
      </p:sp>
      <p:sp>
        <p:nvSpPr>
          <p:cNvPr id="135" name="Pentagon 134"/>
          <p:cNvSpPr/>
          <p:nvPr/>
        </p:nvSpPr>
        <p:spPr>
          <a:xfrm>
            <a:off x="6420932" y="4991216"/>
            <a:ext cx="2172823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3</a:t>
            </a:r>
            <a:r>
              <a:rPr lang="en-US" sz="700" baseline="30000" dirty="0">
                <a:solidFill>
                  <a:schemeClr val="tx1"/>
                </a:solidFill>
              </a:rPr>
              <a:t>rd</a:t>
            </a:r>
            <a:r>
              <a:rPr lang="en-US" sz="700" dirty="0">
                <a:solidFill>
                  <a:schemeClr val="tx1"/>
                </a:solidFill>
              </a:rPr>
              <a:t> party confirmatory due diligence; notify key customers of selected acquirer</a:t>
            </a:r>
          </a:p>
        </p:txBody>
      </p:sp>
      <p:sp>
        <p:nvSpPr>
          <p:cNvPr id="66" name="Pentagon 65"/>
          <p:cNvSpPr/>
          <p:nvPr/>
        </p:nvSpPr>
        <p:spPr>
          <a:xfrm>
            <a:off x="851005" y="2206541"/>
            <a:ext cx="1781285" cy="256032"/>
          </a:xfrm>
          <a:prstGeom prst="homePlate">
            <a:avLst>
              <a:gd name="adj" fmla="val 22005"/>
            </a:avLst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Work with management to build a robust forecast model</a:t>
            </a:r>
          </a:p>
        </p:txBody>
      </p:sp>
      <p:sp>
        <p:nvSpPr>
          <p:cNvPr id="67" name="Isosceles Triangle 66"/>
          <p:cNvSpPr/>
          <p:nvPr/>
        </p:nvSpPr>
        <p:spPr>
          <a:xfrm>
            <a:off x="2589341" y="5602872"/>
            <a:ext cx="178587" cy="155899"/>
          </a:xfrm>
          <a:prstGeom prst="triangle">
            <a:avLst/>
          </a:prstGeom>
          <a:solidFill>
            <a:srgbClr val="07325F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9" name="TextBox 92"/>
          <p:cNvSpPr txBox="1"/>
          <p:nvPr/>
        </p:nvSpPr>
        <p:spPr>
          <a:xfrm>
            <a:off x="2145572" y="5797885"/>
            <a:ext cx="1066124" cy="28056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750" b="1" i="1" dirty="0">
                <a:solidFill>
                  <a:srgbClr val="07325F"/>
                </a:solidFill>
              </a:rPr>
              <a:t>Assess ‘readiness’ to launch broad process</a:t>
            </a:r>
          </a:p>
        </p:txBody>
      </p:sp>
      <p:sp>
        <p:nvSpPr>
          <p:cNvPr id="79" name="Pentagon 78"/>
          <p:cNvSpPr/>
          <p:nvPr/>
        </p:nvSpPr>
        <p:spPr>
          <a:xfrm>
            <a:off x="5333329" y="4991216"/>
            <a:ext cx="1038623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Open VDR; continued due diligence</a:t>
            </a:r>
          </a:p>
        </p:txBody>
      </p:sp>
      <p:sp>
        <p:nvSpPr>
          <p:cNvPr id="87" name="Pentagon 86"/>
          <p:cNvSpPr/>
          <p:nvPr/>
        </p:nvSpPr>
        <p:spPr>
          <a:xfrm>
            <a:off x="5773795" y="5282657"/>
            <a:ext cx="1238639" cy="252000"/>
          </a:xfrm>
          <a:prstGeom prst="homePlate">
            <a:avLst>
              <a:gd name="adj" fmla="val 40446"/>
            </a:avLst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SPA discussions and negotiations</a:t>
            </a:r>
          </a:p>
        </p:txBody>
      </p:sp>
      <p:sp>
        <p:nvSpPr>
          <p:cNvPr id="60" name="Pentagon 59"/>
          <p:cNvSpPr/>
          <p:nvPr/>
        </p:nvSpPr>
        <p:spPr>
          <a:xfrm>
            <a:off x="2726332" y="3940956"/>
            <a:ext cx="570917" cy="376459"/>
          </a:xfrm>
          <a:prstGeom prst="homePlate">
            <a:avLst>
              <a:gd name="adj" fmla="val 23012"/>
            </a:avLst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Broad acquirer outreach</a:t>
            </a:r>
          </a:p>
        </p:txBody>
      </p:sp>
      <p:sp>
        <p:nvSpPr>
          <p:cNvPr id="55" name="TextBox 20"/>
          <p:cNvSpPr txBox="1"/>
          <p:nvPr/>
        </p:nvSpPr>
        <p:spPr>
          <a:xfrm>
            <a:off x="6083138" y="1536827"/>
            <a:ext cx="80430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i="1" dirty="0"/>
              <a:t>Month 5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619767" y="1649714"/>
            <a:ext cx="0" cy="216000"/>
          </a:xfrm>
          <a:prstGeom prst="line">
            <a:avLst/>
          </a:prstGeom>
          <a:ln w="12700"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24423" y="1754117"/>
            <a:ext cx="0" cy="3840480"/>
          </a:xfrm>
          <a:prstGeom prst="line">
            <a:avLst/>
          </a:prstGeom>
          <a:ln w="12700">
            <a:solidFill>
              <a:srgbClr val="96969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ubtitle Box"/>
          <p:cNvSpPr txBox="1"/>
          <p:nvPr>
            <p:custDataLst>
              <p:tags r:id="rId1"/>
            </p:custDataLst>
          </p:nvPr>
        </p:nvSpPr>
        <p:spPr>
          <a:xfrm>
            <a:off x="342900" y="718820"/>
            <a:ext cx="8458200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Lincoln will design and implement a thoughtful, customized process to maximize value and certainty for HKA</a:t>
            </a:r>
          </a:p>
        </p:txBody>
      </p:sp>
      <p:sp>
        <p:nvSpPr>
          <p:cNvPr id="58" name="Pentagon 57"/>
          <p:cNvSpPr/>
          <p:nvPr/>
        </p:nvSpPr>
        <p:spPr>
          <a:xfrm>
            <a:off x="3297248" y="3588246"/>
            <a:ext cx="1005619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Preliminary due diligence</a:t>
            </a:r>
          </a:p>
        </p:txBody>
      </p:sp>
      <p:sp>
        <p:nvSpPr>
          <p:cNvPr id="59" name="Pentagon 58"/>
          <p:cNvSpPr/>
          <p:nvPr/>
        </p:nvSpPr>
        <p:spPr>
          <a:xfrm>
            <a:off x="1921240" y="2952422"/>
            <a:ext cx="711050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Pre-marketing discussions</a:t>
            </a:r>
          </a:p>
        </p:txBody>
      </p:sp>
      <p:sp>
        <p:nvSpPr>
          <p:cNvPr id="61" name="Pentagon 60"/>
          <p:cNvSpPr/>
          <p:nvPr/>
        </p:nvSpPr>
        <p:spPr>
          <a:xfrm>
            <a:off x="2730100" y="2952422"/>
            <a:ext cx="1572768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Follow-up calls</a:t>
            </a:r>
          </a:p>
        </p:txBody>
      </p:sp>
      <p:sp>
        <p:nvSpPr>
          <p:cNvPr id="62" name="Pentagon 61"/>
          <p:cNvSpPr/>
          <p:nvPr/>
        </p:nvSpPr>
        <p:spPr>
          <a:xfrm>
            <a:off x="2730100" y="3270334"/>
            <a:ext cx="1572768" cy="252000"/>
          </a:xfrm>
          <a:prstGeom prst="homePlate">
            <a:avLst/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Review of CIP</a:t>
            </a:r>
          </a:p>
        </p:txBody>
      </p:sp>
      <p:sp>
        <p:nvSpPr>
          <p:cNvPr id="63" name="TextBox 68"/>
          <p:cNvSpPr txBox="1"/>
          <p:nvPr/>
        </p:nvSpPr>
        <p:spPr>
          <a:xfrm rot="16200000">
            <a:off x="1174956" y="3211668"/>
            <a:ext cx="80222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800" b="1" dirty="0"/>
          </a:p>
          <a:p>
            <a:pPr algn="ctr"/>
            <a:r>
              <a:rPr lang="en-US" sz="800" b="1" dirty="0"/>
              <a:t>Pre-marketing</a:t>
            </a:r>
          </a:p>
          <a:p>
            <a:pPr algn="ctr"/>
            <a:endParaRPr lang="en-US" sz="800" b="1" dirty="0"/>
          </a:p>
        </p:txBody>
      </p:sp>
      <p:sp>
        <p:nvSpPr>
          <p:cNvPr id="64" name="Left Brace 63"/>
          <p:cNvSpPr/>
          <p:nvPr/>
        </p:nvSpPr>
        <p:spPr>
          <a:xfrm>
            <a:off x="1711037" y="2937150"/>
            <a:ext cx="194811" cy="918370"/>
          </a:xfrm>
          <a:prstGeom prst="leftBrace">
            <a:avLst>
              <a:gd name="adj1" fmla="val 0"/>
              <a:gd name="adj2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 dirty="0"/>
          </a:p>
        </p:txBody>
      </p:sp>
      <p:sp>
        <p:nvSpPr>
          <p:cNvPr id="65" name="TextBox 79"/>
          <p:cNvSpPr txBox="1"/>
          <p:nvPr/>
        </p:nvSpPr>
        <p:spPr>
          <a:xfrm rot="16200000">
            <a:off x="1833784" y="4297911"/>
            <a:ext cx="82580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dirty="0"/>
              <a:t>Standard </a:t>
            </a:r>
            <a:br>
              <a:rPr lang="en-US" sz="800" b="1" dirty="0"/>
            </a:br>
            <a:r>
              <a:rPr lang="en-US" sz="800" b="1" dirty="0"/>
              <a:t>process</a:t>
            </a:r>
          </a:p>
        </p:txBody>
      </p:sp>
      <p:sp>
        <p:nvSpPr>
          <p:cNvPr id="70" name="Left Brace 69"/>
          <p:cNvSpPr/>
          <p:nvPr/>
        </p:nvSpPr>
        <p:spPr>
          <a:xfrm>
            <a:off x="2411895" y="3952370"/>
            <a:ext cx="177101" cy="927227"/>
          </a:xfrm>
          <a:prstGeom prst="leftBrace">
            <a:avLst>
              <a:gd name="adj1" fmla="val 0"/>
              <a:gd name="adj2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 dirty="0"/>
          </a:p>
        </p:txBody>
      </p:sp>
      <p:sp>
        <p:nvSpPr>
          <p:cNvPr id="71" name="TextBox 79"/>
          <p:cNvSpPr txBox="1"/>
          <p:nvPr/>
        </p:nvSpPr>
        <p:spPr>
          <a:xfrm rot="16200000">
            <a:off x="3679460" y="5224357"/>
            <a:ext cx="642313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b="1" dirty="0"/>
              <a:t>All parties</a:t>
            </a:r>
          </a:p>
        </p:txBody>
      </p:sp>
      <p:sp>
        <p:nvSpPr>
          <p:cNvPr id="80" name="Left Brace 79"/>
          <p:cNvSpPr/>
          <p:nvPr/>
        </p:nvSpPr>
        <p:spPr>
          <a:xfrm>
            <a:off x="4125768" y="5014193"/>
            <a:ext cx="177101" cy="543441"/>
          </a:xfrm>
          <a:prstGeom prst="leftBrace">
            <a:avLst>
              <a:gd name="adj1" fmla="val 0"/>
              <a:gd name="adj2" fmla="val 51609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 dirty="0"/>
          </a:p>
        </p:txBody>
      </p:sp>
      <p:sp>
        <p:nvSpPr>
          <p:cNvPr id="81" name="Pentagon 80"/>
          <p:cNvSpPr/>
          <p:nvPr/>
        </p:nvSpPr>
        <p:spPr>
          <a:xfrm>
            <a:off x="851005" y="2485730"/>
            <a:ext cx="1781285" cy="256032"/>
          </a:xfrm>
          <a:prstGeom prst="homePlate">
            <a:avLst>
              <a:gd name="adj" fmla="val 22005"/>
            </a:avLst>
          </a:prstGeom>
          <a:solidFill>
            <a:schemeClr val="accent3"/>
          </a:solidFill>
          <a:ln w="9525">
            <a:solidFill>
              <a:schemeClr val="bg1"/>
            </a:solidFill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>
                <a:solidFill>
                  <a:schemeClr val="tx1"/>
                </a:solidFill>
              </a:rPr>
              <a:t>Conduct third-party quality of earnings and market study</a:t>
            </a:r>
          </a:p>
        </p:txBody>
      </p:sp>
      <p:sp>
        <p:nvSpPr>
          <p:cNvPr id="5" name="PageNumberTextBox">
            <a:extLst>
              <a:ext uri="{FF2B5EF4-FFF2-40B4-BE49-F238E27FC236}">
                <a16:creationId xmlns:a16="http://schemas.microsoft.com/office/drawing/2014/main" id="{ABBC0253-CA4C-49A3-A802-75EDA1B37593}"/>
              </a:ext>
            </a:extLst>
          </p:cNvPr>
          <p:cNvSpPr txBox="1"/>
          <p:nvPr/>
        </p:nvSpPr>
        <p:spPr>
          <a:xfrm>
            <a:off x="8846533" y="6638290"/>
            <a:ext cx="6251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5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22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18872"/>
            <a:ext cx="7127748" cy="585216"/>
          </a:xfrm>
        </p:spPr>
        <p:txBody>
          <a:bodyPr/>
          <a:lstStyle/>
          <a:p>
            <a:r>
              <a:rPr lang="en-US" dirty="0"/>
              <a:t>Global Leader in M&amp;A Execution</a:t>
            </a:r>
          </a:p>
        </p:txBody>
      </p:sp>
      <p:sp>
        <p:nvSpPr>
          <p:cNvPr id="3" name="Subtitle Box"/>
          <p:cNvSpPr txBox="1"/>
          <p:nvPr/>
        </p:nvSpPr>
        <p:spPr>
          <a:xfrm>
            <a:off x="342900" y="718820"/>
            <a:ext cx="8636000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Lincoln’s global growth and market leadership are functions of a strong culture and commitment to client service</a:t>
            </a:r>
          </a:p>
        </p:txBody>
      </p:sp>
      <p:graphicFrame>
        <p:nvGraphicFramePr>
          <p:cNvPr id="4" name="Chart 3"/>
          <p:cNvGraphicFramePr/>
          <p:nvPr>
            <p:extLst/>
          </p:nvPr>
        </p:nvGraphicFramePr>
        <p:xfrm>
          <a:off x="4800010" y="1383352"/>
          <a:ext cx="4041648" cy="1989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288860"/>
              </p:ext>
            </p:extLst>
          </p:nvPr>
        </p:nvGraphicFramePr>
        <p:xfrm>
          <a:off x="4840256" y="1081079"/>
          <a:ext cx="3959256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10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Global M&amp;A Transaction Growth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837022" y="3421785"/>
            <a:ext cx="4041648" cy="130805"/>
          </a:xfrm>
          <a:prstGeom prst="rect">
            <a:avLst/>
          </a:prstGeom>
          <a:noFill/>
        </p:spPr>
        <p:txBody>
          <a:bodyPr vert="horz" wrap="square" lIns="0" tIns="22857" rIns="0" bIns="0" rtlCol="0" anchor="t">
            <a:noAutofit/>
          </a:bodyPr>
          <a:lstStyle/>
          <a:p>
            <a:r>
              <a:rPr lang="en-US" sz="700" i="1" dirty="0"/>
              <a:t>Note: Includes M&amp;A advisory transactions; excludes capital raise transactions and restructuring transactions as well as valuations and other advisory assignments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873188"/>
              </p:ext>
            </p:extLst>
          </p:nvPr>
        </p:nvGraphicFramePr>
        <p:xfrm>
          <a:off x="342902" y="1081079"/>
          <a:ext cx="3959256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Lincoln is a Global Leader</a:t>
                      </a:r>
                      <a:r>
                        <a:rPr lang="en-US" sz="1100" b="1" i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in M&amp;A Execution</a:t>
                      </a:r>
                      <a:endParaRPr lang="en-US" sz="1100" b="1" i="0" u="non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61649"/>
              </p:ext>
            </p:extLst>
          </p:nvPr>
        </p:nvGraphicFramePr>
        <p:xfrm>
          <a:off x="342905" y="1379280"/>
          <a:ext cx="3948109" cy="2130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0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512"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Rank</a:t>
                      </a:r>
                    </a:p>
                  </a:txBody>
                  <a:tcPr marL="45720" marR="27432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Investment Bank</a:t>
                      </a:r>
                    </a:p>
                  </a:txBody>
                  <a:tcPr marL="45720" marR="27432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b="1" i="0" u="none" dirty="0">
                          <a:solidFill>
                            <a:srgbClr val="FFFFFF"/>
                          </a:solidFill>
                          <a:latin typeface="Tahoma"/>
                        </a:rPr>
                        <a:t># of Deals</a:t>
                      </a:r>
                    </a:p>
                  </a:txBody>
                  <a:tcPr marL="45720" marR="27432" marT="27432" marB="27432" anchor="b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800" b="1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#1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1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Lincoln International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1" i="0" u="none" kern="1200" dirty="0">
                          <a:solidFill>
                            <a:srgbClr val="000000"/>
                          </a:solidFill>
                          <a:latin typeface="Tahoma"/>
                          <a:ea typeface="+mn-ea"/>
                          <a:cs typeface="+mn-cs"/>
                        </a:rPr>
                        <a:t>233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75000"/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#2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William Blair &amp; Company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199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#3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</a:rPr>
                        <a:t>Rothschild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+mn-ea"/>
                          <a:cs typeface="+mn-cs"/>
                        </a:rPr>
                        <a:t>183</a:t>
                      </a:r>
                    </a:p>
                  </a:txBody>
                  <a:tcPr marL="45720" marR="27432" marT="27432" marB="2743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#4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Houlihan Lokey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+mn-ea"/>
                          <a:cs typeface="+mn-cs"/>
                        </a:rPr>
                        <a:t>178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#5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Harris Williams &amp; Co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+mn-ea"/>
                          <a:cs typeface="+mn-cs"/>
                        </a:rPr>
                        <a:t>171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#6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Robert W. Baird &amp; Co. Incorporated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+mn-ea"/>
                          <a:cs typeface="+mn-cs"/>
                        </a:rPr>
                        <a:t>155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#7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Lazard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+mn-ea"/>
                          <a:cs typeface="+mn-cs"/>
                        </a:rPr>
                        <a:t>148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#8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Jefferies LLC</a:t>
                      </a:r>
                      <a:endParaRPr lang="en-US" sz="8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+mn-ea"/>
                          <a:cs typeface="+mn-cs"/>
                        </a:rPr>
                        <a:t>141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#9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PwC</a:t>
                      </a:r>
                      <a:endParaRPr lang="en-US" sz="8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+mn-ea"/>
                          <a:cs typeface="+mn-cs"/>
                        </a:rPr>
                        <a:t>139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Tahoma"/>
                        </a:rPr>
                        <a:t>#10</a:t>
                      </a: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Piper Jaffray &amp; Co.</a:t>
                      </a:r>
                      <a:endParaRPr lang="en-US" sz="8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8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Tahoma"/>
                          <a:ea typeface="+mn-ea"/>
                          <a:cs typeface="+mn-cs"/>
                        </a:rPr>
                        <a:t>118</a:t>
                      </a: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6784">
                <a:tc>
                  <a:txBody>
                    <a:bodyPr/>
                    <a:lstStyle/>
                    <a:p>
                      <a:pPr algn="l"/>
                      <a:endParaRPr lang="en-US" sz="800" b="0" i="0" u="none" dirty="0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45720" marR="27432" marT="27432" marB="27432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8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8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Tahoma"/>
                        <a:ea typeface="+mn-ea"/>
                        <a:cs typeface="+mn-cs"/>
                      </a:endParaRPr>
                    </a:p>
                  </a:txBody>
                  <a:tcPr marL="45720" marR="27432" marT="27432" marB="27432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42904" y="3421785"/>
            <a:ext cx="3971520" cy="130805"/>
          </a:xfrm>
          <a:prstGeom prst="rect">
            <a:avLst/>
          </a:prstGeom>
          <a:noFill/>
        </p:spPr>
        <p:txBody>
          <a:bodyPr vert="horz" wrap="square" lIns="0" tIns="22857" rIns="0" bIns="0" rtlCol="0" anchor="t">
            <a:noAutofit/>
          </a:bodyPr>
          <a:lstStyle/>
          <a:p>
            <a:r>
              <a:rPr lang="en-US" sz="700" i="1" dirty="0"/>
              <a:t>Source: Mergermarket; represents all sell-side private equity exits with EV &lt;$500 million announced globally from 2012 – 2016 as recorded by Mergermarket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56627" y="5864294"/>
            <a:ext cx="1627572" cy="534349"/>
          </a:xfrm>
          <a:prstGeom prst="rect">
            <a:avLst/>
          </a:prstGeom>
          <a:solidFill>
            <a:schemeClr val="bg1">
              <a:alpha val="39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096194"/>
              </p:ext>
            </p:extLst>
          </p:nvPr>
        </p:nvGraphicFramePr>
        <p:xfrm>
          <a:off x="342901" y="3880736"/>
          <a:ext cx="8456516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65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Industry Group Verticals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Picture 5" descr="H:\Williams Lea\Libraries\LI Overview Standard Slides\_Archive\Images\Aerospace &amp; Defense_siz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25203" b="-724"/>
          <a:stretch/>
        </p:blipFill>
        <p:spPr bwMode="auto">
          <a:xfrm>
            <a:off x="340372" y="4557835"/>
            <a:ext cx="1627572" cy="53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H:\Williams Lea\Libraries\LI Overview Standard Slides\_Archive\Images\Business Services_sized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67" r="8031" b="906"/>
          <a:stretch/>
        </p:blipFill>
        <p:spPr bwMode="auto">
          <a:xfrm>
            <a:off x="5462856" y="4558885"/>
            <a:ext cx="1627573" cy="52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 descr="H:\Williams Lea\Libraries\LI Overview Standard Slides\_Archive\Images\Building &amp; Infrastructure_sized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2" t="1" r="9964" b="-75"/>
          <a:stretch/>
        </p:blipFill>
        <p:spPr bwMode="auto">
          <a:xfrm>
            <a:off x="3755362" y="4559335"/>
            <a:ext cx="1627572" cy="52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:\Williams Lea\Libraries\LI Overview Standard Slides\_Archive\Images\Automotive &amp; Truck_sized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" t="365" r="23548"/>
          <a:stretch/>
        </p:blipFill>
        <p:spPr bwMode="auto">
          <a:xfrm flipH="1">
            <a:off x="2047867" y="4558222"/>
            <a:ext cx="1627572" cy="53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9" descr="H:\Williams Lea\Libraries\LI Overview Standard Slides\_Archive\Images\Chemicals_sized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0" r="16022"/>
          <a:stretch/>
        </p:blipFill>
        <p:spPr bwMode="auto">
          <a:xfrm>
            <a:off x="7170352" y="4559335"/>
            <a:ext cx="1627573" cy="52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340372" y="4557835"/>
            <a:ext cx="1627572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 rot="5400000">
            <a:off x="1715680" y="4558970"/>
            <a:ext cx="212041" cy="254569"/>
          </a:xfrm>
          <a:custGeom>
            <a:avLst/>
            <a:gdLst>
              <a:gd name="T0" fmla="*/ 74 w 150"/>
              <a:gd name="T1" fmla="*/ 0 h 180"/>
              <a:gd name="T2" fmla="*/ 66 w 150"/>
              <a:gd name="T3" fmla="*/ 37 h 180"/>
              <a:gd name="T4" fmla="*/ 66 w 150"/>
              <a:gd name="T5" fmla="*/ 53 h 180"/>
              <a:gd name="T6" fmla="*/ 0 w 150"/>
              <a:gd name="T7" fmla="*/ 110 h 180"/>
              <a:gd name="T8" fmla="*/ 0 w 150"/>
              <a:gd name="T9" fmla="*/ 124 h 180"/>
              <a:gd name="T10" fmla="*/ 46 w 150"/>
              <a:gd name="T11" fmla="*/ 96 h 180"/>
              <a:gd name="T12" fmla="*/ 66 w 150"/>
              <a:gd name="T13" fmla="*/ 89 h 180"/>
              <a:gd name="T14" fmla="*/ 66 w 150"/>
              <a:gd name="T15" fmla="*/ 119 h 180"/>
              <a:gd name="T16" fmla="*/ 68 w 150"/>
              <a:gd name="T17" fmla="*/ 149 h 180"/>
              <a:gd name="T18" fmla="*/ 48 w 150"/>
              <a:gd name="T19" fmla="*/ 168 h 180"/>
              <a:gd name="T20" fmla="*/ 48 w 150"/>
              <a:gd name="T21" fmla="*/ 180 h 180"/>
              <a:gd name="T22" fmla="*/ 73 w 150"/>
              <a:gd name="T23" fmla="*/ 170 h 180"/>
              <a:gd name="T24" fmla="*/ 77 w 150"/>
              <a:gd name="T25" fmla="*/ 170 h 180"/>
              <a:gd name="T26" fmla="*/ 103 w 150"/>
              <a:gd name="T27" fmla="*/ 180 h 180"/>
              <a:gd name="T28" fmla="*/ 103 w 150"/>
              <a:gd name="T29" fmla="*/ 168 h 180"/>
              <a:gd name="T30" fmla="*/ 83 w 150"/>
              <a:gd name="T31" fmla="*/ 149 h 180"/>
              <a:gd name="T32" fmla="*/ 85 w 150"/>
              <a:gd name="T33" fmla="*/ 119 h 180"/>
              <a:gd name="T34" fmla="*/ 85 w 150"/>
              <a:gd name="T35" fmla="*/ 89 h 180"/>
              <a:gd name="T36" fmla="*/ 103 w 150"/>
              <a:gd name="T37" fmla="*/ 96 h 180"/>
              <a:gd name="T38" fmla="*/ 150 w 150"/>
              <a:gd name="T39" fmla="*/ 124 h 180"/>
              <a:gd name="T40" fmla="*/ 150 w 150"/>
              <a:gd name="T41" fmla="*/ 110 h 180"/>
              <a:gd name="T42" fmla="*/ 85 w 150"/>
              <a:gd name="T43" fmla="*/ 53 h 180"/>
              <a:gd name="T44" fmla="*/ 85 w 150"/>
              <a:gd name="T45" fmla="*/ 37 h 180"/>
              <a:gd name="T46" fmla="*/ 76 w 150"/>
              <a:gd name="T47" fmla="*/ 0 h 180"/>
              <a:gd name="T48" fmla="*/ 74 w 150"/>
              <a:gd name="T49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50" h="180">
                <a:moveTo>
                  <a:pt x="74" y="0"/>
                </a:moveTo>
                <a:cubicBezTo>
                  <a:pt x="70" y="2"/>
                  <a:pt x="67" y="18"/>
                  <a:pt x="66" y="37"/>
                </a:cubicBezTo>
                <a:cubicBezTo>
                  <a:pt x="66" y="53"/>
                  <a:pt x="66" y="53"/>
                  <a:pt x="66" y="53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24"/>
                  <a:pt x="0" y="124"/>
                  <a:pt x="0" y="124"/>
                </a:cubicBezTo>
                <a:cubicBezTo>
                  <a:pt x="46" y="96"/>
                  <a:pt x="46" y="96"/>
                  <a:pt x="46" y="96"/>
                </a:cubicBezTo>
                <a:cubicBezTo>
                  <a:pt x="66" y="89"/>
                  <a:pt x="66" y="89"/>
                  <a:pt x="66" y="89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68" y="149"/>
                  <a:pt x="68" y="149"/>
                  <a:pt x="68" y="149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48" y="180"/>
                  <a:pt x="48" y="180"/>
                  <a:pt x="48" y="180"/>
                </a:cubicBezTo>
                <a:cubicBezTo>
                  <a:pt x="73" y="170"/>
                  <a:pt x="73" y="170"/>
                  <a:pt x="73" y="170"/>
                </a:cubicBezTo>
                <a:cubicBezTo>
                  <a:pt x="77" y="170"/>
                  <a:pt x="77" y="170"/>
                  <a:pt x="77" y="170"/>
                </a:cubicBezTo>
                <a:cubicBezTo>
                  <a:pt x="103" y="180"/>
                  <a:pt x="103" y="180"/>
                  <a:pt x="103" y="180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5" y="119"/>
                  <a:pt x="85" y="119"/>
                  <a:pt x="85" y="119"/>
                </a:cubicBezTo>
                <a:cubicBezTo>
                  <a:pt x="85" y="89"/>
                  <a:pt x="85" y="89"/>
                  <a:pt x="85" y="89"/>
                </a:cubicBezTo>
                <a:cubicBezTo>
                  <a:pt x="103" y="96"/>
                  <a:pt x="103" y="96"/>
                  <a:pt x="103" y="96"/>
                </a:cubicBezTo>
                <a:cubicBezTo>
                  <a:pt x="150" y="124"/>
                  <a:pt x="150" y="124"/>
                  <a:pt x="150" y="124"/>
                </a:cubicBezTo>
                <a:cubicBezTo>
                  <a:pt x="150" y="110"/>
                  <a:pt x="150" y="110"/>
                  <a:pt x="150" y="110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37"/>
                  <a:pt x="85" y="37"/>
                  <a:pt x="85" y="37"/>
                </a:cubicBezTo>
                <a:cubicBezTo>
                  <a:pt x="84" y="18"/>
                  <a:pt x="81" y="2"/>
                  <a:pt x="76" y="0"/>
                </a:cubicBezTo>
                <a:cubicBezTo>
                  <a:pt x="76" y="0"/>
                  <a:pt x="75" y="0"/>
                  <a:pt x="74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317512" y="4939558"/>
            <a:ext cx="1623854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Aerospace &amp; Defense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59784" y="4547997"/>
            <a:ext cx="1645920" cy="548640"/>
          </a:xfrm>
          <a:prstGeom prst="rect">
            <a:avLst/>
          </a:prstGeom>
          <a:noFill/>
          <a:ln w="28575">
            <a:solidFill>
              <a:srgbClr val="07325F"/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21" name="Rectangle 20"/>
          <p:cNvSpPr/>
          <p:nvPr/>
        </p:nvSpPr>
        <p:spPr>
          <a:xfrm>
            <a:off x="3756627" y="4557835"/>
            <a:ext cx="1627572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7167177" y="4557835"/>
            <a:ext cx="1627572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23" name="Rectangle 22"/>
          <p:cNvSpPr/>
          <p:nvPr/>
        </p:nvSpPr>
        <p:spPr>
          <a:xfrm>
            <a:off x="2027915" y="4942917"/>
            <a:ext cx="1624663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Automotive</a:t>
            </a:r>
          </a:p>
        </p:txBody>
      </p:sp>
      <p:sp>
        <p:nvSpPr>
          <p:cNvPr id="24" name="Freeform 62"/>
          <p:cNvSpPr>
            <a:spLocks noEditPoints="1"/>
          </p:cNvSpPr>
          <p:nvPr/>
        </p:nvSpPr>
        <p:spPr bwMode="auto">
          <a:xfrm>
            <a:off x="6730407" y="4565127"/>
            <a:ext cx="343655" cy="195530"/>
          </a:xfrm>
          <a:custGeom>
            <a:avLst/>
            <a:gdLst>
              <a:gd name="T0" fmla="*/ 94 w 1081"/>
              <a:gd name="T1" fmla="*/ 18 h 494"/>
              <a:gd name="T2" fmla="*/ 170 w 1081"/>
              <a:gd name="T3" fmla="*/ 34 h 494"/>
              <a:gd name="T4" fmla="*/ 249 w 1081"/>
              <a:gd name="T5" fmla="*/ 91 h 494"/>
              <a:gd name="T6" fmla="*/ 151 w 1081"/>
              <a:gd name="T7" fmla="*/ 271 h 494"/>
              <a:gd name="T8" fmla="*/ 8 w 1081"/>
              <a:gd name="T9" fmla="*/ 206 h 494"/>
              <a:gd name="T10" fmla="*/ 1081 w 1081"/>
              <a:gd name="T11" fmla="*/ 192 h 494"/>
              <a:gd name="T12" fmla="*/ 982 w 1081"/>
              <a:gd name="T13" fmla="*/ 10 h 494"/>
              <a:gd name="T14" fmla="*/ 911 w 1081"/>
              <a:gd name="T15" fmla="*/ 34 h 494"/>
              <a:gd name="T16" fmla="*/ 833 w 1081"/>
              <a:gd name="T17" fmla="*/ 94 h 494"/>
              <a:gd name="T18" fmla="*/ 945 w 1081"/>
              <a:gd name="T19" fmla="*/ 275 h 494"/>
              <a:gd name="T20" fmla="*/ 1081 w 1081"/>
              <a:gd name="T21" fmla="*/ 198 h 494"/>
              <a:gd name="T22" fmla="*/ 442 w 1081"/>
              <a:gd name="T23" fmla="*/ 84 h 494"/>
              <a:gd name="T24" fmla="*/ 315 w 1081"/>
              <a:gd name="T25" fmla="*/ 112 h 494"/>
              <a:gd name="T26" fmla="*/ 271 w 1081"/>
              <a:gd name="T27" fmla="*/ 106 h 494"/>
              <a:gd name="T28" fmla="*/ 184 w 1081"/>
              <a:gd name="T29" fmla="*/ 280 h 494"/>
              <a:gd name="T30" fmla="*/ 313 w 1081"/>
              <a:gd name="T31" fmla="*/ 305 h 494"/>
              <a:gd name="T32" fmla="*/ 417 w 1081"/>
              <a:gd name="T33" fmla="*/ 345 h 494"/>
              <a:gd name="T34" fmla="*/ 447 w 1081"/>
              <a:gd name="T35" fmla="*/ 331 h 494"/>
              <a:gd name="T36" fmla="*/ 497 w 1081"/>
              <a:gd name="T37" fmla="*/ 366 h 494"/>
              <a:gd name="T38" fmla="*/ 586 w 1081"/>
              <a:gd name="T39" fmla="*/ 437 h 494"/>
              <a:gd name="T40" fmla="*/ 656 w 1081"/>
              <a:gd name="T41" fmla="*/ 435 h 494"/>
              <a:gd name="T42" fmla="*/ 516 w 1081"/>
              <a:gd name="T43" fmla="*/ 310 h 494"/>
              <a:gd name="T44" fmla="*/ 528 w 1081"/>
              <a:gd name="T45" fmla="*/ 302 h 494"/>
              <a:gd name="T46" fmla="*/ 698 w 1081"/>
              <a:gd name="T47" fmla="*/ 430 h 494"/>
              <a:gd name="T48" fmla="*/ 709 w 1081"/>
              <a:gd name="T49" fmla="*/ 373 h 494"/>
              <a:gd name="T50" fmla="*/ 558 w 1081"/>
              <a:gd name="T51" fmla="*/ 247 h 494"/>
              <a:gd name="T52" fmla="*/ 735 w 1081"/>
              <a:gd name="T53" fmla="*/ 377 h 494"/>
              <a:gd name="T54" fmla="*/ 798 w 1081"/>
              <a:gd name="T55" fmla="*/ 365 h 494"/>
              <a:gd name="T56" fmla="*/ 569 w 1081"/>
              <a:gd name="T57" fmla="*/ 175 h 494"/>
              <a:gd name="T58" fmla="*/ 441 w 1081"/>
              <a:gd name="T59" fmla="*/ 221 h 494"/>
              <a:gd name="T60" fmla="*/ 367 w 1081"/>
              <a:gd name="T61" fmla="*/ 170 h 494"/>
              <a:gd name="T62" fmla="*/ 469 w 1081"/>
              <a:gd name="T63" fmla="*/ 87 h 494"/>
              <a:gd name="T64" fmla="*/ 390 w 1081"/>
              <a:gd name="T65" fmla="*/ 204 h 494"/>
              <a:gd name="T66" fmla="*/ 559 w 1081"/>
              <a:gd name="T67" fmla="*/ 157 h 494"/>
              <a:gd name="T68" fmla="*/ 626 w 1081"/>
              <a:gd name="T69" fmla="*/ 202 h 494"/>
              <a:gd name="T70" fmla="*/ 897 w 1081"/>
              <a:gd name="T71" fmla="*/ 281 h 494"/>
              <a:gd name="T72" fmla="*/ 810 w 1081"/>
              <a:gd name="T73" fmla="*/ 105 h 494"/>
              <a:gd name="T74" fmla="*/ 740 w 1081"/>
              <a:gd name="T75" fmla="*/ 115 h 494"/>
              <a:gd name="T76" fmla="*/ 503 w 1081"/>
              <a:gd name="T77" fmla="*/ 83 h 494"/>
              <a:gd name="T78" fmla="*/ 387 w 1081"/>
              <a:gd name="T79" fmla="*/ 163 h 494"/>
              <a:gd name="T80" fmla="*/ 482 w 1081"/>
              <a:gd name="T81" fmla="*/ 393 h 494"/>
              <a:gd name="T82" fmla="*/ 471 w 1081"/>
              <a:gd name="T83" fmla="*/ 482 h 494"/>
              <a:gd name="T84" fmla="*/ 535 w 1081"/>
              <a:gd name="T85" fmla="*/ 410 h 494"/>
              <a:gd name="T86" fmla="*/ 444 w 1081"/>
              <a:gd name="T87" fmla="*/ 341 h 494"/>
              <a:gd name="T88" fmla="*/ 401 w 1081"/>
              <a:gd name="T89" fmla="*/ 419 h 494"/>
              <a:gd name="T90" fmla="*/ 455 w 1081"/>
              <a:gd name="T91" fmla="*/ 435 h 494"/>
              <a:gd name="T92" fmla="*/ 444 w 1081"/>
              <a:gd name="T93" fmla="*/ 341 h 494"/>
              <a:gd name="T94" fmla="*/ 354 w 1081"/>
              <a:gd name="T95" fmla="*/ 346 h 494"/>
              <a:gd name="T96" fmla="*/ 367 w 1081"/>
              <a:gd name="T97" fmla="*/ 418 h 494"/>
              <a:gd name="T98" fmla="*/ 408 w 1081"/>
              <a:gd name="T99" fmla="*/ 356 h 494"/>
              <a:gd name="T100" fmla="*/ 339 w 1081"/>
              <a:gd name="T101" fmla="*/ 351 h 494"/>
              <a:gd name="T102" fmla="*/ 281 w 1081"/>
              <a:gd name="T103" fmla="*/ 349 h 494"/>
              <a:gd name="T104" fmla="*/ 537 w 1081"/>
              <a:gd name="T105" fmla="*/ 487 h 494"/>
              <a:gd name="T106" fmla="*/ 563 w 1081"/>
              <a:gd name="T107" fmla="*/ 488 h 494"/>
              <a:gd name="T108" fmla="*/ 543 w 1081"/>
              <a:gd name="T109" fmla="*/ 420 h 4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81" h="494">
                <a:moveTo>
                  <a:pt x="0" y="191"/>
                </a:moveTo>
                <a:cubicBezTo>
                  <a:pt x="0" y="191"/>
                  <a:pt x="1" y="190"/>
                  <a:pt x="1" y="190"/>
                </a:cubicBezTo>
                <a:cubicBezTo>
                  <a:pt x="32" y="132"/>
                  <a:pt x="63" y="75"/>
                  <a:pt x="94" y="18"/>
                </a:cubicBezTo>
                <a:cubicBezTo>
                  <a:pt x="96" y="15"/>
                  <a:pt x="98" y="12"/>
                  <a:pt x="99" y="9"/>
                </a:cubicBezTo>
                <a:cubicBezTo>
                  <a:pt x="102" y="4"/>
                  <a:pt x="109" y="1"/>
                  <a:pt x="115" y="4"/>
                </a:cubicBezTo>
                <a:cubicBezTo>
                  <a:pt x="134" y="14"/>
                  <a:pt x="152" y="24"/>
                  <a:pt x="170" y="34"/>
                </a:cubicBezTo>
                <a:cubicBezTo>
                  <a:pt x="195" y="47"/>
                  <a:pt x="219" y="61"/>
                  <a:pt x="243" y="74"/>
                </a:cubicBezTo>
                <a:cubicBezTo>
                  <a:pt x="243" y="74"/>
                  <a:pt x="244" y="74"/>
                  <a:pt x="244" y="75"/>
                </a:cubicBezTo>
                <a:cubicBezTo>
                  <a:pt x="251" y="79"/>
                  <a:pt x="253" y="84"/>
                  <a:pt x="249" y="91"/>
                </a:cubicBezTo>
                <a:cubicBezTo>
                  <a:pt x="240" y="109"/>
                  <a:pt x="230" y="126"/>
                  <a:pt x="220" y="144"/>
                </a:cubicBezTo>
                <a:cubicBezTo>
                  <a:pt x="198" y="186"/>
                  <a:pt x="175" y="227"/>
                  <a:pt x="152" y="269"/>
                </a:cubicBezTo>
                <a:cubicBezTo>
                  <a:pt x="152" y="269"/>
                  <a:pt x="152" y="270"/>
                  <a:pt x="151" y="271"/>
                </a:cubicBezTo>
                <a:cubicBezTo>
                  <a:pt x="148" y="277"/>
                  <a:pt x="142" y="279"/>
                  <a:pt x="136" y="275"/>
                </a:cubicBezTo>
                <a:cubicBezTo>
                  <a:pt x="128" y="271"/>
                  <a:pt x="121" y="267"/>
                  <a:pt x="114" y="263"/>
                </a:cubicBezTo>
                <a:cubicBezTo>
                  <a:pt x="79" y="244"/>
                  <a:pt x="43" y="225"/>
                  <a:pt x="8" y="206"/>
                </a:cubicBezTo>
                <a:cubicBezTo>
                  <a:pt x="5" y="204"/>
                  <a:pt x="2" y="201"/>
                  <a:pt x="0" y="198"/>
                </a:cubicBezTo>
                <a:cubicBezTo>
                  <a:pt x="0" y="196"/>
                  <a:pt x="0" y="193"/>
                  <a:pt x="0" y="191"/>
                </a:cubicBezTo>
                <a:close/>
                <a:moveTo>
                  <a:pt x="1081" y="192"/>
                </a:moveTo>
                <a:cubicBezTo>
                  <a:pt x="1080" y="190"/>
                  <a:pt x="1080" y="189"/>
                  <a:pt x="1079" y="187"/>
                </a:cubicBezTo>
                <a:cubicBezTo>
                  <a:pt x="1056" y="146"/>
                  <a:pt x="1034" y="104"/>
                  <a:pt x="1011" y="63"/>
                </a:cubicBezTo>
                <a:cubicBezTo>
                  <a:pt x="1001" y="45"/>
                  <a:pt x="992" y="28"/>
                  <a:pt x="982" y="10"/>
                </a:cubicBezTo>
                <a:cubicBezTo>
                  <a:pt x="982" y="10"/>
                  <a:pt x="982" y="10"/>
                  <a:pt x="982" y="9"/>
                </a:cubicBezTo>
                <a:cubicBezTo>
                  <a:pt x="979" y="4"/>
                  <a:pt x="973" y="0"/>
                  <a:pt x="965" y="4"/>
                </a:cubicBezTo>
                <a:cubicBezTo>
                  <a:pt x="947" y="14"/>
                  <a:pt x="929" y="24"/>
                  <a:pt x="911" y="34"/>
                </a:cubicBezTo>
                <a:cubicBezTo>
                  <a:pt x="886" y="47"/>
                  <a:pt x="862" y="61"/>
                  <a:pt x="837" y="74"/>
                </a:cubicBezTo>
                <a:cubicBezTo>
                  <a:pt x="830" y="78"/>
                  <a:pt x="827" y="84"/>
                  <a:pt x="832" y="92"/>
                </a:cubicBezTo>
                <a:cubicBezTo>
                  <a:pt x="832" y="92"/>
                  <a:pt x="833" y="93"/>
                  <a:pt x="833" y="94"/>
                </a:cubicBezTo>
                <a:cubicBezTo>
                  <a:pt x="861" y="145"/>
                  <a:pt x="889" y="196"/>
                  <a:pt x="916" y="247"/>
                </a:cubicBezTo>
                <a:cubicBezTo>
                  <a:pt x="921" y="255"/>
                  <a:pt x="925" y="263"/>
                  <a:pt x="929" y="271"/>
                </a:cubicBezTo>
                <a:cubicBezTo>
                  <a:pt x="933" y="277"/>
                  <a:pt x="939" y="278"/>
                  <a:pt x="945" y="275"/>
                </a:cubicBezTo>
                <a:cubicBezTo>
                  <a:pt x="946" y="275"/>
                  <a:pt x="946" y="275"/>
                  <a:pt x="946" y="275"/>
                </a:cubicBezTo>
                <a:cubicBezTo>
                  <a:pt x="988" y="252"/>
                  <a:pt x="1030" y="229"/>
                  <a:pt x="1071" y="207"/>
                </a:cubicBezTo>
                <a:cubicBezTo>
                  <a:pt x="1075" y="204"/>
                  <a:pt x="1079" y="202"/>
                  <a:pt x="1081" y="198"/>
                </a:cubicBezTo>
                <a:cubicBezTo>
                  <a:pt x="1081" y="196"/>
                  <a:pt x="1081" y="194"/>
                  <a:pt x="1081" y="192"/>
                </a:cubicBezTo>
                <a:close/>
                <a:moveTo>
                  <a:pt x="462" y="83"/>
                </a:moveTo>
                <a:cubicBezTo>
                  <a:pt x="455" y="82"/>
                  <a:pt x="449" y="81"/>
                  <a:pt x="442" y="84"/>
                </a:cubicBezTo>
                <a:cubicBezTo>
                  <a:pt x="409" y="94"/>
                  <a:pt x="375" y="105"/>
                  <a:pt x="341" y="116"/>
                </a:cubicBezTo>
                <a:cubicBezTo>
                  <a:pt x="336" y="118"/>
                  <a:pt x="330" y="118"/>
                  <a:pt x="324" y="115"/>
                </a:cubicBezTo>
                <a:cubicBezTo>
                  <a:pt x="321" y="114"/>
                  <a:pt x="318" y="113"/>
                  <a:pt x="315" y="112"/>
                </a:cubicBezTo>
                <a:cubicBezTo>
                  <a:pt x="304" y="108"/>
                  <a:pt x="294" y="104"/>
                  <a:pt x="283" y="100"/>
                </a:cubicBezTo>
                <a:cubicBezTo>
                  <a:pt x="278" y="98"/>
                  <a:pt x="275" y="99"/>
                  <a:pt x="272" y="104"/>
                </a:cubicBezTo>
                <a:cubicBezTo>
                  <a:pt x="272" y="104"/>
                  <a:pt x="271" y="105"/>
                  <a:pt x="271" y="106"/>
                </a:cubicBezTo>
                <a:cubicBezTo>
                  <a:pt x="252" y="140"/>
                  <a:pt x="233" y="174"/>
                  <a:pt x="213" y="209"/>
                </a:cubicBezTo>
                <a:cubicBezTo>
                  <a:pt x="203" y="229"/>
                  <a:pt x="192" y="248"/>
                  <a:pt x="181" y="268"/>
                </a:cubicBezTo>
                <a:cubicBezTo>
                  <a:pt x="178" y="273"/>
                  <a:pt x="179" y="277"/>
                  <a:pt x="184" y="280"/>
                </a:cubicBezTo>
                <a:cubicBezTo>
                  <a:pt x="212" y="296"/>
                  <a:pt x="240" y="312"/>
                  <a:pt x="268" y="328"/>
                </a:cubicBezTo>
                <a:cubicBezTo>
                  <a:pt x="270" y="330"/>
                  <a:pt x="273" y="330"/>
                  <a:pt x="275" y="332"/>
                </a:cubicBezTo>
                <a:cubicBezTo>
                  <a:pt x="282" y="315"/>
                  <a:pt x="294" y="305"/>
                  <a:pt x="313" y="305"/>
                </a:cubicBezTo>
                <a:cubicBezTo>
                  <a:pt x="331" y="306"/>
                  <a:pt x="343" y="316"/>
                  <a:pt x="349" y="333"/>
                </a:cubicBezTo>
                <a:cubicBezTo>
                  <a:pt x="359" y="321"/>
                  <a:pt x="372" y="315"/>
                  <a:pt x="387" y="318"/>
                </a:cubicBezTo>
                <a:cubicBezTo>
                  <a:pt x="403" y="321"/>
                  <a:pt x="412" y="331"/>
                  <a:pt x="417" y="345"/>
                </a:cubicBezTo>
                <a:cubicBezTo>
                  <a:pt x="418" y="345"/>
                  <a:pt x="418" y="345"/>
                  <a:pt x="418" y="345"/>
                </a:cubicBezTo>
                <a:cubicBezTo>
                  <a:pt x="419" y="344"/>
                  <a:pt x="420" y="343"/>
                  <a:pt x="421" y="342"/>
                </a:cubicBezTo>
                <a:cubicBezTo>
                  <a:pt x="428" y="335"/>
                  <a:pt x="437" y="331"/>
                  <a:pt x="447" y="331"/>
                </a:cubicBezTo>
                <a:cubicBezTo>
                  <a:pt x="463" y="331"/>
                  <a:pt x="475" y="338"/>
                  <a:pt x="482" y="352"/>
                </a:cubicBezTo>
                <a:cubicBezTo>
                  <a:pt x="483" y="354"/>
                  <a:pt x="484" y="355"/>
                  <a:pt x="485" y="356"/>
                </a:cubicBezTo>
                <a:cubicBezTo>
                  <a:pt x="489" y="360"/>
                  <a:pt x="493" y="363"/>
                  <a:pt x="497" y="366"/>
                </a:cubicBezTo>
                <a:cubicBezTo>
                  <a:pt x="510" y="363"/>
                  <a:pt x="522" y="365"/>
                  <a:pt x="532" y="373"/>
                </a:cubicBezTo>
                <a:cubicBezTo>
                  <a:pt x="543" y="381"/>
                  <a:pt x="547" y="392"/>
                  <a:pt x="547" y="405"/>
                </a:cubicBezTo>
                <a:cubicBezTo>
                  <a:pt x="560" y="416"/>
                  <a:pt x="573" y="426"/>
                  <a:pt x="586" y="437"/>
                </a:cubicBezTo>
                <a:cubicBezTo>
                  <a:pt x="595" y="443"/>
                  <a:pt x="603" y="451"/>
                  <a:pt x="612" y="457"/>
                </a:cubicBezTo>
                <a:cubicBezTo>
                  <a:pt x="621" y="463"/>
                  <a:pt x="631" y="464"/>
                  <a:pt x="640" y="459"/>
                </a:cubicBezTo>
                <a:cubicBezTo>
                  <a:pt x="650" y="454"/>
                  <a:pt x="655" y="446"/>
                  <a:pt x="656" y="435"/>
                </a:cubicBezTo>
                <a:cubicBezTo>
                  <a:pt x="656" y="425"/>
                  <a:pt x="652" y="418"/>
                  <a:pt x="644" y="412"/>
                </a:cubicBezTo>
                <a:cubicBezTo>
                  <a:pt x="602" y="379"/>
                  <a:pt x="561" y="346"/>
                  <a:pt x="519" y="313"/>
                </a:cubicBezTo>
                <a:cubicBezTo>
                  <a:pt x="518" y="312"/>
                  <a:pt x="517" y="311"/>
                  <a:pt x="516" y="310"/>
                </a:cubicBezTo>
                <a:cubicBezTo>
                  <a:pt x="513" y="307"/>
                  <a:pt x="513" y="303"/>
                  <a:pt x="515" y="301"/>
                </a:cubicBezTo>
                <a:cubicBezTo>
                  <a:pt x="517" y="298"/>
                  <a:pt x="521" y="297"/>
                  <a:pt x="524" y="299"/>
                </a:cubicBezTo>
                <a:cubicBezTo>
                  <a:pt x="526" y="300"/>
                  <a:pt x="527" y="301"/>
                  <a:pt x="528" y="302"/>
                </a:cubicBezTo>
                <a:cubicBezTo>
                  <a:pt x="559" y="326"/>
                  <a:pt x="589" y="350"/>
                  <a:pt x="619" y="374"/>
                </a:cubicBezTo>
                <a:cubicBezTo>
                  <a:pt x="640" y="390"/>
                  <a:pt x="661" y="407"/>
                  <a:pt x="682" y="423"/>
                </a:cubicBezTo>
                <a:cubicBezTo>
                  <a:pt x="687" y="427"/>
                  <a:pt x="692" y="429"/>
                  <a:pt x="698" y="430"/>
                </a:cubicBezTo>
                <a:cubicBezTo>
                  <a:pt x="710" y="430"/>
                  <a:pt x="721" y="423"/>
                  <a:pt x="726" y="412"/>
                </a:cubicBezTo>
                <a:cubicBezTo>
                  <a:pt x="730" y="400"/>
                  <a:pt x="727" y="388"/>
                  <a:pt x="717" y="380"/>
                </a:cubicBezTo>
                <a:cubicBezTo>
                  <a:pt x="714" y="378"/>
                  <a:pt x="711" y="376"/>
                  <a:pt x="709" y="373"/>
                </a:cubicBezTo>
                <a:cubicBezTo>
                  <a:pt x="660" y="335"/>
                  <a:pt x="611" y="297"/>
                  <a:pt x="562" y="258"/>
                </a:cubicBezTo>
                <a:cubicBezTo>
                  <a:pt x="561" y="257"/>
                  <a:pt x="560" y="256"/>
                  <a:pt x="558" y="255"/>
                </a:cubicBezTo>
                <a:cubicBezTo>
                  <a:pt x="556" y="252"/>
                  <a:pt x="556" y="249"/>
                  <a:pt x="558" y="247"/>
                </a:cubicBezTo>
                <a:cubicBezTo>
                  <a:pt x="559" y="244"/>
                  <a:pt x="561" y="244"/>
                  <a:pt x="565" y="243"/>
                </a:cubicBezTo>
                <a:cubicBezTo>
                  <a:pt x="566" y="244"/>
                  <a:pt x="569" y="246"/>
                  <a:pt x="571" y="248"/>
                </a:cubicBezTo>
                <a:cubicBezTo>
                  <a:pt x="626" y="291"/>
                  <a:pt x="681" y="334"/>
                  <a:pt x="735" y="377"/>
                </a:cubicBezTo>
                <a:cubicBezTo>
                  <a:pt x="742" y="382"/>
                  <a:pt x="748" y="388"/>
                  <a:pt x="755" y="393"/>
                </a:cubicBezTo>
                <a:cubicBezTo>
                  <a:pt x="765" y="399"/>
                  <a:pt x="776" y="399"/>
                  <a:pt x="785" y="393"/>
                </a:cubicBezTo>
                <a:cubicBezTo>
                  <a:pt x="795" y="387"/>
                  <a:pt x="800" y="377"/>
                  <a:pt x="798" y="365"/>
                </a:cubicBezTo>
                <a:cubicBezTo>
                  <a:pt x="797" y="358"/>
                  <a:pt x="793" y="352"/>
                  <a:pt x="787" y="347"/>
                </a:cubicBezTo>
                <a:cubicBezTo>
                  <a:pt x="736" y="307"/>
                  <a:pt x="684" y="266"/>
                  <a:pt x="633" y="225"/>
                </a:cubicBezTo>
                <a:cubicBezTo>
                  <a:pt x="612" y="209"/>
                  <a:pt x="591" y="192"/>
                  <a:pt x="569" y="175"/>
                </a:cubicBezTo>
                <a:cubicBezTo>
                  <a:pt x="564" y="171"/>
                  <a:pt x="559" y="170"/>
                  <a:pt x="553" y="173"/>
                </a:cubicBezTo>
                <a:cubicBezTo>
                  <a:pt x="542" y="178"/>
                  <a:pt x="531" y="183"/>
                  <a:pt x="519" y="188"/>
                </a:cubicBezTo>
                <a:cubicBezTo>
                  <a:pt x="493" y="199"/>
                  <a:pt x="467" y="210"/>
                  <a:pt x="441" y="221"/>
                </a:cubicBezTo>
                <a:cubicBezTo>
                  <a:pt x="430" y="226"/>
                  <a:pt x="417" y="227"/>
                  <a:pt x="405" y="224"/>
                </a:cubicBezTo>
                <a:cubicBezTo>
                  <a:pt x="390" y="221"/>
                  <a:pt x="378" y="213"/>
                  <a:pt x="370" y="199"/>
                </a:cubicBezTo>
                <a:cubicBezTo>
                  <a:pt x="365" y="190"/>
                  <a:pt x="363" y="180"/>
                  <a:pt x="367" y="170"/>
                </a:cubicBezTo>
                <a:cubicBezTo>
                  <a:pt x="370" y="161"/>
                  <a:pt x="375" y="155"/>
                  <a:pt x="383" y="150"/>
                </a:cubicBezTo>
                <a:cubicBezTo>
                  <a:pt x="410" y="130"/>
                  <a:pt x="438" y="110"/>
                  <a:pt x="465" y="90"/>
                </a:cubicBezTo>
                <a:cubicBezTo>
                  <a:pt x="466" y="89"/>
                  <a:pt x="468" y="88"/>
                  <a:pt x="469" y="87"/>
                </a:cubicBezTo>
                <a:cubicBezTo>
                  <a:pt x="467" y="83"/>
                  <a:pt x="464" y="84"/>
                  <a:pt x="462" y="83"/>
                </a:cubicBezTo>
                <a:close/>
                <a:moveTo>
                  <a:pt x="378" y="183"/>
                </a:moveTo>
                <a:cubicBezTo>
                  <a:pt x="379" y="192"/>
                  <a:pt x="384" y="199"/>
                  <a:pt x="390" y="204"/>
                </a:cubicBezTo>
                <a:cubicBezTo>
                  <a:pt x="404" y="214"/>
                  <a:pt x="420" y="216"/>
                  <a:pt x="435" y="209"/>
                </a:cubicBezTo>
                <a:cubicBezTo>
                  <a:pt x="464" y="197"/>
                  <a:pt x="492" y="185"/>
                  <a:pt x="520" y="173"/>
                </a:cubicBezTo>
                <a:cubicBezTo>
                  <a:pt x="533" y="168"/>
                  <a:pt x="546" y="163"/>
                  <a:pt x="559" y="157"/>
                </a:cubicBezTo>
                <a:cubicBezTo>
                  <a:pt x="564" y="155"/>
                  <a:pt x="568" y="156"/>
                  <a:pt x="572" y="159"/>
                </a:cubicBezTo>
                <a:cubicBezTo>
                  <a:pt x="573" y="160"/>
                  <a:pt x="574" y="160"/>
                  <a:pt x="575" y="161"/>
                </a:cubicBezTo>
                <a:cubicBezTo>
                  <a:pt x="592" y="175"/>
                  <a:pt x="609" y="188"/>
                  <a:pt x="626" y="202"/>
                </a:cubicBezTo>
                <a:cubicBezTo>
                  <a:pt x="684" y="248"/>
                  <a:pt x="742" y="294"/>
                  <a:pt x="800" y="340"/>
                </a:cubicBezTo>
                <a:cubicBezTo>
                  <a:pt x="805" y="344"/>
                  <a:pt x="810" y="345"/>
                  <a:pt x="816" y="340"/>
                </a:cubicBezTo>
                <a:cubicBezTo>
                  <a:pt x="843" y="321"/>
                  <a:pt x="870" y="301"/>
                  <a:pt x="897" y="281"/>
                </a:cubicBezTo>
                <a:cubicBezTo>
                  <a:pt x="902" y="278"/>
                  <a:pt x="904" y="273"/>
                  <a:pt x="900" y="268"/>
                </a:cubicBezTo>
                <a:cubicBezTo>
                  <a:pt x="895" y="259"/>
                  <a:pt x="891" y="251"/>
                  <a:pt x="886" y="243"/>
                </a:cubicBezTo>
                <a:cubicBezTo>
                  <a:pt x="861" y="197"/>
                  <a:pt x="835" y="151"/>
                  <a:pt x="810" y="105"/>
                </a:cubicBezTo>
                <a:cubicBezTo>
                  <a:pt x="806" y="99"/>
                  <a:pt x="803" y="98"/>
                  <a:pt x="797" y="100"/>
                </a:cubicBezTo>
                <a:cubicBezTo>
                  <a:pt x="783" y="105"/>
                  <a:pt x="770" y="110"/>
                  <a:pt x="757" y="115"/>
                </a:cubicBezTo>
                <a:cubicBezTo>
                  <a:pt x="751" y="118"/>
                  <a:pt x="746" y="118"/>
                  <a:pt x="740" y="115"/>
                </a:cubicBezTo>
                <a:cubicBezTo>
                  <a:pt x="698" y="94"/>
                  <a:pt x="657" y="74"/>
                  <a:pt x="615" y="54"/>
                </a:cubicBezTo>
                <a:cubicBezTo>
                  <a:pt x="609" y="51"/>
                  <a:pt x="603" y="51"/>
                  <a:pt x="596" y="53"/>
                </a:cubicBezTo>
                <a:cubicBezTo>
                  <a:pt x="565" y="63"/>
                  <a:pt x="534" y="73"/>
                  <a:pt x="503" y="83"/>
                </a:cubicBezTo>
                <a:cubicBezTo>
                  <a:pt x="495" y="86"/>
                  <a:pt x="487" y="90"/>
                  <a:pt x="481" y="95"/>
                </a:cubicBezTo>
                <a:cubicBezTo>
                  <a:pt x="455" y="113"/>
                  <a:pt x="429" y="132"/>
                  <a:pt x="404" y="151"/>
                </a:cubicBezTo>
                <a:cubicBezTo>
                  <a:pt x="398" y="155"/>
                  <a:pt x="392" y="158"/>
                  <a:pt x="387" y="163"/>
                </a:cubicBezTo>
                <a:cubicBezTo>
                  <a:pt x="381" y="167"/>
                  <a:pt x="378" y="173"/>
                  <a:pt x="378" y="181"/>
                </a:cubicBezTo>
                <a:cubicBezTo>
                  <a:pt x="378" y="182"/>
                  <a:pt x="378" y="183"/>
                  <a:pt x="378" y="183"/>
                </a:cubicBezTo>
                <a:close/>
                <a:moveTo>
                  <a:pt x="482" y="393"/>
                </a:moveTo>
                <a:cubicBezTo>
                  <a:pt x="479" y="401"/>
                  <a:pt x="477" y="408"/>
                  <a:pt x="474" y="416"/>
                </a:cubicBezTo>
                <a:cubicBezTo>
                  <a:pt x="470" y="428"/>
                  <a:pt x="466" y="440"/>
                  <a:pt x="462" y="452"/>
                </a:cubicBezTo>
                <a:cubicBezTo>
                  <a:pt x="458" y="463"/>
                  <a:pt x="462" y="474"/>
                  <a:pt x="471" y="482"/>
                </a:cubicBezTo>
                <a:cubicBezTo>
                  <a:pt x="486" y="494"/>
                  <a:pt x="507" y="488"/>
                  <a:pt x="514" y="471"/>
                </a:cubicBezTo>
                <a:cubicBezTo>
                  <a:pt x="516" y="466"/>
                  <a:pt x="518" y="462"/>
                  <a:pt x="519" y="457"/>
                </a:cubicBezTo>
                <a:cubicBezTo>
                  <a:pt x="525" y="442"/>
                  <a:pt x="530" y="426"/>
                  <a:pt x="535" y="410"/>
                </a:cubicBezTo>
                <a:cubicBezTo>
                  <a:pt x="541" y="392"/>
                  <a:pt x="527" y="375"/>
                  <a:pt x="508" y="375"/>
                </a:cubicBezTo>
                <a:cubicBezTo>
                  <a:pt x="496" y="375"/>
                  <a:pt x="486" y="382"/>
                  <a:pt x="482" y="393"/>
                </a:cubicBezTo>
                <a:close/>
                <a:moveTo>
                  <a:pt x="444" y="341"/>
                </a:moveTo>
                <a:cubicBezTo>
                  <a:pt x="433" y="343"/>
                  <a:pt x="425" y="349"/>
                  <a:pt x="422" y="359"/>
                </a:cubicBezTo>
                <a:cubicBezTo>
                  <a:pt x="418" y="370"/>
                  <a:pt x="414" y="381"/>
                  <a:pt x="410" y="392"/>
                </a:cubicBezTo>
                <a:cubicBezTo>
                  <a:pt x="407" y="401"/>
                  <a:pt x="404" y="410"/>
                  <a:pt x="401" y="419"/>
                </a:cubicBezTo>
                <a:cubicBezTo>
                  <a:pt x="398" y="430"/>
                  <a:pt x="401" y="439"/>
                  <a:pt x="409" y="447"/>
                </a:cubicBezTo>
                <a:cubicBezTo>
                  <a:pt x="417" y="454"/>
                  <a:pt x="427" y="456"/>
                  <a:pt x="437" y="453"/>
                </a:cubicBezTo>
                <a:cubicBezTo>
                  <a:pt x="446" y="450"/>
                  <a:pt x="452" y="444"/>
                  <a:pt x="455" y="435"/>
                </a:cubicBezTo>
                <a:cubicBezTo>
                  <a:pt x="461" y="416"/>
                  <a:pt x="468" y="397"/>
                  <a:pt x="474" y="378"/>
                </a:cubicBezTo>
                <a:cubicBezTo>
                  <a:pt x="475" y="375"/>
                  <a:pt x="476" y="372"/>
                  <a:pt x="476" y="369"/>
                </a:cubicBezTo>
                <a:cubicBezTo>
                  <a:pt x="476" y="352"/>
                  <a:pt x="461" y="339"/>
                  <a:pt x="444" y="341"/>
                </a:cubicBezTo>
                <a:close/>
                <a:moveTo>
                  <a:pt x="407" y="349"/>
                </a:moveTo>
                <a:cubicBezTo>
                  <a:pt x="405" y="337"/>
                  <a:pt x="394" y="328"/>
                  <a:pt x="382" y="327"/>
                </a:cubicBezTo>
                <a:cubicBezTo>
                  <a:pt x="369" y="327"/>
                  <a:pt x="358" y="334"/>
                  <a:pt x="354" y="346"/>
                </a:cubicBezTo>
                <a:cubicBezTo>
                  <a:pt x="352" y="351"/>
                  <a:pt x="350" y="356"/>
                  <a:pt x="349" y="361"/>
                </a:cubicBezTo>
                <a:cubicBezTo>
                  <a:pt x="346" y="369"/>
                  <a:pt x="343" y="376"/>
                  <a:pt x="341" y="384"/>
                </a:cubicBezTo>
                <a:cubicBezTo>
                  <a:pt x="337" y="401"/>
                  <a:pt x="350" y="417"/>
                  <a:pt x="367" y="418"/>
                </a:cubicBezTo>
                <a:cubicBezTo>
                  <a:pt x="380" y="418"/>
                  <a:pt x="390" y="411"/>
                  <a:pt x="395" y="399"/>
                </a:cubicBezTo>
                <a:cubicBezTo>
                  <a:pt x="399" y="388"/>
                  <a:pt x="403" y="376"/>
                  <a:pt x="407" y="364"/>
                </a:cubicBezTo>
                <a:cubicBezTo>
                  <a:pt x="408" y="361"/>
                  <a:pt x="408" y="358"/>
                  <a:pt x="408" y="356"/>
                </a:cubicBezTo>
                <a:cubicBezTo>
                  <a:pt x="408" y="353"/>
                  <a:pt x="408" y="351"/>
                  <a:pt x="407" y="349"/>
                </a:cubicBezTo>
                <a:close/>
                <a:moveTo>
                  <a:pt x="333" y="367"/>
                </a:moveTo>
                <a:cubicBezTo>
                  <a:pt x="335" y="362"/>
                  <a:pt x="337" y="356"/>
                  <a:pt x="339" y="351"/>
                </a:cubicBezTo>
                <a:cubicBezTo>
                  <a:pt x="343" y="337"/>
                  <a:pt x="335" y="322"/>
                  <a:pt x="321" y="317"/>
                </a:cubicBezTo>
                <a:cubicBezTo>
                  <a:pt x="308" y="312"/>
                  <a:pt x="292" y="318"/>
                  <a:pt x="286" y="332"/>
                </a:cubicBezTo>
                <a:cubicBezTo>
                  <a:pt x="284" y="337"/>
                  <a:pt x="282" y="343"/>
                  <a:pt x="281" y="349"/>
                </a:cubicBezTo>
                <a:cubicBezTo>
                  <a:pt x="276" y="366"/>
                  <a:pt x="289" y="383"/>
                  <a:pt x="307" y="384"/>
                </a:cubicBezTo>
                <a:cubicBezTo>
                  <a:pt x="318" y="384"/>
                  <a:pt x="329" y="377"/>
                  <a:pt x="333" y="367"/>
                </a:cubicBezTo>
                <a:close/>
                <a:moveTo>
                  <a:pt x="537" y="487"/>
                </a:moveTo>
                <a:cubicBezTo>
                  <a:pt x="539" y="489"/>
                  <a:pt x="542" y="489"/>
                  <a:pt x="546" y="489"/>
                </a:cubicBezTo>
                <a:cubicBezTo>
                  <a:pt x="550" y="489"/>
                  <a:pt x="554" y="489"/>
                  <a:pt x="558" y="489"/>
                </a:cubicBezTo>
                <a:cubicBezTo>
                  <a:pt x="560" y="489"/>
                  <a:pt x="562" y="489"/>
                  <a:pt x="563" y="488"/>
                </a:cubicBezTo>
                <a:cubicBezTo>
                  <a:pt x="582" y="478"/>
                  <a:pt x="585" y="454"/>
                  <a:pt x="569" y="442"/>
                </a:cubicBezTo>
                <a:cubicBezTo>
                  <a:pt x="563" y="437"/>
                  <a:pt x="557" y="432"/>
                  <a:pt x="551" y="427"/>
                </a:cubicBezTo>
                <a:cubicBezTo>
                  <a:pt x="548" y="425"/>
                  <a:pt x="546" y="423"/>
                  <a:pt x="543" y="420"/>
                </a:cubicBezTo>
                <a:cubicBezTo>
                  <a:pt x="536" y="439"/>
                  <a:pt x="530" y="458"/>
                  <a:pt x="523" y="476"/>
                </a:cubicBezTo>
                <a:cubicBezTo>
                  <a:pt x="528" y="480"/>
                  <a:pt x="532" y="483"/>
                  <a:pt x="537" y="4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211247" y="4947060"/>
            <a:ext cx="1855414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Business Services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5143881" y="4577108"/>
            <a:ext cx="197354" cy="223450"/>
            <a:chOff x="10970783" y="2294593"/>
            <a:chExt cx="197354" cy="223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Rectangle 19"/>
            <p:cNvSpPr>
              <a:spLocks noChangeArrowheads="1"/>
            </p:cNvSpPr>
            <p:nvPr/>
          </p:nvSpPr>
          <p:spPr bwMode="auto">
            <a:xfrm>
              <a:off x="11093925" y="2416104"/>
              <a:ext cx="20388" cy="1019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0"/>
            <p:cNvSpPr>
              <a:spLocks noEditPoints="1"/>
            </p:cNvSpPr>
            <p:nvPr/>
          </p:nvSpPr>
          <p:spPr bwMode="auto">
            <a:xfrm>
              <a:off x="11120022" y="2392047"/>
              <a:ext cx="48115" cy="125996"/>
            </a:xfrm>
            <a:custGeom>
              <a:avLst/>
              <a:gdLst>
                <a:gd name="T0" fmla="*/ 0 w 118"/>
                <a:gd name="T1" fmla="*/ 0 h 309"/>
                <a:gd name="T2" fmla="*/ 0 w 118"/>
                <a:gd name="T3" fmla="*/ 309 h 309"/>
                <a:gd name="T4" fmla="*/ 54 w 118"/>
                <a:gd name="T5" fmla="*/ 309 h 309"/>
                <a:gd name="T6" fmla="*/ 118 w 118"/>
                <a:gd name="T7" fmla="*/ 309 h 309"/>
                <a:gd name="T8" fmla="*/ 118 w 118"/>
                <a:gd name="T9" fmla="*/ 0 h 309"/>
                <a:gd name="T10" fmla="*/ 0 w 118"/>
                <a:gd name="T11" fmla="*/ 0 h 309"/>
                <a:gd name="T12" fmla="*/ 33 w 118"/>
                <a:gd name="T13" fmla="*/ 290 h 309"/>
                <a:gd name="T14" fmla="*/ 19 w 118"/>
                <a:gd name="T15" fmla="*/ 290 h 309"/>
                <a:gd name="T16" fmla="*/ 19 w 118"/>
                <a:gd name="T17" fmla="*/ 264 h 309"/>
                <a:gd name="T18" fmla="*/ 33 w 118"/>
                <a:gd name="T19" fmla="*/ 264 h 309"/>
                <a:gd name="T20" fmla="*/ 33 w 118"/>
                <a:gd name="T21" fmla="*/ 290 h 309"/>
                <a:gd name="T22" fmla="*/ 33 w 118"/>
                <a:gd name="T23" fmla="*/ 168 h 309"/>
                <a:gd name="T24" fmla="*/ 19 w 118"/>
                <a:gd name="T25" fmla="*/ 168 h 309"/>
                <a:gd name="T26" fmla="*/ 19 w 118"/>
                <a:gd name="T27" fmla="*/ 139 h 309"/>
                <a:gd name="T28" fmla="*/ 33 w 118"/>
                <a:gd name="T29" fmla="*/ 139 h 309"/>
                <a:gd name="T30" fmla="*/ 33 w 118"/>
                <a:gd name="T31" fmla="*/ 168 h 309"/>
                <a:gd name="T32" fmla="*/ 33 w 118"/>
                <a:gd name="T33" fmla="*/ 42 h 309"/>
                <a:gd name="T34" fmla="*/ 19 w 118"/>
                <a:gd name="T35" fmla="*/ 42 h 309"/>
                <a:gd name="T36" fmla="*/ 19 w 118"/>
                <a:gd name="T37" fmla="*/ 14 h 309"/>
                <a:gd name="T38" fmla="*/ 33 w 118"/>
                <a:gd name="T39" fmla="*/ 14 h 309"/>
                <a:gd name="T40" fmla="*/ 33 w 118"/>
                <a:gd name="T41" fmla="*/ 42 h 309"/>
                <a:gd name="T42" fmla="*/ 64 w 118"/>
                <a:gd name="T43" fmla="*/ 290 h 309"/>
                <a:gd name="T44" fmla="*/ 52 w 118"/>
                <a:gd name="T45" fmla="*/ 290 h 309"/>
                <a:gd name="T46" fmla="*/ 52 w 118"/>
                <a:gd name="T47" fmla="*/ 264 h 309"/>
                <a:gd name="T48" fmla="*/ 64 w 118"/>
                <a:gd name="T49" fmla="*/ 264 h 309"/>
                <a:gd name="T50" fmla="*/ 64 w 118"/>
                <a:gd name="T51" fmla="*/ 290 h 309"/>
                <a:gd name="T52" fmla="*/ 64 w 118"/>
                <a:gd name="T53" fmla="*/ 229 h 309"/>
                <a:gd name="T54" fmla="*/ 52 w 118"/>
                <a:gd name="T55" fmla="*/ 229 h 309"/>
                <a:gd name="T56" fmla="*/ 52 w 118"/>
                <a:gd name="T57" fmla="*/ 203 h 309"/>
                <a:gd name="T58" fmla="*/ 64 w 118"/>
                <a:gd name="T59" fmla="*/ 203 h 309"/>
                <a:gd name="T60" fmla="*/ 64 w 118"/>
                <a:gd name="T61" fmla="*/ 229 h 309"/>
                <a:gd name="T62" fmla="*/ 64 w 118"/>
                <a:gd name="T63" fmla="*/ 168 h 309"/>
                <a:gd name="T64" fmla="*/ 52 w 118"/>
                <a:gd name="T65" fmla="*/ 168 h 309"/>
                <a:gd name="T66" fmla="*/ 52 w 118"/>
                <a:gd name="T67" fmla="*/ 139 h 309"/>
                <a:gd name="T68" fmla="*/ 64 w 118"/>
                <a:gd name="T69" fmla="*/ 139 h 309"/>
                <a:gd name="T70" fmla="*/ 64 w 118"/>
                <a:gd name="T71" fmla="*/ 168 h 309"/>
                <a:gd name="T72" fmla="*/ 64 w 118"/>
                <a:gd name="T73" fmla="*/ 104 h 309"/>
                <a:gd name="T74" fmla="*/ 52 w 118"/>
                <a:gd name="T75" fmla="*/ 104 h 309"/>
                <a:gd name="T76" fmla="*/ 52 w 118"/>
                <a:gd name="T77" fmla="*/ 78 h 309"/>
                <a:gd name="T78" fmla="*/ 64 w 118"/>
                <a:gd name="T79" fmla="*/ 78 h 309"/>
                <a:gd name="T80" fmla="*/ 64 w 118"/>
                <a:gd name="T81" fmla="*/ 104 h 309"/>
                <a:gd name="T82" fmla="*/ 97 w 118"/>
                <a:gd name="T83" fmla="*/ 290 h 309"/>
                <a:gd name="T84" fmla="*/ 83 w 118"/>
                <a:gd name="T85" fmla="*/ 290 h 309"/>
                <a:gd name="T86" fmla="*/ 83 w 118"/>
                <a:gd name="T87" fmla="*/ 264 h 309"/>
                <a:gd name="T88" fmla="*/ 97 w 118"/>
                <a:gd name="T89" fmla="*/ 264 h 309"/>
                <a:gd name="T90" fmla="*/ 97 w 118"/>
                <a:gd name="T91" fmla="*/ 290 h 309"/>
                <a:gd name="T92" fmla="*/ 97 w 118"/>
                <a:gd name="T93" fmla="*/ 229 h 309"/>
                <a:gd name="T94" fmla="*/ 83 w 118"/>
                <a:gd name="T95" fmla="*/ 229 h 309"/>
                <a:gd name="T96" fmla="*/ 83 w 118"/>
                <a:gd name="T97" fmla="*/ 203 h 309"/>
                <a:gd name="T98" fmla="*/ 97 w 118"/>
                <a:gd name="T99" fmla="*/ 203 h 309"/>
                <a:gd name="T100" fmla="*/ 97 w 118"/>
                <a:gd name="T101" fmla="*/ 229 h 309"/>
                <a:gd name="T102" fmla="*/ 97 w 118"/>
                <a:gd name="T103" fmla="*/ 168 h 309"/>
                <a:gd name="T104" fmla="*/ 83 w 118"/>
                <a:gd name="T105" fmla="*/ 168 h 309"/>
                <a:gd name="T106" fmla="*/ 83 w 118"/>
                <a:gd name="T107" fmla="*/ 139 h 309"/>
                <a:gd name="T108" fmla="*/ 97 w 118"/>
                <a:gd name="T109" fmla="*/ 139 h 309"/>
                <a:gd name="T110" fmla="*/ 97 w 118"/>
                <a:gd name="T111" fmla="*/ 168 h 309"/>
                <a:gd name="T112" fmla="*/ 97 w 118"/>
                <a:gd name="T113" fmla="*/ 42 h 309"/>
                <a:gd name="T114" fmla="*/ 83 w 118"/>
                <a:gd name="T115" fmla="*/ 42 h 309"/>
                <a:gd name="T116" fmla="*/ 83 w 118"/>
                <a:gd name="T117" fmla="*/ 14 h 309"/>
                <a:gd name="T118" fmla="*/ 97 w 118"/>
                <a:gd name="T119" fmla="*/ 14 h 309"/>
                <a:gd name="T120" fmla="*/ 97 w 118"/>
                <a:gd name="T121" fmla="*/ 42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8" h="309">
                  <a:moveTo>
                    <a:pt x="0" y="0"/>
                  </a:moveTo>
                  <a:lnTo>
                    <a:pt x="0" y="309"/>
                  </a:lnTo>
                  <a:lnTo>
                    <a:pt x="54" y="309"/>
                  </a:lnTo>
                  <a:lnTo>
                    <a:pt x="118" y="309"/>
                  </a:lnTo>
                  <a:lnTo>
                    <a:pt x="118" y="0"/>
                  </a:lnTo>
                  <a:lnTo>
                    <a:pt x="0" y="0"/>
                  </a:lnTo>
                  <a:close/>
                  <a:moveTo>
                    <a:pt x="33" y="290"/>
                  </a:moveTo>
                  <a:lnTo>
                    <a:pt x="19" y="290"/>
                  </a:lnTo>
                  <a:lnTo>
                    <a:pt x="19" y="264"/>
                  </a:lnTo>
                  <a:lnTo>
                    <a:pt x="33" y="264"/>
                  </a:lnTo>
                  <a:lnTo>
                    <a:pt x="33" y="290"/>
                  </a:lnTo>
                  <a:close/>
                  <a:moveTo>
                    <a:pt x="33" y="168"/>
                  </a:moveTo>
                  <a:lnTo>
                    <a:pt x="19" y="168"/>
                  </a:lnTo>
                  <a:lnTo>
                    <a:pt x="19" y="139"/>
                  </a:lnTo>
                  <a:lnTo>
                    <a:pt x="33" y="139"/>
                  </a:lnTo>
                  <a:lnTo>
                    <a:pt x="33" y="168"/>
                  </a:lnTo>
                  <a:close/>
                  <a:moveTo>
                    <a:pt x="33" y="42"/>
                  </a:moveTo>
                  <a:lnTo>
                    <a:pt x="19" y="42"/>
                  </a:lnTo>
                  <a:lnTo>
                    <a:pt x="19" y="14"/>
                  </a:lnTo>
                  <a:lnTo>
                    <a:pt x="33" y="14"/>
                  </a:lnTo>
                  <a:lnTo>
                    <a:pt x="33" y="42"/>
                  </a:lnTo>
                  <a:close/>
                  <a:moveTo>
                    <a:pt x="64" y="290"/>
                  </a:moveTo>
                  <a:lnTo>
                    <a:pt x="52" y="290"/>
                  </a:lnTo>
                  <a:lnTo>
                    <a:pt x="52" y="264"/>
                  </a:lnTo>
                  <a:lnTo>
                    <a:pt x="64" y="264"/>
                  </a:lnTo>
                  <a:lnTo>
                    <a:pt x="64" y="290"/>
                  </a:lnTo>
                  <a:close/>
                  <a:moveTo>
                    <a:pt x="64" y="229"/>
                  </a:moveTo>
                  <a:lnTo>
                    <a:pt x="52" y="229"/>
                  </a:lnTo>
                  <a:lnTo>
                    <a:pt x="52" y="203"/>
                  </a:lnTo>
                  <a:lnTo>
                    <a:pt x="64" y="203"/>
                  </a:lnTo>
                  <a:lnTo>
                    <a:pt x="64" y="229"/>
                  </a:lnTo>
                  <a:close/>
                  <a:moveTo>
                    <a:pt x="64" y="168"/>
                  </a:moveTo>
                  <a:lnTo>
                    <a:pt x="52" y="168"/>
                  </a:lnTo>
                  <a:lnTo>
                    <a:pt x="52" y="139"/>
                  </a:lnTo>
                  <a:lnTo>
                    <a:pt x="64" y="139"/>
                  </a:lnTo>
                  <a:lnTo>
                    <a:pt x="64" y="168"/>
                  </a:lnTo>
                  <a:close/>
                  <a:moveTo>
                    <a:pt x="64" y="104"/>
                  </a:moveTo>
                  <a:lnTo>
                    <a:pt x="52" y="104"/>
                  </a:lnTo>
                  <a:lnTo>
                    <a:pt x="52" y="78"/>
                  </a:lnTo>
                  <a:lnTo>
                    <a:pt x="64" y="78"/>
                  </a:lnTo>
                  <a:lnTo>
                    <a:pt x="64" y="104"/>
                  </a:lnTo>
                  <a:close/>
                  <a:moveTo>
                    <a:pt x="97" y="290"/>
                  </a:moveTo>
                  <a:lnTo>
                    <a:pt x="83" y="290"/>
                  </a:lnTo>
                  <a:lnTo>
                    <a:pt x="83" y="264"/>
                  </a:lnTo>
                  <a:lnTo>
                    <a:pt x="97" y="264"/>
                  </a:lnTo>
                  <a:lnTo>
                    <a:pt x="97" y="290"/>
                  </a:lnTo>
                  <a:close/>
                  <a:moveTo>
                    <a:pt x="97" y="229"/>
                  </a:moveTo>
                  <a:lnTo>
                    <a:pt x="83" y="229"/>
                  </a:lnTo>
                  <a:lnTo>
                    <a:pt x="83" y="203"/>
                  </a:lnTo>
                  <a:lnTo>
                    <a:pt x="97" y="203"/>
                  </a:lnTo>
                  <a:lnTo>
                    <a:pt x="97" y="229"/>
                  </a:lnTo>
                  <a:close/>
                  <a:moveTo>
                    <a:pt x="97" y="168"/>
                  </a:moveTo>
                  <a:lnTo>
                    <a:pt x="83" y="168"/>
                  </a:lnTo>
                  <a:lnTo>
                    <a:pt x="83" y="139"/>
                  </a:lnTo>
                  <a:lnTo>
                    <a:pt x="97" y="139"/>
                  </a:lnTo>
                  <a:lnTo>
                    <a:pt x="97" y="168"/>
                  </a:lnTo>
                  <a:close/>
                  <a:moveTo>
                    <a:pt x="97" y="42"/>
                  </a:moveTo>
                  <a:lnTo>
                    <a:pt x="83" y="42"/>
                  </a:lnTo>
                  <a:lnTo>
                    <a:pt x="83" y="14"/>
                  </a:lnTo>
                  <a:lnTo>
                    <a:pt x="97" y="14"/>
                  </a:lnTo>
                  <a:lnTo>
                    <a:pt x="97" y="4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Rectangle 21"/>
            <p:cNvSpPr>
              <a:spLocks noChangeArrowheads="1"/>
            </p:cNvSpPr>
            <p:nvPr/>
          </p:nvSpPr>
          <p:spPr bwMode="auto">
            <a:xfrm>
              <a:off x="10970783" y="2453617"/>
              <a:ext cx="35475" cy="64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0" name="Freeform 22"/>
            <p:cNvSpPr>
              <a:spLocks noEditPoints="1"/>
            </p:cNvSpPr>
            <p:nvPr/>
          </p:nvSpPr>
          <p:spPr bwMode="auto">
            <a:xfrm>
              <a:off x="11011967" y="2373697"/>
              <a:ext cx="76251" cy="144345"/>
            </a:xfrm>
            <a:custGeom>
              <a:avLst/>
              <a:gdLst>
                <a:gd name="T0" fmla="*/ 0 w 187"/>
                <a:gd name="T1" fmla="*/ 354 h 354"/>
                <a:gd name="T2" fmla="*/ 102 w 187"/>
                <a:gd name="T3" fmla="*/ 354 h 354"/>
                <a:gd name="T4" fmla="*/ 187 w 187"/>
                <a:gd name="T5" fmla="*/ 354 h 354"/>
                <a:gd name="T6" fmla="*/ 187 w 187"/>
                <a:gd name="T7" fmla="*/ 0 h 354"/>
                <a:gd name="T8" fmla="*/ 0 w 187"/>
                <a:gd name="T9" fmla="*/ 0 h 354"/>
                <a:gd name="T10" fmla="*/ 0 w 187"/>
                <a:gd name="T11" fmla="*/ 354 h 354"/>
                <a:gd name="T12" fmla="*/ 152 w 187"/>
                <a:gd name="T13" fmla="*/ 26 h 354"/>
                <a:gd name="T14" fmla="*/ 168 w 187"/>
                <a:gd name="T15" fmla="*/ 26 h 354"/>
                <a:gd name="T16" fmla="*/ 168 w 187"/>
                <a:gd name="T17" fmla="*/ 64 h 354"/>
                <a:gd name="T18" fmla="*/ 152 w 187"/>
                <a:gd name="T19" fmla="*/ 64 h 354"/>
                <a:gd name="T20" fmla="*/ 152 w 187"/>
                <a:gd name="T21" fmla="*/ 26 h 354"/>
                <a:gd name="T22" fmla="*/ 152 w 187"/>
                <a:gd name="T23" fmla="*/ 113 h 354"/>
                <a:gd name="T24" fmla="*/ 168 w 187"/>
                <a:gd name="T25" fmla="*/ 113 h 354"/>
                <a:gd name="T26" fmla="*/ 168 w 187"/>
                <a:gd name="T27" fmla="*/ 151 h 354"/>
                <a:gd name="T28" fmla="*/ 152 w 187"/>
                <a:gd name="T29" fmla="*/ 151 h 354"/>
                <a:gd name="T30" fmla="*/ 152 w 187"/>
                <a:gd name="T31" fmla="*/ 113 h 354"/>
                <a:gd name="T32" fmla="*/ 152 w 187"/>
                <a:gd name="T33" fmla="*/ 201 h 354"/>
                <a:gd name="T34" fmla="*/ 168 w 187"/>
                <a:gd name="T35" fmla="*/ 201 h 354"/>
                <a:gd name="T36" fmla="*/ 168 w 187"/>
                <a:gd name="T37" fmla="*/ 239 h 354"/>
                <a:gd name="T38" fmla="*/ 152 w 187"/>
                <a:gd name="T39" fmla="*/ 239 h 354"/>
                <a:gd name="T40" fmla="*/ 152 w 187"/>
                <a:gd name="T41" fmla="*/ 201 h 354"/>
                <a:gd name="T42" fmla="*/ 152 w 187"/>
                <a:gd name="T43" fmla="*/ 286 h 354"/>
                <a:gd name="T44" fmla="*/ 168 w 187"/>
                <a:gd name="T45" fmla="*/ 286 h 354"/>
                <a:gd name="T46" fmla="*/ 168 w 187"/>
                <a:gd name="T47" fmla="*/ 324 h 354"/>
                <a:gd name="T48" fmla="*/ 152 w 187"/>
                <a:gd name="T49" fmla="*/ 324 h 354"/>
                <a:gd name="T50" fmla="*/ 152 w 187"/>
                <a:gd name="T51" fmla="*/ 286 h 354"/>
                <a:gd name="T52" fmla="*/ 111 w 187"/>
                <a:gd name="T53" fmla="*/ 26 h 354"/>
                <a:gd name="T54" fmla="*/ 128 w 187"/>
                <a:gd name="T55" fmla="*/ 26 h 354"/>
                <a:gd name="T56" fmla="*/ 128 w 187"/>
                <a:gd name="T57" fmla="*/ 64 h 354"/>
                <a:gd name="T58" fmla="*/ 111 w 187"/>
                <a:gd name="T59" fmla="*/ 64 h 354"/>
                <a:gd name="T60" fmla="*/ 111 w 187"/>
                <a:gd name="T61" fmla="*/ 26 h 354"/>
                <a:gd name="T62" fmla="*/ 111 w 187"/>
                <a:gd name="T63" fmla="*/ 201 h 354"/>
                <a:gd name="T64" fmla="*/ 128 w 187"/>
                <a:gd name="T65" fmla="*/ 201 h 354"/>
                <a:gd name="T66" fmla="*/ 128 w 187"/>
                <a:gd name="T67" fmla="*/ 239 h 354"/>
                <a:gd name="T68" fmla="*/ 111 w 187"/>
                <a:gd name="T69" fmla="*/ 239 h 354"/>
                <a:gd name="T70" fmla="*/ 111 w 187"/>
                <a:gd name="T71" fmla="*/ 201 h 354"/>
                <a:gd name="T72" fmla="*/ 69 w 187"/>
                <a:gd name="T73" fmla="*/ 113 h 354"/>
                <a:gd name="T74" fmla="*/ 85 w 187"/>
                <a:gd name="T75" fmla="*/ 113 h 354"/>
                <a:gd name="T76" fmla="*/ 85 w 187"/>
                <a:gd name="T77" fmla="*/ 151 h 354"/>
                <a:gd name="T78" fmla="*/ 69 w 187"/>
                <a:gd name="T79" fmla="*/ 151 h 354"/>
                <a:gd name="T80" fmla="*/ 69 w 187"/>
                <a:gd name="T81" fmla="*/ 113 h 354"/>
                <a:gd name="T82" fmla="*/ 69 w 187"/>
                <a:gd name="T83" fmla="*/ 286 h 354"/>
                <a:gd name="T84" fmla="*/ 85 w 187"/>
                <a:gd name="T85" fmla="*/ 286 h 354"/>
                <a:gd name="T86" fmla="*/ 85 w 187"/>
                <a:gd name="T87" fmla="*/ 324 h 354"/>
                <a:gd name="T88" fmla="*/ 69 w 187"/>
                <a:gd name="T89" fmla="*/ 324 h 354"/>
                <a:gd name="T90" fmla="*/ 69 w 187"/>
                <a:gd name="T91" fmla="*/ 286 h 354"/>
                <a:gd name="T92" fmla="*/ 29 w 187"/>
                <a:gd name="T93" fmla="*/ 113 h 354"/>
                <a:gd name="T94" fmla="*/ 45 w 187"/>
                <a:gd name="T95" fmla="*/ 113 h 354"/>
                <a:gd name="T96" fmla="*/ 45 w 187"/>
                <a:gd name="T97" fmla="*/ 151 h 354"/>
                <a:gd name="T98" fmla="*/ 29 w 187"/>
                <a:gd name="T99" fmla="*/ 151 h 354"/>
                <a:gd name="T100" fmla="*/ 29 w 187"/>
                <a:gd name="T101" fmla="*/ 113 h 354"/>
                <a:gd name="T102" fmla="*/ 29 w 187"/>
                <a:gd name="T103" fmla="*/ 201 h 354"/>
                <a:gd name="T104" fmla="*/ 45 w 187"/>
                <a:gd name="T105" fmla="*/ 201 h 354"/>
                <a:gd name="T106" fmla="*/ 45 w 187"/>
                <a:gd name="T107" fmla="*/ 239 h 354"/>
                <a:gd name="T108" fmla="*/ 29 w 187"/>
                <a:gd name="T109" fmla="*/ 239 h 354"/>
                <a:gd name="T110" fmla="*/ 29 w 187"/>
                <a:gd name="T111" fmla="*/ 20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7" h="354">
                  <a:moveTo>
                    <a:pt x="0" y="354"/>
                  </a:moveTo>
                  <a:lnTo>
                    <a:pt x="102" y="354"/>
                  </a:lnTo>
                  <a:lnTo>
                    <a:pt x="187" y="354"/>
                  </a:lnTo>
                  <a:lnTo>
                    <a:pt x="187" y="0"/>
                  </a:lnTo>
                  <a:lnTo>
                    <a:pt x="0" y="0"/>
                  </a:lnTo>
                  <a:lnTo>
                    <a:pt x="0" y="354"/>
                  </a:lnTo>
                  <a:close/>
                  <a:moveTo>
                    <a:pt x="152" y="26"/>
                  </a:moveTo>
                  <a:lnTo>
                    <a:pt x="168" y="26"/>
                  </a:lnTo>
                  <a:lnTo>
                    <a:pt x="168" y="64"/>
                  </a:lnTo>
                  <a:lnTo>
                    <a:pt x="152" y="64"/>
                  </a:lnTo>
                  <a:lnTo>
                    <a:pt x="152" y="26"/>
                  </a:lnTo>
                  <a:close/>
                  <a:moveTo>
                    <a:pt x="152" y="113"/>
                  </a:moveTo>
                  <a:lnTo>
                    <a:pt x="168" y="113"/>
                  </a:lnTo>
                  <a:lnTo>
                    <a:pt x="168" y="151"/>
                  </a:lnTo>
                  <a:lnTo>
                    <a:pt x="152" y="151"/>
                  </a:lnTo>
                  <a:lnTo>
                    <a:pt x="152" y="113"/>
                  </a:lnTo>
                  <a:close/>
                  <a:moveTo>
                    <a:pt x="152" y="201"/>
                  </a:moveTo>
                  <a:lnTo>
                    <a:pt x="168" y="201"/>
                  </a:lnTo>
                  <a:lnTo>
                    <a:pt x="168" y="239"/>
                  </a:lnTo>
                  <a:lnTo>
                    <a:pt x="152" y="239"/>
                  </a:lnTo>
                  <a:lnTo>
                    <a:pt x="152" y="201"/>
                  </a:lnTo>
                  <a:close/>
                  <a:moveTo>
                    <a:pt x="152" y="286"/>
                  </a:moveTo>
                  <a:lnTo>
                    <a:pt x="168" y="286"/>
                  </a:lnTo>
                  <a:lnTo>
                    <a:pt x="168" y="324"/>
                  </a:lnTo>
                  <a:lnTo>
                    <a:pt x="152" y="324"/>
                  </a:lnTo>
                  <a:lnTo>
                    <a:pt x="152" y="286"/>
                  </a:lnTo>
                  <a:close/>
                  <a:moveTo>
                    <a:pt x="111" y="26"/>
                  </a:moveTo>
                  <a:lnTo>
                    <a:pt x="128" y="26"/>
                  </a:lnTo>
                  <a:lnTo>
                    <a:pt x="128" y="64"/>
                  </a:lnTo>
                  <a:lnTo>
                    <a:pt x="111" y="64"/>
                  </a:lnTo>
                  <a:lnTo>
                    <a:pt x="111" y="26"/>
                  </a:lnTo>
                  <a:close/>
                  <a:moveTo>
                    <a:pt x="111" y="201"/>
                  </a:moveTo>
                  <a:lnTo>
                    <a:pt x="128" y="201"/>
                  </a:lnTo>
                  <a:lnTo>
                    <a:pt x="128" y="239"/>
                  </a:lnTo>
                  <a:lnTo>
                    <a:pt x="111" y="239"/>
                  </a:lnTo>
                  <a:lnTo>
                    <a:pt x="111" y="201"/>
                  </a:lnTo>
                  <a:close/>
                  <a:moveTo>
                    <a:pt x="69" y="113"/>
                  </a:moveTo>
                  <a:lnTo>
                    <a:pt x="85" y="113"/>
                  </a:lnTo>
                  <a:lnTo>
                    <a:pt x="85" y="151"/>
                  </a:lnTo>
                  <a:lnTo>
                    <a:pt x="69" y="151"/>
                  </a:lnTo>
                  <a:lnTo>
                    <a:pt x="69" y="113"/>
                  </a:lnTo>
                  <a:close/>
                  <a:moveTo>
                    <a:pt x="69" y="286"/>
                  </a:moveTo>
                  <a:lnTo>
                    <a:pt x="85" y="286"/>
                  </a:lnTo>
                  <a:lnTo>
                    <a:pt x="85" y="324"/>
                  </a:lnTo>
                  <a:lnTo>
                    <a:pt x="69" y="324"/>
                  </a:lnTo>
                  <a:lnTo>
                    <a:pt x="69" y="286"/>
                  </a:lnTo>
                  <a:close/>
                  <a:moveTo>
                    <a:pt x="29" y="113"/>
                  </a:moveTo>
                  <a:lnTo>
                    <a:pt x="45" y="113"/>
                  </a:lnTo>
                  <a:lnTo>
                    <a:pt x="45" y="151"/>
                  </a:lnTo>
                  <a:lnTo>
                    <a:pt x="29" y="151"/>
                  </a:lnTo>
                  <a:lnTo>
                    <a:pt x="29" y="113"/>
                  </a:lnTo>
                  <a:close/>
                  <a:moveTo>
                    <a:pt x="29" y="201"/>
                  </a:moveTo>
                  <a:lnTo>
                    <a:pt x="45" y="201"/>
                  </a:lnTo>
                  <a:lnTo>
                    <a:pt x="45" y="239"/>
                  </a:lnTo>
                  <a:lnTo>
                    <a:pt x="29" y="239"/>
                  </a:lnTo>
                  <a:lnTo>
                    <a:pt x="29" y="2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1" name="Rectangle 23"/>
            <p:cNvSpPr>
              <a:spLocks noChangeArrowheads="1"/>
            </p:cNvSpPr>
            <p:nvPr/>
          </p:nvSpPr>
          <p:spPr bwMode="auto">
            <a:xfrm>
              <a:off x="11025422" y="2326398"/>
              <a:ext cx="49339" cy="444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2" name="Rectangle 24"/>
            <p:cNvSpPr>
              <a:spLocks noChangeArrowheads="1"/>
            </p:cNvSpPr>
            <p:nvPr/>
          </p:nvSpPr>
          <p:spPr bwMode="auto">
            <a:xfrm>
              <a:off x="11040102" y="2294593"/>
              <a:ext cx="19165" cy="28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080" y="4580142"/>
            <a:ext cx="152913" cy="225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4" name="Rectangle 33"/>
          <p:cNvSpPr/>
          <p:nvPr/>
        </p:nvSpPr>
        <p:spPr>
          <a:xfrm>
            <a:off x="3732501" y="4942917"/>
            <a:ext cx="1628837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Building &amp; Infrastructure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144317" y="4939558"/>
            <a:ext cx="1627572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Chemicals</a:t>
            </a:r>
          </a:p>
        </p:txBody>
      </p:sp>
      <p:pic>
        <p:nvPicPr>
          <p:cNvPr id="36" name="Picture 16" descr="H:\Williams Lea\Libraries\LI Overview Standard Slides\_Archive\Images\Electronics_sized.jp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8" r="18345"/>
          <a:stretch/>
        </p:blipFill>
        <p:spPr bwMode="auto">
          <a:xfrm>
            <a:off x="3755363" y="5211610"/>
            <a:ext cx="1627572" cy="53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3" descr="H:\Williams Lea\Libraries\LI Overview Standard Slides\_Archive\Images\Energy &amp; Power_sized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8" r="55" b="-431"/>
          <a:stretch/>
        </p:blipFill>
        <p:spPr bwMode="auto">
          <a:xfrm>
            <a:off x="5462857" y="5210419"/>
            <a:ext cx="1627572" cy="53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4" descr="H:\Williams Lea\Libraries\LI Overview Standard Slides\_Archive\Images\Financial Institutions_sized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11" b="-52"/>
          <a:stretch/>
        </p:blipFill>
        <p:spPr bwMode="auto">
          <a:xfrm>
            <a:off x="7170352" y="5211051"/>
            <a:ext cx="1624397" cy="53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1" descr="H:\Williams Lea\Libraries\LI Overview Standard Slides\_Archive\Images\Distribution_sized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9" t="4348" b="102"/>
          <a:stretch/>
        </p:blipFill>
        <p:spPr bwMode="auto">
          <a:xfrm>
            <a:off x="2050776" y="5211944"/>
            <a:ext cx="1624663" cy="53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H:\Williams Lea\Libraries\LI Overview Standard Slides\_Archive\Images\Consumer_sized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49"/>
          <a:stretch/>
        </p:blipFill>
        <p:spPr bwMode="auto">
          <a:xfrm flipH="1">
            <a:off x="343547" y="5213868"/>
            <a:ext cx="1624397" cy="53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340372" y="5217943"/>
            <a:ext cx="1627572" cy="528965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42" name="Rectangle 41"/>
          <p:cNvSpPr/>
          <p:nvPr/>
        </p:nvSpPr>
        <p:spPr>
          <a:xfrm>
            <a:off x="2047867" y="5217943"/>
            <a:ext cx="1627572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43" name="Rectangle 42"/>
          <p:cNvSpPr/>
          <p:nvPr/>
        </p:nvSpPr>
        <p:spPr>
          <a:xfrm>
            <a:off x="3756627" y="5217943"/>
            <a:ext cx="1627572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44" name="Rectangle 43"/>
          <p:cNvSpPr/>
          <p:nvPr/>
        </p:nvSpPr>
        <p:spPr>
          <a:xfrm>
            <a:off x="5464121" y="5217943"/>
            <a:ext cx="1625399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45" name="Rectangle 44"/>
          <p:cNvSpPr/>
          <p:nvPr/>
        </p:nvSpPr>
        <p:spPr>
          <a:xfrm>
            <a:off x="7167177" y="5217943"/>
            <a:ext cx="1627572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668102" y="5253316"/>
            <a:ext cx="269490" cy="222609"/>
            <a:chOff x="12948860" y="2907849"/>
            <a:chExt cx="269490" cy="222609"/>
          </a:xfrm>
        </p:grpSpPr>
        <p:sp>
          <p:nvSpPr>
            <p:cNvPr id="47" name="Freeform 11"/>
            <p:cNvSpPr>
              <a:spLocks noEditPoints="1"/>
            </p:cNvSpPr>
            <p:nvPr/>
          </p:nvSpPr>
          <p:spPr bwMode="auto">
            <a:xfrm>
              <a:off x="13135699" y="2907851"/>
              <a:ext cx="82651" cy="222607"/>
            </a:xfrm>
            <a:custGeom>
              <a:avLst/>
              <a:gdLst>
                <a:gd name="T0" fmla="*/ 496 w 677"/>
                <a:gd name="T1" fmla="*/ 350 h 1822"/>
                <a:gd name="T2" fmla="*/ 674 w 677"/>
                <a:gd name="T3" fmla="*/ 539 h 1822"/>
                <a:gd name="T4" fmla="*/ 677 w 677"/>
                <a:gd name="T5" fmla="*/ 984 h 1822"/>
                <a:gd name="T6" fmla="*/ 624 w 677"/>
                <a:gd name="T7" fmla="*/ 1051 h 1822"/>
                <a:gd name="T8" fmla="*/ 570 w 677"/>
                <a:gd name="T9" fmla="*/ 986 h 1822"/>
                <a:gd name="T10" fmla="*/ 567 w 677"/>
                <a:gd name="T11" fmla="*/ 550 h 1822"/>
                <a:gd name="T12" fmla="*/ 516 w 677"/>
                <a:gd name="T13" fmla="*/ 551 h 1822"/>
                <a:gd name="T14" fmla="*/ 524 w 677"/>
                <a:gd name="T15" fmla="*/ 1734 h 1822"/>
                <a:gd name="T16" fmla="*/ 448 w 677"/>
                <a:gd name="T17" fmla="*/ 1817 h 1822"/>
                <a:gd name="T18" fmla="*/ 371 w 677"/>
                <a:gd name="T19" fmla="*/ 1737 h 1822"/>
                <a:gd name="T20" fmla="*/ 367 w 677"/>
                <a:gd name="T21" fmla="*/ 1050 h 1822"/>
                <a:gd name="T22" fmla="*/ 316 w 677"/>
                <a:gd name="T23" fmla="*/ 1051 h 1822"/>
                <a:gd name="T24" fmla="*/ 320 w 677"/>
                <a:gd name="T25" fmla="*/ 1738 h 1822"/>
                <a:gd name="T26" fmla="*/ 244 w 677"/>
                <a:gd name="T27" fmla="*/ 1821 h 1822"/>
                <a:gd name="T28" fmla="*/ 167 w 677"/>
                <a:gd name="T29" fmla="*/ 1740 h 1822"/>
                <a:gd name="T30" fmla="*/ 160 w 677"/>
                <a:gd name="T31" fmla="*/ 557 h 1822"/>
                <a:gd name="T32" fmla="*/ 108 w 677"/>
                <a:gd name="T33" fmla="*/ 558 h 1822"/>
                <a:gd name="T34" fmla="*/ 111 w 677"/>
                <a:gd name="T35" fmla="*/ 994 h 1822"/>
                <a:gd name="T36" fmla="*/ 58 w 677"/>
                <a:gd name="T37" fmla="*/ 1060 h 1822"/>
                <a:gd name="T38" fmla="*/ 4 w 677"/>
                <a:gd name="T39" fmla="*/ 996 h 1822"/>
                <a:gd name="T40" fmla="*/ 1 w 677"/>
                <a:gd name="T41" fmla="*/ 548 h 1822"/>
                <a:gd name="T42" fmla="*/ 174 w 677"/>
                <a:gd name="T43" fmla="*/ 355 h 1822"/>
                <a:gd name="T44" fmla="*/ 496 w 677"/>
                <a:gd name="T45" fmla="*/ 350 h 1822"/>
                <a:gd name="T46" fmla="*/ 466 w 677"/>
                <a:gd name="T47" fmla="*/ 140 h 1822"/>
                <a:gd name="T48" fmla="*/ 334 w 677"/>
                <a:gd name="T49" fmla="*/ 1 h 1822"/>
                <a:gd name="T50" fmla="*/ 203 w 677"/>
                <a:gd name="T51" fmla="*/ 144 h 1822"/>
                <a:gd name="T52" fmla="*/ 335 w 677"/>
                <a:gd name="T53" fmla="*/ 282 h 1822"/>
                <a:gd name="T54" fmla="*/ 466 w 677"/>
                <a:gd name="T55" fmla="*/ 14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7" h="1822">
                  <a:moveTo>
                    <a:pt x="496" y="350"/>
                  </a:moveTo>
                  <a:cubicBezTo>
                    <a:pt x="602" y="348"/>
                    <a:pt x="673" y="442"/>
                    <a:pt x="674" y="539"/>
                  </a:cubicBezTo>
                  <a:cubicBezTo>
                    <a:pt x="677" y="984"/>
                    <a:pt x="677" y="984"/>
                    <a:pt x="677" y="984"/>
                  </a:cubicBezTo>
                  <a:cubicBezTo>
                    <a:pt x="677" y="1028"/>
                    <a:pt x="651" y="1050"/>
                    <a:pt x="624" y="1051"/>
                  </a:cubicBezTo>
                  <a:cubicBezTo>
                    <a:pt x="597" y="1051"/>
                    <a:pt x="570" y="1030"/>
                    <a:pt x="570" y="986"/>
                  </a:cubicBezTo>
                  <a:cubicBezTo>
                    <a:pt x="567" y="550"/>
                    <a:pt x="567" y="550"/>
                    <a:pt x="567" y="550"/>
                  </a:cubicBezTo>
                  <a:cubicBezTo>
                    <a:pt x="516" y="551"/>
                    <a:pt x="516" y="551"/>
                    <a:pt x="516" y="551"/>
                  </a:cubicBezTo>
                  <a:cubicBezTo>
                    <a:pt x="524" y="1734"/>
                    <a:pt x="524" y="1734"/>
                    <a:pt x="524" y="1734"/>
                  </a:cubicBezTo>
                  <a:cubicBezTo>
                    <a:pt x="524" y="1779"/>
                    <a:pt x="490" y="1816"/>
                    <a:pt x="448" y="1817"/>
                  </a:cubicBezTo>
                  <a:cubicBezTo>
                    <a:pt x="406" y="1818"/>
                    <a:pt x="372" y="1782"/>
                    <a:pt x="371" y="1737"/>
                  </a:cubicBezTo>
                  <a:cubicBezTo>
                    <a:pt x="367" y="1050"/>
                    <a:pt x="367" y="1050"/>
                    <a:pt x="367" y="1050"/>
                  </a:cubicBezTo>
                  <a:cubicBezTo>
                    <a:pt x="316" y="1051"/>
                    <a:pt x="316" y="1051"/>
                    <a:pt x="316" y="1051"/>
                  </a:cubicBezTo>
                  <a:cubicBezTo>
                    <a:pt x="320" y="1738"/>
                    <a:pt x="320" y="1738"/>
                    <a:pt x="320" y="1738"/>
                  </a:cubicBezTo>
                  <a:cubicBezTo>
                    <a:pt x="320" y="1783"/>
                    <a:pt x="286" y="1820"/>
                    <a:pt x="244" y="1821"/>
                  </a:cubicBezTo>
                  <a:cubicBezTo>
                    <a:pt x="202" y="1822"/>
                    <a:pt x="168" y="1786"/>
                    <a:pt x="167" y="1740"/>
                  </a:cubicBezTo>
                  <a:cubicBezTo>
                    <a:pt x="160" y="557"/>
                    <a:pt x="160" y="557"/>
                    <a:pt x="160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11" y="994"/>
                    <a:pt x="111" y="994"/>
                    <a:pt x="111" y="994"/>
                  </a:cubicBezTo>
                  <a:cubicBezTo>
                    <a:pt x="111" y="1037"/>
                    <a:pt x="85" y="1060"/>
                    <a:pt x="58" y="1060"/>
                  </a:cubicBezTo>
                  <a:cubicBezTo>
                    <a:pt x="31" y="1061"/>
                    <a:pt x="4" y="1039"/>
                    <a:pt x="4" y="996"/>
                  </a:cubicBezTo>
                  <a:cubicBezTo>
                    <a:pt x="1" y="548"/>
                    <a:pt x="1" y="548"/>
                    <a:pt x="1" y="548"/>
                  </a:cubicBezTo>
                  <a:cubicBezTo>
                    <a:pt x="0" y="443"/>
                    <a:pt x="77" y="357"/>
                    <a:pt x="174" y="355"/>
                  </a:cubicBezTo>
                  <a:lnTo>
                    <a:pt x="496" y="350"/>
                  </a:lnTo>
                  <a:close/>
                  <a:moveTo>
                    <a:pt x="466" y="140"/>
                  </a:moveTo>
                  <a:cubicBezTo>
                    <a:pt x="465" y="62"/>
                    <a:pt x="406" y="0"/>
                    <a:pt x="334" y="1"/>
                  </a:cubicBezTo>
                  <a:cubicBezTo>
                    <a:pt x="261" y="3"/>
                    <a:pt x="203" y="67"/>
                    <a:pt x="203" y="144"/>
                  </a:cubicBezTo>
                  <a:cubicBezTo>
                    <a:pt x="204" y="222"/>
                    <a:pt x="263" y="283"/>
                    <a:pt x="335" y="282"/>
                  </a:cubicBezTo>
                  <a:cubicBezTo>
                    <a:pt x="408" y="281"/>
                    <a:pt x="466" y="217"/>
                    <a:pt x="466" y="14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11"/>
            <p:cNvSpPr>
              <a:spLocks noEditPoints="1"/>
            </p:cNvSpPr>
            <p:nvPr/>
          </p:nvSpPr>
          <p:spPr bwMode="auto">
            <a:xfrm>
              <a:off x="13043371" y="2907850"/>
              <a:ext cx="82651" cy="222607"/>
            </a:xfrm>
            <a:custGeom>
              <a:avLst/>
              <a:gdLst>
                <a:gd name="T0" fmla="*/ 496 w 677"/>
                <a:gd name="T1" fmla="*/ 350 h 1822"/>
                <a:gd name="T2" fmla="*/ 674 w 677"/>
                <a:gd name="T3" fmla="*/ 539 h 1822"/>
                <a:gd name="T4" fmla="*/ 677 w 677"/>
                <a:gd name="T5" fmla="*/ 984 h 1822"/>
                <a:gd name="T6" fmla="*/ 624 w 677"/>
                <a:gd name="T7" fmla="*/ 1051 h 1822"/>
                <a:gd name="T8" fmla="*/ 570 w 677"/>
                <a:gd name="T9" fmla="*/ 986 h 1822"/>
                <a:gd name="T10" fmla="*/ 567 w 677"/>
                <a:gd name="T11" fmla="*/ 550 h 1822"/>
                <a:gd name="T12" fmla="*/ 516 w 677"/>
                <a:gd name="T13" fmla="*/ 551 h 1822"/>
                <a:gd name="T14" fmla="*/ 524 w 677"/>
                <a:gd name="T15" fmla="*/ 1734 h 1822"/>
                <a:gd name="T16" fmla="*/ 448 w 677"/>
                <a:gd name="T17" fmla="*/ 1817 h 1822"/>
                <a:gd name="T18" fmla="*/ 371 w 677"/>
                <a:gd name="T19" fmla="*/ 1737 h 1822"/>
                <a:gd name="T20" fmla="*/ 367 w 677"/>
                <a:gd name="T21" fmla="*/ 1050 h 1822"/>
                <a:gd name="T22" fmla="*/ 316 w 677"/>
                <a:gd name="T23" fmla="*/ 1051 h 1822"/>
                <a:gd name="T24" fmla="*/ 320 w 677"/>
                <a:gd name="T25" fmla="*/ 1738 h 1822"/>
                <a:gd name="T26" fmla="*/ 244 w 677"/>
                <a:gd name="T27" fmla="*/ 1821 h 1822"/>
                <a:gd name="T28" fmla="*/ 167 w 677"/>
                <a:gd name="T29" fmla="*/ 1740 h 1822"/>
                <a:gd name="T30" fmla="*/ 160 w 677"/>
                <a:gd name="T31" fmla="*/ 557 h 1822"/>
                <a:gd name="T32" fmla="*/ 108 w 677"/>
                <a:gd name="T33" fmla="*/ 558 h 1822"/>
                <a:gd name="T34" fmla="*/ 111 w 677"/>
                <a:gd name="T35" fmla="*/ 994 h 1822"/>
                <a:gd name="T36" fmla="*/ 58 w 677"/>
                <a:gd name="T37" fmla="*/ 1060 h 1822"/>
                <a:gd name="T38" fmla="*/ 4 w 677"/>
                <a:gd name="T39" fmla="*/ 996 h 1822"/>
                <a:gd name="T40" fmla="*/ 1 w 677"/>
                <a:gd name="T41" fmla="*/ 548 h 1822"/>
                <a:gd name="T42" fmla="*/ 174 w 677"/>
                <a:gd name="T43" fmla="*/ 355 h 1822"/>
                <a:gd name="T44" fmla="*/ 496 w 677"/>
                <a:gd name="T45" fmla="*/ 350 h 1822"/>
                <a:gd name="T46" fmla="*/ 466 w 677"/>
                <a:gd name="T47" fmla="*/ 140 h 1822"/>
                <a:gd name="T48" fmla="*/ 334 w 677"/>
                <a:gd name="T49" fmla="*/ 1 h 1822"/>
                <a:gd name="T50" fmla="*/ 203 w 677"/>
                <a:gd name="T51" fmla="*/ 144 h 1822"/>
                <a:gd name="T52" fmla="*/ 335 w 677"/>
                <a:gd name="T53" fmla="*/ 282 h 1822"/>
                <a:gd name="T54" fmla="*/ 466 w 677"/>
                <a:gd name="T55" fmla="*/ 14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7" h="1822">
                  <a:moveTo>
                    <a:pt x="496" y="350"/>
                  </a:moveTo>
                  <a:cubicBezTo>
                    <a:pt x="602" y="348"/>
                    <a:pt x="673" y="442"/>
                    <a:pt x="674" y="539"/>
                  </a:cubicBezTo>
                  <a:cubicBezTo>
                    <a:pt x="677" y="984"/>
                    <a:pt x="677" y="984"/>
                    <a:pt x="677" y="984"/>
                  </a:cubicBezTo>
                  <a:cubicBezTo>
                    <a:pt x="677" y="1028"/>
                    <a:pt x="651" y="1050"/>
                    <a:pt x="624" y="1051"/>
                  </a:cubicBezTo>
                  <a:cubicBezTo>
                    <a:pt x="597" y="1051"/>
                    <a:pt x="570" y="1030"/>
                    <a:pt x="570" y="986"/>
                  </a:cubicBezTo>
                  <a:cubicBezTo>
                    <a:pt x="567" y="550"/>
                    <a:pt x="567" y="550"/>
                    <a:pt x="567" y="550"/>
                  </a:cubicBezTo>
                  <a:cubicBezTo>
                    <a:pt x="516" y="551"/>
                    <a:pt x="516" y="551"/>
                    <a:pt x="516" y="551"/>
                  </a:cubicBezTo>
                  <a:cubicBezTo>
                    <a:pt x="524" y="1734"/>
                    <a:pt x="524" y="1734"/>
                    <a:pt x="524" y="1734"/>
                  </a:cubicBezTo>
                  <a:cubicBezTo>
                    <a:pt x="524" y="1779"/>
                    <a:pt x="490" y="1816"/>
                    <a:pt x="448" y="1817"/>
                  </a:cubicBezTo>
                  <a:cubicBezTo>
                    <a:pt x="406" y="1818"/>
                    <a:pt x="372" y="1782"/>
                    <a:pt x="371" y="1737"/>
                  </a:cubicBezTo>
                  <a:cubicBezTo>
                    <a:pt x="367" y="1050"/>
                    <a:pt x="367" y="1050"/>
                    <a:pt x="367" y="1050"/>
                  </a:cubicBezTo>
                  <a:cubicBezTo>
                    <a:pt x="316" y="1051"/>
                    <a:pt x="316" y="1051"/>
                    <a:pt x="316" y="1051"/>
                  </a:cubicBezTo>
                  <a:cubicBezTo>
                    <a:pt x="320" y="1738"/>
                    <a:pt x="320" y="1738"/>
                    <a:pt x="320" y="1738"/>
                  </a:cubicBezTo>
                  <a:cubicBezTo>
                    <a:pt x="320" y="1783"/>
                    <a:pt x="286" y="1820"/>
                    <a:pt x="244" y="1821"/>
                  </a:cubicBezTo>
                  <a:cubicBezTo>
                    <a:pt x="202" y="1822"/>
                    <a:pt x="168" y="1786"/>
                    <a:pt x="167" y="1740"/>
                  </a:cubicBezTo>
                  <a:cubicBezTo>
                    <a:pt x="160" y="557"/>
                    <a:pt x="160" y="557"/>
                    <a:pt x="160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11" y="994"/>
                    <a:pt x="111" y="994"/>
                    <a:pt x="111" y="994"/>
                  </a:cubicBezTo>
                  <a:cubicBezTo>
                    <a:pt x="111" y="1037"/>
                    <a:pt x="85" y="1060"/>
                    <a:pt x="58" y="1060"/>
                  </a:cubicBezTo>
                  <a:cubicBezTo>
                    <a:pt x="31" y="1061"/>
                    <a:pt x="4" y="1039"/>
                    <a:pt x="4" y="996"/>
                  </a:cubicBezTo>
                  <a:cubicBezTo>
                    <a:pt x="1" y="548"/>
                    <a:pt x="1" y="548"/>
                    <a:pt x="1" y="548"/>
                  </a:cubicBezTo>
                  <a:cubicBezTo>
                    <a:pt x="0" y="443"/>
                    <a:pt x="77" y="357"/>
                    <a:pt x="174" y="355"/>
                  </a:cubicBezTo>
                  <a:lnTo>
                    <a:pt x="496" y="350"/>
                  </a:lnTo>
                  <a:close/>
                  <a:moveTo>
                    <a:pt x="466" y="140"/>
                  </a:moveTo>
                  <a:cubicBezTo>
                    <a:pt x="465" y="62"/>
                    <a:pt x="406" y="0"/>
                    <a:pt x="334" y="1"/>
                  </a:cubicBezTo>
                  <a:cubicBezTo>
                    <a:pt x="261" y="3"/>
                    <a:pt x="203" y="67"/>
                    <a:pt x="203" y="144"/>
                  </a:cubicBezTo>
                  <a:cubicBezTo>
                    <a:pt x="204" y="222"/>
                    <a:pt x="263" y="283"/>
                    <a:pt x="335" y="282"/>
                  </a:cubicBezTo>
                  <a:cubicBezTo>
                    <a:pt x="408" y="281"/>
                    <a:pt x="466" y="217"/>
                    <a:pt x="466" y="14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11"/>
            <p:cNvSpPr>
              <a:spLocks noEditPoints="1"/>
            </p:cNvSpPr>
            <p:nvPr/>
          </p:nvSpPr>
          <p:spPr bwMode="auto">
            <a:xfrm>
              <a:off x="12948860" y="2907849"/>
              <a:ext cx="82651" cy="222607"/>
            </a:xfrm>
            <a:custGeom>
              <a:avLst/>
              <a:gdLst>
                <a:gd name="T0" fmla="*/ 496 w 677"/>
                <a:gd name="T1" fmla="*/ 350 h 1822"/>
                <a:gd name="T2" fmla="*/ 674 w 677"/>
                <a:gd name="T3" fmla="*/ 539 h 1822"/>
                <a:gd name="T4" fmla="*/ 677 w 677"/>
                <a:gd name="T5" fmla="*/ 984 h 1822"/>
                <a:gd name="T6" fmla="*/ 624 w 677"/>
                <a:gd name="T7" fmla="*/ 1051 h 1822"/>
                <a:gd name="T8" fmla="*/ 570 w 677"/>
                <a:gd name="T9" fmla="*/ 986 h 1822"/>
                <a:gd name="T10" fmla="*/ 567 w 677"/>
                <a:gd name="T11" fmla="*/ 550 h 1822"/>
                <a:gd name="T12" fmla="*/ 516 w 677"/>
                <a:gd name="T13" fmla="*/ 551 h 1822"/>
                <a:gd name="T14" fmla="*/ 524 w 677"/>
                <a:gd name="T15" fmla="*/ 1734 h 1822"/>
                <a:gd name="T16" fmla="*/ 448 w 677"/>
                <a:gd name="T17" fmla="*/ 1817 h 1822"/>
                <a:gd name="T18" fmla="*/ 371 w 677"/>
                <a:gd name="T19" fmla="*/ 1737 h 1822"/>
                <a:gd name="T20" fmla="*/ 367 w 677"/>
                <a:gd name="T21" fmla="*/ 1050 h 1822"/>
                <a:gd name="T22" fmla="*/ 316 w 677"/>
                <a:gd name="T23" fmla="*/ 1051 h 1822"/>
                <a:gd name="T24" fmla="*/ 320 w 677"/>
                <a:gd name="T25" fmla="*/ 1738 h 1822"/>
                <a:gd name="T26" fmla="*/ 244 w 677"/>
                <a:gd name="T27" fmla="*/ 1821 h 1822"/>
                <a:gd name="T28" fmla="*/ 167 w 677"/>
                <a:gd name="T29" fmla="*/ 1740 h 1822"/>
                <a:gd name="T30" fmla="*/ 160 w 677"/>
                <a:gd name="T31" fmla="*/ 557 h 1822"/>
                <a:gd name="T32" fmla="*/ 108 w 677"/>
                <a:gd name="T33" fmla="*/ 558 h 1822"/>
                <a:gd name="T34" fmla="*/ 111 w 677"/>
                <a:gd name="T35" fmla="*/ 994 h 1822"/>
                <a:gd name="T36" fmla="*/ 58 w 677"/>
                <a:gd name="T37" fmla="*/ 1060 h 1822"/>
                <a:gd name="T38" fmla="*/ 4 w 677"/>
                <a:gd name="T39" fmla="*/ 996 h 1822"/>
                <a:gd name="T40" fmla="*/ 1 w 677"/>
                <a:gd name="T41" fmla="*/ 548 h 1822"/>
                <a:gd name="T42" fmla="*/ 174 w 677"/>
                <a:gd name="T43" fmla="*/ 355 h 1822"/>
                <a:gd name="T44" fmla="*/ 496 w 677"/>
                <a:gd name="T45" fmla="*/ 350 h 1822"/>
                <a:gd name="T46" fmla="*/ 466 w 677"/>
                <a:gd name="T47" fmla="*/ 140 h 1822"/>
                <a:gd name="T48" fmla="*/ 334 w 677"/>
                <a:gd name="T49" fmla="*/ 1 h 1822"/>
                <a:gd name="T50" fmla="*/ 203 w 677"/>
                <a:gd name="T51" fmla="*/ 144 h 1822"/>
                <a:gd name="T52" fmla="*/ 335 w 677"/>
                <a:gd name="T53" fmla="*/ 282 h 1822"/>
                <a:gd name="T54" fmla="*/ 466 w 677"/>
                <a:gd name="T55" fmla="*/ 140 h 1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77" h="1822">
                  <a:moveTo>
                    <a:pt x="496" y="350"/>
                  </a:moveTo>
                  <a:cubicBezTo>
                    <a:pt x="602" y="348"/>
                    <a:pt x="673" y="442"/>
                    <a:pt x="674" y="539"/>
                  </a:cubicBezTo>
                  <a:cubicBezTo>
                    <a:pt x="677" y="984"/>
                    <a:pt x="677" y="984"/>
                    <a:pt x="677" y="984"/>
                  </a:cubicBezTo>
                  <a:cubicBezTo>
                    <a:pt x="677" y="1028"/>
                    <a:pt x="651" y="1050"/>
                    <a:pt x="624" y="1051"/>
                  </a:cubicBezTo>
                  <a:cubicBezTo>
                    <a:pt x="597" y="1051"/>
                    <a:pt x="570" y="1030"/>
                    <a:pt x="570" y="986"/>
                  </a:cubicBezTo>
                  <a:cubicBezTo>
                    <a:pt x="567" y="550"/>
                    <a:pt x="567" y="550"/>
                    <a:pt x="567" y="550"/>
                  </a:cubicBezTo>
                  <a:cubicBezTo>
                    <a:pt x="516" y="551"/>
                    <a:pt x="516" y="551"/>
                    <a:pt x="516" y="551"/>
                  </a:cubicBezTo>
                  <a:cubicBezTo>
                    <a:pt x="524" y="1734"/>
                    <a:pt x="524" y="1734"/>
                    <a:pt x="524" y="1734"/>
                  </a:cubicBezTo>
                  <a:cubicBezTo>
                    <a:pt x="524" y="1779"/>
                    <a:pt x="490" y="1816"/>
                    <a:pt x="448" y="1817"/>
                  </a:cubicBezTo>
                  <a:cubicBezTo>
                    <a:pt x="406" y="1818"/>
                    <a:pt x="372" y="1782"/>
                    <a:pt x="371" y="1737"/>
                  </a:cubicBezTo>
                  <a:cubicBezTo>
                    <a:pt x="367" y="1050"/>
                    <a:pt x="367" y="1050"/>
                    <a:pt x="367" y="1050"/>
                  </a:cubicBezTo>
                  <a:cubicBezTo>
                    <a:pt x="316" y="1051"/>
                    <a:pt x="316" y="1051"/>
                    <a:pt x="316" y="1051"/>
                  </a:cubicBezTo>
                  <a:cubicBezTo>
                    <a:pt x="320" y="1738"/>
                    <a:pt x="320" y="1738"/>
                    <a:pt x="320" y="1738"/>
                  </a:cubicBezTo>
                  <a:cubicBezTo>
                    <a:pt x="320" y="1783"/>
                    <a:pt x="286" y="1820"/>
                    <a:pt x="244" y="1821"/>
                  </a:cubicBezTo>
                  <a:cubicBezTo>
                    <a:pt x="202" y="1822"/>
                    <a:pt x="168" y="1786"/>
                    <a:pt x="167" y="1740"/>
                  </a:cubicBezTo>
                  <a:cubicBezTo>
                    <a:pt x="160" y="557"/>
                    <a:pt x="160" y="557"/>
                    <a:pt x="160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11" y="994"/>
                    <a:pt x="111" y="994"/>
                    <a:pt x="111" y="994"/>
                  </a:cubicBezTo>
                  <a:cubicBezTo>
                    <a:pt x="111" y="1037"/>
                    <a:pt x="85" y="1060"/>
                    <a:pt x="58" y="1060"/>
                  </a:cubicBezTo>
                  <a:cubicBezTo>
                    <a:pt x="31" y="1061"/>
                    <a:pt x="4" y="1039"/>
                    <a:pt x="4" y="996"/>
                  </a:cubicBezTo>
                  <a:cubicBezTo>
                    <a:pt x="1" y="548"/>
                    <a:pt x="1" y="548"/>
                    <a:pt x="1" y="548"/>
                  </a:cubicBezTo>
                  <a:cubicBezTo>
                    <a:pt x="0" y="443"/>
                    <a:pt x="77" y="357"/>
                    <a:pt x="174" y="355"/>
                  </a:cubicBezTo>
                  <a:lnTo>
                    <a:pt x="496" y="350"/>
                  </a:lnTo>
                  <a:close/>
                  <a:moveTo>
                    <a:pt x="466" y="140"/>
                  </a:moveTo>
                  <a:cubicBezTo>
                    <a:pt x="465" y="62"/>
                    <a:pt x="406" y="0"/>
                    <a:pt x="334" y="1"/>
                  </a:cubicBezTo>
                  <a:cubicBezTo>
                    <a:pt x="261" y="3"/>
                    <a:pt x="203" y="67"/>
                    <a:pt x="203" y="144"/>
                  </a:cubicBezTo>
                  <a:cubicBezTo>
                    <a:pt x="204" y="222"/>
                    <a:pt x="263" y="283"/>
                    <a:pt x="335" y="282"/>
                  </a:cubicBezTo>
                  <a:cubicBezTo>
                    <a:pt x="408" y="281"/>
                    <a:pt x="466" y="217"/>
                    <a:pt x="466" y="14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0" name="Freeform 25"/>
          <p:cNvSpPr>
            <a:spLocks noEditPoints="1"/>
          </p:cNvSpPr>
          <p:nvPr/>
        </p:nvSpPr>
        <p:spPr bwMode="auto">
          <a:xfrm>
            <a:off x="5104462" y="5258353"/>
            <a:ext cx="233835" cy="221188"/>
          </a:xfrm>
          <a:custGeom>
            <a:avLst/>
            <a:gdLst>
              <a:gd name="T0" fmla="*/ 0 w 135"/>
              <a:gd name="T1" fmla="*/ 13 h 133"/>
              <a:gd name="T2" fmla="*/ 30 w 135"/>
              <a:gd name="T3" fmla="*/ 133 h 133"/>
              <a:gd name="T4" fmla="*/ 30 w 135"/>
              <a:gd name="T5" fmla="*/ 0 h 133"/>
              <a:gd name="T6" fmla="*/ 14 w 135"/>
              <a:gd name="T7" fmla="*/ 122 h 133"/>
              <a:gd name="T8" fmla="*/ 14 w 135"/>
              <a:gd name="T9" fmla="*/ 113 h 133"/>
              <a:gd name="T10" fmla="*/ 22 w 135"/>
              <a:gd name="T11" fmla="*/ 120 h 133"/>
              <a:gd name="T12" fmla="*/ 14 w 135"/>
              <a:gd name="T13" fmla="*/ 111 h 133"/>
              <a:gd name="T14" fmla="*/ 14 w 135"/>
              <a:gd name="T15" fmla="*/ 103 h 133"/>
              <a:gd name="T16" fmla="*/ 22 w 135"/>
              <a:gd name="T17" fmla="*/ 109 h 133"/>
              <a:gd name="T18" fmla="*/ 14 w 135"/>
              <a:gd name="T19" fmla="*/ 100 h 133"/>
              <a:gd name="T20" fmla="*/ 14 w 135"/>
              <a:gd name="T21" fmla="*/ 92 h 133"/>
              <a:gd name="T22" fmla="*/ 22 w 135"/>
              <a:gd name="T23" fmla="*/ 98 h 133"/>
              <a:gd name="T24" fmla="*/ 14 w 135"/>
              <a:gd name="T25" fmla="*/ 89 h 133"/>
              <a:gd name="T26" fmla="*/ 14 w 135"/>
              <a:gd name="T27" fmla="*/ 81 h 133"/>
              <a:gd name="T28" fmla="*/ 22 w 135"/>
              <a:gd name="T29" fmla="*/ 88 h 133"/>
              <a:gd name="T30" fmla="*/ 27 w 135"/>
              <a:gd name="T31" fmla="*/ 122 h 133"/>
              <a:gd name="T32" fmla="*/ 27 w 135"/>
              <a:gd name="T33" fmla="*/ 113 h 133"/>
              <a:gd name="T34" fmla="*/ 35 w 135"/>
              <a:gd name="T35" fmla="*/ 120 h 133"/>
              <a:gd name="T36" fmla="*/ 27 w 135"/>
              <a:gd name="T37" fmla="*/ 111 h 133"/>
              <a:gd name="T38" fmla="*/ 27 w 135"/>
              <a:gd name="T39" fmla="*/ 103 h 133"/>
              <a:gd name="T40" fmla="*/ 35 w 135"/>
              <a:gd name="T41" fmla="*/ 109 h 133"/>
              <a:gd name="T42" fmla="*/ 27 w 135"/>
              <a:gd name="T43" fmla="*/ 100 h 133"/>
              <a:gd name="T44" fmla="*/ 27 w 135"/>
              <a:gd name="T45" fmla="*/ 92 h 133"/>
              <a:gd name="T46" fmla="*/ 35 w 135"/>
              <a:gd name="T47" fmla="*/ 98 h 133"/>
              <a:gd name="T48" fmla="*/ 27 w 135"/>
              <a:gd name="T49" fmla="*/ 89 h 133"/>
              <a:gd name="T50" fmla="*/ 27 w 135"/>
              <a:gd name="T51" fmla="*/ 81 h 133"/>
              <a:gd name="T52" fmla="*/ 35 w 135"/>
              <a:gd name="T53" fmla="*/ 88 h 133"/>
              <a:gd name="T54" fmla="*/ 26 w 135"/>
              <a:gd name="T55" fmla="*/ 78 h 133"/>
              <a:gd name="T56" fmla="*/ 26 w 135"/>
              <a:gd name="T57" fmla="*/ 65 h 133"/>
              <a:gd name="T58" fmla="*/ 37 w 135"/>
              <a:gd name="T59" fmla="*/ 76 h 133"/>
              <a:gd name="T60" fmla="*/ 41 w 135"/>
              <a:gd name="T61" fmla="*/ 122 h 133"/>
              <a:gd name="T62" fmla="*/ 41 w 135"/>
              <a:gd name="T63" fmla="*/ 113 h 133"/>
              <a:gd name="T64" fmla="*/ 48 w 135"/>
              <a:gd name="T65" fmla="*/ 120 h 133"/>
              <a:gd name="T66" fmla="*/ 41 w 135"/>
              <a:gd name="T67" fmla="*/ 111 h 133"/>
              <a:gd name="T68" fmla="*/ 41 w 135"/>
              <a:gd name="T69" fmla="*/ 103 h 133"/>
              <a:gd name="T70" fmla="*/ 48 w 135"/>
              <a:gd name="T71" fmla="*/ 109 h 133"/>
              <a:gd name="T72" fmla="*/ 41 w 135"/>
              <a:gd name="T73" fmla="*/ 100 h 133"/>
              <a:gd name="T74" fmla="*/ 41 w 135"/>
              <a:gd name="T75" fmla="*/ 92 h 133"/>
              <a:gd name="T76" fmla="*/ 48 w 135"/>
              <a:gd name="T77" fmla="*/ 98 h 133"/>
              <a:gd name="T78" fmla="*/ 41 w 135"/>
              <a:gd name="T79" fmla="*/ 89 h 133"/>
              <a:gd name="T80" fmla="*/ 41 w 135"/>
              <a:gd name="T81" fmla="*/ 81 h 133"/>
              <a:gd name="T82" fmla="*/ 48 w 135"/>
              <a:gd name="T83" fmla="*/ 88 h 133"/>
              <a:gd name="T84" fmla="*/ 13 w 135"/>
              <a:gd name="T85" fmla="*/ 62 h 133"/>
              <a:gd name="T86" fmla="*/ 13 w 135"/>
              <a:gd name="T87" fmla="*/ 13 h 133"/>
              <a:gd name="T88" fmla="*/ 53 w 135"/>
              <a:gd name="T89" fmla="*/ 57 h 133"/>
              <a:gd name="T90" fmla="*/ 96 w 135"/>
              <a:gd name="T91" fmla="*/ 103 h 133"/>
              <a:gd name="T92" fmla="*/ 93 w 135"/>
              <a:gd name="T93" fmla="*/ 95 h 133"/>
              <a:gd name="T94" fmla="*/ 91 w 135"/>
              <a:gd name="T95" fmla="*/ 31 h 133"/>
              <a:gd name="T96" fmla="*/ 117 w 135"/>
              <a:gd name="T97" fmla="*/ 67 h 133"/>
              <a:gd name="T98" fmla="*/ 110 w 135"/>
              <a:gd name="T99" fmla="*/ 117 h 133"/>
              <a:gd name="T100" fmla="*/ 106 w 135"/>
              <a:gd name="T101" fmla="*/ 108 h 133"/>
              <a:gd name="T102" fmla="*/ 104 w 135"/>
              <a:gd name="T103" fmla="*/ 18 h 133"/>
              <a:gd name="T104" fmla="*/ 135 w 135"/>
              <a:gd name="T105" fmla="*/ 67 h 133"/>
              <a:gd name="T106" fmla="*/ 71 w 135"/>
              <a:gd name="T107" fmla="*/ 76 h 133"/>
              <a:gd name="T108" fmla="*/ 71 w 135"/>
              <a:gd name="T109" fmla="*/ 58 h 133"/>
              <a:gd name="T110" fmla="*/ 98 w 135"/>
              <a:gd name="T111" fmla="*/ 67 h 133"/>
              <a:gd name="T112" fmla="*/ 79 w 135"/>
              <a:gd name="T113" fmla="*/ 88 h 133"/>
              <a:gd name="T114" fmla="*/ 79 w 135"/>
              <a:gd name="T115" fmla="*/ 53 h 133"/>
              <a:gd name="T116" fmla="*/ 84 w 135"/>
              <a:gd name="T117" fmla="*/ 44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35" h="133">
                <a:moveTo>
                  <a:pt x="30" y="0"/>
                </a:moveTo>
                <a:cubicBezTo>
                  <a:pt x="23" y="0"/>
                  <a:pt x="17" y="0"/>
                  <a:pt x="12" y="2"/>
                </a:cubicBezTo>
                <a:cubicBezTo>
                  <a:pt x="3" y="5"/>
                  <a:pt x="0" y="10"/>
                  <a:pt x="0" y="13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3"/>
                  <a:pt x="2" y="127"/>
                  <a:pt x="11" y="130"/>
                </a:cubicBezTo>
                <a:cubicBezTo>
                  <a:pt x="16" y="132"/>
                  <a:pt x="22" y="133"/>
                  <a:pt x="30" y="133"/>
                </a:cubicBezTo>
                <a:cubicBezTo>
                  <a:pt x="35" y="133"/>
                  <a:pt x="61" y="132"/>
                  <a:pt x="61" y="120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"/>
                  <a:pt x="36" y="0"/>
                  <a:pt x="30" y="0"/>
                </a:cubicBezTo>
                <a:close/>
                <a:moveTo>
                  <a:pt x="22" y="120"/>
                </a:moveTo>
                <a:cubicBezTo>
                  <a:pt x="22" y="121"/>
                  <a:pt x="21" y="122"/>
                  <a:pt x="21" y="122"/>
                </a:cubicBezTo>
                <a:cubicBezTo>
                  <a:pt x="14" y="122"/>
                  <a:pt x="14" y="122"/>
                  <a:pt x="14" y="122"/>
                </a:cubicBezTo>
                <a:cubicBezTo>
                  <a:pt x="13" y="122"/>
                  <a:pt x="13" y="121"/>
                  <a:pt x="13" y="120"/>
                </a:cubicBezTo>
                <a:cubicBezTo>
                  <a:pt x="13" y="115"/>
                  <a:pt x="13" y="115"/>
                  <a:pt x="13" y="115"/>
                </a:cubicBezTo>
                <a:cubicBezTo>
                  <a:pt x="13" y="114"/>
                  <a:pt x="13" y="113"/>
                  <a:pt x="14" y="113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13"/>
                  <a:pt x="22" y="114"/>
                  <a:pt x="22" y="115"/>
                </a:cubicBezTo>
                <a:lnTo>
                  <a:pt x="22" y="120"/>
                </a:lnTo>
                <a:close/>
                <a:moveTo>
                  <a:pt x="22" y="109"/>
                </a:moveTo>
                <a:cubicBezTo>
                  <a:pt x="22" y="110"/>
                  <a:pt x="21" y="111"/>
                  <a:pt x="21" y="111"/>
                </a:cubicBezTo>
                <a:cubicBezTo>
                  <a:pt x="14" y="111"/>
                  <a:pt x="14" y="111"/>
                  <a:pt x="14" y="111"/>
                </a:cubicBezTo>
                <a:cubicBezTo>
                  <a:pt x="13" y="111"/>
                  <a:pt x="13" y="110"/>
                  <a:pt x="13" y="109"/>
                </a:cubicBezTo>
                <a:cubicBezTo>
                  <a:pt x="13" y="104"/>
                  <a:pt x="13" y="104"/>
                  <a:pt x="13" y="104"/>
                </a:cubicBezTo>
                <a:cubicBezTo>
                  <a:pt x="13" y="103"/>
                  <a:pt x="13" y="103"/>
                  <a:pt x="14" y="103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21" y="103"/>
                  <a:pt x="22" y="103"/>
                  <a:pt x="22" y="104"/>
                </a:cubicBezTo>
                <a:lnTo>
                  <a:pt x="22" y="109"/>
                </a:lnTo>
                <a:close/>
                <a:moveTo>
                  <a:pt x="22" y="98"/>
                </a:moveTo>
                <a:cubicBezTo>
                  <a:pt x="22" y="99"/>
                  <a:pt x="21" y="100"/>
                  <a:pt x="21" y="100"/>
                </a:cubicBezTo>
                <a:cubicBezTo>
                  <a:pt x="14" y="100"/>
                  <a:pt x="14" y="100"/>
                  <a:pt x="14" y="100"/>
                </a:cubicBezTo>
                <a:cubicBezTo>
                  <a:pt x="13" y="100"/>
                  <a:pt x="13" y="99"/>
                  <a:pt x="13" y="98"/>
                </a:cubicBezTo>
                <a:cubicBezTo>
                  <a:pt x="13" y="93"/>
                  <a:pt x="13" y="93"/>
                  <a:pt x="13" y="93"/>
                </a:cubicBezTo>
                <a:cubicBezTo>
                  <a:pt x="13" y="92"/>
                  <a:pt x="13" y="92"/>
                  <a:pt x="14" y="92"/>
                </a:cubicBezTo>
                <a:cubicBezTo>
                  <a:pt x="21" y="92"/>
                  <a:pt x="21" y="92"/>
                  <a:pt x="21" y="92"/>
                </a:cubicBezTo>
                <a:cubicBezTo>
                  <a:pt x="21" y="92"/>
                  <a:pt x="22" y="92"/>
                  <a:pt x="22" y="93"/>
                </a:cubicBezTo>
                <a:lnTo>
                  <a:pt x="22" y="98"/>
                </a:lnTo>
                <a:close/>
                <a:moveTo>
                  <a:pt x="22" y="88"/>
                </a:moveTo>
                <a:cubicBezTo>
                  <a:pt x="22" y="88"/>
                  <a:pt x="21" y="89"/>
                  <a:pt x="21" y="89"/>
                </a:cubicBezTo>
                <a:cubicBezTo>
                  <a:pt x="14" y="89"/>
                  <a:pt x="14" y="89"/>
                  <a:pt x="14" y="89"/>
                </a:cubicBezTo>
                <a:cubicBezTo>
                  <a:pt x="13" y="89"/>
                  <a:pt x="13" y="88"/>
                  <a:pt x="13" y="88"/>
                </a:cubicBezTo>
                <a:cubicBezTo>
                  <a:pt x="13" y="82"/>
                  <a:pt x="13" y="82"/>
                  <a:pt x="13" y="82"/>
                </a:cubicBezTo>
                <a:cubicBezTo>
                  <a:pt x="13" y="81"/>
                  <a:pt x="13" y="81"/>
                  <a:pt x="14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2" y="81"/>
                  <a:pt x="22" y="82"/>
                </a:cubicBezTo>
                <a:lnTo>
                  <a:pt x="22" y="88"/>
                </a:lnTo>
                <a:close/>
                <a:moveTo>
                  <a:pt x="35" y="120"/>
                </a:moveTo>
                <a:cubicBezTo>
                  <a:pt x="35" y="121"/>
                  <a:pt x="35" y="122"/>
                  <a:pt x="34" y="122"/>
                </a:cubicBezTo>
                <a:cubicBezTo>
                  <a:pt x="27" y="122"/>
                  <a:pt x="27" y="122"/>
                  <a:pt x="27" y="122"/>
                </a:cubicBezTo>
                <a:cubicBezTo>
                  <a:pt x="27" y="122"/>
                  <a:pt x="26" y="121"/>
                  <a:pt x="26" y="120"/>
                </a:cubicBezTo>
                <a:cubicBezTo>
                  <a:pt x="26" y="115"/>
                  <a:pt x="26" y="115"/>
                  <a:pt x="26" y="115"/>
                </a:cubicBezTo>
                <a:cubicBezTo>
                  <a:pt x="26" y="114"/>
                  <a:pt x="27" y="113"/>
                  <a:pt x="27" y="113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5" y="113"/>
                  <a:pt x="35" y="114"/>
                  <a:pt x="35" y="115"/>
                </a:cubicBezTo>
                <a:lnTo>
                  <a:pt x="35" y="120"/>
                </a:lnTo>
                <a:close/>
                <a:moveTo>
                  <a:pt x="35" y="109"/>
                </a:moveTo>
                <a:cubicBezTo>
                  <a:pt x="35" y="110"/>
                  <a:pt x="35" y="111"/>
                  <a:pt x="34" y="111"/>
                </a:cubicBezTo>
                <a:cubicBezTo>
                  <a:pt x="27" y="111"/>
                  <a:pt x="27" y="111"/>
                  <a:pt x="27" y="111"/>
                </a:cubicBezTo>
                <a:cubicBezTo>
                  <a:pt x="27" y="111"/>
                  <a:pt x="26" y="110"/>
                  <a:pt x="26" y="109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26" y="103"/>
                  <a:pt x="27" y="103"/>
                  <a:pt x="27" y="103"/>
                </a:cubicBezTo>
                <a:cubicBezTo>
                  <a:pt x="34" y="103"/>
                  <a:pt x="34" y="103"/>
                  <a:pt x="34" y="103"/>
                </a:cubicBezTo>
                <a:cubicBezTo>
                  <a:pt x="35" y="103"/>
                  <a:pt x="35" y="103"/>
                  <a:pt x="35" y="104"/>
                </a:cubicBezTo>
                <a:lnTo>
                  <a:pt x="35" y="109"/>
                </a:lnTo>
                <a:close/>
                <a:moveTo>
                  <a:pt x="35" y="98"/>
                </a:moveTo>
                <a:cubicBezTo>
                  <a:pt x="35" y="99"/>
                  <a:pt x="35" y="100"/>
                  <a:pt x="34" y="100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7" y="100"/>
                  <a:pt x="26" y="99"/>
                  <a:pt x="26" y="98"/>
                </a:cubicBezTo>
                <a:cubicBezTo>
                  <a:pt x="26" y="93"/>
                  <a:pt x="26" y="93"/>
                  <a:pt x="26" y="93"/>
                </a:cubicBezTo>
                <a:cubicBezTo>
                  <a:pt x="26" y="92"/>
                  <a:pt x="27" y="92"/>
                  <a:pt x="27" y="92"/>
                </a:cubicBezTo>
                <a:cubicBezTo>
                  <a:pt x="34" y="92"/>
                  <a:pt x="34" y="92"/>
                  <a:pt x="34" y="92"/>
                </a:cubicBezTo>
                <a:cubicBezTo>
                  <a:pt x="35" y="92"/>
                  <a:pt x="35" y="92"/>
                  <a:pt x="35" y="93"/>
                </a:cubicBezTo>
                <a:lnTo>
                  <a:pt x="35" y="98"/>
                </a:lnTo>
                <a:close/>
                <a:moveTo>
                  <a:pt x="35" y="88"/>
                </a:moveTo>
                <a:cubicBezTo>
                  <a:pt x="35" y="88"/>
                  <a:pt x="35" y="89"/>
                  <a:pt x="34" y="89"/>
                </a:cubicBezTo>
                <a:cubicBezTo>
                  <a:pt x="27" y="89"/>
                  <a:pt x="27" y="89"/>
                  <a:pt x="27" y="89"/>
                </a:cubicBezTo>
                <a:cubicBezTo>
                  <a:pt x="27" y="89"/>
                  <a:pt x="26" y="88"/>
                  <a:pt x="26" y="88"/>
                </a:cubicBezTo>
                <a:cubicBezTo>
                  <a:pt x="26" y="82"/>
                  <a:pt x="26" y="82"/>
                  <a:pt x="26" y="82"/>
                </a:cubicBezTo>
                <a:cubicBezTo>
                  <a:pt x="26" y="81"/>
                  <a:pt x="27" y="81"/>
                  <a:pt x="27" y="81"/>
                </a:cubicBezTo>
                <a:cubicBezTo>
                  <a:pt x="34" y="81"/>
                  <a:pt x="34" y="81"/>
                  <a:pt x="34" y="81"/>
                </a:cubicBezTo>
                <a:cubicBezTo>
                  <a:pt x="35" y="81"/>
                  <a:pt x="35" y="81"/>
                  <a:pt x="35" y="82"/>
                </a:cubicBezTo>
                <a:lnTo>
                  <a:pt x="35" y="88"/>
                </a:lnTo>
                <a:close/>
                <a:moveTo>
                  <a:pt x="37" y="76"/>
                </a:moveTo>
                <a:cubicBezTo>
                  <a:pt x="37" y="77"/>
                  <a:pt x="36" y="78"/>
                  <a:pt x="35" y="78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78"/>
                  <a:pt x="24" y="77"/>
                  <a:pt x="24" y="76"/>
                </a:cubicBezTo>
                <a:cubicBezTo>
                  <a:pt x="24" y="67"/>
                  <a:pt x="24" y="67"/>
                  <a:pt x="24" y="67"/>
                </a:cubicBezTo>
                <a:cubicBezTo>
                  <a:pt x="24" y="66"/>
                  <a:pt x="25" y="65"/>
                  <a:pt x="26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6" y="65"/>
                  <a:pt x="37" y="66"/>
                  <a:pt x="37" y="67"/>
                </a:cubicBezTo>
                <a:lnTo>
                  <a:pt x="37" y="76"/>
                </a:lnTo>
                <a:close/>
                <a:moveTo>
                  <a:pt x="48" y="120"/>
                </a:moveTo>
                <a:cubicBezTo>
                  <a:pt x="48" y="121"/>
                  <a:pt x="48" y="122"/>
                  <a:pt x="47" y="122"/>
                </a:cubicBezTo>
                <a:cubicBezTo>
                  <a:pt x="41" y="122"/>
                  <a:pt x="41" y="122"/>
                  <a:pt x="41" y="122"/>
                </a:cubicBezTo>
                <a:cubicBezTo>
                  <a:pt x="40" y="122"/>
                  <a:pt x="39" y="121"/>
                  <a:pt x="39" y="120"/>
                </a:cubicBezTo>
                <a:cubicBezTo>
                  <a:pt x="39" y="115"/>
                  <a:pt x="39" y="115"/>
                  <a:pt x="39" y="115"/>
                </a:cubicBezTo>
                <a:cubicBezTo>
                  <a:pt x="39" y="114"/>
                  <a:pt x="40" y="113"/>
                  <a:pt x="41" y="113"/>
                </a:cubicBezTo>
                <a:cubicBezTo>
                  <a:pt x="47" y="113"/>
                  <a:pt x="47" y="113"/>
                  <a:pt x="47" y="113"/>
                </a:cubicBezTo>
                <a:cubicBezTo>
                  <a:pt x="48" y="113"/>
                  <a:pt x="48" y="114"/>
                  <a:pt x="48" y="115"/>
                </a:cubicBezTo>
                <a:lnTo>
                  <a:pt x="48" y="120"/>
                </a:lnTo>
                <a:close/>
                <a:moveTo>
                  <a:pt x="48" y="109"/>
                </a:moveTo>
                <a:cubicBezTo>
                  <a:pt x="48" y="110"/>
                  <a:pt x="48" y="111"/>
                  <a:pt x="47" y="111"/>
                </a:cubicBezTo>
                <a:cubicBezTo>
                  <a:pt x="41" y="111"/>
                  <a:pt x="41" y="111"/>
                  <a:pt x="41" y="111"/>
                </a:cubicBezTo>
                <a:cubicBezTo>
                  <a:pt x="40" y="111"/>
                  <a:pt x="39" y="110"/>
                  <a:pt x="39" y="109"/>
                </a:cubicBezTo>
                <a:cubicBezTo>
                  <a:pt x="39" y="104"/>
                  <a:pt x="39" y="104"/>
                  <a:pt x="39" y="104"/>
                </a:cubicBezTo>
                <a:cubicBezTo>
                  <a:pt x="39" y="103"/>
                  <a:pt x="40" y="103"/>
                  <a:pt x="41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8" y="103"/>
                  <a:pt x="48" y="103"/>
                  <a:pt x="48" y="104"/>
                </a:cubicBezTo>
                <a:lnTo>
                  <a:pt x="48" y="109"/>
                </a:lnTo>
                <a:close/>
                <a:moveTo>
                  <a:pt x="48" y="98"/>
                </a:moveTo>
                <a:cubicBezTo>
                  <a:pt x="48" y="99"/>
                  <a:pt x="48" y="100"/>
                  <a:pt x="47" y="100"/>
                </a:cubicBezTo>
                <a:cubicBezTo>
                  <a:pt x="41" y="100"/>
                  <a:pt x="41" y="100"/>
                  <a:pt x="41" y="100"/>
                </a:cubicBezTo>
                <a:cubicBezTo>
                  <a:pt x="40" y="100"/>
                  <a:pt x="39" y="99"/>
                  <a:pt x="39" y="98"/>
                </a:cubicBezTo>
                <a:cubicBezTo>
                  <a:pt x="39" y="93"/>
                  <a:pt x="39" y="93"/>
                  <a:pt x="39" y="93"/>
                </a:cubicBezTo>
                <a:cubicBezTo>
                  <a:pt x="39" y="92"/>
                  <a:pt x="40" y="92"/>
                  <a:pt x="41" y="92"/>
                </a:cubicBezTo>
                <a:cubicBezTo>
                  <a:pt x="47" y="92"/>
                  <a:pt x="47" y="92"/>
                  <a:pt x="47" y="92"/>
                </a:cubicBezTo>
                <a:cubicBezTo>
                  <a:pt x="48" y="92"/>
                  <a:pt x="48" y="92"/>
                  <a:pt x="48" y="93"/>
                </a:cubicBezTo>
                <a:lnTo>
                  <a:pt x="48" y="98"/>
                </a:lnTo>
                <a:close/>
                <a:moveTo>
                  <a:pt x="48" y="88"/>
                </a:moveTo>
                <a:cubicBezTo>
                  <a:pt x="48" y="88"/>
                  <a:pt x="48" y="89"/>
                  <a:pt x="47" y="89"/>
                </a:cubicBezTo>
                <a:cubicBezTo>
                  <a:pt x="41" y="89"/>
                  <a:pt x="41" y="89"/>
                  <a:pt x="41" y="89"/>
                </a:cubicBezTo>
                <a:cubicBezTo>
                  <a:pt x="40" y="89"/>
                  <a:pt x="39" y="88"/>
                  <a:pt x="39" y="88"/>
                </a:cubicBezTo>
                <a:cubicBezTo>
                  <a:pt x="39" y="82"/>
                  <a:pt x="39" y="82"/>
                  <a:pt x="39" y="82"/>
                </a:cubicBezTo>
                <a:cubicBezTo>
                  <a:pt x="39" y="81"/>
                  <a:pt x="40" y="81"/>
                  <a:pt x="41" y="81"/>
                </a:cubicBezTo>
                <a:cubicBezTo>
                  <a:pt x="47" y="81"/>
                  <a:pt x="47" y="81"/>
                  <a:pt x="47" y="81"/>
                </a:cubicBezTo>
                <a:cubicBezTo>
                  <a:pt x="48" y="81"/>
                  <a:pt x="48" y="81"/>
                  <a:pt x="48" y="82"/>
                </a:cubicBezTo>
                <a:lnTo>
                  <a:pt x="48" y="88"/>
                </a:lnTo>
                <a:close/>
                <a:moveTo>
                  <a:pt x="53" y="57"/>
                </a:moveTo>
                <a:cubicBezTo>
                  <a:pt x="53" y="60"/>
                  <a:pt x="51" y="62"/>
                  <a:pt x="48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0" y="62"/>
                  <a:pt x="8" y="60"/>
                  <a:pt x="8" y="57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6"/>
                  <a:pt x="10" y="13"/>
                  <a:pt x="13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51" y="13"/>
                  <a:pt x="53" y="16"/>
                  <a:pt x="53" y="18"/>
                </a:cubicBezTo>
                <a:lnTo>
                  <a:pt x="53" y="57"/>
                </a:lnTo>
                <a:close/>
                <a:moveTo>
                  <a:pt x="117" y="67"/>
                </a:moveTo>
                <a:cubicBezTo>
                  <a:pt x="117" y="81"/>
                  <a:pt x="110" y="94"/>
                  <a:pt x="99" y="102"/>
                </a:cubicBezTo>
                <a:cubicBezTo>
                  <a:pt x="98" y="103"/>
                  <a:pt x="97" y="103"/>
                  <a:pt x="96" y="103"/>
                </a:cubicBezTo>
                <a:cubicBezTo>
                  <a:pt x="95" y="103"/>
                  <a:pt x="93" y="103"/>
                  <a:pt x="92" y="101"/>
                </a:cubicBezTo>
                <a:cubicBezTo>
                  <a:pt x="91" y="100"/>
                  <a:pt x="91" y="99"/>
                  <a:pt x="91" y="98"/>
                </a:cubicBezTo>
                <a:cubicBezTo>
                  <a:pt x="91" y="97"/>
                  <a:pt x="92" y="95"/>
                  <a:pt x="93" y="95"/>
                </a:cubicBezTo>
                <a:cubicBezTo>
                  <a:pt x="102" y="88"/>
                  <a:pt x="107" y="78"/>
                  <a:pt x="107" y="67"/>
                </a:cubicBezTo>
                <a:cubicBezTo>
                  <a:pt x="107" y="56"/>
                  <a:pt x="101" y="45"/>
                  <a:pt x="92" y="38"/>
                </a:cubicBezTo>
                <a:cubicBezTo>
                  <a:pt x="90" y="37"/>
                  <a:pt x="89" y="34"/>
                  <a:pt x="91" y="31"/>
                </a:cubicBezTo>
                <a:cubicBezTo>
                  <a:pt x="92" y="30"/>
                  <a:pt x="93" y="29"/>
                  <a:pt x="95" y="29"/>
                </a:cubicBezTo>
                <a:cubicBezTo>
                  <a:pt x="96" y="29"/>
                  <a:pt x="97" y="30"/>
                  <a:pt x="98" y="30"/>
                </a:cubicBezTo>
                <a:cubicBezTo>
                  <a:pt x="110" y="39"/>
                  <a:pt x="117" y="52"/>
                  <a:pt x="117" y="67"/>
                </a:cubicBezTo>
                <a:close/>
                <a:moveTo>
                  <a:pt x="135" y="67"/>
                </a:moveTo>
                <a:cubicBezTo>
                  <a:pt x="135" y="86"/>
                  <a:pt x="127" y="103"/>
                  <a:pt x="113" y="115"/>
                </a:cubicBezTo>
                <a:cubicBezTo>
                  <a:pt x="112" y="116"/>
                  <a:pt x="111" y="117"/>
                  <a:pt x="110" y="117"/>
                </a:cubicBezTo>
                <a:cubicBezTo>
                  <a:pt x="108" y="117"/>
                  <a:pt x="107" y="116"/>
                  <a:pt x="106" y="115"/>
                </a:cubicBezTo>
                <a:cubicBezTo>
                  <a:pt x="105" y="114"/>
                  <a:pt x="104" y="112"/>
                  <a:pt x="105" y="111"/>
                </a:cubicBezTo>
                <a:cubicBezTo>
                  <a:pt x="105" y="110"/>
                  <a:pt x="105" y="109"/>
                  <a:pt x="106" y="108"/>
                </a:cubicBezTo>
                <a:cubicBezTo>
                  <a:pt x="118" y="98"/>
                  <a:pt x="125" y="83"/>
                  <a:pt x="125" y="67"/>
                </a:cubicBezTo>
                <a:cubicBezTo>
                  <a:pt x="125" y="50"/>
                  <a:pt x="118" y="35"/>
                  <a:pt x="105" y="25"/>
                </a:cubicBezTo>
                <a:cubicBezTo>
                  <a:pt x="103" y="23"/>
                  <a:pt x="103" y="20"/>
                  <a:pt x="104" y="18"/>
                </a:cubicBezTo>
                <a:cubicBezTo>
                  <a:pt x="105" y="17"/>
                  <a:pt x="107" y="16"/>
                  <a:pt x="108" y="16"/>
                </a:cubicBezTo>
                <a:cubicBezTo>
                  <a:pt x="109" y="16"/>
                  <a:pt x="110" y="16"/>
                  <a:pt x="111" y="17"/>
                </a:cubicBezTo>
                <a:cubicBezTo>
                  <a:pt x="126" y="29"/>
                  <a:pt x="135" y="47"/>
                  <a:pt x="135" y="67"/>
                </a:cubicBezTo>
                <a:close/>
                <a:moveTo>
                  <a:pt x="80" y="67"/>
                </a:moveTo>
                <a:cubicBezTo>
                  <a:pt x="80" y="69"/>
                  <a:pt x="79" y="72"/>
                  <a:pt x="78" y="73"/>
                </a:cubicBezTo>
                <a:cubicBezTo>
                  <a:pt x="76" y="75"/>
                  <a:pt x="74" y="76"/>
                  <a:pt x="71" y="76"/>
                </a:cubicBezTo>
                <a:cubicBezTo>
                  <a:pt x="69" y="76"/>
                  <a:pt x="66" y="75"/>
                  <a:pt x="65" y="73"/>
                </a:cubicBezTo>
                <a:cubicBezTo>
                  <a:pt x="61" y="70"/>
                  <a:pt x="61" y="64"/>
                  <a:pt x="65" y="60"/>
                </a:cubicBezTo>
                <a:cubicBezTo>
                  <a:pt x="66" y="59"/>
                  <a:pt x="69" y="58"/>
                  <a:pt x="71" y="58"/>
                </a:cubicBezTo>
                <a:cubicBezTo>
                  <a:pt x="73" y="58"/>
                  <a:pt x="76" y="59"/>
                  <a:pt x="78" y="60"/>
                </a:cubicBezTo>
                <a:cubicBezTo>
                  <a:pt x="79" y="62"/>
                  <a:pt x="80" y="64"/>
                  <a:pt x="80" y="67"/>
                </a:cubicBezTo>
                <a:close/>
                <a:moveTo>
                  <a:pt x="98" y="67"/>
                </a:moveTo>
                <a:cubicBezTo>
                  <a:pt x="98" y="76"/>
                  <a:pt x="93" y="84"/>
                  <a:pt x="86" y="89"/>
                </a:cubicBezTo>
                <a:cubicBezTo>
                  <a:pt x="85" y="90"/>
                  <a:pt x="84" y="90"/>
                  <a:pt x="83" y="90"/>
                </a:cubicBezTo>
                <a:cubicBezTo>
                  <a:pt x="81" y="90"/>
                  <a:pt x="80" y="89"/>
                  <a:pt x="79" y="88"/>
                </a:cubicBezTo>
                <a:cubicBezTo>
                  <a:pt x="77" y="85"/>
                  <a:pt x="78" y="82"/>
                  <a:pt x="80" y="81"/>
                </a:cubicBezTo>
                <a:cubicBezTo>
                  <a:pt x="85" y="78"/>
                  <a:pt x="88" y="73"/>
                  <a:pt x="88" y="67"/>
                </a:cubicBezTo>
                <a:cubicBezTo>
                  <a:pt x="88" y="61"/>
                  <a:pt x="85" y="55"/>
                  <a:pt x="79" y="53"/>
                </a:cubicBezTo>
                <a:cubicBezTo>
                  <a:pt x="77" y="51"/>
                  <a:pt x="76" y="48"/>
                  <a:pt x="77" y="46"/>
                </a:cubicBezTo>
                <a:cubicBezTo>
                  <a:pt x="78" y="44"/>
                  <a:pt x="80" y="43"/>
                  <a:pt x="82" y="43"/>
                </a:cubicBezTo>
                <a:cubicBezTo>
                  <a:pt x="83" y="43"/>
                  <a:pt x="83" y="43"/>
                  <a:pt x="84" y="44"/>
                </a:cubicBezTo>
                <a:cubicBezTo>
                  <a:pt x="93" y="48"/>
                  <a:pt x="98" y="57"/>
                  <a:pt x="98" y="6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1" name="Freeform 57"/>
          <p:cNvSpPr>
            <a:spLocks/>
          </p:cNvSpPr>
          <p:nvPr/>
        </p:nvSpPr>
        <p:spPr bwMode="auto">
          <a:xfrm rot="5400000">
            <a:off x="6842411" y="5265126"/>
            <a:ext cx="222447" cy="218505"/>
          </a:xfrm>
          <a:custGeom>
            <a:avLst/>
            <a:gdLst>
              <a:gd name="T0" fmla="*/ 1458 w 2343"/>
              <a:gd name="T1" fmla="*/ 1337 h 2017"/>
              <a:gd name="T2" fmla="*/ 1402 w 2343"/>
              <a:gd name="T3" fmla="*/ 1395 h 2017"/>
              <a:gd name="T4" fmla="*/ 1311 w 2343"/>
              <a:gd name="T5" fmla="*/ 1355 h 2017"/>
              <a:gd name="T6" fmla="*/ 1317 w 2343"/>
              <a:gd name="T7" fmla="*/ 1315 h 2017"/>
              <a:gd name="T8" fmla="*/ 1211 w 2343"/>
              <a:gd name="T9" fmla="*/ 1185 h 2017"/>
              <a:gd name="T10" fmla="*/ 1224 w 2343"/>
              <a:gd name="T11" fmla="*/ 1087 h 2017"/>
              <a:gd name="T12" fmla="*/ 1306 w 2343"/>
              <a:gd name="T13" fmla="*/ 1065 h 2017"/>
              <a:gd name="T14" fmla="*/ 1240 w 2343"/>
              <a:gd name="T15" fmla="*/ 23 h 2017"/>
              <a:gd name="T16" fmla="*/ 1135 w 2343"/>
              <a:gd name="T17" fmla="*/ 26 h 2017"/>
              <a:gd name="T18" fmla="*/ 1055 w 2343"/>
              <a:gd name="T19" fmla="*/ 1070 h 2017"/>
              <a:gd name="T20" fmla="*/ 1134 w 2343"/>
              <a:gd name="T21" fmla="*/ 1088 h 2017"/>
              <a:gd name="T22" fmla="*/ 1144 w 2343"/>
              <a:gd name="T23" fmla="*/ 1184 h 2017"/>
              <a:gd name="T24" fmla="*/ 1037 w 2343"/>
              <a:gd name="T25" fmla="*/ 1320 h 2017"/>
              <a:gd name="T26" fmla="*/ 1043 w 2343"/>
              <a:gd name="T27" fmla="*/ 1354 h 2017"/>
              <a:gd name="T28" fmla="*/ 950 w 2343"/>
              <a:gd name="T29" fmla="*/ 1393 h 2017"/>
              <a:gd name="T30" fmla="*/ 890 w 2343"/>
              <a:gd name="T31" fmla="*/ 1334 h 2017"/>
              <a:gd name="T32" fmla="*/ 0 w 2343"/>
              <a:gd name="T33" fmla="*/ 1911 h 2017"/>
              <a:gd name="T34" fmla="*/ 54 w 2343"/>
              <a:gd name="T35" fmla="*/ 1998 h 2017"/>
              <a:gd name="T36" fmla="*/ 1019 w 2343"/>
              <a:gd name="T37" fmla="*/ 1544 h 2017"/>
              <a:gd name="T38" fmla="*/ 996 w 2343"/>
              <a:gd name="T39" fmla="*/ 1468 h 2017"/>
              <a:gd name="T40" fmla="*/ 1077 w 2343"/>
              <a:gd name="T41" fmla="*/ 1412 h 2017"/>
              <a:gd name="T42" fmla="*/ 1180 w 2343"/>
              <a:gd name="T43" fmla="*/ 1454 h 2017"/>
              <a:gd name="T44" fmla="*/ 1278 w 2343"/>
              <a:gd name="T45" fmla="*/ 1412 h 2017"/>
              <a:gd name="T46" fmla="*/ 1358 w 2343"/>
              <a:gd name="T47" fmla="*/ 1472 h 2017"/>
              <a:gd name="T48" fmla="*/ 1336 w 2343"/>
              <a:gd name="T49" fmla="*/ 1552 h 2017"/>
              <a:gd name="T50" fmla="*/ 2293 w 2343"/>
              <a:gd name="T51" fmla="*/ 2017 h 2017"/>
              <a:gd name="T52" fmla="*/ 2343 w 2343"/>
              <a:gd name="T53" fmla="*/ 1927 h 2017"/>
              <a:gd name="T54" fmla="*/ 1458 w 2343"/>
              <a:gd name="T55" fmla="*/ 1337 h 20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343" h="2017">
                <a:moveTo>
                  <a:pt x="1458" y="1337"/>
                </a:moveTo>
                <a:cubicBezTo>
                  <a:pt x="1458" y="1337"/>
                  <a:pt x="1431" y="1357"/>
                  <a:pt x="1402" y="1395"/>
                </a:cubicBezTo>
                <a:cubicBezTo>
                  <a:pt x="1311" y="1355"/>
                  <a:pt x="1311" y="1355"/>
                  <a:pt x="1311" y="1355"/>
                </a:cubicBezTo>
                <a:cubicBezTo>
                  <a:pt x="1315" y="1342"/>
                  <a:pt x="1318" y="1329"/>
                  <a:pt x="1317" y="1315"/>
                </a:cubicBezTo>
                <a:cubicBezTo>
                  <a:pt x="1316" y="1251"/>
                  <a:pt x="1271" y="1199"/>
                  <a:pt x="1211" y="1185"/>
                </a:cubicBezTo>
                <a:cubicBezTo>
                  <a:pt x="1224" y="1087"/>
                  <a:pt x="1224" y="1087"/>
                  <a:pt x="1224" y="1087"/>
                </a:cubicBezTo>
                <a:cubicBezTo>
                  <a:pt x="1250" y="1083"/>
                  <a:pt x="1278" y="1077"/>
                  <a:pt x="1306" y="1065"/>
                </a:cubicBezTo>
                <a:cubicBezTo>
                  <a:pt x="1240" y="23"/>
                  <a:pt x="1240" y="23"/>
                  <a:pt x="1240" y="23"/>
                </a:cubicBezTo>
                <a:cubicBezTo>
                  <a:pt x="1240" y="23"/>
                  <a:pt x="1183" y="0"/>
                  <a:pt x="1135" y="26"/>
                </a:cubicBezTo>
                <a:cubicBezTo>
                  <a:pt x="1055" y="1070"/>
                  <a:pt x="1055" y="1070"/>
                  <a:pt x="1055" y="1070"/>
                </a:cubicBezTo>
                <a:cubicBezTo>
                  <a:pt x="1055" y="1070"/>
                  <a:pt x="1086" y="1083"/>
                  <a:pt x="1134" y="1088"/>
                </a:cubicBezTo>
                <a:cubicBezTo>
                  <a:pt x="1144" y="1184"/>
                  <a:pt x="1144" y="1184"/>
                  <a:pt x="1144" y="1184"/>
                </a:cubicBezTo>
                <a:cubicBezTo>
                  <a:pt x="1082" y="1199"/>
                  <a:pt x="1036" y="1255"/>
                  <a:pt x="1037" y="1320"/>
                </a:cubicBezTo>
                <a:cubicBezTo>
                  <a:pt x="1037" y="1332"/>
                  <a:pt x="1040" y="1343"/>
                  <a:pt x="1043" y="1354"/>
                </a:cubicBezTo>
                <a:cubicBezTo>
                  <a:pt x="950" y="1393"/>
                  <a:pt x="950" y="1393"/>
                  <a:pt x="950" y="1393"/>
                </a:cubicBezTo>
                <a:cubicBezTo>
                  <a:pt x="934" y="1372"/>
                  <a:pt x="914" y="1353"/>
                  <a:pt x="890" y="1334"/>
                </a:cubicBezTo>
                <a:cubicBezTo>
                  <a:pt x="0" y="1911"/>
                  <a:pt x="0" y="1911"/>
                  <a:pt x="0" y="1911"/>
                </a:cubicBezTo>
                <a:cubicBezTo>
                  <a:pt x="0" y="1911"/>
                  <a:pt x="7" y="1970"/>
                  <a:pt x="54" y="1998"/>
                </a:cubicBezTo>
                <a:cubicBezTo>
                  <a:pt x="1019" y="1544"/>
                  <a:pt x="1019" y="1544"/>
                  <a:pt x="1019" y="1544"/>
                </a:cubicBezTo>
                <a:cubicBezTo>
                  <a:pt x="1019" y="1544"/>
                  <a:pt x="1015" y="1512"/>
                  <a:pt x="996" y="1468"/>
                </a:cubicBezTo>
                <a:cubicBezTo>
                  <a:pt x="1077" y="1412"/>
                  <a:pt x="1077" y="1412"/>
                  <a:pt x="1077" y="1412"/>
                </a:cubicBezTo>
                <a:cubicBezTo>
                  <a:pt x="1103" y="1438"/>
                  <a:pt x="1139" y="1455"/>
                  <a:pt x="1180" y="1454"/>
                </a:cubicBezTo>
                <a:cubicBezTo>
                  <a:pt x="1218" y="1453"/>
                  <a:pt x="1253" y="1437"/>
                  <a:pt x="1278" y="1412"/>
                </a:cubicBezTo>
                <a:cubicBezTo>
                  <a:pt x="1358" y="1472"/>
                  <a:pt x="1358" y="1472"/>
                  <a:pt x="1358" y="1472"/>
                </a:cubicBezTo>
                <a:cubicBezTo>
                  <a:pt x="1348" y="1496"/>
                  <a:pt x="1340" y="1522"/>
                  <a:pt x="1336" y="1552"/>
                </a:cubicBezTo>
                <a:cubicBezTo>
                  <a:pt x="2293" y="2017"/>
                  <a:pt x="2293" y="2017"/>
                  <a:pt x="2293" y="2017"/>
                </a:cubicBezTo>
                <a:cubicBezTo>
                  <a:pt x="2293" y="2017"/>
                  <a:pt x="2341" y="1980"/>
                  <a:pt x="2343" y="1927"/>
                </a:cubicBezTo>
                <a:lnTo>
                  <a:pt x="1458" y="133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52" name="Group 51"/>
          <p:cNvGrpSpPr/>
          <p:nvPr/>
        </p:nvGrpSpPr>
        <p:grpSpPr>
          <a:xfrm>
            <a:off x="8542409" y="5242948"/>
            <a:ext cx="234584" cy="212812"/>
            <a:chOff x="12975965" y="4114650"/>
            <a:chExt cx="234584" cy="2128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Freeform 18"/>
            <p:cNvSpPr>
              <a:spLocks/>
            </p:cNvSpPr>
            <p:nvPr/>
          </p:nvSpPr>
          <p:spPr bwMode="auto">
            <a:xfrm>
              <a:off x="13076401" y="4220002"/>
              <a:ext cx="31255" cy="56890"/>
            </a:xfrm>
            <a:custGeom>
              <a:avLst/>
              <a:gdLst>
                <a:gd name="T0" fmla="*/ 16 w 38"/>
                <a:gd name="T1" fmla="*/ 63 h 69"/>
                <a:gd name="T2" fmla="*/ 0 w 38"/>
                <a:gd name="T3" fmla="*/ 48 h 69"/>
                <a:gd name="T4" fmla="*/ 0 w 38"/>
                <a:gd name="T5" fmla="*/ 45 h 69"/>
                <a:gd name="T6" fmla="*/ 13 w 38"/>
                <a:gd name="T7" fmla="*/ 45 h 69"/>
                <a:gd name="T8" fmla="*/ 13 w 38"/>
                <a:gd name="T9" fmla="*/ 47 h 69"/>
                <a:gd name="T10" fmla="*/ 19 w 38"/>
                <a:gd name="T11" fmla="*/ 54 h 69"/>
                <a:gd name="T12" fmla="*/ 25 w 38"/>
                <a:gd name="T13" fmla="*/ 47 h 69"/>
                <a:gd name="T14" fmla="*/ 0 w 38"/>
                <a:gd name="T15" fmla="*/ 22 h 69"/>
                <a:gd name="T16" fmla="*/ 16 w 38"/>
                <a:gd name="T17" fmla="*/ 6 h 69"/>
                <a:gd name="T18" fmla="*/ 16 w 38"/>
                <a:gd name="T19" fmla="*/ 0 h 69"/>
                <a:gd name="T20" fmla="*/ 22 w 38"/>
                <a:gd name="T21" fmla="*/ 0 h 69"/>
                <a:gd name="T22" fmla="*/ 22 w 38"/>
                <a:gd name="T23" fmla="*/ 6 h 69"/>
                <a:gd name="T24" fmla="*/ 37 w 38"/>
                <a:gd name="T25" fmla="*/ 21 h 69"/>
                <a:gd name="T26" fmla="*/ 37 w 38"/>
                <a:gd name="T27" fmla="*/ 22 h 69"/>
                <a:gd name="T28" fmla="*/ 24 w 38"/>
                <a:gd name="T29" fmla="*/ 22 h 69"/>
                <a:gd name="T30" fmla="*/ 23 w 38"/>
                <a:gd name="T31" fmla="*/ 16 h 69"/>
                <a:gd name="T32" fmla="*/ 19 w 38"/>
                <a:gd name="T33" fmla="*/ 15 h 69"/>
                <a:gd name="T34" fmla="*/ 14 w 38"/>
                <a:gd name="T35" fmla="*/ 20 h 69"/>
                <a:gd name="T36" fmla="*/ 38 w 38"/>
                <a:gd name="T37" fmla="*/ 45 h 69"/>
                <a:gd name="T38" fmla="*/ 22 w 38"/>
                <a:gd name="T39" fmla="*/ 63 h 69"/>
                <a:gd name="T40" fmla="*/ 22 w 38"/>
                <a:gd name="T41" fmla="*/ 69 h 69"/>
                <a:gd name="T42" fmla="*/ 16 w 38"/>
                <a:gd name="T43" fmla="*/ 69 h 69"/>
                <a:gd name="T44" fmla="*/ 16 w 38"/>
                <a:gd name="T45" fmla="*/ 6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69">
                  <a:moveTo>
                    <a:pt x="16" y="63"/>
                  </a:moveTo>
                  <a:cubicBezTo>
                    <a:pt x="7" y="62"/>
                    <a:pt x="0" y="59"/>
                    <a:pt x="0" y="4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51"/>
                    <a:pt x="14" y="54"/>
                    <a:pt x="19" y="54"/>
                  </a:cubicBezTo>
                  <a:cubicBezTo>
                    <a:pt x="23" y="54"/>
                    <a:pt x="25" y="50"/>
                    <a:pt x="25" y="47"/>
                  </a:cubicBezTo>
                  <a:cubicBezTo>
                    <a:pt x="25" y="36"/>
                    <a:pt x="0" y="42"/>
                    <a:pt x="0" y="22"/>
                  </a:cubicBezTo>
                  <a:cubicBezTo>
                    <a:pt x="0" y="13"/>
                    <a:pt x="5" y="7"/>
                    <a:pt x="16" y="6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33" y="7"/>
                    <a:pt x="37" y="13"/>
                    <a:pt x="37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0"/>
                    <a:pt x="24" y="18"/>
                    <a:pt x="23" y="16"/>
                  </a:cubicBezTo>
                  <a:cubicBezTo>
                    <a:pt x="22" y="15"/>
                    <a:pt x="21" y="15"/>
                    <a:pt x="19" y="15"/>
                  </a:cubicBezTo>
                  <a:cubicBezTo>
                    <a:pt x="16" y="15"/>
                    <a:pt x="14" y="16"/>
                    <a:pt x="14" y="20"/>
                  </a:cubicBezTo>
                  <a:cubicBezTo>
                    <a:pt x="14" y="32"/>
                    <a:pt x="38" y="26"/>
                    <a:pt x="38" y="45"/>
                  </a:cubicBezTo>
                  <a:cubicBezTo>
                    <a:pt x="38" y="57"/>
                    <a:pt x="32" y="62"/>
                    <a:pt x="22" y="6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16" y="69"/>
                    <a:pt x="16" y="69"/>
                    <a:pt x="16" y="69"/>
                  </a:cubicBezTo>
                  <a:lnTo>
                    <a:pt x="16" y="6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19"/>
            <p:cNvSpPr>
              <a:spLocks/>
            </p:cNvSpPr>
            <p:nvPr/>
          </p:nvSpPr>
          <p:spPr bwMode="auto">
            <a:xfrm>
              <a:off x="13050765" y="4159249"/>
              <a:ext cx="85335" cy="29850"/>
            </a:xfrm>
            <a:custGeom>
              <a:avLst/>
              <a:gdLst>
                <a:gd name="T0" fmla="*/ 0 w 243"/>
                <a:gd name="T1" fmla="*/ 85 h 85"/>
                <a:gd name="T2" fmla="*/ 243 w 243"/>
                <a:gd name="T3" fmla="*/ 85 h 85"/>
                <a:gd name="T4" fmla="*/ 120 w 243"/>
                <a:gd name="T5" fmla="*/ 0 h 85"/>
                <a:gd name="T6" fmla="*/ 0 w 243"/>
                <a:gd name="T7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3" h="85">
                  <a:moveTo>
                    <a:pt x="0" y="85"/>
                  </a:moveTo>
                  <a:lnTo>
                    <a:pt x="243" y="85"/>
                  </a:lnTo>
                  <a:lnTo>
                    <a:pt x="120" y="0"/>
                  </a:lnTo>
                  <a:lnTo>
                    <a:pt x="0" y="8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5" name="Freeform 20"/>
            <p:cNvSpPr>
              <a:spLocks/>
            </p:cNvSpPr>
            <p:nvPr/>
          </p:nvSpPr>
          <p:spPr bwMode="auto">
            <a:xfrm>
              <a:off x="12979126" y="4114650"/>
              <a:ext cx="228263" cy="74449"/>
            </a:xfrm>
            <a:custGeom>
              <a:avLst/>
              <a:gdLst>
                <a:gd name="T0" fmla="*/ 274 w 275"/>
                <a:gd name="T1" fmla="*/ 89 h 90"/>
                <a:gd name="T2" fmla="*/ 149 w 275"/>
                <a:gd name="T3" fmla="*/ 3 h 90"/>
                <a:gd name="T4" fmla="*/ 137 w 275"/>
                <a:gd name="T5" fmla="*/ 0 h 90"/>
                <a:gd name="T6" fmla="*/ 126 w 275"/>
                <a:gd name="T7" fmla="*/ 3 h 90"/>
                <a:gd name="T8" fmla="*/ 1 w 275"/>
                <a:gd name="T9" fmla="*/ 89 h 90"/>
                <a:gd name="T10" fmla="*/ 0 w 275"/>
                <a:gd name="T11" fmla="*/ 90 h 90"/>
                <a:gd name="T12" fmla="*/ 47 w 275"/>
                <a:gd name="T13" fmla="*/ 90 h 90"/>
                <a:gd name="T14" fmla="*/ 137 w 275"/>
                <a:gd name="T15" fmla="*/ 28 h 90"/>
                <a:gd name="T16" fmla="*/ 228 w 275"/>
                <a:gd name="T17" fmla="*/ 90 h 90"/>
                <a:gd name="T18" fmla="*/ 275 w 275"/>
                <a:gd name="T19" fmla="*/ 90 h 90"/>
                <a:gd name="T20" fmla="*/ 274 w 275"/>
                <a:gd name="T21" fmla="*/ 8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5" h="90">
                  <a:moveTo>
                    <a:pt x="274" y="89"/>
                  </a:moveTo>
                  <a:cubicBezTo>
                    <a:pt x="149" y="3"/>
                    <a:pt x="149" y="3"/>
                    <a:pt x="149" y="3"/>
                  </a:cubicBezTo>
                  <a:cubicBezTo>
                    <a:pt x="146" y="1"/>
                    <a:pt x="142" y="0"/>
                    <a:pt x="137" y="0"/>
                  </a:cubicBezTo>
                  <a:cubicBezTo>
                    <a:pt x="133" y="0"/>
                    <a:pt x="129" y="1"/>
                    <a:pt x="126" y="3"/>
                  </a:cubicBezTo>
                  <a:cubicBezTo>
                    <a:pt x="1" y="89"/>
                    <a:pt x="1" y="89"/>
                    <a:pt x="1" y="89"/>
                  </a:cubicBezTo>
                  <a:cubicBezTo>
                    <a:pt x="1" y="90"/>
                    <a:pt x="0" y="90"/>
                    <a:pt x="0" y="90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137" y="28"/>
                    <a:pt x="137" y="28"/>
                    <a:pt x="137" y="28"/>
                  </a:cubicBezTo>
                  <a:cubicBezTo>
                    <a:pt x="228" y="90"/>
                    <a:pt x="228" y="90"/>
                    <a:pt x="228" y="90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4" y="90"/>
                    <a:pt x="274" y="90"/>
                    <a:pt x="274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6" name="Rectangle 21"/>
            <p:cNvSpPr>
              <a:spLocks noChangeArrowheads="1"/>
            </p:cNvSpPr>
            <p:nvPr/>
          </p:nvSpPr>
          <p:spPr bwMode="auto">
            <a:xfrm>
              <a:off x="12995982" y="4198230"/>
              <a:ext cx="194901" cy="18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12995982" y="4283565"/>
              <a:ext cx="194901" cy="193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8" name="Rectangle 23"/>
            <p:cNvSpPr>
              <a:spLocks noChangeArrowheads="1"/>
            </p:cNvSpPr>
            <p:nvPr/>
          </p:nvSpPr>
          <p:spPr bwMode="auto">
            <a:xfrm>
              <a:off x="12975965" y="4308499"/>
              <a:ext cx="234584" cy="18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9" name="Rectangle 24"/>
            <p:cNvSpPr>
              <a:spLocks noChangeArrowheads="1"/>
            </p:cNvSpPr>
            <p:nvPr/>
          </p:nvSpPr>
          <p:spPr bwMode="auto">
            <a:xfrm>
              <a:off x="13005113" y="4223866"/>
              <a:ext cx="33010" cy="54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Rectangle 25"/>
            <p:cNvSpPr>
              <a:spLocks noChangeArrowheads="1"/>
            </p:cNvSpPr>
            <p:nvPr/>
          </p:nvSpPr>
          <p:spPr bwMode="auto">
            <a:xfrm>
              <a:off x="13148391" y="4223866"/>
              <a:ext cx="33362" cy="54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3430682" y="5256662"/>
            <a:ext cx="181026" cy="225916"/>
            <a:chOff x="7181850" y="5427663"/>
            <a:chExt cx="787401" cy="98266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2" name="Freeform 10"/>
            <p:cNvSpPr>
              <a:spLocks/>
            </p:cNvSpPr>
            <p:nvPr/>
          </p:nvSpPr>
          <p:spPr bwMode="auto">
            <a:xfrm>
              <a:off x="7234238" y="5427663"/>
              <a:ext cx="735013" cy="982663"/>
            </a:xfrm>
            <a:custGeom>
              <a:avLst/>
              <a:gdLst>
                <a:gd name="T0" fmla="*/ 160 w 196"/>
                <a:gd name="T1" fmla="*/ 0 h 262"/>
                <a:gd name="T2" fmla="*/ 93 w 196"/>
                <a:gd name="T3" fmla="*/ 0 h 262"/>
                <a:gd name="T4" fmla="*/ 57 w 196"/>
                <a:gd name="T5" fmla="*/ 36 h 262"/>
                <a:gd name="T6" fmla="*/ 59 w 196"/>
                <a:gd name="T7" fmla="*/ 59 h 262"/>
                <a:gd name="T8" fmla="*/ 66 w 196"/>
                <a:gd name="T9" fmla="*/ 67 h 262"/>
                <a:gd name="T10" fmla="*/ 74 w 196"/>
                <a:gd name="T11" fmla="*/ 59 h 262"/>
                <a:gd name="T12" fmla="*/ 76 w 196"/>
                <a:gd name="T13" fmla="*/ 36 h 262"/>
                <a:gd name="T14" fmla="*/ 93 w 196"/>
                <a:gd name="T15" fmla="*/ 19 h 262"/>
                <a:gd name="T16" fmla="*/ 160 w 196"/>
                <a:gd name="T17" fmla="*/ 19 h 262"/>
                <a:gd name="T18" fmla="*/ 177 w 196"/>
                <a:gd name="T19" fmla="*/ 36 h 262"/>
                <a:gd name="T20" fmla="*/ 177 w 196"/>
                <a:gd name="T21" fmla="*/ 141 h 262"/>
                <a:gd name="T22" fmla="*/ 160 w 196"/>
                <a:gd name="T23" fmla="*/ 158 h 262"/>
                <a:gd name="T24" fmla="*/ 90 w 196"/>
                <a:gd name="T25" fmla="*/ 158 h 262"/>
                <a:gd name="T26" fmla="*/ 87 w 196"/>
                <a:gd name="T27" fmla="*/ 158 h 262"/>
                <a:gd name="T28" fmla="*/ 85 w 196"/>
                <a:gd name="T29" fmla="*/ 158 h 262"/>
                <a:gd name="T30" fmla="*/ 90 w 196"/>
                <a:gd name="T31" fmla="*/ 152 h 262"/>
                <a:gd name="T32" fmla="*/ 91 w 196"/>
                <a:gd name="T33" fmla="*/ 143 h 262"/>
                <a:gd name="T34" fmla="*/ 90 w 196"/>
                <a:gd name="T35" fmla="*/ 142 h 262"/>
                <a:gd name="T36" fmla="*/ 80 w 196"/>
                <a:gd name="T37" fmla="*/ 142 h 262"/>
                <a:gd name="T38" fmla="*/ 58 w 196"/>
                <a:gd name="T39" fmla="*/ 161 h 262"/>
                <a:gd name="T40" fmla="*/ 57 w 196"/>
                <a:gd name="T41" fmla="*/ 173 h 262"/>
                <a:gd name="T42" fmla="*/ 79 w 196"/>
                <a:gd name="T43" fmla="*/ 194 h 262"/>
                <a:gd name="T44" fmla="*/ 89 w 196"/>
                <a:gd name="T45" fmla="*/ 194 h 262"/>
                <a:gd name="T46" fmla="*/ 90 w 196"/>
                <a:gd name="T47" fmla="*/ 185 h 262"/>
                <a:gd name="T48" fmla="*/ 85 w 196"/>
                <a:gd name="T49" fmla="*/ 178 h 262"/>
                <a:gd name="T50" fmla="*/ 103 w 196"/>
                <a:gd name="T51" fmla="*/ 178 h 262"/>
                <a:gd name="T52" fmla="*/ 120 w 196"/>
                <a:gd name="T53" fmla="*/ 178 h 262"/>
                <a:gd name="T54" fmla="*/ 120 w 196"/>
                <a:gd name="T55" fmla="*/ 230 h 262"/>
                <a:gd name="T56" fmla="*/ 107 w 196"/>
                <a:gd name="T57" fmla="*/ 243 h 262"/>
                <a:gd name="T58" fmla="*/ 33 w 196"/>
                <a:gd name="T59" fmla="*/ 243 h 262"/>
                <a:gd name="T60" fmla="*/ 19 w 196"/>
                <a:gd name="T61" fmla="*/ 230 h 262"/>
                <a:gd name="T62" fmla="*/ 19 w 196"/>
                <a:gd name="T63" fmla="*/ 118 h 262"/>
                <a:gd name="T64" fmla="*/ 33 w 196"/>
                <a:gd name="T65" fmla="*/ 105 h 262"/>
                <a:gd name="T66" fmla="*/ 101 w 196"/>
                <a:gd name="T67" fmla="*/ 105 h 262"/>
                <a:gd name="T68" fmla="*/ 101 w 196"/>
                <a:gd name="T69" fmla="*/ 105 h 262"/>
                <a:gd name="T70" fmla="*/ 112 w 196"/>
                <a:gd name="T71" fmla="*/ 105 h 262"/>
                <a:gd name="T72" fmla="*/ 107 w 196"/>
                <a:gd name="T73" fmla="*/ 111 h 262"/>
                <a:gd name="T74" fmla="*/ 107 w 196"/>
                <a:gd name="T75" fmla="*/ 120 h 262"/>
                <a:gd name="T76" fmla="*/ 108 w 196"/>
                <a:gd name="T77" fmla="*/ 121 h 262"/>
                <a:gd name="T78" fmla="*/ 117 w 196"/>
                <a:gd name="T79" fmla="*/ 121 h 262"/>
                <a:gd name="T80" fmla="*/ 140 w 196"/>
                <a:gd name="T81" fmla="*/ 102 h 262"/>
                <a:gd name="T82" fmla="*/ 140 w 196"/>
                <a:gd name="T83" fmla="*/ 90 h 262"/>
                <a:gd name="T84" fmla="*/ 118 w 196"/>
                <a:gd name="T85" fmla="*/ 69 h 262"/>
                <a:gd name="T86" fmla="*/ 108 w 196"/>
                <a:gd name="T87" fmla="*/ 69 h 262"/>
                <a:gd name="T88" fmla="*/ 107 w 196"/>
                <a:gd name="T89" fmla="*/ 78 h 262"/>
                <a:gd name="T90" fmla="*/ 112 w 196"/>
                <a:gd name="T91" fmla="*/ 85 h 262"/>
                <a:gd name="T92" fmla="*/ 101 w 196"/>
                <a:gd name="T93" fmla="*/ 86 h 262"/>
                <a:gd name="T94" fmla="*/ 101 w 196"/>
                <a:gd name="T95" fmla="*/ 85 h 262"/>
                <a:gd name="T96" fmla="*/ 33 w 196"/>
                <a:gd name="T97" fmla="*/ 85 h 262"/>
                <a:gd name="T98" fmla="*/ 0 w 196"/>
                <a:gd name="T99" fmla="*/ 118 h 262"/>
                <a:gd name="T100" fmla="*/ 0 w 196"/>
                <a:gd name="T101" fmla="*/ 230 h 262"/>
                <a:gd name="T102" fmla="*/ 33 w 196"/>
                <a:gd name="T103" fmla="*/ 262 h 262"/>
                <a:gd name="T104" fmla="*/ 107 w 196"/>
                <a:gd name="T105" fmla="*/ 262 h 262"/>
                <a:gd name="T106" fmla="*/ 140 w 196"/>
                <a:gd name="T107" fmla="*/ 230 h 262"/>
                <a:gd name="T108" fmla="*/ 140 w 196"/>
                <a:gd name="T109" fmla="*/ 178 h 262"/>
                <a:gd name="T110" fmla="*/ 160 w 196"/>
                <a:gd name="T111" fmla="*/ 178 h 262"/>
                <a:gd name="T112" fmla="*/ 196 w 196"/>
                <a:gd name="T113" fmla="*/ 141 h 262"/>
                <a:gd name="T114" fmla="*/ 196 w 196"/>
                <a:gd name="T115" fmla="*/ 36 h 262"/>
                <a:gd name="T116" fmla="*/ 160 w 196"/>
                <a:gd name="T117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96" h="262">
                  <a:moveTo>
                    <a:pt x="160" y="0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73" y="0"/>
                    <a:pt x="57" y="16"/>
                    <a:pt x="57" y="36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63"/>
                    <a:pt x="62" y="67"/>
                    <a:pt x="66" y="67"/>
                  </a:cubicBezTo>
                  <a:cubicBezTo>
                    <a:pt x="71" y="67"/>
                    <a:pt x="74" y="63"/>
                    <a:pt x="74" y="59"/>
                  </a:cubicBezTo>
                  <a:cubicBezTo>
                    <a:pt x="76" y="36"/>
                    <a:pt x="76" y="36"/>
                    <a:pt x="76" y="36"/>
                  </a:cubicBezTo>
                  <a:cubicBezTo>
                    <a:pt x="76" y="27"/>
                    <a:pt x="84" y="19"/>
                    <a:pt x="93" y="19"/>
                  </a:cubicBezTo>
                  <a:cubicBezTo>
                    <a:pt x="160" y="19"/>
                    <a:pt x="160" y="19"/>
                    <a:pt x="160" y="19"/>
                  </a:cubicBezTo>
                  <a:cubicBezTo>
                    <a:pt x="169" y="19"/>
                    <a:pt x="177" y="27"/>
                    <a:pt x="177" y="36"/>
                  </a:cubicBezTo>
                  <a:cubicBezTo>
                    <a:pt x="177" y="141"/>
                    <a:pt x="177" y="141"/>
                    <a:pt x="177" y="141"/>
                  </a:cubicBezTo>
                  <a:cubicBezTo>
                    <a:pt x="177" y="151"/>
                    <a:pt x="169" y="158"/>
                    <a:pt x="16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9" y="158"/>
                    <a:pt x="88" y="158"/>
                    <a:pt x="87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7" y="156"/>
                    <a:pt x="90" y="152"/>
                    <a:pt x="90" y="152"/>
                  </a:cubicBezTo>
                  <a:cubicBezTo>
                    <a:pt x="92" y="149"/>
                    <a:pt x="92" y="146"/>
                    <a:pt x="91" y="143"/>
                  </a:cubicBezTo>
                  <a:cubicBezTo>
                    <a:pt x="90" y="143"/>
                    <a:pt x="90" y="142"/>
                    <a:pt x="90" y="142"/>
                  </a:cubicBezTo>
                  <a:cubicBezTo>
                    <a:pt x="87" y="139"/>
                    <a:pt x="83" y="139"/>
                    <a:pt x="80" y="142"/>
                  </a:cubicBezTo>
                  <a:cubicBezTo>
                    <a:pt x="80" y="142"/>
                    <a:pt x="64" y="155"/>
                    <a:pt x="58" y="161"/>
                  </a:cubicBezTo>
                  <a:cubicBezTo>
                    <a:pt x="51" y="168"/>
                    <a:pt x="57" y="173"/>
                    <a:pt x="57" y="173"/>
                  </a:cubicBezTo>
                  <a:cubicBezTo>
                    <a:pt x="79" y="194"/>
                    <a:pt x="79" y="194"/>
                    <a:pt x="79" y="194"/>
                  </a:cubicBezTo>
                  <a:cubicBezTo>
                    <a:pt x="82" y="196"/>
                    <a:pt x="86" y="196"/>
                    <a:pt x="89" y="194"/>
                  </a:cubicBezTo>
                  <a:cubicBezTo>
                    <a:pt x="91" y="191"/>
                    <a:pt x="92" y="188"/>
                    <a:pt x="90" y="185"/>
                  </a:cubicBezTo>
                  <a:cubicBezTo>
                    <a:pt x="90" y="185"/>
                    <a:pt x="87" y="181"/>
                    <a:pt x="85" y="178"/>
                  </a:cubicBezTo>
                  <a:cubicBezTo>
                    <a:pt x="103" y="178"/>
                    <a:pt x="103" y="178"/>
                    <a:pt x="103" y="178"/>
                  </a:cubicBezTo>
                  <a:cubicBezTo>
                    <a:pt x="120" y="178"/>
                    <a:pt x="120" y="178"/>
                    <a:pt x="120" y="178"/>
                  </a:cubicBezTo>
                  <a:cubicBezTo>
                    <a:pt x="120" y="230"/>
                    <a:pt x="120" y="230"/>
                    <a:pt x="120" y="230"/>
                  </a:cubicBezTo>
                  <a:cubicBezTo>
                    <a:pt x="120" y="237"/>
                    <a:pt x="114" y="243"/>
                    <a:pt x="107" y="243"/>
                  </a:cubicBezTo>
                  <a:cubicBezTo>
                    <a:pt x="33" y="243"/>
                    <a:pt x="33" y="243"/>
                    <a:pt x="33" y="243"/>
                  </a:cubicBezTo>
                  <a:cubicBezTo>
                    <a:pt x="25" y="243"/>
                    <a:pt x="19" y="237"/>
                    <a:pt x="19" y="230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9" y="111"/>
                    <a:pt x="25" y="105"/>
                    <a:pt x="33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01" y="105"/>
                    <a:pt x="101" y="105"/>
                    <a:pt x="101" y="105"/>
                  </a:cubicBezTo>
                  <a:cubicBezTo>
                    <a:pt x="112" y="105"/>
                    <a:pt x="112" y="105"/>
                    <a:pt x="112" y="105"/>
                  </a:cubicBezTo>
                  <a:cubicBezTo>
                    <a:pt x="111" y="107"/>
                    <a:pt x="107" y="111"/>
                    <a:pt x="107" y="111"/>
                  </a:cubicBezTo>
                  <a:cubicBezTo>
                    <a:pt x="105" y="114"/>
                    <a:pt x="105" y="117"/>
                    <a:pt x="107" y="120"/>
                  </a:cubicBezTo>
                  <a:cubicBezTo>
                    <a:pt x="107" y="120"/>
                    <a:pt x="107" y="121"/>
                    <a:pt x="108" y="121"/>
                  </a:cubicBezTo>
                  <a:cubicBezTo>
                    <a:pt x="110" y="124"/>
                    <a:pt x="115" y="124"/>
                    <a:pt x="117" y="121"/>
                  </a:cubicBezTo>
                  <a:cubicBezTo>
                    <a:pt x="117" y="121"/>
                    <a:pt x="133" y="108"/>
                    <a:pt x="140" y="102"/>
                  </a:cubicBezTo>
                  <a:cubicBezTo>
                    <a:pt x="146" y="95"/>
                    <a:pt x="140" y="90"/>
                    <a:pt x="140" y="90"/>
                  </a:cubicBezTo>
                  <a:cubicBezTo>
                    <a:pt x="118" y="69"/>
                    <a:pt x="118" y="69"/>
                    <a:pt x="118" y="69"/>
                  </a:cubicBezTo>
                  <a:cubicBezTo>
                    <a:pt x="115" y="67"/>
                    <a:pt x="111" y="67"/>
                    <a:pt x="108" y="69"/>
                  </a:cubicBezTo>
                  <a:cubicBezTo>
                    <a:pt x="106" y="72"/>
                    <a:pt x="106" y="75"/>
                    <a:pt x="107" y="78"/>
                  </a:cubicBezTo>
                  <a:cubicBezTo>
                    <a:pt x="107" y="78"/>
                    <a:pt x="110" y="83"/>
                    <a:pt x="112" y="85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33" y="85"/>
                    <a:pt x="33" y="85"/>
                    <a:pt x="33" y="85"/>
                  </a:cubicBezTo>
                  <a:cubicBezTo>
                    <a:pt x="15" y="85"/>
                    <a:pt x="0" y="100"/>
                    <a:pt x="0" y="118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0" y="248"/>
                    <a:pt x="15" y="262"/>
                    <a:pt x="33" y="262"/>
                  </a:cubicBezTo>
                  <a:cubicBezTo>
                    <a:pt x="107" y="262"/>
                    <a:pt x="107" y="262"/>
                    <a:pt x="107" y="262"/>
                  </a:cubicBezTo>
                  <a:cubicBezTo>
                    <a:pt x="125" y="262"/>
                    <a:pt x="139" y="248"/>
                    <a:pt x="140" y="230"/>
                  </a:cubicBezTo>
                  <a:cubicBezTo>
                    <a:pt x="140" y="178"/>
                    <a:pt x="140" y="178"/>
                    <a:pt x="140" y="178"/>
                  </a:cubicBezTo>
                  <a:cubicBezTo>
                    <a:pt x="160" y="178"/>
                    <a:pt x="160" y="178"/>
                    <a:pt x="160" y="178"/>
                  </a:cubicBezTo>
                  <a:cubicBezTo>
                    <a:pt x="180" y="177"/>
                    <a:pt x="196" y="161"/>
                    <a:pt x="196" y="141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6" y="16"/>
                    <a:pt x="180" y="0"/>
                    <a:pt x="160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11"/>
            <p:cNvSpPr>
              <a:spLocks/>
            </p:cNvSpPr>
            <p:nvPr/>
          </p:nvSpPr>
          <p:spPr bwMode="auto">
            <a:xfrm>
              <a:off x="7181850" y="5449888"/>
              <a:ext cx="201613" cy="244475"/>
            </a:xfrm>
            <a:custGeom>
              <a:avLst/>
              <a:gdLst>
                <a:gd name="T0" fmla="*/ 20 w 54"/>
                <a:gd name="T1" fmla="*/ 59 h 65"/>
                <a:gd name="T2" fmla="*/ 27 w 54"/>
                <a:gd name="T3" fmla="*/ 65 h 65"/>
                <a:gd name="T4" fmla="*/ 35 w 54"/>
                <a:gd name="T5" fmla="*/ 59 h 65"/>
                <a:gd name="T6" fmla="*/ 36 w 54"/>
                <a:gd name="T7" fmla="*/ 33 h 65"/>
                <a:gd name="T8" fmla="*/ 43 w 54"/>
                <a:gd name="T9" fmla="*/ 37 h 65"/>
                <a:gd name="T10" fmla="*/ 51 w 54"/>
                <a:gd name="T11" fmla="*/ 38 h 65"/>
                <a:gd name="T12" fmla="*/ 52 w 54"/>
                <a:gd name="T13" fmla="*/ 37 h 65"/>
                <a:gd name="T14" fmla="*/ 52 w 54"/>
                <a:gd name="T15" fmla="*/ 28 h 65"/>
                <a:gd name="T16" fmla="*/ 34 w 54"/>
                <a:gd name="T17" fmla="*/ 7 h 65"/>
                <a:gd name="T18" fmla="*/ 22 w 54"/>
                <a:gd name="T19" fmla="*/ 6 h 65"/>
                <a:gd name="T20" fmla="*/ 3 w 54"/>
                <a:gd name="T21" fmla="*/ 27 h 65"/>
                <a:gd name="T22" fmla="*/ 3 w 54"/>
                <a:gd name="T23" fmla="*/ 37 h 65"/>
                <a:gd name="T24" fmla="*/ 11 w 54"/>
                <a:gd name="T25" fmla="*/ 38 h 65"/>
                <a:gd name="T26" fmla="*/ 18 w 54"/>
                <a:gd name="T27" fmla="*/ 33 h 65"/>
                <a:gd name="T28" fmla="*/ 20 w 54"/>
                <a:gd name="T29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65">
                  <a:moveTo>
                    <a:pt x="20" y="59"/>
                  </a:moveTo>
                  <a:cubicBezTo>
                    <a:pt x="20" y="61"/>
                    <a:pt x="21" y="65"/>
                    <a:pt x="27" y="65"/>
                  </a:cubicBezTo>
                  <a:cubicBezTo>
                    <a:pt x="34" y="65"/>
                    <a:pt x="35" y="59"/>
                    <a:pt x="35" y="59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9" y="34"/>
                    <a:pt x="43" y="37"/>
                    <a:pt x="43" y="37"/>
                  </a:cubicBezTo>
                  <a:cubicBezTo>
                    <a:pt x="45" y="40"/>
                    <a:pt x="48" y="40"/>
                    <a:pt x="51" y="38"/>
                  </a:cubicBezTo>
                  <a:cubicBezTo>
                    <a:pt x="51" y="38"/>
                    <a:pt x="52" y="38"/>
                    <a:pt x="52" y="37"/>
                  </a:cubicBezTo>
                  <a:cubicBezTo>
                    <a:pt x="54" y="35"/>
                    <a:pt x="54" y="31"/>
                    <a:pt x="52" y="28"/>
                  </a:cubicBezTo>
                  <a:cubicBezTo>
                    <a:pt x="52" y="28"/>
                    <a:pt x="40" y="13"/>
                    <a:pt x="34" y="7"/>
                  </a:cubicBezTo>
                  <a:cubicBezTo>
                    <a:pt x="27" y="0"/>
                    <a:pt x="22" y="6"/>
                    <a:pt x="22" y="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0" y="30"/>
                    <a:pt x="0" y="34"/>
                    <a:pt x="3" y="37"/>
                  </a:cubicBezTo>
                  <a:cubicBezTo>
                    <a:pt x="5" y="39"/>
                    <a:pt x="8" y="39"/>
                    <a:pt x="11" y="38"/>
                  </a:cubicBezTo>
                  <a:cubicBezTo>
                    <a:pt x="11" y="37"/>
                    <a:pt x="15" y="35"/>
                    <a:pt x="18" y="33"/>
                  </a:cubicBezTo>
                  <a:lnTo>
                    <a:pt x="20" y="59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4" name="Rectangle 63"/>
          <p:cNvSpPr/>
          <p:nvPr/>
        </p:nvSpPr>
        <p:spPr>
          <a:xfrm>
            <a:off x="2901081" y="5602107"/>
            <a:ext cx="751499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Distribution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193302" y="5602107"/>
            <a:ext cx="748064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11171" y="5598155"/>
            <a:ext cx="648903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Electronics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6138954" y="5595795"/>
            <a:ext cx="929880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Energy &amp; Power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581899" y="5591334"/>
            <a:ext cx="1189989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Financial Institutions</a:t>
            </a:r>
          </a:p>
        </p:txBody>
      </p:sp>
      <p:pic>
        <p:nvPicPr>
          <p:cNvPr id="69" name="Picture 15" descr="H:\Williams Lea\Libraries\LI Overview Standard Slides\_Archive\Images\Healthcare_sized.jpg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6"/>
          <a:stretch/>
        </p:blipFill>
        <p:spPr bwMode="auto">
          <a:xfrm>
            <a:off x="2047868" y="5869460"/>
            <a:ext cx="1627572" cy="53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H:\Williams Lea\Libraries\LI Overview Standard Slides\_Archive\Images\Industrials_sized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16292"/>
          <a:stretch/>
        </p:blipFill>
        <p:spPr bwMode="auto">
          <a:xfrm>
            <a:off x="3755363" y="5868792"/>
            <a:ext cx="1627571" cy="53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H:\Williams Lea\Libraries\LI Overview Standard Slides\_Archive\Images\Packaging_sized.jp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7" r="13197" b="1469"/>
          <a:stretch/>
        </p:blipFill>
        <p:spPr bwMode="auto">
          <a:xfrm>
            <a:off x="5462857" y="5868792"/>
            <a:ext cx="1627572" cy="53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" descr="H:\Libraries\Photos\Food and Beverage\shutterstock_53602885.jpg"/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2" r="4689" b="44522"/>
          <a:stretch/>
        </p:blipFill>
        <p:spPr bwMode="auto">
          <a:xfrm>
            <a:off x="343547" y="5869460"/>
            <a:ext cx="1624397" cy="53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/>
          <p:cNvSpPr/>
          <p:nvPr/>
        </p:nvSpPr>
        <p:spPr>
          <a:xfrm>
            <a:off x="340372" y="5864294"/>
            <a:ext cx="1627572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74" name="Rectangle 73"/>
          <p:cNvSpPr/>
          <p:nvPr/>
        </p:nvSpPr>
        <p:spPr>
          <a:xfrm>
            <a:off x="2047867" y="5869056"/>
            <a:ext cx="1627572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75" name="Rectangle 74"/>
          <p:cNvSpPr/>
          <p:nvPr/>
        </p:nvSpPr>
        <p:spPr>
          <a:xfrm>
            <a:off x="3756627" y="5864294"/>
            <a:ext cx="1627572" cy="528965"/>
          </a:xfrm>
          <a:prstGeom prst="rect">
            <a:avLst/>
          </a:prstGeom>
          <a:gradFill flip="none" rotWithShape="1">
            <a:gsLst>
              <a:gs pos="25000">
                <a:schemeClr val="tx1">
                  <a:alpha val="5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76" name="Freeform 6"/>
          <p:cNvSpPr>
            <a:spLocks/>
          </p:cNvSpPr>
          <p:nvPr/>
        </p:nvSpPr>
        <p:spPr bwMode="auto">
          <a:xfrm>
            <a:off x="3396030" y="5870333"/>
            <a:ext cx="284383" cy="244694"/>
          </a:xfrm>
          <a:custGeom>
            <a:avLst/>
            <a:gdLst>
              <a:gd name="T0" fmla="*/ 143 w 311"/>
              <a:gd name="T1" fmla="*/ 70 h 267"/>
              <a:gd name="T2" fmla="*/ 29 w 311"/>
              <a:gd name="T3" fmla="*/ 150 h 267"/>
              <a:gd name="T4" fmla="*/ 61 w 311"/>
              <a:gd name="T5" fmla="*/ 150 h 267"/>
              <a:gd name="T6" fmla="*/ 74 w 311"/>
              <a:gd name="T7" fmla="*/ 131 h 267"/>
              <a:gd name="T8" fmla="*/ 87 w 311"/>
              <a:gd name="T9" fmla="*/ 151 h 267"/>
              <a:gd name="T10" fmla="*/ 106 w 311"/>
              <a:gd name="T11" fmla="*/ 65 h 267"/>
              <a:gd name="T12" fmla="*/ 129 w 311"/>
              <a:gd name="T13" fmla="*/ 178 h 267"/>
              <a:gd name="T14" fmla="*/ 150 w 311"/>
              <a:gd name="T15" fmla="*/ 101 h 267"/>
              <a:gd name="T16" fmla="*/ 161 w 311"/>
              <a:gd name="T17" fmla="*/ 155 h 267"/>
              <a:gd name="T18" fmla="*/ 169 w 311"/>
              <a:gd name="T19" fmla="*/ 142 h 267"/>
              <a:gd name="T20" fmla="*/ 191 w 311"/>
              <a:gd name="T21" fmla="*/ 142 h 267"/>
              <a:gd name="T22" fmla="*/ 201 w 311"/>
              <a:gd name="T23" fmla="*/ 135 h 267"/>
              <a:gd name="T24" fmla="*/ 213 w 311"/>
              <a:gd name="T25" fmla="*/ 146 h 267"/>
              <a:gd name="T26" fmla="*/ 201 w 311"/>
              <a:gd name="T27" fmla="*/ 158 h 267"/>
              <a:gd name="T28" fmla="*/ 191 w 311"/>
              <a:gd name="T29" fmla="*/ 151 h 267"/>
              <a:gd name="T30" fmla="*/ 175 w 311"/>
              <a:gd name="T31" fmla="*/ 151 h 267"/>
              <a:gd name="T32" fmla="*/ 157 w 311"/>
              <a:gd name="T33" fmla="*/ 181 h 267"/>
              <a:gd name="T34" fmla="*/ 149 w 311"/>
              <a:gd name="T35" fmla="*/ 142 h 267"/>
              <a:gd name="T36" fmla="*/ 127 w 311"/>
              <a:gd name="T37" fmla="*/ 220 h 267"/>
              <a:gd name="T38" fmla="*/ 105 w 311"/>
              <a:gd name="T39" fmla="*/ 112 h 267"/>
              <a:gd name="T40" fmla="*/ 91 w 311"/>
              <a:gd name="T41" fmla="*/ 175 h 267"/>
              <a:gd name="T42" fmla="*/ 74 w 311"/>
              <a:gd name="T43" fmla="*/ 149 h 267"/>
              <a:gd name="T44" fmla="*/ 66 w 311"/>
              <a:gd name="T45" fmla="*/ 160 h 267"/>
              <a:gd name="T46" fmla="*/ 33 w 311"/>
              <a:gd name="T47" fmla="*/ 160 h 267"/>
              <a:gd name="T48" fmla="*/ 52 w 311"/>
              <a:gd name="T49" fmla="*/ 184 h 267"/>
              <a:gd name="T50" fmla="*/ 143 w 311"/>
              <a:gd name="T51" fmla="*/ 267 h 267"/>
              <a:gd name="T52" fmla="*/ 235 w 311"/>
              <a:gd name="T53" fmla="*/ 184 h 267"/>
              <a:gd name="T54" fmla="*/ 143 w 311"/>
              <a:gd name="T55" fmla="*/ 70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11" h="267">
                <a:moveTo>
                  <a:pt x="143" y="70"/>
                </a:moveTo>
                <a:cubicBezTo>
                  <a:pt x="73" y="10"/>
                  <a:pt x="0" y="81"/>
                  <a:pt x="29" y="150"/>
                </a:cubicBezTo>
                <a:cubicBezTo>
                  <a:pt x="61" y="150"/>
                  <a:pt x="61" y="150"/>
                  <a:pt x="61" y="150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87" y="151"/>
                  <a:pt x="87" y="151"/>
                  <a:pt x="87" y="151"/>
                </a:cubicBezTo>
                <a:cubicBezTo>
                  <a:pt x="106" y="65"/>
                  <a:pt x="106" y="65"/>
                  <a:pt x="106" y="65"/>
                </a:cubicBezTo>
                <a:cubicBezTo>
                  <a:pt x="129" y="178"/>
                  <a:pt x="129" y="178"/>
                  <a:pt x="129" y="178"/>
                </a:cubicBezTo>
                <a:cubicBezTo>
                  <a:pt x="150" y="101"/>
                  <a:pt x="150" y="101"/>
                  <a:pt x="150" y="101"/>
                </a:cubicBezTo>
                <a:cubicBezTo>
                  <a:pt x="161" y="155"/>
                  <a:pt x="161" y="155"/>
                  <a:pt x="161" y="155"/>
                </a:cubicBezTo>
                <a:cubicBezTo>
                  <a:pt x="169" y="142"/>
                  <a:pt x="169" y="142"/>
                  <a:pt x="169" y="142"/>
                </a:cubicBezTo>
                <a:cubicBezTo>
                  <a:pt x="191" y="142"/>
                  <a:pt x="191" y="142"/>
                  <a:pt x="191" y="142"/>
                </a:cubicBezTo>
                <a:cubicBezTo>
                  <a:pt x="192" y="137"/>
                  <a:pt x="197" y="135"/>
                  <a:pt x="201" y="135"/>
                </a:cubicBezTo>
                <a:cubicBezTo>
                  <a:pt x="208" y="135"/>
                  <a:pt x="213" y="140"/>
                  <a:pt x="213" y="146"/>
                </a:cubicBezTo>
                <a:cubicBezTo>
                  <a:pt x="213" y="153"/>
                  <a:pt x="208" y="158"/>
                  <a:pt x="201" y="158"/>
                </a:cubicBezTo>
                <a:cubicBezTo>
                  <a:pt x="197" y="158"/>
                  <a:pt x="192" y="155"/>
                  <a:pt x="191" y="151"/>
                </a:cubicBezTo>
                <a:cubicBezTo>
                  <a:pt x="175" y="151"/>
                  <a:pt x="175" y="151"/>
                  <a:pt x="175" y="151"/>
                </a:cubicBezTo>
                <a:cubicBezTo>
                  <a:pt x="157" y="181"/>
                  <a:pt x="157" y="181"/>
                  <a:pt x="157" y="181"/>
                </a:cubicBezTo>
                <a:cubicBezTo>
                  <a:pt x="149" y="142"/>
                  <a:pt x="149" y="142"/>
                  <a:pt x="149" y="142"/>
                </a:cubicBezTo>
                <a:cubicBezTo>
                  <a:pt x="127" y="220"/>
                  <a:pt x="127" y="220"/>
                  <a:pt x="127" y="220"/>
                </a:cubicBezTo>
                <a:cubicBezTo>
                  <a:pt x="105" y="112"/>
                  <a:pt x="105" y="112"/>
                  <a:pt x="105" y="112"/>
                </a:cubicBezTo>
                <a:cubicBezTo>
                  <a:pt x="91" y="175"/>
                  <a:pt x="91" y="175"/>
                  <a:pt x="91" y="175"/>
                </a:cubicBezTo>
                <a:cubicBezTo>
                  <a:pt x="74" y="149"/>
                  <a:pt x="74" y="149"/>
                  <a:pt x="74" y="149"/>
                </a:cubicBezTo>
                <a:cubicBezTo>
                  <a:pt x="66" y="160"/>
                  <a:pt x="66" y="160"/>
                  <a:pt x="66" y="160"/>
                </a:cubicBezTo>
                <a:cubicBezTo>
                  <a:pt x="33" y="160"/>
                  <a:pt x="33" y="160"/>
                  <a:pt x="33" y="160"/>
                </a:cubicBezTo>
                <a:cubicBezTo>
                  <a:pt x="38" y="168"/>
                  <a:pt x="44" y="176"/>
                  <a:pt x="52" y="184"/>
                </a:cubicBezTo>
                <a:cubicBezTo>
                  <a:pt x="80" y="213"/>
                  <a:pt x="143" y="267"/>
                  <a:pt x="143" y="267"/>
                </a:cubicBezTo>
                <a:cubicBezTo>
                  <a:pt x="143" y="267"/>
                  <a:pt x="206" y="213"/>
                  <a:pt x="235" y="184"/>
                </a:cubicBezTo>
                <a:cubicBezTo>
                  <a:pt x="311" y="108"/>
                  <a:pt x="225" y="0"/>
                  <a:pt x="143" y="70"/>
                </a:cubicBezTo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endParaRPr lang="en-US" sz="1000" dirty="0"/>
          </a:p>
        </p:txBody>
      </p:sp>
      <p:grpSp>
        <p:nvGrpSpPr>
          <p:cNvPr id="77" name="Group 76"/>
          <p:cNvGrpSpPr/>
          <p:nvPr/>
        </p:nvGrpSpPr>
        <p:grpSpPr>
          <a:xfrm>
            <a:off x="5123009" y="5915577"/>
            <a:ext cx="248706" cy="200428"/>
            <a:chOff x="573088" y="1860551"/>
            <a:chExt cx="1079500" cy="86995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8" name="Freeform 7"/>
            <p:cNvSpPr>
              <a:spLocks noEditPoints="1"/>
            </p:cNvSpPr>
            <p:nvPr/>
          </p:nvSpPr>
          <p:spPr bwMode="auto">
            <a:xfrm>
              <a:off x="903288" y="1860551"/>
              <a:ext cx="749300" cy="168275"/>
            </a:xfrm>
            <a:custGeom>
              <a:avLst/>
              <a:gdLst>
                <a:gd name="T0" fmla="*/ 151 w 200"/>
                <a:gd name="T1" fmla="*/ 4 h 45"/>
                <a:gd name="T2" fmla="*/ 151 w 200"/>
                <a:gd name="T3" fmla="*/ 6 h 45"/>
                <a:gd name="T4" fmla="*/ 107 w 200"/>
                <a:gd name="T5" fmla="*/ 4 h 45"/>
                <a:gd name="T6" fmla="*/ 108 w 200"/>
                <a:gd name="T7" fmla="*/ 6 h 45"/>
                <a:gd name="T8" fmla="*/ 64 w 200"/>
                <a:gd name="T9" fmla="*/ 4 h 45"/>
                <a:gd name="T10" fmla="*/ 65 w 200"/>
                <a:gd name="T11" fmla="*/ 9 h 45"/>
                <a:gd name="T12" fmla="*/ 49 w 200"/>
                <a:gd name="T13" fmla="*/ 9 h 45"/>
                <a:gd name="T14" fmla="*/ 21 w 200"/>
                <a:gd name="T15" fmla="*/ 11 h 45"/>
                <a:gd name="T16" fmla="*/ 7 w 200"/>
                <a:gd name="T17" fmla="*/ 31 h 45"/>
                <a:gd name="T18" fmla="*/ 7 w 200"/>
                <a:gd name="T19" fmla="*/ 42 h 45"/>
                <a:gd name="T20" fmla="*/ 23 w 200"/>
                <a:gd name="T21" fmla="*/ 43 h 45"/>
                <a:gd name="T22" fmla="*/ 37 w 200"/>
                <a:gd name="T23" fmla="*/ 27 h 45"/>
                <a:gd name="T24" fmla="*/ 43 w 200"/>
                <a:gd name="T25" fmla="*/ 27 h 45"/>
                <a:gd name="T26" fmla="*/ 48 w 200"/>
                <a:gd name="T27" fmla="*/ 27 h 45"/>
                <a:gd name="T28" fmla="*/ 50 w 200"/>
                <a:gd name="T29" fmla="*/ 31 h 45"/>
                <a:gd name="T30" fmla="*/ 50 w 200"/>
                <a:gd name="T31" fmla="*/ 42 h 45"/>
                <a:gd name="T32" fmla="*/ 66 w 200"/>
                <a:gd name="T33" fmla="*/ 43 h 45"/>
                <a:gd name="T34" fmla="*/ 80 w 200"/>
                <a:gd name="T35" fmla="*/ 27 h 45"/>
                <a:gd name="T36" fmla="*/ 86 w 200"/>
                <a:gd name="T37" fmla="*/ 27 h 45"/>
                <a:gd name="T38" fmla="*/ 91 w 200"/>
                <a:gd name="T39" fmla="*/ 27 h 45"/>
                <a:gd name="T40" fmla="*/ 93 w 200"/>
                <a:gd name="T41" fmla="*/ 31 h 45"/>
                <a:gd name="T42" fmla="*/ 93 w 200"/>
                <a:gd name="T43" fmla="*/ 42 h 45"/>
                <a:gd name="T44" fmla="*/ 109 w 200"/>
                <a:gd name="T45" fmla="*/ 43 h 45"/>
                <a:gd name="T46" fmla="*/ 123 w 200"/>
                <a:gd name="T47" fmla="*/ 27 h 45"/>
                <a:gd name="T48" fmla="*/ 129 w 200"/>
                <a:gd name="T49" fmla="*/ 27 h 45"/>
                <a:gd name="T50" fmla="*/ 154 w 200"/>
                <a:gd name="T51" fmla="*/ 19 h 45"/>
                <a:gd name="T52" fmla="*/ 200 w 200"/>
                <a:gd name="T53" fmla="*/ 8 h 45"/>
                <a:gd name="T54" fmla="*/ 151 w 200"/>
                <a:gd name="T55" fmla="*/ 4 h 45"/>
                <a:gd name="T56" fmla="*/ 81 w 200"/>
                <a:gd name="T57" fmla="*/ 12 h 45"/>
                <a:gd name="T58" fmla="*/ 108 w 200"/>
                <a:gd name="T59" fmla="*/ 8 h 45"/>
                <a:gd name="T60" fmla="*/ 108 w 200"/>
                <a:gd name="T61" fmla="*/ 9 h 45"/>
                <a:gd name="T62" fmla="*/ 93 w 200"/>
                <a:gd name="T63" fmla="*/ 9 h 45"/>
                <a:gd name="T64" fmla="*/ 81 w 200"/>
                <a:gd name="T65" fmla="*/ 12 h 45"/>
                <a:gd name="T66" fmla="*/ 136 w 200"/>
                <a:gd name="T67" fmla="*/ 9 h 45"/>
                <a:gd name="T68" fmla="*/ 125 w 200"/>
                <a:gd name="T69" fmla="*/ 12 h 45"/>
                <a:gd name="T70" fmla="*/ 151 w 200"/>
                <a:gd name="T71" fmla="*/ 8 h 45"/>
                <a:gd name="T72" fmla="*/ 152 w 200"/>
                <a:gd name="T73" fmla="*/ 9 h 45"/>
                <a:gd name="T74" fmla="*/ 136 w 200"/>
                <a:gd name="T7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0" h="45">
                  <a:moveTo>
                    <a:pt x="151" y="4"/>
                  </a:moveTo>
                  <a:cubicBezTo>
                    <a:pt x="151" y="4"/>
                    <a:pt x="151" y="5"/>
                    <a:pt x="151" y="6"/>
                  </a:cubicBezTo>
                  <a:cubicBezTo>
                    <a:pt x="138" y="2"/>
                    <a:pt x="122" y="1"/>
                    <a:pt x="107" y="4"/>
                  </a:cubicBezTo>
                  <a:cubicBezTo>
                    <a:pt x="107" y="4"/>
                    <a:pt x="107" y="5"/>
                    <a:pt x="108" y="6"/>
                  </a:cubicBezTo>
                  <a:cubicBezTo>
                    <a:pt x="95" y="2"/>
                    <a:pt x="79" y="1"/>
                    <a:pt x="64" y="4"/>
                  </a:cubicBezTo>
                  <a:cubicBezTo>
                    <a:pt x="64" y="6"/>
                    <a:pt x="64" y="7"/>
                    <a:pt x="65" y="9"/>
                  </a:cubicBezTo>
                  <a:cubicBezTo>
                    <a:pt x="60" y="10"/>
                    <a:pt x="55" y="11"/>
                    <a:pt x="49" y="9"/>
                  </a:cubicBezTo>
                  <a:cubicBezTo>
                    <a:pt x="41" y="13"/>
                    <a:pt x="30" y="14"/>
                    <a:pt x="21" y="11"/>
                  </a:cubicBezTo>
                  <a:cubicBezTo>
                    <a:pt x="6" y="11"/>
                    <a:pt x="0" y="19"/>
                    <a:pt x="7" y="31"/>
                  </a:cubicBezTo>
                  <a:cubicBezTo>
                    <a:pt x="8" y="35"/>
                    <a:pt x="8" y="38"/>
                    <a:pt x="7" y="42"/>
                  </a:cubicBezTo>
                  <a:cubicBezTo>
                    <a:pt x="11" y="44"/>
                    <a:pt x="18" y="45"/>
                    <a:pt x="23" y="43"/>
                  </a:cubicBezTo>
                  <a:cubicBezTo>
                    <a:pt x="21" y="36"/>
                    <a:pt x="27" y="29"/>
                    <a:pt x="37" y="27"/>
                  </a:cubicBezTo>
                  <a:cubicBezTo>
                    <a:pt x="39" y="27"/>
                    <a:pt x="41" y="27"/>
                    <a:pt x="43" y="27"/>
                  </a:cubicBezTo>
                  <a:cubicBezTo>
                    <a:pt x="44" y="27"/>
                    <a:pt x="46" y="27"/>
                    <a:pt x="48" y="27"/>
                  </a:cubicBezTo>
                  <a:cubicBezTo>
                    <a:pt x="49" y="28"/>
                    <a:pt x="49" y="30"/>
                    <a:pt x="50" y="31"/>
                  </a:cubicBezTo>
                  <a:cubicBezTo>
                    <a:pt x="51" y="35"/>
                    <a:pt x="51" y="38"/>
                    <a:pt x="50" y="42"/>
                  </a:cubicBezTo>
                  <a:cubicBezTo>
                    <a:pt x="55" y="44"/>
                    <a:pt x="61" y="45"/>
                    <a:pt x="66" y="43"/>
                  </a:cubicBezTo>
                  <a:cubicBezTo>
                    <a:pt x="64" y="36"/>
                    <a:pt x="70" y="29"/>
                    <a:pt x="80" y="27"/>
                  </a:cubicBezTo>
                  <a:cubicBezTo>
                    <a:pt x="82" y="27"/>
                    <a:pt x="84" y="27"/>
                    <a:pt x="86" y="27"/>
                  </a:cubicBezTo>
                  <a:cubicBezTo>
                    <a:pt x="88" y="27"/>
                    <a:pt x="89" y="27"/>
                    <a:pt x="91" y="27"/>
                  </a:cubicBezTo>
                  <a:cubicBezTo>
                    <a:pt x="92" y="28"/>
                    <a:pt x="92" y="30"/>
                    <a:pt x="93" y="31"/>
                  </a:cubicBezTo>
                  <a:cubicBezTo>
                    <a:pt x="94" y="35"/>
                    <a:pt x="94" y="38"/>
                    <a:pt x="93" y="42"/>
                  </a:cubicBezTo>
                  <a:cubicBezTo>
                    <a:pt x="98" y="44"/>
                    <a:pt x="104" y="45"/>
                    <a:pt x="109" y="43"/>
                  </a:cubicBezTo>
                  <a:cubicBezTo>
                    <a:pt x="107" y="36"/>
                    <a:pt x="113" y="29"/>
                    <a:pt x="123" y="27"/>
                  </a:cubicBezTo>
                  <a:cubicBezTo>
                    <a:pt x="125" y="27"/>
                    <a:pt x="127" y="27"/>
                    <a:pt x="129" y="27"/>
                  </a:cubicBezTo>
                  <a:cubicBezTo>
                    <a:pt x="139" y="28"/>
                    <a:pt x="149" y="25"/>
                    <a:pt x="154" y="19"/>
                  </a:cubicBezTo>
                  <a:cubicBezTo>
                    <a:pt x="166" y="11"/>
                    <a:pt x="182" y="7"/>
                    <a:pt x="200" y="8"/>
                  </a:cubicBezTo>
                  <a:cubicBezTo>
                    <a:pt x="186" y="2"/>
                    <a:pt x="167" y="0"/>
                    <a:pt x="151" y="4"/>
                  </a:cubicBezTo>
                  <a:close/>
                  <a:moveTo>
                    <a:pt x="81" y="12"/>
                  </a:moveTo>
                  <a:cubicBezTo>
                    <a:pt x="89" y="9"/>
                    <a:pt x="98" y="8"/>
                    <a:pt x="108" y="8"/>
                  </a:cubicBezTo>
                  <a:cubicBezTo>
                    <a:pt x="108" y="8"/>
                    <a:pt x="108" y="9"/>
                    <a:pt x="108" y="9"/>
                  </a:cubicBezTo>
                  <a:cubicBezTo>
                    <a:pt x="104" y="10"/>
                    <a:pt x="98" y="11"/>
                    <a:pt x="93" y="9"/>
                  </a:cubicBezTo>
                  <a:cubicBezTo>
                    <a:pt x="89" y="11"/>
                    <a:pt x="85" y="12"/>
                    <a:pt x="81" y="12"/>
                  </a:cubicBezTo>
                  <a:close/>
                  <a:moveTo>
                    <a:pt x="136" y="9"/>
                  </a:moveTo>
                  <a:cubicBezTo>
                    <a:pt x="132" y="11"/>
                    <a:pt x="129" y="12"/>
                    <a:pt x="125" y="12"/>
                  </a:cubicBezTo>
                  <a:cubicBezTo>
                    <a:pt x="133" y="9"/>
                    <a:pt x="142" y="8"/>
                    <a:pt x="151" y="8"/>
                  </a:cubicBezTo>
                  <a:cubicBezTo>
                    <a:pt x="151" y="8"/>
                    <a:pt x="151" y="9"/>
                    <a:pt x="152" y="9"/>
                  </a:cubicBezTo>
                  <a:cubicBezTo>
                    <a:pt x="147" y="10"/>
                    <a:pt x="141" y="11"/>
                    <a:pt x="136" y="9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/>
            </a:p>
          </p:txBody>
        </p:sp>
        <p:sp>
          <p:nvSpPr>
            <p:cNvPr id="79" name="Freeform 8"/>
            <p:cNvSpPr>
              <a:spLocks noEditPoints="1"/>
            </p:cNvSpPr>
            <p:nvPr/>
          </p:nvSpPr>
          <p:spPr bwMode="auto">
            <a:xfrm>
              <a:off x="573088" y="2014538"/>
              <a:ext cx="862012" cy="715963"/>
            </a:xfrm>
            <a:custGeom>
              <a:avLst/>
              <a:gdLst>
                <a:gd name="T0" fmla="*/ 205 w 230"/>
                <a:gd name="T1" fmla="*/ 124 h 191"/>
                <a:gd name="T2" fmla="*/ 201 w 230"/>
                <a:gd name="T3" fmla="*/ 0 h 191"/>
                <a:gd name="T4" fmla="*/ 191 w 230"/>
                <a:gd name="T5" fmla="*/ 3 h 191"/>
                <a:gd name="T6" fmla="*/ 180 w 230"/>
                <a:gd name="T7" fmla="*/ 0 h 191"/>
                <a:gd name="T8" fmla="*/ 176 w 230"/>
                <a:gd name="T9" fmla="*/ 124 h 191"/>
                <a:gd name="T10" fmla="*/ 158 w 230"/>
                <a:gd name="T11" fmla="*/ 124 h 191"/>
                <a:gd name="T12" fmla="*/ 155 w 230"/>
                <a:gd name="T13" fmla="*/ 0 h 191"/>
                <a:gd name="T14" fmla="*/ 144 w 230"/>
                <a:gd name="T15" fmla="*/ 3 h 191"/>
                <a:gd name="T16" fmla="*/ 133 w 230"/>
                <a:gd name="T17" fmla="*/ 0 h 191"/>
                <a:gd name="T18" fmla="*/ 129 w 230"/>
                <a:gd name="T19" fmla="*/ 124 h 191"/>
                <a:gd name="T20" fmla="*/ 115 w 230"/>
                <a:gd name="T21" fmla="*/ 124 h 191"/>
                <a:gd name="T22" fmla="*/ 111 w 230"/>
                <a:gd name="T23" fmla="*/ 0 h 191"/>
                <a:gd name="T24" fmla="*/ 100 w 230"/>
                <a:gd name="T25" fmla="*/ 3 h 191"/>
                <a:gd name="T26" fmla="*/ 90 w 230"/>
                <a:gd name="T27" fmla="*/ 0 h 191"/>
                <a:gd name="T28" fmla="*/ 86 w 230"/>
                <a:gd name="T29" fmla="*/ 124 h 191"/>
                <a:gd name="T30" fmla="*/ 0 w 230"/>
                <a:gd name="T31" fmla="*/ 124 h 191"/>
                <a:gd name="T32" fmla="*/ 0 w 230"/>
                <a:gd name="T33" fmla="*/ 132 h 191"/>
                <a:gd name="T34" fmla="*/ 7 w 230"/>
                <a:gd name="T35" fmla="*/ 132 h 191"/>
                <a:gd name="T36" fmla="*/ 7 w 230"/>
                <a:gd name="T37" fmla="*/ 191 h 191"/>
                <a:gd name="T38" fmla="*/ 223 w 230"/>
                <a:gd name="T39" fmla="*/ 191 h 191"/>
                <a:gd name="T40" fmla="*/ 223 w 230"/>
                <a:gd name="T41" fmla="*/ 132 h 191"/>
                <a:gd name="T42" fmla="*/ 230 w 230"/>
                <a:gd name="T43" fmla="*/ 132 h 191"/>
                <a:gd name="T44" fmla="*/ 230 w 230"/>
                <a:gd name="T45" fmla="*/ 124 h 191"/>
                <a:gd name="T46" fmla="*/ 205 w 230"/>
                <a:gd name="T47" fmla="*/ 124 h 191"/>
                <a:gd name="T48" fmla="*/ 36 w 230"/>
                <a:gd name="T49" fmla="*/ 154 h 191"/>
                <a:gd name="T50" fmla="*/ 14 w 230"/>
                <a:gd name="T51" fmla="*/ 154 h 191"/>
                <a:gd name="T52" fmla="*/ 14 w 230"/>
                <a:gd name="T53" fmla="*/ 147 h 191"/>
                <a:gd name="T54" fmla="*/ 36 w 230"/>
                <a:gd name="T55" fmla="*/ 147 h 191"/>
                <a:gd name="T56" fmla="*/ 36 w 230"/>
                <a:gd name="T57" fmla="*/ 154 h 191"/>
                <a:gd name="T58" fmla="*/ 68 w 230"/>
                <a:gd name="T59" fmla="*/ 154 h 191"/>
                <a:gd name="T60" fmla="*/ 47 w 230"/>
                <a:gd name="T61" fmla="*/ 154 h 191"/>
                <a:gd name="T62" fmla="*/ 47 w 230"/>
                <a:gd name="T63" fmla="*/ 147 h 191"/>
                <a:gd name="T64" fmla="*/ 68 w 230"/>
                <a:gd name="T65" fmla="*/ 147 h 191"/>
                <a:gd name="T66" fmla="*/ 68 w 230"/>
                <a:gd name="T67" fmla="*/ 154 h 191"/>
                <a:gd name="T68" fmla="*/ 97 w 230"/>
                <a:gd name="T69" fmla="*/ 154 h 191"/>
                <a:gd name="T70" fmla="*/ 75 w 230"/>
                <a:gd name="T71" fmla="*/ 154 h 191"/>
                <a:gd name="T72" fmla="*/ 75 w 230"/>
                <a:gd name="T73" fmla="*/ 147 h 191"/>
                <a:gd name="T74" fmla="*/ 97 w 230"/>
                <a:gd name="T75" fmla="*/ 147 h 191"/>
                <a:gd name="T76" fmla="*/ 97 w 230"/>
                <a:gd name="T77" fmla="*/ 154 h 191"/>
                <a:gd name="T78" fmla="*/ 126 w 230"/>
                <a:gd name="T79" fmla="*/ 154 h 191"/>
                <a:gd name="T80" fmla="*/ 104 w 230"/>
                <a:gd name="T81" fmla="*/ 154 h 191"/>
                <a:gd name="T82" fmla="*/ 104 w 230"/>
                <a:gd name="T83" fmla="*/ 147 h 191"/>
                <a:gd name="T84" fmla="*/ 126 w 230"/>
                <a:gd name="T85" fmla="*/ 147 h 191"/>
                <a:gd name="T86" fmla="*/ 126 w 230"/>
                <a:gd name="T87" fmla="*/ 154 h 191"/>
                <a:gd name="T88" fmla="*/ 155 w 230"/>
                <a:gd name="T89" fmla="*/ 154 h 191"/>
                <a:gd name="T90" fmla="*/ 133 w 230"/>
                <a:gd name="T91" fmla="*/ 154 h 191"/>
                <a:gd name="T92" fmla="*/ 133 w 230"/>
                <a:gd name="T93" fmla="*/ 147 h 191"/>
                <a:gd name="T94" fmla="*/ 155 w 230"/>
                <a:gd name="T95" fmla="*/ 147 h 191"/>
                <a:gd name="T96" fmla="*/ 155 w 230"/>
                <a:gd name="T97" fmla="*/ 154 h 191"/>
                <a:gd name="T98" fmla="*/ 183 w 230"/>
                <a:gd name="T99" fmla="*/ 154 h 191"/>
                <a:gd name="T100" fmla="*/ 162 w 230"/>
                <a:gd name="T101" fmla="*/ 154 h 191"/>
                <a:gd name="T102" fmla="*/ 162 w 230"/>
                <a:gd name="T103" fmla="*/ 147 h 191"/>
                <a:gd name="T104" fmla="*/ 183 w 230"/>
                <a:gd name="T105" fmla="*/ 147 h 191"/>
                <a:gd name="T106" fmla="*/ 183 w 230"/>
                <a:gd name="T107" fmla="*/ 154 h 191"/>
                <a:gd name="T108" fmla="*/ 212 w 230"/>
                <a:gd name="T109" fmla="*/ 154 h 191"/>
                <a:gd name="T110" fmla="*/ 191 w 230"/>
                <a:gd name="T111" fmla="*/ 154 h 191"/>
                <a:gd name="T112" fmla="*/ 191 w 230"/>
                <a:gd name="T113" fmla="*/ 147 h 191"/>
                <a:gd name="T114" fmla="*/ 212 w 230"/>
                <a:gd name="T115" fmla="*/ 147 h 191"/>
                <a:gd name="T116" fmla="*/ 212 w 230"/>
                <a:gd name="T117" fmla="*/ 154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0" h="191">
                  <a:moveTo>
                    <a:pt x="205" y="124"/>
                  </a:moveTo>
                  <a:cubicBezTo>
                    <a:pt x="201" y="0"/>
                    <a:pt x="201" y="0"/>
                    <a:pt x="201" y="0"/>
                  </a:cubicBezTo>
                  <a:cubicBezTo>
                    <a:pt x="201" y="2"/>
                    <a:pt x="196" y="3"/>
                    <a:pt x="191" y="3"/>
                  </a:cubicBezTo>
                  <a:cubicBezTo>
                    <a:pt x="185" y="3"/>
                    <a:pt x="180" y="2"/>
                    <a:pt x="180" y="0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2"/>
                    <a:pt x="150" y="3"/>
                    <a:pt x="144" y="3"/>
                  </a:cubicBezTo>
                  <a:cubicBezTo>
                    <a:pt x="138" y="3"/>
                    <a:pt x="133" y="2"/>
                    <a:pt x="133" y="0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15" y="124"/>
                    <a:pt x="115" y="124"/>
                    <a:pt x="115" y="1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"/>
                    <a:pt x="107" y="3"/>
                    <a:pt x="100" y="3"/>
                  </a:cubicBezTo>
                  <a:cubicBezTo>
                    <a:pt x="95" y="3"/>
                    <a:pt x="90" y="2"/>
                    <a:pt x="90" y="0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91"/>
                    <a:pt x="7" y="191"/>
                    <a:pt x="7" y="191"/>
                  </a:cubicBezTo>
                  <a:cubicBezTo>
                    <a:pt x="223" y="191"/>
                    <a:pt x="223" y="191"/>
                    <a:pt x="223" y="191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30" y="132"/>
                    <a:pt x="230" y="132"/>
                    <a:pt x="230" y="132"/>
                  </a:cubicBezTo>
                  <a:cubicBezTo>
                    <a:pt x="230" y="124"/>
                    <a:pt x="230" y="124"/>
                    <a:pt x="230" y="124"/>
                  </a:cubicBezTo>
                  <a:lnTo>
                    <a:pt x="205" y="124"/>
                  </a:lnTo>
                  <a:close/>
                  <a:moveTo>
                    <a:pt x="36" y="154"/>
                  </a:moveTo>
                  <a:cubicBezTo>
                    <a:pt x="14" y="154"/>
                    <a:pt x="14" y="154"/>
                    <a:pt x="14" y="154"/>
                  </a:cubicBezTo>
                  <a:cubicBezTo>
                    <a:pt x="14" y="147"/>
                    <a:pt x="14" y="147"/>
                    <a:pt x="14" y="147"/>
                  </a:cubicBezTo>
                  <a:cubicBezTo>
                    <a:pt x="36" y="147"/>
                    <a:pt x="36" y="147"/>
                    <a:pt x="36" y="147"/>
                  </a:cubicBezTo>
                  <a:lnTo>
                    <a:pt x="36" y="154"/>
                  </a:lnTo>
                  <a:close/>
                  <a:moveTo>
                    <a:pt x="68" y="154"/>
                  </a:moveTo>
                  <a:cubicBezTo>
                    <a:pt x="47" y="154"/>
                    <a:pt x="47" y="154"/>
                    <a:pt x="47" y="154"/>
                  </a:cubicBezTo>
                  <a:cubicBezTo>
                    <a:pt x="47" y="147"/>
                    <a:pt x="47" y="147"/>
                    <a:pt x="47" y="147"/>
                  </a:cubicBezTo>
                  <a:cubicBezTo>
                    <a:pt x="68" y="147"/>
                    <a:pt x="68" y="147"/>
                    <a:pt x="68" y="147"/>
                  </a:cubicBezTo>
                  <a:lnTo>
                    <a:pt x="68" y="154"/>
                  </a:lnTo>
                  <a:close/>
                  <a:moveTo>
                    <a:pt x="97" y="154"/>
                  </a:moveTo>
                  <a:cubicBezTo>
                    <a:pt x="75" y="154"/>
                    <a:pt x="75" y="154"/>
                    <a:pt x="75" y="154"/>
                  </a:cubicBezTo>
                  <a:cubicBezTo>
                    <a:pt x="75" y="147"/>
                    <a:pt x="75" y="147"/>
                    <a:pt x="75" y="147"/>
                  </a:cubicBezTo>
                  <a:cubicBezTo>
                    <a:pt x="97" y="147"/>
                    <a:pt x="97" y="147"/>
                    <a:pt x="97" y="147"/>
                  </a:cubicBezTo>
                  <a:lnTo>
                    <a:pt x="97" y="154"/>
                  </a:lnTo>
                  <a:close/>
                  <a:moveTo>
                    <a:pt x="126" y="154"/>
                  </a:moveTo>
                  <a:cubicBezTo>
                    <a:pt x="104" y="154"/>
                    <a:pt x="104" y="154"/>
                    <a:pt x="104" y="154"/>
                  </a:cubicBezTo>
                  <a:cubicBezTo>
                    <a:pt x="104" y="147"/>
                    <a:pt x="104" y="147"/>
                    <a:pt x="104" y="147"/>
                  </a:cubicBezTo>
                  <a:cubicBezTo>
                    <a:pt x="126" y="147"/>
                    <a:pt x="126" y="147"/>
                    <a:pt x="126" y="147"/>
                  </a:cubicBezTo>
                  <a:lnTo>
                    <a:pt x="126" y="154"/>
                  </a:lnTo>
                  <a:close/>
                  <a:moveTo>
                    <a:pt x="155" y="154"/>
                  </a:moveTo>
                  <a:cubicBezTo>
                    <a:pt x="133" y="154"/>
                    <a:pt x="133" y="154"/>
                    <a:pt x="133" y="154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55" y="147"/>
                    <a:pt x="155" y="147"/>
                    <a:pt x="155" y="147"/>
                  </a:cubicBezTo>
                  <a:lnTo>
                    <a:pt x="155" y="154"/>
                  </a:lnTo>
                  <a:close/>
                  <a:moveTo>
                    <a:pt x="183" y="154"/>
                  </a:moveTo>
                  <a:cubicBezTo>
                    <a:pt x="162" y="154"/>
                    <a:pt x="162" y="154"/>
                    <a:pt x="162" y="154"/>
                  </a:cubicBezTo>
                  <a:cubicBezTo>
                    <a:pt x="162" y="147"/>
                    <a:pt x="162" y="147"/>
                    <a:pt x="162" y="147"/>
                  </a:cubicBezTo>
                  <a:cubicBezTo>
                    <a:pt x="183" y="147"/>
                    <a:pt x="183" y="147"/>
                    <a:pt x="183" y="147"/>
                  </a:cubicBezTo>
                  <a:lnTo>
                    <a:pt x="183" y="154"/>
                  </a:lnTo>
                  <a:close/>
                  <a:moveTo>
                    <a:pt x="212" y="154"/>
                  </a:moveTo>
                  <a:cubicBezTo>
                    <a:pt x="191" y="154"/>
                    <a:pt x="191" y="154"/>
                    <a:pt x="191" y="154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212" y="147"/>
                    <a:pt x="212" y="147"/>
                    <a:pt x="212" y="147"/>
                  </a:cubicBezTo>
                  <a:lnTo>
                    <a:pt x="212" y="154"/>
                  </a:lnTo>
                  <a:close/>
                </a:path>
              </a:pathLst>
            </a:custGeom>
            <a:grpFill/>
            <a:ln>
              <a:noFill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782486" y="5907299"/>
            <a:ext cx="280180" cy="200108"/>
            <a:chOff x="12937503" y="5335797"/>
            <a:chExt cx="280180" cy="2001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1" name="Freeform 6"/>
            <p:cNvSpPr>
              <a:spLocks/>
            </p:cNvSpPr>
            <p:nvPr/>
          </p:nvSpPr>
          <p:spPr bwMode="auto">
            <a:xfrm>
              <a:off x="13055636" y="5335797"/>
              <a:ext cx="162047" cy="66358"/>
            </a:xfrm>
            <a:custGeom>
              <a:avLst/>
              <a:gdLst>
                <a:gd name="T0" fmla="*/ 786 w 786"/>
                <a:gd name="T1" fmla="*/ 194 h 385"/>
                <a:gd name="T2" fmla="*/ 582 w 786"/>
                <a:gd name="T3" fmla="*/ 385 h 385"/>
                <a:gd name="T4" fmla="*/ 0 w 786"/>
                <a:gd name="T5" fmla="*/ 191 h 385"/>
                <a:gd name="T6" fmla="*/ 204 w 786"/>
                <a:gd name="T7" fmla="*/ 0 h 385"/>
                <a:gd name="T8" fmla="*/ 786 w 786"/>
                <a:gd name="T9" fmla="*/ 19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385">
                  <a:moveTo>
                    <a:pt x="786" y="194"/>
                  </a:moveTo>
                  <a:lnTo>
                    <a:pt x="582" y="385"/>
                  </a:lnTo>
                  <a:lnTo>
                    <a:pt x="0" y="191"/>
                  </a:lnTo>
                  <a:lnTo>
                    <a:pt x="204" y="0"/>
                  </a:lnTo>
                  <a:lnTo>
                    <a:pt x="786" y="194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7"/>
            <p:cNvSpPr>
              <a:spLocks/>
            </p:cNvSpPr>
            <p:nvPr/>
          </p:nvSpPr>
          <p:spPr bwMode="auto">
            <a:xfrm>
              <a:off x="13055636" y="5368717"/>
              <a:ext cx="119989" cy="133750"/>
            </a:xfrm>
            <a:custGeom>
              <a:avLst/>
              <a:gdLst>
                <a:gd name="T0" fmla="*/ 0 w 582"/>
                <a:gd name="T1" fmla="*/ 0 h 776"/>
                <a:gd name="T2" fmla="*/ 0 w 582"/>
                <a:gd name="T3" fmla="*/ 583 h 776"/>
                <a:gd name="T4" fmla="*/ 582 w 582"/>
                <a:gd name="T5" fmla="*/ 776 h 776"/>
                <a:gd name="T6" fmla="*/ 582 w 582"/>
                <a:gd name="T7" fmla="*/ 194 h 776"/>
                <a:gd name="T8" fmla="*/ 0 w 582"/>
                <a:gd name="T9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776">
                  <a:moveTo>
                    <a:pt x="0" y="0"/>
                  </a:moveTo>
                  <a:lnTo>
                    <a:pt x="0" y="583"/>
                  </a:lnTo>
                  <a:lnTo>
                    <a:pt x="582" y="776"/>
                  </a:lnTo>
                  <a:lnTo>
                    <a:pt x="582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8"/>
            <p:cNvSpPr>
              <a:spLocks/>
            </p:cNvSpPr>
            <p:nvPr/>
          </p:nvSpPr>
          <p:spPr bwMode="auto">
            <a:xfrm>
              <a:off x="12975850" y="5368717"/>
              <a:ext cx="79786" cy="133750"/>
            </a:xfrm>
            <a:custGeom>
              <a:avLst/>
              <a:gdLst>
                <a:gd name="T0" fmla="*/ 387 w 387"/>
                <a:gd name="T1" fmla="*/ 583 h 776"/>
                <a:gd name="T2" fmla="*/ 0 w 387"/>
                <a:gd name="T3" fmla="*/ 776 h 776"/>
                <a:gd name="T4" fmla="*/ 0 w 387"/>
                <a:gd name="T5" fmla="*/ 194 h 776"/>
                <a:gd name="T6" fmla="*/ 387 w 387"/>
                <a:gd name="T7" fmla="*/ 0 h 776"/>
                <a:gd name="T8" fmla="*/ 387 w 387"/>
                <a:gd name="T9" fmla="*/ 583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776">
                  <a:moveTo>
                    <a:pt x="387" y="583"/>
                  </a:moveTo>
                  <a:lnTo>
                    <a:pt x="0" y="776"/>
                  </a:lnTo>
                  <a:lnTo>
                    <a:pt x="0" y="194"/>
                  </a:lnTo>
                  <a:lnTo>
                    <a:pt x="387" y="0"/>
                  </a:lnTo>
                  <a:lnTo>
                    <a:pt x="387" y="583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9"/>
            <p:cNvSpPr>
              <a:spLocks/>
            </p:cNvSpPr>
            <p:nvPr/>
          </p:nvSpPr>
          <p:spPr bwMode="auto">
            <a:xfrm>
              <a:off x="12959563" y="5339417"/>
              <a:ext cx="96074" cy="62738"/>
            </a:xfrm>
            <a:custGeom>
              <a:avLst/>
              <a:gdLst>
                <a:gd name="T0" fmla="*/ 0 w 466"/>
                <a:gd name="T1" fmla="*/ 195 h 364"/>
                <a:gd name="T2" fmla="*/ 388 w 466"/>
                <a:gd name="T3" fmla="*/ 0 h 364"/>
                <a:gd name="T4" fmla="*/ 466 w 466"/>
                <a:gd name="T5" fmla="*/ 170 h 364"/>
                <a:gd name="T6" fmla="*/ 79 w 466"/>
                <a:gd name="T7" fmla="*/ 364 h 364"/>
                <a:gd name="T8" fmla="*/ 0 w 466"/>
                <a:gd name="T9" fmla="*/ 19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4">
                  <a:moveTo>
                    <a:pt x="0" y="195"/>
                  </a:moveTo>
                  <a:lnTo>
                    <a:pt x="388" y="0"/>
                  </a:lnTo>
                  <a:lnTo>
                    <a:pt x="466" y="170"/>
                  </a:lnTo>
                  <a:lnTo>
                    <a:pt x="79" y="364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10"/>
            <p:cNvSpPr>
              <a:spLocks/>
            </p:cNvSpPr>
            <p:nvPr/>
          </p:nvSpPr>
          <p:spPr bwMode="auto">
            <a:xfrm>
              <a:off x="12975850" y="5469202"/>
              <a:ext cx="199775" cy="66703"/>
            </a:xfrm>
            <a:custGeom>
              <a:avLst/>
              <a:gdLst>
                <a:gd name="T0" fmla="*/ 0 w 969"/>
                <a:gd name="T1" fmla="*/ 193 h 387"/>
                <a:gd name="T2" fmla="*/ 387 w 969"/>
                <a:gd name="T3" fmla="*/ 0 h 387"/>
                <a:gd name="T4" fmla="*/ 969 w 969"/>
                <a:gd name="T5" fmla="*/ 193 h 387"/>
                <a:gd name="T6" fmla="*/ 582 w 969"/>
                <a:gd name="T7" fmla="*/ 387 h 387"/>
                <a:gd name="T8" fmla="*/ 0 w 969"/>
                <a:gd name="T9" fmla="*/ 193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9" h="387">
                  <a:moveTo>
                    <a:pt x="0" y="193"/>
                  </a:moveTo>
                  <a:lnTo>
                    <a:pt x="387" y="0"/>
                  </a:lnTo>
                  <a:lnTo>
                    <a:pt x="969" y="193"/>
                  </a:lnTo>
                  <a:lnTo>
                    <a:pt x="582" y="387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11"/>
            <p:cNvSpPr>
              <a:spLocks/>
            </p:cNvSpPr>
            <p:nvPr/>
          </p:nvSpPr>
          <p:spPr bwMode="auto">
            <a:xfrm>
              <a:off x="13095839" y="5402155"/>
              <a:ext cx="79786" cy="133750"/>
            </a:xfrm>
            <a:custGeom>
              <a:avLst/>
              <a:gdLst>
                <a:gd name="T0" fmla="*/ 0 w 387"/>
                <a:gd name="T1" fmla="*/ 194 h 776"/>
                <a:gd name="T2" fmla="*/ 0 w 387"/>
                <a:gd name="T3" fmla="*/ 776 h 776"/>
                <a:gd name="T4" fmla="*/ 387 w 387"/>
                <a:gd name="T5" fmla="*/ 582 h 776"/>
                <a:gd name="T6" fmla="*/ 387 w 387"/>
                <a:gd name="T7" fmla="*/ 0 h 776"/>
                <a:gd name="T8" fmla="*/ 0 w 387"/>
                <a:gd name="T9" fmla="*/ 194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776">
                  <a:moveTo>
                    <a:pt x="0" y="194"/>
                  </a:moveTo>
                  <a:lnTo>
                    <a:pt x="0" y="776"/>
                  </a:lnTo>
                  <a:lnTo>
                    <a:pt x="387" y="582"/>
                  </a:lnTo>
                  <a:lnTo>
                    <a:pt x="387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7" name="Freeform 12"/>
            <p:cNvSpPr>
              <a:spLocks/>
            </p:cNvSpPr>
            <p:nvPr/>
          </p:nvSpPr>
          <p:spPr bwMode="auto">
            <a:xfrm>
              <a:off x="13095839" y="5402155"/>
              <a:ext cx="79786" cy="133750"/>
            </a:xfrm>
            <a:custGeom>
              <a:avLst/>
              <a:gdLst>
                <a:gd name="T0" fmla="*/ 0 w 387"/>
                <a:gd name="T1" fmla="*/ 194 h 776"/>
                <a:gd name="T2" fmla="*/ 0 w 387"/>
                <a:gd name="T3" fmla="*/ 776 h 776"/>
                <a:gd name="T4" fmla="*/ 387 w 387"/>
                <a:gd name="T5" fmla="*/ 582 h 776"/>
                <a:gd name="T6" fmla="*/ 387 w 387"/>
                <a:gd name="T7" fmla="*/ 0 h 776"/>
                <a:gd name="T8" fmla="*/ 0 w 387"/>
                <a:gd name="T9" fmla="*/ 194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776">
                  <a:moveTo>
                    <a:pt x="0" y="194"/>
                  </a:moveTo>
                  <a:lnTo>
                    <a:pt x="0" y="776"/>
                  </a:lnTo>
                  <a:lnTo>
                    <a:pt x="387" y="582"/>
                  </a:lnTo>
                  <a:lnTo>
                    <a:pt x="387" y="0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13"/>
            <p:cNvSpPr>
              <a:spLocks/>
            </p:cNvSpPr>
            <p:nvPr/>
          </p:nvSpPr>
          <p:spPr bwMode="auto">
            <a:xfrm>
              <a:off x="12975850" y="5402155"/>
              <a:ext cx="119989" cy="133750"/>
            </a:xfrm>
            <a:custGeom>
              <a:avLst/>
              <a:gdLst>
                <a:gd name="T0" fmla="*/ 0 w 582"/>
                <a:gd name="T1" fmla="*/ 0 h 776"/>
                <a:gd name="T2" fmla="*/ 0 w 582"/>
                <a:gd name="T3" fmla="*/ 582 h 776"/>
                <a:gd name="T4" fmla="*/ 582 w 582"/>
                <a:gd name="T5" fmla="*/ 776 h 776"/>
                <a:gd name="T6" fmla="*/ 582 w 582"/>
                <a:gd name="T7" fmla="*/ 194 h 776"/>
                <a:gd name="T8" fmla="*/ 0 w 582"/>
                <a:gd name="T9" fmla="*/ 0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776">
                  <a:moveTo>
                    <a:pt x="0" y="0"/>
                  </a:moveTo>
                  <a:lnTo>
                    <a:pt x="0" y="582"/>
                  </a:lnTo>
                  <a:lnTo>
                    <a:pt x="582" y="776"/>
                  </a:lnTo>
                  <a:lnTo>
                    <a:pt x="582" y="1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14"/>
            <p:cNvSpPr>
              <a:spLocks/>
            </p:cNvSpPr>
            <p:nvPr/>
          </p:nvSpPr>
          <p:spPr bwMode="auto">
            <a:xfrm>
              <a:off x="13095839" y="5402155"/>
              <a:ext cx="96074" cy="62566"/>
            </a:xfrm>
            <a:custGeom>
              <a:avLst/>
              <a:gdLst>
                <a:gd name="T0" fmla="*/ 0 w 466"/>
                <a:gd name="T1" fmla="*/ 194 h 363"/>
                <a:gd name="T2" fmla="*/ 387 w 466"/>
                <a:gd name="T3" fmla="*/ 0 h 363"/>
                <a:gd name="T4" fmla="*/ 466 w 466"/>
                <a:gd name="T5" fmla="*/ 169 h 363"/>
                <a:gd name="T6" fmla="*/ 78 w 466"/>
                <a:gd name="T7" fmla="*/ 363 h 363"/>
                <a:gd name="T8" fmla="*/ 0 w 466"/>
                <a:gd name="T9" fmla="*/ 194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363">
                  <a:moveTo>
                    <a:pt x="0" y="194"/>
                  </a:moveTo>
                  <a:lnTo>
                    <a:pt x="387" y="0"/>
                  </a:lnTo>
                  <a:lnTo>
                    <a:pt x="466" y="169"/>
                  </a:lnTo>
                  <a:lnTo>
                    <a:pt x="78" y="363"/>
                  </a:lnTo>
                  <a:lnTo>
                    <a:pt x="0" y="194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15"/>
            <p:cNvSpPr>
              <a:spLocks/>
            </p:cNvSpPr>
            <p:nvPr/>
          </p:nvSpPr>
          <p:spPr bwMode="auto">
            <a:xfrm>
              <a:off x="12937503" y="5402155"/>
              <a:ext cx="158336" cy="80147"/>
            </a:xfrm>
            <a:custGeom>
              <a:avLst/>
              <a:gdLst>
                <a:gd name="T0" fmla="*/ 768 w 768"/>
                <a:gd name="T1" fmla="*/ 194 h 465"/>
                <a:gd name="T2" fmla="*/ 582 w 768"/>
                <a:gd name="T3" fmla="*/ 465 h 465"/>
                <a:gd name="T4" fmla="*/ 0 w 768"/>
                <a:gd name="T5" fmla="*/ 271 h 465"/>
                <a:gd name="T6" fmla="*/ 186 w 768"/>
                <a:gd name="T7" fmla="*/ 0 h 465"/>
                <a:gd name="T8" fmla="*/ 768 w 768"/>
                <a:gd name="T9" fmla="*/ 194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8" h="465">
                  <a:moveTo>
                    <a:pt x="768" y="194"/>
                  </a:moveTo>
                  <a:lnTo>
                    <a:pt x="582" y="465"/>
                  </a:lnTo>
                  <a:lnTo>
                    <a:pt x="0" y="271"/>
                  </a:lnTo>
                  <a:lnTo>
                    <a:pt x="186" y="0"/>
                  </a:lnTo>
                  <a:lnTo>
                    <a:pt x="768" y="194"/>
                  </a:lnTo>
                  <a:close/>
                </a:path>
              </a:pathLst>
            </a:custGeom>
            <a:solidFill>
              <a:schemeClr val="bg1"/>
            </a:solidFill>
            <a:ln w="3175" cap="rnd">
              <a:solidFill>
                <a:schemeClr val="bg2"/>
              </a:solidFill>
              <a:prstDash val="solid"/>
              <a:round/>
              <a:headEnd/>
              <a:tailEnd/>
            </a:ln>
            <a:effectLst/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1542179" y="5914420"/>
            <a:ext cx="395413" cy="173430"/>
            <a:chOff x="10783405" y="4741129"/>
            <a:chExt cx="395413" cy="173430"/>
          </a:xfrm>
        </p:grpSpPr>
        <p:pic>
          <p:nvPicPr>
            <p:cNvPr id="92" name="Picture 9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01052" y="4741129"/>
              <a:ext cx="177766" cy="173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83405" y="4741129"/>
              <a:ext cx="204744" cy="1734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94" name="Rectangle 93"/>
          <p:cNvSpPr/>
          <p:nvPr/>
        </p:nvSpPr>
        <p:spPr>
          <a:xfrm>
            <a:off x="4546288" y="6262767"/>
            <a:ext cx="813786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Industrials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22020" y="6247288"/>
            <a:ext cx="1023064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Food &amp; Beverage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901081" y="6262767"/>
            <a:ext cx="751497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Healthcare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408420" y="6255533"/>
            <a:ext cx="670184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Packaging</a:t>
            </a:r>
          </a:p>
        </p:txBody>
      </p:sp>
      <p:sp>
        <p:nvSpPr>
          <p:cNvPr id="98" name="Rectangle 20"/>
          <p:cNvSpPr>
            <a:spLocks noChangeArrowheads="1"/>
          </p:cNvSpPr>
          <p:nvPr/>
        </p:nvSpPr>
        <p:spPr bwMode="auto">
          <a:xfrm>
            <a:off x="342901" y="4254156"/>
            <a:ext cx="3067050" cy="18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817563"/>
            <a:r>
              <a:rPr lang="en-US" sz="1400" b="1" dirty="0">
                <a:solidFill>
                  <a:srgbClr val="07325F"/>
                </a:solidFill>
              </a:rPr>
              <a:t>Industry Expertise Drives Results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3280582" y="4603415"/>
            <a:ext cx="348921" cy="188250"/>
            <a:chOff x="12038014" y="1920875"/>
            <a:chExt cx="1606550" cy="568325"/>
          </a:xfrm>
        </p:grpSpPr>
        <p:sp>
          <p:nvSpPr>
            <p:cNvPr id="100" name="Freeform 155"/>
            <p:cNvSpPr>
              <a:spLocks/>
            </p:cNvSpPr>
            <p:nvPr/>
          </p:nvSpPr>
          <p:spPr bwMode="auto">
            <a:xfrm>
              <a:off x="12038014" y="1920875"/>
              <a:ext cx="1606550" cy="466725"/>
            </a:xfrm>
            <a:custGeom>
              <a:avLst/>
              <a:gdLst>
                <a:gd name="T0" fmla="*/ 166 w 506"/>
                <a:gd name="T1" fmla="*/ 147 h 147"/>
                <a:gd name="T2" fmla="*/ 198 w 506"/>
                <a:gd name="T3" fmla="*/ 147 h 147"/>
                <a:gd name="T4" fmla="*/ 285 w 506"/>
                <a:gd name="T5" fmla="*/ 146 h 147"/>
                <a:gd name="T6" fmla="*/ 317 w 506"/>
                <a:gd name="T7" fmla="*/ 146 h 147"/>
                <a:gd name="T8" fmla="*/ 335 w 506"/>
                <a:gd name="T9" fmla="*/ 147 h 147"/>
                <a:gd name="T10" fmla="*/ 353 w 506"/>
                <a:gd name="T11" fmla="*/ 147 h 147"/>
                <a:gd name="T12" fmla="*/ 354 w 506"/>
                <a:gd name="T13" fmla="*/ 145 h 147"/>
                <a:gd name="T14" fmla="*/ 356 w 506"/>
                <a:gd name="T15" fmla="*/ 134 h 147"/>
                <a:gd name="T16" fmla="*/ 360 w 506"/>
                <a:gd name="T17" fmla="*/ 115 h 147"/>
                <a:gd name="T18" fmla="*/ 368 w 506"/>
                <a:gd name="T19" fmla="*/ 101 h 147"/>
                <a:gd name="T20" fmla="*/ 379 w 506"/>
                <a:gd name="T21" fmla="*/ 92 h 147"/>
                <a:gd name="T22" fmla="*/ 400 w 506"/>
                <a:gd name="T23" fmla="*/ 93 h 147"/>
                <a:gd name="T24" fmla="*/ 427 w 506"/>
                <a:gd name="T25" fmla="*/ 108 h 147"/>
                <a:gd name="T26" fmla="*/ 431 w 506"/>
                <a:gd name="T27" fmla="*/ 112 h 147"/>
                <a:gd name="T28" fmla="*/ 444 w 506"/>
                <a:gd name="T29" fmla="*/ 128 h 147"/>
                <a:gd name="T30" fmla="*/ 446 w 506"/>
                <a:gd name="T31" fmla="*/ 137 h 147"/>
                <a:gd name="T32" fmla="*/ 449 w 506"/>
                <a:gd name="T33" fmla="*/ 140 h 147"/>
                <a:gd name="T34" fmla="*/ 467 w 506"/>
                <a:gd name="T35" fmla="*/ 138 h 147"/>
                <a:gd name="T36" fmla="*/ 491 w 506"/>
                <a:gd name="T37" fmla="*/ 134 h 147"/>
                <a:gd name="T38" fmla="*/ 501 w 506"/>
                <a:gd name="T39" fmla="*/ 130 h 147"/>
                <a:gd name="T40" fmla="*/ 505 w 506"/>
                <a:gd name="T41" fmla="*/ 120 h 147"/>
                <a:gd name="T42" fmla="*/ 505 w 506"/>
                <a:gd name="T43" fmla="*/ 99 h 147"/>
                <a:gd name="T44" fmla="*/ 502 w 506"/>
                <a:gd name="T45" fmla="*/ 75 h 147"/>
                <a:gd name="T46" fmla="*/ 499 w 506"/>
                <a:gd name="T47" fmla="*/ 57 h 147"/>
                <a:gd name="T48" fmla="*/ 496 w 506"/>
                <a:gd name="T49" fmla="*/ 49 h 147"/>
                <a:gd name="T50" fmla="*/ 483 w 506"/>
                <a:gd name="T51" fmla="*/ 47 h 147"/>
                <a:gd name="T52" fmla="*/ 456 w 506"/>
                <a:gd name="T53" fmla="*/ 44 h 147"/>
                <a:gd name="T54" fmla="*/ 455 w 506"/>
                <a:gd name="T55" fmla="*/ 44 h 147"/>
                <a:gd name="T56" fmla="*/ 436 w 506"/>
                <a:gd name="T57" fmla="*/ 42 h 147"/>
                <a:gd name="T58" fmla="*/ 420 w 506"/>
                <a:gd name="T59" fmla="*/ 34 h 147"/>
                <a:gd name="T60" fmla="*/ 393 w 506"/>
                <a:gd name="T61" fmla="*/ 20 h 147"/>
                <a:gd name="T62" fmla="*/ 391 w 506"/>
                <a:gd name="T63" fmla="*/ 19 h 147"/>
                <a:gd name="T64" fmla="*/ 364 w 506"/>
                <a:gd name="T65" fmla="*/ 8 h 147"/>
                <a:gd name="T66" fmla="*/ 335 w 506"/>
                <a:gd name="T67" fmla="*/ 2 h 147"/>
                <a:gd name="T68" fmla="*/ 329 w 506"/>
                <a:gd name="T69" fmla="*/ 2 h 147"/>
                <a:gd name="T70" fmla="*/ 297 w 506"/>
                <a:gd name="T71" fmla="*/ 0 h 147"/>
                <a:gd name="T72" fmla="*/ 284 w 506"/>
                <a:gd name="T73" fmla="*/ 0 h 147"/>
                <a:gd name="T74" fmla="*/ 253 w 506"/>
                <a:gd name="T75" fmla="*/ 2 h 147"/>
                <a:gd name="T76" fmla="*/ 224 w 506"/>
                <a:gd name="T77" fmla="*/ 8 h 147"/>
                <a:gd name="T78" fmla="*/ 196 w 506"/>
                <a:gd name="T79" fmla="*/ 19 h 147"/>
                <a:gd name="T80" fmla="*/ 171 w 506"/>
                <a:gd name="T81" fmla="*/ 34 h 147"/>
                <a:gd name="T82" fmla="*/ 151 w 506"/>
                <a:gd name="T83" fmla="*/ 43 h 147"/>
                <a:gd name="T84" fmla="*/ 129 w 506"/>
                <a:gd name="T85" fmla="*/ 47 h 147"/>
                <a:gd name="T86" fmla="*/ 120 w 506"/>
                <a:gd name="T87" fmla="*/ 49 h 147"/>
                <a:gd name="T88" fmla="*/ 88 w 506"/>
                <a:gd name="T89" fmla="*/ 54 h 147"/>
                <a:gd name="T90" fmla="*/ 79 w 506"/>
                <a:gd name="T91" fmla="*/ 56 h 147"/>
                <a:gd name="T92" fmla="*/ 47 w 506"/>
                <a:gd name="T93" fmla="*/ 64 h 147"/>
                <a:gd name="T94" fmla="*/ 46 w 506"/>
                <a:gd name="T95" fmla="*/ 64 h 147"/>
                <a:gd name="T96" fmla="*/ 21 w 506"/>
                <a:gd name="T97" fmla="*/ 72 h 147"/>
                <a:gd name="T98" fmla="*/ 10 w 506"/>
                <a:gd name="T99" fmla="*/ 80 h 147"/>
                <a:gd name="T100" fmla="*/ 6 w 506"/>
                <a:gd name="T101" fmla="*/ 87 h 147"/>
                <a:gd name="T102" fmla="*/ 2 w 506"/>
                <a:gd name="T103" fmla="*/ 96 h 147"/>
                <a:gd name="T104" fmla="*/ 0 w 506"/>
                <a:gd name="T105" fmla="*/ 107 h 147"/>
                <a:gd name="T106" fmla="*/ 0 w 506"/>
                <a:gd name="T107" fmla="*/ 118 h 147"/>
                <a:gd name="T108" fmla="*/ 1 w 506"/>
                <a:gd name="T109" fmla="*/ 128 h 147"/>
                <a:gd name="T110" fmla="*/ 3 w 506"/>
                <a:gd name="T111" fmla="*/ 136 h 147"/>
                <a:gd name="T112" fmla="*/ 8 w 506"/>
                <a:gd name="T113" fmla="*/ 142 h 147"/>
                <a:gd name="T114" fmla="*/ 21 w 506"/>
                <a:gd name="T115" fmla="*/ 145 h 147"/>
                <a:gd name="T116" fmla="*/ 46 w 506"/>
                <a:gd name="T117" fmla="*/ 147 h 147"/>
                <a:gd name="T118" fmla="*/ 166 w 506"/>
                <a:gd name="T1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6" h="147">
                  <a:moveTo>
                    <a:pt x="166" y="147"/>
                  </a:moveTo>
                  <a:cubicBezTo>
                    <a:pt x="175" y="147"/>
                    <a:pt x="189" y="147"/>
                    <a:pt x="198" y="147"/>
                  </a:cubicBezTo>
                  <a:cubicBezTo>
                    <a:pt x="285" y="146"/>
                    <a:pt x="285" y="146"/>
                    <a:pt x="285" y="146"/>
                  </a:cubicBezTo>
                  <a:cubicBezTo>
                    <a:pt x="294" y="146"/>
                    <a:pt x="308" y="146"/>
                    <a:pt x="317" y="146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44" y="147"/>
                    <a:pt x="352" y="147"/>
                    <a:pt x="353" y="147"/>
                  </a:cubicBezTo>
                  <a:cubicBezTo>
                    <a:pt x="354" y="147"/>
                    <a:pt x="354" y="146"/>
                    <a:pt x="354" y="145"/>
                  </a:cubicBezTo>
                  <a:cubicBezTo>
                    <a:pt x="354" y="143"/>
                    <a:pt x="355" y="138"/>
                    <a:pt x="356" y="134"/>
                  </a:cubicBezTo>
                  <a:cubicBezTo>
                    <a:pt x="356" y="129"/>
                    <a:pt x="358" y="120"/>
                    <a:pt x="360" y="115"/>
                  </a:cubicBezTo>
                  <a:cubicBezTo>
                    <a:pt x="362" y="110"/>
                    <a:pt x="366" y="103"/>
                    <a:pt x="368" y="101"/>
                  </a:cubicBezTo>
                  <a:cubicBezTo>
                    <a:pt x="370" y="98"/>
                    <a:pt x="375" y="95"/>
                    <a:pt x="379" y="92"/>
                  </a:cubicBezTo>
                  <a:cubicBezTo>
                    <a:pt x="383" y="90"/>
                    <a:pt x="392" y="90"/>
                    <a:pt x="400" y="93"/>
                  </a:cubicBezTo>
                  <a:cubicBezTo>
                    <a:pt x="409" y="95"/>
                    <a:pt x="421" y="102"/>
                    <a:pt x="427" y="108"/>
                  </a:cubicBezTo>
                  <a:cubicBezTo>
                    <a:pt x="431" y="112"/>
                    <a:pt x="431" y="112"/>
                    <a:pt x="431" y="112"/>
                  </a:cubicBezTo>
                  <a:cubicBezTo>
                    <a:pt x="437" y="118"/>
                    <a:pt x="443" y="125"/>
                    <a:pt x="444" y="128"/>
                  </a:cubicBezTo>
                  <a:cubicBezTo>
                    <a:pt x="445" y="132"/>
                    <a:pt x="445" y="136"/>
                    <a:pt x="446" y="137"/>
                  </a:cubicBezTo>
                  <a:cubicBezTo>
                    <a:pt x="446" y="139"/>
                    <a:pt x="447" y="141"/>
                    <a:pt x="449" y="140"/>
                  </a:cubicBezTo>
                  <a:cubicBezTo>
                    <a:pt x="450" y="140"/>
                    <a:pt x="459" y="139"/>
                    <a:pt x="467" y="138"/>
                  </a:cubicBezTo>
                  <a:cubicBezTo>
                    <a:pt x="476" y="137"/>
                    <a:pt x="486" y="135"/>
                    <a:pt x="491" y="134"/>
                  </a:cubicBezTo>
                  <a:cubicBezTo>
                    <a:pt x="495" y="133"/>
                    <a:pt x="500" y="131"/>
                    <a:pt x="501" y="130"/>
                  </a:cubicBezTo>
                  <a:cubicBezTo>
                    <a:pt x="502" y="129"/>
                    <a:pt x="504" y="124"/>
                    <a:pt x="505" y="120"/>
                  </a:cubicBezTo>
                  <a:cubicBezTo>
                    <a:pt x="505" y="116"/>
                    <a:pt x="506" y="107"/>
                    <a:pt x="505" y="99"/>
                  </a:cubicBezTo>
                  <a:cubicBezTo>
                    <a:pt x="505" y="92"/>
                    <a:pt x="503" y="81"/>
                    <a:pt x="502" y="75"/>
                  </a:cubicBezTo>
                  <a:cubicBezTo>
                    <a:pt x="501" y="69"/>
                    <a:pt x="500" y="61"/>
                    <a:pt x="499" y="57"/>
                  </a:cubicBezTo>
                  <a:cubicBezTo>
                    <a:pt x="498" y="53"/>
                    <a:pt x="497" y="50"/>
                    <a:pt x="496" y="49"/>
                  </a:cubicBezTo>
                  <a:cubicBezTo>
                    <a:pt x="495" y="49"/>
                    <a:pt x="490" y="48"/>
                    <a:pt x="483" y="47"/>
                  </a:cubicBezTo>
                  <a:cubicBezTo>
                    <a:pt x="477" y="47"/>
                    <a:pt x="465" y="45"/>
                    <a:pt x="456" y="44"/>
                  </a:cubicBezTo>
                  <a:cubicBezTo>
                    <a:pt x="455" y="44"/>
                    <a:pt x="455" y="44"/>
                    <a:pt x="455" y="44"/>
                  </a:cubicBezTo>
                  <a:cubicBezTo>
                    <a:pt x="446" y="43"/>
                    <a:pt x="437" y="42"/>
                    <a:pt x="436" y="42"/>
                  </a:cubicBezTo>
                  <a:cubicBezTo>
                    <a:pt x="434" y="42"/>
                    <a:pt x="427" y="38"/>
                    <a:pt x="420" y="34"/>
                  </a:cubicBezTo>
                  <a:cubicBezTo>
                    <a:pt x="413" y="30"/>
                    <a:pt x="401" y="24"/>
                    <a:pt x="393" y="20"/>
                  </a:cubicBezTo>
                  <a:cubicBezTo>
                    <a:pt x="391" y="19"/>
                    <a:pt x="391" y="19"/>
                    <a:pt x="391" y="19"/>
                  </a:cubicBezTo>
                  <a:cubicBezTo>
                    <a:pt x="383" y="15"/>
                    <a:pt x="371" y="10"/>
                    <a:pt x="364" y="8"/>
                  </a:cubicBezTo>
                  <a:cubicBezTo>
                    <a:pt x="357" y="6"/>
                    <a:pt x="344" y="3"/>
                    <a:pt x="335" y="2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0" y="1"/>
                    <a:pt x="306" y="0"/>
                    <a:pt x="297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75" y="1"/>
                    <a:pt x="261" y="1"/>
                    <a:pt x="253" y="2"/>
                  </a:cubicBezTo>
                  <a:cubicBezTo>
                    <a:pt x="245" y="3"/>
                    <a:pt x="232" y="6"/>
                    <a:pt x="224" y="8"/>
                  </a:cubicBezTo>
                  <a:cubicBezTo>
                    <a:pt x="215" y="10"/>
                    <a:pt x="203" y="15"/>
                    <a:pt x="196" y="19"/>
                  </a:cubicBezTo>
                  <a:cubicBezTo>
                    <a:pt x="190" y="23"/>
                    <a:pt x="178" y="30"/>
                    <a:pt x="171" y="34"/>
                  </a:cubicBezTo>
                  <a:cubicBezTo>
                    <a:pt x="164" y="38"/>
                    <a:pt x="155" y="42"/>
                    <a:pt x="151" y="43"/>
                  </a:cubicBezTo>
                  <a:cubicBezTo>
                    <a:pt x="147" y="44"/>
                    <a:pt x="137" y="46"/>
                    <a:pt x="129" y="47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11" y="50"/>
                    <a:pt x="97" y="52"/>
                    <a:pt x="88" y="54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0" y="58"/>
                    <a:pt x="56" y="61"/>
                    <a:pt x="47" y="64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37" y="66"/>
                    <a:pt x="26" y="70"/>
                    <a:pt x="21" y="72"/>
                  </a:cubicBezTo>
                  <a:cubicBezTo>
                    <a:pt x="16" y="75"/>
                    <a:pt x="12" y="78"/>
                    <a:pt x="10" y="80"/>
                  </a:cubicBezTo>
                  <a:cubicBezTo>
                    <a:pt x="9" y="82"/>
                    <a:pt x="7" y="85"/>
                    <a:pt x="6" y="87"/>
                  </a:cubicBezTo>
                  <a:cubicBezTo>
                    <a:pt x="5" y="89"/>
                    <a:pt x="3" y="93"/>
                    <a:pt x="2" y="96"/>
                  </a:cubicBezTo>
                  <a:cubicBezTo>
                    <a:pt x="1" y="99"/>
                    <a:pt x="0" y="104"/>
                    <a:pt x="0" y="107"/>
                  </a:cubicBezTo>
                  <a:cubicBezTo>
                    <a:pt x="0" y="109"/>
                    <a:pt x="0" y="114"/>
                    <a:pt x="0" y="118"/>
                  </a:cubicBezTo>
                  <a:cubicBezTo>
                    <a:pt x="0" y="121"/>
                    <a:pt x="0" y="126"/>
                    <a:pt x="1" y="128"/>
                  </a:cubicBezTo>
                  <a:cubicBezTo>
                    <a:pt x="1" y="130"/>
                    <a:pt x="2" y="134"/>
                    <a:pt x="3" y="136"/>
                  </a:cubicBezTo>
                  <a:cubicBezTo>
                    <a:pt x="3" y="138"/>
                    <a:pt x="6" y="141"/>
                    <a:pt x="8" y="142"/>
                  </a:cubicBezTo>
                  <a:cubicBezTo>
                    <a:pt x="10" y="143"/>
                    <a:pt x="16" y="144"/>
                    <a:pt x="21" y="145"/>
                  </a:cubicBezTo>
                  <a:cubicBezTo>
                    <a:pt x="26" y="146"/>
                    <a:pt x="37" y="147"/>
                    <a:pt x="46" y="147"/>
                  </a:cubicBezTo>
                  <a:lnTo>
                    <a:pt x="166" y="147"/>
                  </a:lnTo>
                  <a:close/>
                </a:path>
              </a:pathLst>
            </a:custGeom>
            <a:solidFill>
              <a:srgbClr val="01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1" name="Freeform 156"/>
            <p:cNvSpPr>
              <a:spLocks/>
            </p:cNvSpPr>
            <p:nvPr/>
          </p:nvSpPr>
          <p:spPr bwMode="auto">
            <a:xfrm>
              <a:off x="12038014" y="1920875"/>
              <a:ext cx="1606550" cy="466725"/>
            </a:xfrm>
            <a:custGeom>
              <a:avLst/>
              <a:gdLst>
                <a:gd name="T0" fmla="*/ 166 w 506"/>
                <a:gd name="T1" fmla="*/ 147 h 147"/>
                <a:gd name="T2" fmla="*/ 198 w 506"/>
                <a:gd name="T3" fmla="*/ 147 h 147"/>
                <a:gd name="T4" fmla="*/ 285 w 506"/>
                <a:gd name="T5" fmla="*/ 146 h 147"/>
                <a:gd name="T6" fmla="*/ 317 w 506"/>
                <a:gd name="T7" fmla="*/ 146 h 147"/>
                <a:gd name="T8" fmla="*/ 335 w 506"/>
                <a:gd name="T9" fmla="*/ 147 h 147"/>
                <a:gd name="T10" fmla="*/ 353 w 506"/>
                <a:gd name="T11" fmla="*/ 147 h 147"/>
                <a:gd name="T12" fmla="*/ 354 w 506"/>
                <a:gd name="T13" fmla="*/ 145 h 147"/>
                <a:gd name="T14" fmla="*/ 356 w 506"/>
                <a:gd name="T15" fmla="*/ 134 h 147"/>
                <a:gd name="T16" fmla="*/ 360 w 506"/>
                <a:gd name="T17" fmla="*/ 115 h 147"/>
                <a:gd name="T18" fmla="*/ 368 w 506"/>
                <a:gd name="T19" fmla="*/ 101 h 147"/>
                <a:gd name="T20" fmla="*/ 379 w 506"/>
                <a:gd name="T21" fmla="*/ 92 h 147"/>
                <a:gd name="T22" fmla="*/ 400 w 506"/>
                <a:gd name="T23" fmla="*/ 93 h 147"/>
                <a:gd name="T24" fmla="*/ 427 w 506"/>
                <a:gd name="T25" fmla="*/ 108 h 147"/>
                <a:gd name="T26" fmla="*/ 431 w 506"/>
                <a:gd name="T27" fmla="*/ 112 h 147"/>
                <a:gd name="T28" fmla="*/ 444 w 506"/>
                <a:gd name="T29" fmla="*/ 128 h 147"/>
                <a:gd name="T30" fmla="*/ 446 w 506"/>
                <a:gd name="T31" fmla="*/ 137 h 147"/>
                <a:gd name="T32" fmla="*/ 449 w 506"/>
                <a:gd name="T33" fmla="*/ 140 h 147"/>
                <a:gd name="T34" fmla="*/ 467 w 506"/>
                <a:gd name="T35" fmla="*/ 138 h 147"/>
                <a:gd name="T36" fmla="*/ 491 w 506"/>
                <a:gd name="T37" fmla="*/ 134 h 147"/>
                <a:gd name="T38" fmla="*/ 501 w 506"/>
                <a:gd name="T39" fmla="*/ 130 h 147"/>
                <a:gd name="T40" fmla="*/ 505 w 506"/>
                <a:gd name="T41" fmla="*/ 120 h 147"/>
                <a:gd name="T42" fmla="*/ 505 w 506"/>
                <a:gd name="T43" fmla="*/ 99 h 147"/>
                <a:gd name="T44" fmla="*/ 502 w 506"/>
                <a:gd name="T45" fmla="*/ 75 h 147"/>
                <a:gd name="T46" fmla="*/ 499 w 506"/>
                <a:gd name="T47" fmla="*/ 57 h 147"/>
                <a:gd name="T48" fmla="*/ 496 w 506"/>
                <a:gd name="T49" fmla="*/ 49 h 147"/>
                <a:gd name="T50" fmla="*/ 483 w 506"/>
                <a:gd name="T51" fmla="*/ 47 h 147"/>
                <a:gd name="T52" fmla="*/ 456 w 506"/>
                <a:gd name="T53" fmla="*/ 44 h 147"/>
                <a:gd name="T54" fmla="*/ 455 w 506"/>
                <a:gd name="T55" fmla="*/ 44 h 147"/>
                <a:gd name="T56" fmla="*/ 436 w 506"/>
                <a:gd name="T57" fmla="*/ 42 h 147"/>
                <a:gd name="T58" fmla="*/ 420 w 506"/>
                <a:gd name="T59" fmla="*/ 34 h 147"/>
                <a:gd name="T60" fmla="*/ 393 w 506"/>
                <a:gd name="T61" fmla="*/ 20 h 147"/>
                <a:gd name="T62" fmla="*/ 391 w 506"/>
                <a:gd name="T63" fmla="*/ 19 h 147"/>
                <a:gd name="T64" fmla="*/ 364 w 506"/>
                <a:gd name="T65" fmla="*/ 8 h 147"/>
                <a:gd name="T66" fmla="*/ 335 w 506"/>
                <a:gd name="T67" fmla="*/ 2 h 147"/>
                <a:gd name="T68" fmla="*/ 329 w 506"/>
                <a:gd name="T69" fmla="*/ 2 h 147"/>
                <a:gd name="T70" fmla="*/ 297 w 506"/>
                <a:gd name="T71" fmla="*/ 0 h 147"/>
                <a:gd name="T72" fmla="*/ 284 w 506"/>
                <a:gd name="T73" fmla="*/ 0 h 147"/>
                <a:gd name="T74" fmla="*/ 253 w 506"/>
                <a:gd name="T75" fmla="*/ 2 h 147"/>
                <a:gd name="T76" fmla="*/ 224 w 506"/>
                <a:gd name="T77" fmla="*/ 8 h 147"/>
                <a:gd name="T78" fmla="*/ 196 w 506"/>
                <a:gd name="T79" fmla="*/ 19 h 147"/>
                <a:gd name="T80" fmla="*/ 171 w 506"/>
                <a:gd name="T81" fmla="*/ 34 h 147"/>
                <a:gd name="T82" fmla="*/ 151 w 506"/>
                <a:gd name="T83" fmla="*/ 43 h 147"/>
                <a:gd name="T84" fmla="*/ 129 w 506"/>
                <a:gd name="T85" fmla="*/ 47 h 147"/>
                <a:gd name="T86" fmla="*/ 120 w 506"/>
                <a:gd name="T87" fmla="*/ 49 h 147"/>
                <a:gd name="T88" fmla="*/ 88 w 506"/>
                <a:gd name="T89" fmla="*/ 54 h 147"/>
                <a:gd name="T90" fmla="*/ 79 w 506"/>
                <a:gd name="T91" fmla="*/ 56 h 147"/>
                <a:gd name="T92" fmla="*/ 47 w 506"/>
                <a:gd name="T93" fmla="*/ 64 h 147"/>
                <a:gd name="T94" fmla="*/ 46 w 506"/>
                <a:gd name="T95" fmla="*/ 64 h 147"/>
                <a:gd name="T96" fmla="*/ 21 w 506"/>
                <a:gd name="T97" fmla="*/ 72 h 147"/>
                <a:gd name="T98" fmla="*/ 10 w 506"/>
                <a:gd name="T99" fmla="*/ 80 h 147"/>
                <a:gd name="T100" fmla="*/ 6 w 506"/>
                <a:gd name="T101" fmla="*/ 87 h 147"/>
                <a:gd name="T102" fmla="*/ 2 w 506"/>
                <a:gd name="T103" fmla="*/ 96 h 147"/>
                <a:gd name="T104" fmla="*/ 0 w 506"/>
                <a:gd name="T105" fmla="*/ 107 h 147"/>
                <a:gd name="T106" fmla="*/ 0 w 506"/>
                <a:gd name="T107" fmla="*/ 118 h 147"/>
                <a:gd name="T108" fmla="*/ 1 w 506"/>
                <a:gd name="T109" fmla="*/ 128 h 147"/>
                <a:gd name="T110" fmla="*/ 3 w 506"/>
                <a:gd name="T111" fmla="*/ 136 h 147"/>
                <a:gd name="T112" fmla="*/ 8 w 506"/>
                <a:gd name="T113" fmla="*/ 142 h 147"/>
                <a:gd name="T114" fmla="*/ 21 w 506"/>
                <a:gd name="T115" fmla="*/ 145 h 147"/>
                <a:gd name="T116" fmla="*/ 46 w 506"/>
                <a:gd name="T117" fmla="*/ 147 h 147"/>
                <a:gd name="T118" fmla="*/ 166 w 506"/>
                <a:gd name="T11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6" h="147">
                  <a:moveTo>
                    <a:pt x="166" y="147"/>
                  </a:moveTo>
                  <a:cubicBezTo>
                    <a:pt x="175" y="147"/>
                    <a:pt x="189" y="147"/>
                    <a:pt x="198" y="147"/>
                  </a:cubicBezTo>
                  <a:cubicBezTo>
                    <a:pt x="285" y="146"/>
                    <a:pt x="285" y="146"/>
                    <a:pt x="285" y="146"/>
                  </a:cubicBezTo>
                  <a:cubicBezTo>
                    <a:pt x="294" y="146"/>
                    <a:pt x="308" y="146"/>
                    <a:pt x="317" y="146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44" y="147"/>
                    <a:pt x="352" y="147"/>
                    <a:pt x="353" y="147"/>
                  </a:cubicBezTo>
                  <a:cubicBezTo>
                    <a:pt x="354" y="147"/>
                    <a:pt x="354" y="146"/>
                    <a:pt x="354" y="145"/>
                  </a:cubicBezTo>
                  <a:cubicBezTo>
                    <a:pt x="354" y="143"/>
                    <a:pt x="355" y="138"/>
                    <a:pt x="356" y="134"/>
                  </a:cubicBezTo>
                  <a:cubicBezTo>
                    <a:pt x="356" y="129"/>
                    <a:pt x="358" y="120"/>
                    <a:pt x="360" y="115"/>
                  </a:cubicBezTo>
                  <a:cubicBezTo>
                    <a:pt x="362" y="110"/>
                    <a:pt x="366" y="103"/>
                    <a:pt x="368" y="101"/>
                  </a:cubicBezTo>
                  <a:cubicBezTo>
                    <a:pt x="370" y="98"/>
                    <a:pt x="375" y="95"/>
                    <a:pt x="379" y="92"/>
                  </a:cubicBezTo>
                  <a:cubicBezTo>
                    <a:pt x="383" y="90"/>
                    <a:pt x="392" y="90"/>
                    <a:pt x="400" y="93"/>
                  </a:cubicBezTo>
                  <a:cubicBezTo>
                    <a:pt x="409" y="95"/>
                    <a:pt x="421" y="102"/>
                    <a:pt x="427" y="108"/>
                  </a:cubicBezTo>
                  <a:cubicBezTo>
                    <a:pt x="431" y="112"/>
                    <a:pt x="431" y="112"/>
                    <a:pt x="431" y="112"/>
                  </a:cubicBezTo>
                  <a:cubicBezTo>
                    <a:pt x="437" y="118"/>
                    <a:pt x="443" y="125"/>
                    <a:pt x="444" y="128"/>
                  </a:cubicBezTo>
                  <a:cubicBezTo>
                    <a:pt x="445" y="132"/>
                    <a:pt x="445" y="136"/>
                    <a:pt x="446" y="137"/>
                  </a:cubicBezTo>
                  <a:cubicBezTo>
                    <a:pt x="446" y="139"/>
                    <a:pt x="447" y="141"/>
                    <a:pt x="449" y="140"/>
                  </a:cubicBezTo>
                  <a:cubicBezTo>
                    <a:pt x="450" y="140"/>
                    <a:pt x="459" y="139"/>
                    <a:pt x="467" y="138"/>
                  </a:cubicBezTo>
                  <a:cubicBezTo>
                    <a:pt x="476" y="137"/>
                    <a:pt x="486" y="135"/>
                    <a:pt x="491" y="134"/>
                  </a:cubicBezTo>
                  <a:cubicBezTo>
                    <a:pt x="495" y="133"/>
                    <a:pt x="500" y="131"/>
                    <a:pt x="501" y="130"/>
                  </a:cubicBezTo>
                  <a:cubicBezTo>
                    <a:pt x="502" y="129"/>
                    <a:pt x="504" y="124"/>
                    <a:pt x="505" y="120"/>
                  </a:cubicBezTo>
                  <a:cubicBezTo>
                    <a:pt x="505" y="116"/>
                    <a:pt x="506" y="107"/>
                    <a:pt x="505" y="99"/>
                  </a:cubicBezTo>
                  <a:cubicBezTo>
                    <a:pt x="505" y="92"/>
                    <a:pt x="503" y="81"/>
                    <a:pt x="502" y="75"/>
                  </a:cubicBezTo>
                  <a:cubicBezTo>
                    <a:pt x="501" y="69"/>
                    <a:pt x="500" y="61"/>
                    <a:pt x="499" y="57"/>
                  </a:cubicBezTo>
                  <a:cubicBezTo>
                    <a:pt x="498" y="53"/>
                    <a:pt x="497" y="50"/>
                    <a:pt x="496" y="49"/>
                  </a:cubicBezTo>
                  <a:cubicBezTo>
                    <a:pt x="495" y="49"/>
                    <a:pt x="490" y="48"/>
                    <a:pt x="483" y="47"/>
                  </a:cubicBezTo>
                  <a:cubicBezTo>
                    <a:pt x="477" y="47"/>
                    <a:pt x="465" y="45"/>
                    <a:pt x="456" y="44"/>
                  </a:cubicBezTo>
                  <a:cubicBezTo>
                    <a:pt x="455" y="44"/>
                    <a:pt x="455" y="44"/>
                    <a:pt x="455" y="44"/>
                  </a:cubicBezTo>
                  <a:cubicBezTo>
                    <a:pt x="446" y="43"/>
                    <a:pt x="437" y="42"/>
                    <a:pt x="436" y="42"/>
                  </a:cubicBezTo>
                  <a:cubicBezTo>
                    <a:pt x="434" y="42"/>
                    <a:pt x="427" y="38"/>
                    <a:pt x="420" y="34"/>
                  </a:cubicBezTo>
                  <a:cubicBezTo>
                    <a:pt x="413" y="30"/>
                    <a:pt x="401" y="24"/>
                    <a:pt x="393" y="20"/>
                  </a:cubicBezTo>
                  <a:cubicBezTo>
                    <a:pt x="391" y="19"/>
                    <a:pt x="391" y="19"/>
                    <a:pt x="391" y="19"/>
                  </a:cubicBezTo>
                  <a:cubicBezTo>
                    <a:pt x="383" y="15"/>
                    <a:pt x="371" y="10"/>
                    <a:pt x="364" y="8"/>
                  </a:cubicBezTo>
                  <a:cubicBezTo>
                    <a:pt x="357" y="6"/>
                    <a:pt x="344" y="3"/>
                    <a:pt x="335" y="2"/>
                  </a:cubicBezTo>
                  <a:cubicBezTo>
                    <a:pt x="329" y="2"/>
                    <a:pt x="329" y="2"/>
                    <a:pt x="329" y="2"/>
                  </a:cubicBezTo>
                  <a:cubicBezTo>
                    <a:pt x="320" y="1"/>
                    <a:pt x="306" y="0"/>
                    <a:pt x="297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75" y="1"/>
                    <a:pt x="261" y="1"/>
                    <a:pt x="253" y="2"/>
                  </a:cubicBezTo>
                  <a:cubicBezTo>
                    <a:pt x="245" y="3"/>
                    <a:pt x="232" y="6"/>
                    <a:pt x="224" y="8"/>
                  </a:cubicBezTo>
                  <a:cubicBezTo>
                    <a:pt x="215" y="10"/>
                    <a:pt x="203" y="15"/>
                    <a:pt x="196" y="19"/>
                  </a:cubicBezTo>
                  <a:cubicBezTo>
                    <a:pt x="190" y="23"/>
                    <a:pt x="178" y="30"/>
                    <a:pt x="171" y="34"/>
                  </a:cubicBezTo>
                  <a:cubicBezTo>
                    <a:pt x="164" y="38"/>
                    <a:pt x="155" y="42"/>
                    <a:pt x="151" y="43"/>
                  </a:cubicBezTo>
                  <a:cubicBezTo>
                    <a:pt x="147" y="44"/>
                    <a:pt x="137" y="46"/>
                    <a:pt x="129" y="47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11" y="50"/>
                    <a:pt x="97" y="52"/>
                    <a:pt x="88" y="54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0" y="58"/>
                    <a:pt x="56" y="61"/>
                    <a:pt x="47" y="64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37" y="66"/>
                    <a:pt x="26" y="70"/>
                    <a:pt x="21" y="72"/>
                  </a:cubicBezTo>
                  <a:cubicBezTo>
                    <a:pt x="16" y="75"/>
                    <a:pt x="12" y="78"/>
                    <a:pt x="10" y="80"/>
                  </a:cubicBezTo>
                  <a:cubicBezTo>
                    <a:pt x="9" y="82"/>
                    <a:pt x="7" y="85"/>
                    <a:pt x="6" y="87"/>
                  </a:cubicBezTo>
                  <a:cubicBezTo>
                    <a:pt x="5" y="89"/>
                    <a:pt x="3" y="93"/>
                    <a:pt x="2" y="96"/>
                  </a:cubicBezTo>
                  <a:cubicBezTo>
                    <a:pt x="1" y="99"/>
                    <a:pt x="0" y="104"/>
                    <a:pt x="0" y="107"/>
                  </a:cubicBezTo>
                  <a:cubicBezTo>
                    <a:pt x="0" y="109"/>
                    <a:pt x="0" y="114"/>
                    <a:pt x="0" y="118"/>
                  </a:cubicBezTo>
                  <a:cubicBezTo>
                    <a:pt x="0" y="121"/>
                    <a:pt x="0" y="126"/>
                    <a:pt x="1" y="128"/>
                  </a:cubicBezTo>
                  <a:cubicBezTo>
                    <a:pt x="1" y="130"/>
                    <a:pt x="2" y="134"/>
                    <a:pt x="3" y="136"/>
                  </a:cubicBezTo>
                  <a:cubicBezTo>
                    <a:pt x="3" y="138"/>
                    <a:pt x="6" y="141"/>
                    <a:pt x="8" y="142"/>
                  </a:cubicBezTo>
                  <a:cubicBezTo>
                    <a:pt x="10" y="143"/>
                    <a:pt x="16" y="144"/>
                    <a:pt x="21" y="145"/>
                  </a:cubicBezTo>
                  <a:cubicBezTo>
                    <a:pt x="26" y="146"/>
                    <a:pt x="37" y="147"/>
                    <a:pt x="46" y="147"/>
                  </a:cubicBezTo>
                  <a:lnTo>
                    <a:pt x="166" y="14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solidFill>
                <a:srgbClr val="010000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2" name="Oval 157"/>
            <p:cNvSpPr>
              <a:spLocks noChangeArrowheads="1"/>
            </p:cNvSpPr>
            <p:nvPr/>
          </p:nvSpPr>
          <p:spPr bwMode="auto">
            <a:xfrm>
              <a:off x="12136439" y="2232025"/>
              <a:ext cx="266700" cy="257175"/>
            </a:xfrm>
            <a:prstGeom prst="ellipse">
              <a:avLst/>
            </a:prstGeom>
            <a:solidFill>
              <a:srgbClr val="010000"/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" name="Oval 158"/>
            <p:cNvSpPr>
              <a:spLocks noChangeArrowheads="1"/>
            </p:cNvSpPr>
            <p:nvPr/>
          </p:nvSpPr>
          <p:spPr bwMode="auto">
            <a:xfrm>
              <a:off x="13149264" y="2190750"/>
              <a:ext cx="301625" cy="288925"/>
            </a:xfrm>
            <a:prstGeom prst="ellipse">
              <a:avLst/>
            </a:prstGeom>
            <a:solidFill>
              <a:srgbClr val="010000"/>
            </a:solidFill>
            <a:ln w="31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4" name="Freeform 159"/>
            <p:cNvSpPr>
              <a:spLocks/>
            </p:cNvSpPr>
            <p:nvPr/>
          </p:nvSpPr>
          <p:spPr bwMode="auto">
            <a:xfrm>
              <a:off x="12644439" y="1952625"/>
              <a:ext cx="603250" cy="177800"/>
            </a:xfrm>
            <a:custGeom>
              <a:avLst/>
              <a:gdLst>
                <a:gd name="T0" fmla="*/ 182 w 190"/>
                <a:gd name="T1" fmla="*/ 25 h 56"/>
                <a:gd name="T2" fmla="*/ 170 w 190"/>
                <a:gd name="T3" fmla="*/ 18 h 56"/>
                <a:gd name="T4" fmla="*/ 170 w 190"/>
                <a:gd name="T5" fmla="*/ 17 h 56"/>
                <a:gd name="T6" fmla="*/ 155 w 190"/>
                <a:gd name="T7" fmla="*/ 9 h 56"/>
                <a:gd name="T8" fmla="*/ 151 w 190"/>
                <a:gd name="T9" fmla="*/ 8 h 56"/>
                <a:gd name="T10" fmla="*/ 136 w 190"/>
                <a:gd name="T11" fmla="*/ 3 h 56"/>
                <a:gd name="T12" fmla="*/ 132 w 190"/>
                <a:gd name="T13" fmla="*/ 3 h 56"/>
                <a:gd name="T14" fmla="*/ 116 w 190"/>
                <a:gd name="T15" fmla="*/ 1 h 56"/>
                <a:gd name="T16" fmla="*/ 111 w 190"/>
                <a:gd name="T17" fmla="*/ 0 h 56"/>
                <a:gd name="T18" fmla="*/ 95 w 190"/>
                <a:gd name="T19" fmla="*/ 0 h 56"/>
                <a:gd name="T20" fmla="*/ 89 w 190"/>
                <a:gd name="T21" fmla="*/ 0 h 56"/>
                <a:gd name="T22" fmla="*/ 73 w 190"/>
                <a:gd name="T23" fmla="*/ 1 h 56"/>
                <a:gd name="T24" fmla="*/ 70 w 190"/>
                <a:gd name="T25" fmla="*/ 1 h 56"/>
                <a:gd name="T26" fmla="*/ 54 w 190"/>
                <a:gd name="T27" fmla="*/ 4 h 56"/>
                <a:gd name="T28" fmla="*/ 49 w 190"/>
                <a:gd name="T29" fmla="*/ 5 h 56"/>
                <a:gd name="T30" fmla="*/ 35 w 190"/>
                <a:gd name="T31" fmla="*/ 10 h 56"/>
                <a:gd name="T32" fmla="*/ 20 w 190"/>
                <a:gd name="T33" fmla="*/ 17 h 56"/>
                <a:gd name="T34" fmla="*/ 20 w 190"/>
                <a:gd name="T35" fmla="*/ 17 h 56"/>
                <a:gd name="T36" fmla="*/ 6 w 190"/>
                <a:gd name="T37" fmla="*/ 28 h 56"/>
                <a:gd name="T38" fmla="*/ 0 w 190"/>
                <a:gd name="T39" fmla="*/ 37 h 56"/>
                <a:gd name="T40" fmla="*/ 1 w 190"/>
                <a:gd name="T41" fmla="*/ 42 h 56"/>
                <a:gd name="T42" fmla="*/ 2 w 190"/>
                <a:gd name="T43" fmla="*/ 47 h 56"/>
                <a:gd name="T44" fmla="*/ 2 w 190"/>
                <a:gd name="T45" fmla="*/ 51 h 56"/>
                <a:gd name="T46" fmla="*/ 2 w 190"/>
                <a:gd name="T47" fmla="*/ 54 h 56"/>
                <a:gd name="T48" fmla="*/ 4 w 190"/>
                <a:gd name="T49" fmla="*/ 56 h 56"/>
                <a:gd name="T50" fmla="*/ 14 w 190"/>
                <a:gd name="T51" fmla="*/ 56 h 56"/>
                <a:gd name="T52" fmla="*/ 49 w 190"/>
                <a:gd name="T53" fmla="*/ 56 h 56"/>
                <a:gd name="T54" fmla="*/ 65 w 190"/>
                <a:gd name="T55" fmla="*/ 56 h 56"/>
                <a:gd name="T56" fmla="*/ 99 w 190"/>
                <a:gd name="T57" fmla="*/ 54 h 56"/>
                <a:gd name="T58" fmla="*/ 115 w 190"/>
                <a:gd name="T59" fmla="*/ 53 h 56"/>
                <a:gd name="T60" fmla="*/ 138 w 190"/>
                <a:gd name="T61" fmla="*/ 52 h 56"/>
                <a:gd name="T62" fmla="*/ 154 w 190"/>
                <a:gd name="T63" fmla="*/ 51 h 56"/>
                <a:gd name="T64" fmla="*/ 173 w 190"/>
                <a:gd name="T65" fmla="*/ 49 h 56"/>
                <a:gd name="T66" fmla="*/ 185 w 190"/>
                <a:gd name="T67" fmla="*/ 47 h 56"/>
                <a:gd name="T68" fmla="*/ 190 w 190"/>
                <a:gd name="T69" fmla="*/ 44 h 56"/>
                <a:gd name="T70" fmla="*/ 190 w 190"/>
                <a:gd name="T71" fmla="*/ 38 h 56"/>
                <a:gd name="T72" fmla="*/ 188 w 190"/>
                <a:gd name="T73" fmla="*/ 32 h 56"/>
                <a:gd name="T74" fmla="*/ 182 w 190"/>
                <a:gd name="T75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0" h="56">
                  <a:moveTo>
                    <a:pt x="182" y="25"/>
                  </a:moveTo>
                  <a:cubicBezTo>
                    <a:pt x="180" y="24"/>
                    <a:pt x="174" y="20"/>
                    <a:pt x="170" y="18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6" y="15"/>
                    <a:pt x="159" y="11"/>
                    <a:pt x="155" y="9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47" y="6"/>
                    <a:pt x="140" y="4"/>
                    <a:pt x="136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8" y="2"/>
                    <a:pt x="121" y="1"/>
                    <a:pt x="116" y="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0"/>
                    <a:pt x="99" y="0"/>
                    <a:pt x="95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5" y="0"/>
                    <a:pt x="78" y="0"/>
                    <a:pt x="73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6" y="2"/>
                    <a:pt x="59" y="3"/>
                    <a:pt x="54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5" y="6"/>
                    <a:pt x="38" y="8"/>
                    <a:pt x="35" y="10"/>
                  </a:cubicBezTo>
                  <a:cubicBezTo>
                    <a:pt x="31" y="12"/>
                    <a:pt x="24" y="15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6" y="20"/>
                    <a:pt x="10" y="24"/>
                    <a:pt x="6" y="28"/>
                  </a:cubicBezTo>
                  <a:cubicBezTo>
                    <a:pt x="3" y="31"/>
                    <a:pt x="0" y="35"/>
                    <a:pt x="0" y="37"/>
                  </a:cubicBezTo>
                  <a:cubicBezTo>
                    <a:pt x="0" y="38"/>
                    <a:pt x="1" y="41"/>
                    <a:pt x="1" y="42"/>
                  </a:cubicBezTo>
                  <a:cubicBezTo>
                    <a:pt x="2" y="43"/>
                    <a:pt x="2" y="46"/>
                    <a:pt x="2" y="47"/>
                  </a:cubicBezTo>
                  <a:cubicBezTo>
                    <a:pt x="3" y="48"/>
                    <a:pt x="2" y="50"/>
                    <a:pt x="2" y="51"/>
                  </a:cubicBezTo>
                  <a:cubicBezTo>
                    <a:pt x="2" y="52"/>
                    <a:pt x="2" y="53"/>
                    <a:pt x="2" y="54"/>
                  </a:cubicBezTo>
                  <a:cubicBezTo>
                    <a:pt x="2" y="55"/>
                    <a:pt x="3" y="55"/>
                    <a:pt x="4" y="56"/>
                  </a:cubicBezTo>
                  <a:cubicBezTo>
                    <a:pt x="5" y="56"/>
                    <a:pt x="10" y="56"/>
                    <a:pt x="14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60" y="56"/>
                    <a:pt x="65" y="56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03" y="54"/>
                    <a:pt x="111" y="53"/>
                    <a:pt x="115" y="53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42" y="52"/>
                    <a:pt x="150" y="51"/>
                    <a:pt x="154" y="51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8" y="49"/>
                    <a:pt x="183" y="48"/>
                    <a:pt x="185" y="47"/>
                  </a:cubicBezTo>
                  <a:cubicBezTo>
                    <a:pt x="187" y="46"/>
                    <a:pt x="189" y="45"/>
                    <a:pt x="190" y="44"/>
                  </a:cubicBezTo>
                  <a:cubicBezTo>
                    <a:pt x="190" y="42"/>
                    <a:pt x="190" y="40"/>
                    <a:pt x="190" y="38"/>
                  </a:cubicBezTo>
                  <a:cubicBezTo>
                    <a:pt x="190" y="37"/>
                    <a:pt x="190" y="34"/>
                    <a:pt x="188" y="32"/>
                  </a:cubicBezTo>
                  <a:cubicBezTo>
                    <a:pt x="187" y="30"/>
                    <a:pt x="184" y="27"/>
                    <a:pt x="182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5" name="Freeform 160"/>
            <p:cNvSpPr>
              <a:spLocks/>
            </p:cNvSpPr>
            <p:nvPr/>
          </p:nvSpPr>
          <p:spPr bwMode="auto">
            <a:xfrm>
              <a:off x="12644439" y="1952625"/>
              <a:ext cx="603250" cy="177800"/>
            </a:xfrm>
            <a:custGeom>
              <a:avLst/>
              <a:gdLst>
                <a:gd name="T0" fmla="*/ 182 w 190"/>
                <a:gd name="T1" fmla="*/ 25 h 56"/>
                <a:gd name="T2" fmla="*/ 170 w 190"/>
                <a:gd name="T3" fmla="*/ 18 h 56"/>
                <a:gd name="T4" fmla="*/ 170 w 190"/>
                <a:gd name="T5" fmla="*/ 17 h 56"/>
                <a:gd name="T6" fmla="*/ 155 w 190"/>
                <a:gd name="T7" fmla="*/ 9 h 56"/>
                <a:gd name="T8" fmla="*/ 151 w 190"/>
                <a:gd name="T9" fmla="*/ 8 h 56"/>
                <a:gd name="T10" fmla="*/ 136 w 190"/>
                <a:gd name="T11" fmla="*/ 3 h 56"/>
                <a:gd name="T12" fmla="*/ 132 w 190"/>
                <a:gd name="T13" fmla="*/ 3 h 56"/>
                <a:gd name="T14" fmla="*/ 116 w 190"/>
                <a:gd name="T15" fmla="*/ 1 h 56"/>
                <a:gd name="T16" fmla="*/ 111 w 190"/>
                <a:gd name="T17" fmla="*/ 0 h 56"/>
                <a:gd name="T18" fmla="*/ 95 w 190"/>
                <a:gd name="T19" fmla="*/ 0 h 56"/>
                <a:gd name="T20" fmla="*/ 89 w 190"/>
                <a:gd name="T21" fmla="*/ 0 h 56"/>
                <a:gd name="T22" fmla="*/ 73 w 190"/>
                <a:gd name="T23" fmla="*/ 1 h 56"/>
                <a:gd name="T24" fmla="*/ 70 w 190"/>
                <a:gd name="T25" fmla="*/ 1 h 56"/>
                <a:gd name="T26" fmla="*/ 54 w 190"/>
                <a:gd name="T27" fmla="*/ 4 h 56"/>
                <a:gd name="T28" fmla="*/ 49 w 190"/>
                <a:gd name="T29" fmla="*/ 5 h 56"/>
                <a:gd name="T30" fmla="*/ 35 w 190"/>
                <a:gd name="T31" fmla="*/ 10 h 56"/>
                <a:gd name="T32" fmla="*/ 20 w 190"/>
                <a:gd name="T33" fmla="*/ 17 h 56"/>
                <a:gd name="T34" fmla="*/ 20 w 190"/>
                <a:gd name="T35" fmla="*/ 17 h 56"/>
                <a:gd name="T36" fmla="*/ 6 w 190"/>
                <a:gd name="T37" fmla="*/ 28 h 56"/>
                <a:gd name="T38" fmla="*/ 0 w 190"/>
                <a:gd name="T39" fmla="*/ 37 h 56"/>
                <a:gd name="T40" fmla="*/ 1 w 190"/>
                <a:gd name="T41" fmla="*/ 42 h 56"/>
                <a:gd name="T42" fmla="*/ 2 w 190"/>
                <a:gd name="T43" fmla="*/ 47 h 56"/>
                <a:gd name="T44" fmla="*/ 2 w 190"/>
                <a:gd name="T45" fmla="*/ 51 h 56"/>
                <a:gd name="T46" fmla="*/ 2 w 190"/>
                <a:gd name="T47" fmla="*/ 54 h 56"/>
                <a:gd name="T48" fmla="*/ 4 w 190"/>
                <a:gd name="T49" fmla="*/ 56 h 56"/>
                <a:gd name="T50" fmla="*/ 14 w 190"/>
                <a:gd name="T51" fmla="*/ 56 h 56"/>
                <a:gd name="T52" fmla="*/ 49 w 190"/>
                <a:gd name="T53" fmla="*/ 56 h 56"/>
                <a:gd name="T54" fmla="*/ 65 w 190"/>
                <a:gd name="T55" fmla="*/ 56 h 56"/>
                <a:gd name="T56" fmla="*/ 99 w 190"/>
                <a:gd name="T57" fmla="*/ 54 h 56"/>
                <a:gd name="T58" fmla="*/ 115 w 190"/>
                <a:gd name="T59" fmla="*/ 53 h 56"/>
                <a:gd name="T60" fmla="*/ 138 w 190"/>
                <a:gd name="T61" fmla="*/ 52 h 56"/>
                <a:gd name="T62" fmla="*/ 154 w 190"/>
                <a:gd name="T63" fmla="*/ 51 h 56"/>
                <a:gd name="T64" fmla="*/ 173 w 190"/>
                <a:gd name="T65" fmla="*/ 49 h 56"/>
                <a:gd name="T66" fmla="*/ 185 w 190"/>
                <a:gd name="T67" fmla="*/ 47 h 56"/>
                <a:gd name="T68" fmla="*/ 190 w 190"/>
                <a:gd name="T69" fmla="*/ 44 h 56"/>
                <a:gd name="T70" fmla="*/ 190 w 190"/>
                <a:gd name="T71" fmla="*/ 38 h 56"/>
                <a:gd name="T72" fmla="*/ 188 w 190"/>
                <a:gd name="T73" fmla="*/ 32 h 56"/>
                <a:gd name="T74" fmla="*/ 182 w 190"/>
                <a:gd name="T75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0" h="56">
                  <a:moveTo>
                    <a:pt x="182" y="25"/>
                  </a:moveTo>
                  <a:cubicBezTo>
                    <a:pt x="180" y="24"/>
                    <a:pt x="174" y="20"/>
                    <a:pt x="170" y="18"/>
                  </a:cubicBezTo>
                  <a:cubicBezTo>
                    <a:pt x="170" y="17"/>
                    <a:pt x="170" y="17"/>
                    <a:pt x="170" y="17"/>
                  </a:cubicBezTo>
                  <a:cubicBezTo>
                    <a:pt x="166" y="15"/>
                    <a:pt x="159" y="11"/>
                    <a:pt x="155" y="9"/>
                  </a:cubicBezTo>
                  <a:cubicBezTo>
                    <a:pt x="151" y="8"/>
                    <a:pt x="151" y="8"/>
                    <a:pt x="151" y="8"/>
                  </a:cubicBezTo>
                  <a:cubicBezTo>
                    <a:pt x="147" y="6"/>
                    <a:pt x="140" y="4"/>
                    <a:pt x="136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28" y="2"/>
                    <a:pt x="121" y="1"/>
                    <a:pt x="116" y="1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0"/>
                    <a:pt x="99" y="0"/>
                    <a:pt x="95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5" y="0"/>
                    <a:pt x="78" y="0"/>
                    <a:pt x="73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6" y="2"/>
                    <a:pt x="59" y="3"/>
                    <a:pt x="54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5" y="6"/>
                    <a:pt x="38" y="8"/>
                    <a:pt x="35" y="10"/>
                  </a:cubicBezTo>
                  <a:cubicBezTo>
                    <a:pt x="31" y="12"/>
                    <a:pt x="24" y="15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6" y="20"/>
                    <a:pt x="10" y="24"/>
                    <a:pt x="6" y="28"/>
                  </a:cubicBezTo>
                  <a:cubicBezTo>
                    <a:pt x="3" y="31"/>
                    <a:pt x="0" y="35"/>
                    <a:pt x="0" y="37"/>
                  </a:cubicBezTo>
                  <a:cubicBezTo>
                    <a:pt x="0" y="38"/>
                    <a:pt x="1" y="41"/>
                    <a:pt x="1" y="42"/>
                  </a:cubicBezTo>
                  <a:cubicBezTo>
                    <a:pt x="2" y="43"/>
                    <a:pt x="2" y="46"/>
                    <a:pt x="2" y="47"/>
                  </a:cubicBezTo>
                  <a:cubicBezTo>
                    <a:pt x="3" y="48"/>
                    <a:pt x="2" y="50"/>
                    <a:pt x="2" y="51"/>
                  </a:cubicBezTo>
                  <a:cubicBezTo>
                    <a:pt x="2" y="52"/>
                    <a:pt x="2" y="53"/>
                    <a:pt x="2" y="54"/>
                  </a:cubicBezTo>
                  <a:cubicBezTo>
                    <a:pt x="2" y="55"/>
                    <a:pt x="3" y="55"/>
                    <a:pt x="4" y="56"/>
                  </a:cubicBezTo>
                  <a:cubicBezTo>
                    <a:pt x="5" y="56"/>
                    <a:pt x="10" y="56"/>
                    <a:pt x="14" y="56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60" y="56"/>
                    <a:pt x="65" y="56"/>
                  </a:cubicBezTo>
                  <a:cubicBezTo>
                    <a:pt x="99" y="54"/>
                    <a:pt x="99" y="54"/>
                    <a:pt x="99" y="54"/>
                  </a:cubicBezTo>
                  <a:cubicBezTo>
                    <a:pt x="103" y="54"/>
                    <a:pt x="111" y="53"/>
                    <a:pt x="115" y="53"/>
                  </a:cubicBezTo>
                  <a:cubicBezTo>
                    <a:pt x="138" y="52"/>
                    <a:pt x="138" y="52"/>
                    <a:pt x="138" y="52"/>
                  </a:cubicBezTo>
                  <a:cubicBezTo>
                    <a:pt x="142" y="52"/>
                    <a:pt x="150" y="51"/>
                    <a:pt x="154" y="51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8" y="49"/>
                    <a:pt x="183" y="48"/>
                    <a:pt x="185" y="47"/>
                  </a:cubicBezTo>
                  <a:cubicBezTo>
                    <a:pt x="187" y="46"/>
                    <a:pt x="189" y="45"/>
                    <a:pt x="190" y="44"/>
                  </a:cubicBezTo>
                  <a:cubicBezTo>
                    <a:pt x="190" y="42"/>
                    <a:pt x="190" y="40"/>
                    <a:pt x="190" y="38"/>
                  </a:cubicBezTo>
                  <a:cubicBezTo>
                    <a:pt x="190" y="37"/>
                    <a:pt x="190" y="34"/>
                    <a:pt x="188" y="32"/>
                  </a:cubicBezTo>
                  <a:cubicBezTo>
                    <a:pt x="187" y="30"/>
                    <a:pt x="184" y="27"/>
                    <a:pt x="182" y="25"/>
                  </a:cubicBezTo>
                  <a:close/>
                </a:path>
              </a:pathLst>
            </a:custGeom>
            <a:noFill/>
            <a:ln w="0" cap="flat">
              <a:solidFill>
                <a:srgbClr val="01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6" name="Line 161"/>
            <p:cNvSpPr>
              <a:spLocks noChangeShapeType="1"/>
            </p:cNvSpPr>
            <p:nvPr/>
          </p:nvSpPr>
          <p:spPr bwMode="auto">
            <a:xfrm flipH="1">
              <a:off x="12990514" y="1949450"/>
              <a:ext cx="53975" cy="187325"/>
            </a:xfrm>
            <a:prstGeom prst="line">
              <a:avLst/>
            </a:prstGeom>
            <a:noFill/>
            <a:ln w="3175" cap="flat">
              <a:solidFill>
                <a:srgbClr val="01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7" name="Oval 162"/>
            <p:cNvSpPr>
              <a:spLocks noChangeArrowheads="1"/>
            </p:cNvSpPr>
            <p:nvPr/>
          </p:nvSpPr>
          <p:spPr bwMode="auto">
            <a:xfrm>
              <a:off x="13193714" y="2235200"/>
              <a:ext cx="212725" cy="200025"/>
            </a:xfrm>
            <a:prstGeom prst="ellipse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Oval 163"/>
            <p:cNvSpPr>
              <a:spLocks noChangeArrowheads="1"/>
            </p:cNvSpPr>
            <p:nvPr/>
          </p:nvSpPr>
          <p:spPr bwMode="auto">
            <a:xfrm>
              <a:off x="12180889" y="2273300"/>
              <a:ext cx="177800" cy="171450"/>
            </a:xfrm>
            <a:prstGeom prst="ellipse">
              <a:avLst/>
            </a:prstGeom>
            <a:solidFill>
              <a:srgbClr val="FFFFFF"/>
            </a:solidFill>
            <a:ln w="0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340372" y="4557835"/>
            <a:ext cx="1627572" cy="535196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755362" y="4554833"/>
            <a:ext cx="1630424" cy="534349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167177" y="5212559"/>
            <a:ext cx="1627572" cy="534349"/>
          </a:xfrm>
          <a:prstGeom prst="rect">
            <a:avLst/>
          </a:prstGeom>
          <a:solidFill>
            <a:schemeClr val="bg1">
              <a:alpha val="45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750688" y="5208379"/>
            <a:ext cx="1637743" cy="543913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3732501" y="5861601"/>
            <a:ext cx="1655931" cy="539205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340372" y="5864294"/>
            <a:ext cx="1627572" cy="536512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5464121" y="5217943"/>
            <a:ext cx="1627572" cy="534349"/>
          </a:xfrm>
          <a:prstGeom prst="rect">
            <a:avLst/>
          </a:prstGeom>
          <a:solidFill>
            <a:schemeClr val="bg1">
              <a:alpha val="45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2027915" y="5208379"/>
            <a:ext cx="1651446" cy="543913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7167177" y="4557835"/>
            <a:ext cx="1636776" cy="534349"/>
          </a:xfrm>
          <a:prstGeom prst="rect">
            <a:avLst/>
          </a:prstGeom>
          <a:solidFill>
            <a:schemeClr val="bg1">
              <a:alpha val="45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045691" y="4550360"/>
            <a:ext cx="1651446" cy="543913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464952" y="5865375"/>
            <a:ext cx="1627572" cy="534349"/>
          </a:xfrm>
          <a:prstGeom prst="rect">
            <a:avLst/>
          </a:prstGeom>
          <a:solidFill>
            <a:schemeClr val="bg1">
              <a:alpha val="45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2027915" y="5867803"/>
            <a:ext cx="1651446" cy="543913"/>
          </a:xfrm>
          <a:prstGeom prst="rect">
            <a:avLst/>
          </a:prstGeom>
          <a:solidFill>
            <a:schemeClr val="bg1">
              <a:alpha val="58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121" name="Picture 4" descr="H:\Williams Lea\Libraries\LI Overview Standard Slides\_Archive\Images\Technology &amp; Media_sized.jpg"/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7" r="15922"/>
          <a:stretch/>
        </p:blipFill>
        <p:spPr bwMode="auto">
          <a:xfrm>
            <a:off x="7170353" y="5864294"/>
            <a:ext cx="1627572" cy="530751"/>
          </a:xfrm>
          <a:prstGeom prst="rect">
            <a:avLst/>
          </a:prstGeom>
          <a:noFill/>
          <a:ln w="28575">
            <a:noFill/>
          </a:ln>
          <a:extLst/>
        </p:spPr>
      </p:pic>
      <p:grpSp>
        <p:nvGrpSpPr>
          <p:cNvPr id="122" name="Group 121"/>
          <p:cNvGrpSpPr/>
          <p:nvPr/>
        </p:nvGrpSpPr>
        <p:grpSpPr>
          <a:xfrm>
            <a:off x="8525755" y="5914443"/>
            <a:ext cx="231572" cy="230112"/>
            <a:chOff x="6453190" y="5264058"/>
            <a:chExt cx="231572" cy="2301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23" name="Freeform 12"/>
            <p:cNvSpPr>
              <a:spLocks noEditPoints="1"/>
            </p:cNvSpPr>
            <p:nvPr/>
          </p:nvSpPr>
          <p:spPr bwMode="auto">
            <a:xfrm>
              <a:off x="6453190" y="5264058"/>
              <a:ext cx="224267" cy="178245"/>
            </a:xfrm>
            <a:custGeom>
              <a:avLst/>
              <a:gdLst>
                <a:gd name="T0" fmla="*/ 11 w 130"/>
                <a:gd name="T1" fmla="*/ 94 h 103"/>
                <a:gd name="T2" fmla="*/ 11 w 130"/>
                <a:gd name="T3" fmla="*/ 20 h 103"/>
                <a:gd name="T4" fmla="*/ 122 w 130"/>
                <a:gd name="T5" fmla="*/ 20 h 103"/>
                <a:gd name="T6" fmla="*/ 122 w 130"/>
                <a:gd name="T7" fmla="*/ 42 h 103"/>
                <a:gd name="T8" fmla="*/ 130 w 130"/>
                <a:gd name="T9" fmla="*/ 51 h 103"/>
                <a:gd name="T10" fmla="*/ 130 w 130"/>
                <a:gd name="T11" fmla="*/ 2 h 103"/>
                <a:gd name="T12" fmla="*/ 128 w 130"/>
                <a:gd name="T13" fmla="*/ 0 h 103"/>
                <a:gd name="T14" fmla="*/ 3 w 130"/>
                <a:gd name="T15" fmla="*/ 0 h 103"/>
                <a:gd name="T16" fmla="*/ 0 w 130"/>
                <a:gd name="T17" fmla="*/ 2 h 103"/>
                <a:gd name="T18" fmla="*/ 0 w 130"/>
                <a:gd name="T19" fmla="*/ 101 h 103"/>
                <a:gd name="T20" fmla="*/ 3 w 130"/>
                <a:gd name="T21" fmla="*/ 103 h 103"/>
                <a:gd name="T22" fmla="*/ 34 w 130"/>
                <a:gd name="T23" fmla="*/ 103 h 103"/>
                <a:gd name="T24" fmla="*/ 32 w 130"/>
                <a:gd name="T25" fmla="*/ 94 h 103"/>
                <a:gd name="T26" fmla="*/ 11 w 130"/>
                <a:gd name="T27" fmla="*/ 94 h 103"/>
                <a:gd name="T28" fmla="*/ 107 w 130"/>
                <a:gd name="T29" fmla="*/ 3 h 103"/>
                <a:gd name="T30" fmla="*/ 119 w 130"/>
                <a:gd name="T31" fmla="*/ 3 h 103"/>
                <a:gd name="T32" fmla="*/ 119 w 130"/>
                <a:gd name="T33" fmla="*/ 15 h 103"/>
                <a:gd name="T34" fmla="*/ 107 w 130"/>
                <a:gd name="T35" fmla="*/ 15 h 103"/>
                <a:gd name="T36" fmla="*/ 107 w 130"/>
                <a:gd name="T37" fmla="*/ 3 h 103"/>
                <a:gd name="T38" fmla="*/ 89 w 130"/>
                <a:gd name="T39" fmla="*/ 3 h 103"/>
                <a:gd name="T40" fmla="*/ 101 w 130"/>
                <a:gd name="T41" fmla="*/ 3 h 103"/>
                <a:gd name="T42" fmla="*/ 101 w 130"/>
                <a:gd name="T43" fmla="*/ 15 h 103"/>
                <a:gd name="T44" fmla="*/ 89 w 130"/>
                <a:gd name="T45" fmla="*/ 15 h 103"/>
                <a:gd name="T46" fmla="*/ 89 w 130"/>
                <a:gd name="T47" fmla="*/ 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03">
                  <a:moveTo>
                    <a:pt x="11" y="94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5" y="45"/>
                    <a:pt x="128" y="48"/>
                    <a:pt x="130" y="51"/>
                  </a:cubicBezTo>
                  <a:cubicBezTo>
                    <a:pt x="130" y="2"/>
                    <a:pt x="130" y="2"/>
                    <a:pt x="130" y="2"/>
                  </a:cubicBezTo>
                  <a:cubicBezTo>
                    <a:pt x="130" y="1"/>
                    <a:pt x="129" y="0"/>
                    <a:pt x="12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2"/>
                    <a:pt x="1" y="103"/>
                    <a:pt x="3" y="103"/>
                  </a:cubicBezTo>
                  <a:cubicBezTo>
                    <a:pt x="34" y="103"/>
                    <a:pt x="34" y="103"/>
                    <a:pt x="34" y="103"/>
                  </a:cubicBezTo>
                  <a:cubicBezTo>
                    <a:pt x="33" y="100"/>
                    <a:pt x="32" y="97"/>
                    <a:pt x="32" y="94"/>
                  </a:cubicBezTo>
                  <a:lnTo>
                    <a:pt x="11" y="94"/>
                  </a:lnTo>
                  <a:close/>
                  <a:moveTo>
                    <a:pt x="107" y="3"/>
                  </a:moveTo>
                  <a:cubicBezTo>
                    <a:pt x="119" y="3"/>
                    <a:pt x="119" y="3"/>
                    <a:pt x="119" y="3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07" y="15"/>
                    <a:pt x="107" y="15"/>
                    <a:pt x="107" y="15"/>
                  </a:cubicBezTo>
                  <a:lnTo>
                    <a:pt x="107" y="3"/>
                  </a:lnTo>
                  <a:close/>
                  <a:moveTo>
                    <a:pt x="89" y="3"/>
                  </a:moveTo>
                  <a:cubicBezTo>
                    <a:pt x="101" y="3"/>
                    <a:pt x="101" y="3"/>
                    <a:pt x="101" y="3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89" y="15"/>
                    <a:pt x="89" y="15"/>
                    <a:pt x="89" y="15"/>
                  </a:cubicBezTo>
                  <a:lnTo>
                    <a:pt x="89" y="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solidFill>
                  <a:schemeClr val="bg1"/>
                </a:solidFill>
              </a:endParaRPr>
            </a:p>
          </p:txBody>
        </p:sp>
        <p:sp>
          <p:nvSpPr>
            <p:cNvPr id="124" name="Freeform 13"/>
            <p:cNvSpPr>
              <a:spLocks noEditPoints="1"/>
            </p:cNvSpPr>
            <p:nvPr/>
          </p:nvSpPr>
          <p:spPr bwMode="auto">
            <a:xfrm>
              <a:off x="6517475" y="5324691"/>
              <a:ext cx="167287" cy="169479"/>
            </a:xfrm>
            <a:custGeom>
              <a:avLst/>
              <a:gdLst>
                <a:gd name="T0" fmla="*/ 69 w 97"/>
                <a:gd name="T1" fmla="*/ 81 h 98"/>
                <a:gd name="T2" fmla="*/ 51 w 97"/>
                <a:gd name="T3" fmla="*/ 98 h 98"/>
                <a:gd name="T4" fmla="*/ 46 w 97"/>
                <a:gd name="T5" fmla="*/ 98 h 98"/>
                <a:gd name="T6" fmla="*/ 28 w 97"/>
                <a:gd name="T7" fmla="*/ 81 h 98"/>
                <a:gd name="T8" fmla="*/ 46 w 97"/>
                <a:gd name="T9" fmla="*/ 98 h 98"/>
                <a:gd name="T10" fmla="*/ 11 w 97"/>
                <a:gd name="T11" fmla="*/ 81 h 98"/>
                <a:gd name="T12" fmla="*/ 30 w 97"/>
                <a:gd name="T13" fmla="*/ 94 h 98"/>
                <a:gd name="T14" fmla="*/ 75 w 97"/>
                <a:gd name="T15" fmla="*/ 81 h 98"/>
                <a:gd name="T16" fmla="*/ 67 w 97"/>
                <a:gd name="T17" fmla="*/ 94 h 98"/>
                <a:gd name="T18" fmla="*/ 80 w 97"/>
                <a:gd name="T19" fmla="*/ 52 h 98"/>
                <a:gd name="T20" fmla="*/ 89 w 97"/>
                <a:gd name="T21" fmla="*/ 75 h 98"/>
                <a:gd name="T22" fmla="*/ 51 w 97"/>
                <a:gd name="T23" fmla="*/ 75 h 98"/>
                <a:gd name="T24" fmla="*/ 75 w 97"/>
                <a:gd name="T25" fmla="*/ 52 h 98"/>
                <a:gd name="T26" fmla="*/ 51 w 97"/>
                <a:gd name="T27" fmla="*/ 75 h 98"/>
                <a:gd name="T28" fmla="*/ 22 w 97"/>
                <a:gd name="T29" fmla="*/ 52 h 98"/>
                <a:gd name="T30" fmla="*/ 46 w 97"/>
                <a:gd name="T31" fmla="*/ 75 h 98"/>
                <a:gd name="T32" fmla="*/ 7 w 97"/>
                <a:gd name="T33" fmla="*/ 75 h 98"/>
                <a:gd name="T34" fmla="*/ 17 w 97"/>
                <a:gd name="T35" fmla="*/ 52 h 98"/>
                <a:gd name="T36" fmla="*/ 7 w 97"/>
                <a:gd name="T37" fmla="*/ 75 h 98"/>
                <a:gd name="T38" fmla="*/ 77 w 97"/>
                <a:gd name="T39" fmla="*/ 23 h 98"/>
                <a:gd name="T40" fmla="*/ 97 w 97"/>
                <a:gd name="T41" fmla="*/ 46 h 98"/>
                <a:gd name="T42" fmla="*/ 51 w 97"/>
                <a:gd name="T43" fmla="*/ 46 h 98"/>
                <a:gd name="T44" fmla="*/ 71 w 97"/>
                <a:gd name="T45" fmla="*/ 23 h 98"/>
                <a:gd name="T46" fmla="*/ 51 w 97"/>
                <a:gd name="T47" fmla="*/ 46 h 98"/>
                <a:gd name="T48" fmla="*/ 26 w 97"/>
                <a:gd name="T49" fmla="*/ 23 h 98"/>
                <a:gd name="T50" fmla="*/ 46 w 97"/>
                <a:gd name="T51" fmla="*/ 46 h 98"/>
                <a:gd name="T52" fmla="*/ 0 w 97"/>
                <a:gd name="T53" fmla="*/ 46 h 98"/>
                <a:gd name="T54" fmla="*/ 20 w 97"/>
                <a:gd name="T55" fmla="*/ 23 h 98"/>
                <a:gd name="T56" fmla="*/ 0 w 97"/>
                <a:gd name="T57" fmla="*/ 46 h 98"/>
                <a:gd name="T58" fmla="*/ 67 w 97"/>
                <a:gd name="T59" fmla="*/ 4 h 98"/>
                <a:gd name="T60" fmla="*/ 75 w 97"/>
                <a:gd name="T61" fmla="*/ 17 h 98"/>
                <a:gd name="T62" fmla="*/ 51 w 97"/>
                <a:gd name="T63" fmla="*/ 0 h 98"/>
                <a:gd name="T64" fmla="*/ 69 w 97"/>
                <a:gd name="T65" fmla="*/ 17 h 98"/>
                <a:gd name="T66" fmla="*/ 28 w 97"/>
                <a:gd name="T67" fmla="*/ 17 h 98"/>
                <a:gd name="T68" fmla="*/ 46 w 97"/>
                <a:gd name="T69" fmla="*/ 0 h 98"/>
                <a:gd name="T70" fmla="*/ 28 w 97"/>
                <a:gd name="T71" fmla="*/ 17 h 98"/>
                <a:gd name="T72" fmla="*/ 30 w 97"/>
                <a:gd name="T73" fmla="*/ 4 h 98"/>
                <a:gd name="T74" fmla="*/ 11 w 97"/>
                <a:gd name="T75" fmla="*/ 1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7" h="98">
                  <a:moveTo>
                    <a:pt x="51" y="81"/>
                  </a:moveTo>
                  <a:cubicBezTo>
                    <a:pt x="69" y="81"/>
                    <a:pt x="69" y="81"/>
                    <a:pt x="69" y="81"/>
                  </a:cubicBezTo>
                  <a:cubicBezTo>
                    <a:pt x="65" y="89"/>
                    <a:pt x="60" y="95"/>
                    <a:pt x="55" y="97"/>
                  </a:cubicBezTo>
                  <a:cubicBezTo>
                    <a:pt x="54" y="97"/>
                    <a:pt x="52" y="97"/>
                    <a:pt x="51" y="98"/>
                  </a:cubicBezTo>
                  <a:lnTo>
                    <a:pt x="51" y="81"/>
                  </a:lnTo>
                  <a:close/>
                  <a:moveTo>
                    <a:pt x="46" y="98"/>
                  </a:moveTo>
                  <a:cubicBezTo>
                    <a:pt x="44" y="97"/>
                    <a:pt x="43" y="97"/>
                    <a:pt x="42" y="97"/>
                  </a:cubicBezTo>
                  <a:cubicBezTo>
                    <a:pt x="37" y="95"/>
                    <a:pt x="32" y="89"/>
                    <a:pt x="28" y="81"/>
                  </a:cubicBezTo>
                  <a:cubicBezTo>
                    <a:pt x="46" y="81"/>
                    <a:pt x="46" y="81"/>
                    <a:pt x="46" y="81"/>
                  </a:cubicBezTo>
                  <a:lnTo>
                    <a:pt x="46" y="98"/>
                  </a:lnTo>
                  <a:close/>
                  <a:moveTo>
                    <a:pt x="30" y="94"/>
                  </a:moveTo>
                  <a:cubicBezTo>
                    <a:pt x="23" y="91"/>
                    <a:pt x="16" y="86"/>
                    <a:pt x="11" y="81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4" y="86"/>
                    <a:pt x="27" y="90"/>
                    <a:pt x="30" y="94"/>
                  </a:cubicBezTo>
                  <a:close/>
                  <a:moveTo>
                    <a:pt x="67" y="94"/>
                  </a:moveTo>
                  <a:cubicBezTo>
                    <a:pt x="70" y="90"/>
                    <a:pt x="73" y="86"/>
                    <a:pt x="75" y="81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81" y="86"/>
                    <a:pt x="74" y="91"/>
                    <a:pt x="67" y="94"/>
                  </a:cubicBezTo>
                  <a:close/>
                  <a:moveTo>
                    <a:pt x="77" y="75"/>
                  </a:moveTo>
                  <a:cubicBezTo>
                    <a:pt x="79" y="68"/>
                    <a:pt x="80" y="60"/>
                    <a:pt x="80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7" y="60"/>
                    <a:pt x="94" y="68"/>
                    <a:pt x="89" y="75"/>
                  </a:cubicBezTo>
                  <a:lnTo>
                    <a:pt x="77" y="75"/>
                  </a:lnTo>
                  <a:close/>
                  <a:moveTo>
                    <a:pt x="51" y="75"/>
                  </a:moveTo>
                  <a:cubicBezTo>
                    <a:pt x="51" y="52"/>
                    <a:pt x="51" y="52"/>
                    <a:pt x="51" y="52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75" y="60"/>
                    <a:pt x="73" y="68"/>
                    <a:pt x="71" y="75"/>
                  </a:cubicBezTo>
                  <a:lnTo>
                    <a:pt x="51" y="75"/>
                  </a:lnTo>
                  <a:close/>
                  <a:moveTo>
                    <a:pt x="26" y="75"/>
                  </a:moveTo>
                  <a:cubicBezTo>
                    <a:pt x="24" y="68"/>
                    <a:pt x="22" y="60"/>
                    <a:pt x="22" y="52"/>
                  </a:cubicBezTo>
                  <a:cubicBezTo>
                    <a:pt x="46" y="52"/>
                    <a:pt x="46" y="52"/>
                    <a:pt x="46" y="52"/>
                  </a:cubicBezTo>
                  <a:cubicBezTo>
                    <a:pt x="46" y="75"/>
                    <a:pt x="46" y="75"/>
                    <a:pt x="46" y="75"/>
                  </a:cubicBezTo>
                  <a:lnTo>
                    <a:pt x="26" y="75"/>
                  </a:lnTo>
                  <a:close/>
                  <a:moveTo>
                    <a:pt x="7" y="75"/>
                  </a:moveTo>
                  <a:cubicBezTo>
                    <a:pt x="3" y="68"/>
                    <a:pt x="0" y="60"/>
                    <a:pt x="0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60"/>
                    <a:pt x="18" y="68"/>
                    <a:pt x="20" y="75"/>
                  </a:cubicBezTo>
                  <a:lnTo>
                    <a:pt x="7" y="75"/>
                  </a:lnTo>
                  <a:close/>
                  <a:moveTo>
                    <a:pt x="80" y="46"/>
                  </a:moveTo>
                  <a:cubicBezTo>
                    <a:pt x="80" y="38"/>
                    <a:pt x="79" y="30"/>
                    <a:pt x="77" y="23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4" y="29"/>
                    <a:pt x="97" y="38"/>
                    <a:pt x="97" y="46"/>
                  </a:cubicBezTo>
                  <a:lnTo>
                    <a:pt x="80" y="46"/>
                  </a:lnTo>
                  <a:close/>
                  <a:moveTo>
                    <a:pt x="51" y="46"/>
                  </a:moveTo>
                  <a:cubicBezTo>
                    <a:pt x="51" y="23"/>
                    <a:pt x="51" y="23"/>
                    <a:pt x="51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3" y="30"/>
                    <a:pt x="75" y="38"/>
                    <a:pt x="75" y="46"/>
                  </a:cubicBezTo>
                  <a:lnTo>
                    <a:pt x="51" y="46"/>
                  </a:lnTo>
                  <a:close/>
                  <a:moveTo>
                    <a:pt x="22" y="46"/>
                  </a:moveTo>
                  <a:cubicBezTo>
                    <a:pt x="22" y="38"/>
                    <a:pt x="24" y="30"/>
                    <a:pt x="2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46"/>
                    <a:pt x="46" y="46"/>
                    <a:pt x="46" y="46"/>
                  </a:cubicBezTo>
                  <a:lnTo>
                    <a:pt x="22" y="46"/>
                  </a:lnTo>
                  <a:close/>
                  <a:moveTo>
                    <a:pt x="0" y="46"/>
                  </a:moveTo>
                  <a:cubicBezTo>
                    <a:pt x="0" y="38"/>
                    <a:pt x="3" y="29"/>
                    <a:pt x="7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30"/>
                    <a:pt x="17" y="38"/>
                    <a:pt x="17" y="46"/>
                  </a:cubicBezTo>
                  <a:lnTo>
                    <a:pt x="0" y="46"/>
                  </a:lnTo>
                  <a:close/>
                  <a:moveTo>
                    <a:pt x="75" y="17"/>
                  </a:moveTo>
                  <a:cubicBezTo>
                    <a:pt x="73" y="12"/>
                    <a:pt x="70" y="8"/>
                    <a:pt x="67" y="4"/>
                  </a:cubicBezTo>
                  <a:cubicBezTo>
                    <a:pt x="74" y="7"/>
                    <a:pt x="81" y="11"/>
                    <a:pt x="86" y="17"/>
                  </a:cubicBezTo>
                  <a:lnTo>
                    <a:pt x="75" y="17"/>
                  </a:lnTo>
                  <a:close/>
                  <a:moveTo>
                    <a:pt x="51" y="17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4" y="0"/>
                    <a:pt x="55" y="0"/>
                  </a:cubicBezTo>
                  <a:cubicBezTo>
                    <a:pt x="60" y="3"/>
                    <a:pt x="65" y="9"/>
                    <a:pt x="69" y="17"/>
                  </a:cubicBezTo>
                  <a:lnTo>
                    <a:pt x="51" y="17"/>
                  </a:lnTo>
                  <a:close/>
                  <a:moveTo>
                    <a:pt x="28" y="17"/>
                  </a:moveTo>
                  <a:cubicBezTo>
                    <a:pt x="32" y="9"/>
                    <a:pt x="37" y="3"/>
                    <a:pt x="42" y="0"/>
                  </a:cubicBezTo>
                  <a:cubicBezTo>
                    <a:pt x="43" y="0"/>
                    <a:pt x="44" y="0"/>
                    <a:pt x="46" y="0"/>
                  </a:cubicBezTo>
                  <a:cubicBezTo>
                    <a:pt x="46" y="17"/>
                    <a:pt x="46" y="17"/>
                    <a:pt x="46" y="17"/>
                  </a:cubicBezTo>
                  <a:lnTo>
                    <a:pt x="28" y="17"/>
                  </a:lnTo>
                  <a:close/>
                  <a:moveTo>
                    <a:pt x="11" y="17"/>
                  </a:moveTo>
                  <a:cubicBezTo>
                    <a:pt x="16" y="11"/>
                    <a:pt x="23" y="7"/>
                    <a:pt x="30" y="4"/>
                  </a:cubicBezTo>
                  <a:cubicBezTo>
                    <a:pt x="27" y="7"/>
                    <a:pt x="24" y="12"/>
                    <a:pt x="22" y="17"/>
                  </a:cubicBezTo>
                  <a:lnTo>
                    <a:pt x="11" y="1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5" name="Rectangle 124"/>
          <p:cNvSpPr/>
          <p:nvPr/>
        </p:nvSpPr>
        <p:spPr>
          <a:xfrm>
            <a:off x="7711439" y="6263621"/>
            <a:ext cx="1063625" cy="123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b="1" dirty="0">
                <a:solidFill>
                  <a:schemeClr val="bg1"/>
                </a:solidFill>
              </a:rPr>
              <a:t>Technology &amp; Media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7170353" y="5864294"/>
            <a:ext cx="1627572" cy="534349"/>
          </a:xfrm>
          <a:prstGeom prst="rect">
            <a:avLst/>
          </a:prstGeom>
          <a:solidFill>
            <a:schemeClr val="bg1">
              <a:alpha val="45000"/>
            </a:schemeClr>
          </a:solidFill>
          <a:ln w="9525">
            <a:noFill/>
            <a:beve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29" name="PageNumberTextBox">
            <a:extLst>
              <a:ext uri="{FF2B5EF4-FFF2-40B4-BE49-F238E27FC236}">
                <a16:creationId xmlns:a16="http://schemas.microsoft.com/office/drawing/2014/main" id="{55FE7288-82E2-4085-8C14-4E054546684C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50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524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228C65-739E-4C77-A761-2F01B9546CDD}"/>
              </a:ext>
            </a:extLst>
          </p:cNvPr>
          <p:cNvGrpSpPr/>
          <p:nvPr/>
        </p:nvGrpSpPr>
        <p:grpSpPr>
          <a:xfrm>
            <a:off x="1599426" y="1137239"/>
            <a:ext cx="5842883" cy="2835644"/>
            <a:chOff x="1599426" y="1137239"/>
            <a:chExt cx="5842883" cy="2835644"/>
          </a:xfrm>
        </p:grpSpPr>
        <p:grpSp>
          <p:nvGrpSpPr>
            <p:cNvPr id="1018" name="Group 1017"/>
            <p:cNvGrpSpPr/>
            <p:nvPr/>
          </p:nvGrpSpPr>
          <p:grpSpPr>
            <a:xfrm>
              <a:off x="1775314" y="1137239"/>
              <a:ext cx="5666995" cy="2835644"/>
              <a:chOff x="1797733" y="1080089"/>
              <a:chExt cx="5617850" cy="2811053"/>
            </a:xfrm>
          </p:grpSpPr>
          <p:sp>
            <p:nvSpPr>
              <p:cNvPr id="1054" name="Freeform 166"/>
              <p:cNvSpPr>
                <a:spLocks/>
              </p:cNvSpPr>
              <p:nvPr/>
            </p:nvSpPr>
            <p:spPr bwMode="auto">
              <a:xfrm>
                <a:off x="5918623" y="2128387"/>
                <a:ext cx="58475" cy="34022"/>
              </a:xfrm>
              <a:custGeom>
                <a:avLst/>
                <a:gdLst>
                  <a:gd name="T0" fmla="*/ 3 w 55"/>
                  <a:gd name="T1" fmla="*/ 26 h 32"/>
                  <a:gd name="T2" fmla="*/ 21 w 55"/>
                  <a:gd name="T3" fmla="*/ 32 h 32"/>
                  <a:gd name="T4" fmla="*/ 27 w 55"/>
                  <a:gd name="T5" fmla="*/ 30 h 32"/>
                  <a:gd name="T6" fmla="*/ 39 w 55"/>
                  <a:gd name="T7" fmla="*/ 30 h 32"/>
                  <a:gd name="T8" fmla="*/ 53 w 55"/>
                  <a:gd name="T9" fmla="*/ 30 h 32"/>
                  <a:gd name="T10" fmla="*/ 55 w 55"/>
                  <a:gd name="T11" fmla="*/ 24 h 32"/>
                  <a:gd name="T12" fmla="*/ 53 w 55"/>
                  <a:gd name="T13" fmla="*/ 16 h 32"/>
                  <a:gd name="T14" fmla="*/ 45 w 55"/>
                  <a:gd name="T15" fmla="*/ 14 h 32"/>
                  <a:gd name="T16" fmla="*/ 43 w 55"/>
                  <a:gd name="T17" fmla="*/ 10 h 32"/>
                  <a:gd name="T18" fmla="*/ 41 w 55"/>
                  <a:gd name="T19" fmla="*/ 6 h 32"/>
                  <a:gd name="T20" fmla="*/ 31 w 55"/>
                  <a:gd name="T21" fmla="*/ 6 h 32"/>
                  <a:gd name="T22" fmla="*/ 19 w 55"/>
                  <a:gd name="T23" fmla="*/ 0 h 32"/>
                  <a:gd name="T24" fmla="*/ 5 w 55"/>
                  <a:gd name="T25" fmla="*/ 6 h 32"/>
                  <a:gd name="T26" fmla="*/ 3 w 55"/>
                  <a:gd name="T27" fmla="*/ 16 h 32"/>
                  <a:gd name="T28" fmla="*/ 0 w 55"/>
                  <a:gd name="T29" fmla="*/ 18 h 32"/>
                  <a:gd name="T30" fmla="*/ 3 w 55"/>
                  <a:gd name="T31" fmla="*/ 2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32">
                    <a:moveTo>
                      <a:pt x="3" y="26"/>
                    </a:moveTo>
                    <a:lnTo>
                      <a:pt x="21" y="32"/>
                    </a:lnTo>
                    <a:lnTo>
                      <a:pt x="27" y="30"/>
                    </a:lnTo>
                    <a:lnTo>
                      <a:pt x="39" y="30"/>
                    </a:lnTo>
                    <a:lnTo>
                      <a:pt x="53" y="30"/>
                    </a:lnTo>
                    <a:lnTo>
                      <a:pt x="55" y="24"/>
                    </a:lnTo>
                    <a:lnTo>
                      <a:pt x="53" y="16"/>
                    </a:lnTo>
                    <a:lnTo>
                      <a:pt x="45" y="14"/>
                    </a:lnTo>
                    <a:lnTo>
                      <a:pt x="43" y="10"/>
                    </a:lnTo>
                    <a:lnTo>
                      <a:pt x="41" y="6"/>
                    </a:lnTo>
                    <a:lnTo>
                      <a:pt x="31" y="6"/>
                    </a:lnTo>
                    <a:lnTo>
                      <a:pt x="19" y="0"/>
                    </a:lnTo>
                    <a:lnTo>
                      <a:pt x="5" y="6"/>
                    </a:lnTo>
                    <a:lnTo>
                      <a:pt x="3" y="16"/>
                    </a:lnTo>
                    <a:lnTo>
                      <a:pt x="0" y="18"/>
                    </a:lnTo>
                    <a:lnTo>
                      <a:pt x="3" y="2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55" name="Freeform 167"/>
              <p:cNvSpPr>
                <a:spLocks noEditPoints="1"/>
              </p:cNvSpPr>
              <p:nvPr/>
            </p:nvSpPr>
            <p:spPr bwMode="auto">
              <a:xfrm>
                <a:off x="5998362" y="2126260"/>
                <a:ext cx="157351" cy="383809"/>
              </a:xfrm>
              <a:custGeom>
                <a:avLst/>
                <a:gdLst>
                  <a:gd name="T0" fmla="*/ 26 w 148"/>
                  <a:gd name="T1" fmla="*/ 184 h 361"/>
                  <a:gd name="T2" fmla="*/ 30 w 148"/>
                  <a:gd name="T3" fmla="*/ 188 h 361"/>
                  <a:gd name="T4" fmla="*/ 124 w 148"/>
                  <a:gd name="T5" fmla="*/ 311 h 361"/>
                  <a:gd name="T6" fmla="*/ 120 w 148"/>
                  <a:gd name="T7" fmla="*/ 313 h 361"/>
                  <a:gd name="T8" fmla="*/ 124 w 148"/>
                  <a:gd name="T9" fmla="*/ 321 h 361"/>
                  <a:gd name="T10" fmla="*/ 124 w 148"/>
                  <a:gd name="T11" fmla="*/ 323 h 361"/>
                  <a:gd name="T12" fmla="*/ 124 w 148"/>
                  <a:gd name="T13" fmla="*/ 325 h 361"/>
                  <a:gd name="T14" fmla="*/ 124 w 148"/>
                  <a:gd name="T15" fmla="*/ 329 h 361"/>
                  <a:gd name="T16" fmla="*/ 118 w 148"/>
                  <a:gd name="T17" fmla="*/ 325 h 361"/>
                  <a:gd name="T18" fmla="*/ 122 w 148"/>
                  <a:gd name="T19" fmla="*/ 331 h 361"/>
                  <a:gd name="T20" fmla="*/ 120 w 148"/>
                  <a:gd name="T21" fmla="*/ 345 h 361"/>
                  <a:gd name="T22" fmla="*/ 140 w 148"/>
                  <a:gd name="T23" fmla="*/ 343 h 361"/>
                  <a:gd name="T24" fmla="*/ 134 w 148"/>
                  <a:gd name="T25" fmla="*/ 301 h 361"/>
                  <a:gd name="T26" fmla="*/ 124 w 148"/>
                  <a:gd name="T27" fmla="*/ 275 h 361"/>
                  <a:gd name="T28" fmla="*/ 120 w 148"/>
                  <a:gd name="T29" fmla="*/ 257 h 361"/>
                  <a:gd name="T30" fmla="*/ 124 w 148"/>
                  <a:gd name="T31" fmla="*/ 243 h 361"/>
                  <a:gd name="T32" fmla="*/ 116 w 148"/>
                  <a:gd name="T33" fmla="*/ 229 h 361"/>
                  <a:gd name="T34" fmla="*/ 102 w 148"/>
                  <a:gd name="T35" fmla="*/ 199 h 361"/>
                  <a:gd name="T36" fmla="*/ 98 w 148"/>
                  <a:gd name="T37" fmla="*/ 180 h 361"/>
                  <a:gd name="T38" fmla="*/ 124 w 148"/>
                  <a:gd name="T39" fmla="*/ 166 h 361"/>
                  <a:gd name="T40" fmla="*/ 138 w 148"/>
                  <a:gd name="T41" fmla="*/ 150 h 361"/>
                  <a:gd name="T42" fmla="*/ 148 w 148"/>
                  <a:gd name="T43" fmla="*/ 132 h 361"/>
                  <a:gd name="T44" fmla="*/ 126 w 148"/>
                  <a:gd name="T45" fmla="*/ 126 h 361"/>
                  <a:gd name="T46" fmla="*/ 114 w 148"/>
                  <a:gd name="T47" fmla="*/ 112 h 361"/>
                  <a:gd name="T48" fmla="*/ 102 w 148"/>
                  <a:gd name="T49" fmla="*/ 92 h 361"/>
                  <a:gd name="T50" fmla="*/ 86 w 148"/>
                  <a:gd name="T51" fmla="*/ 88 h 361"/>
                  <a:gd name="T52" fmla="*/ 78 w 148"/>
                  <a:gd name="T53" fmla="*/ 78 h 361"/>
                  <a:gd name="T54" fmla="*/ 94 w 148"/>
                  <a:gd name="T55" fmla="*/ 50 h 361"/>
                  <a:gd name="T56" fmla="*/ 92 w 148"/>
                  <a:gd name="T57" fmla="*/ 32 h 361"/>
                  <a:gd name="T58" fmla="*/ 82 w 148"/>
                  <a:gd name="T59" fmla="*/ 16 h 361"/>
                  <a:gd name="T60" fmla="*/ 66 w 148"/>
                  <a:gd name="T61" fmla="*/ 2 h 361"/>
                  <a:gd name="T62" fmla="*/ 52 w 148"/>
                  <a:gd name="T63" fmla="*/ 22 h 361"/>
                  <a:gd name="T64" fmla="*/ 36 w 148"/>
                  <a:gd name="T65" fmla="*/ 48 h 361"/>
                  <a:gd name="T66" fmla="*/ 24 w 148"/>
                  <a:gd name="T67" fmla="*/ 88 h 361"/>
                  <a:gd name="T68" fmla="*/ 16 w 148"/>
                  <a:gd name="T69" fmla="*/ 96 h 361"/>
                  <a:gd name="T70" fmla="*/ 12 w 148"/>
                  <a:gd name="T71" fmla="*/ 128 h 361"/>
                  <a:gd name="T72" fmla="*/ 2 w 148"/>
                  <a:gd name="T73" fmla="*/ 140 h 361"/>
                  <a:gd name="T74" fmla="*/ 4 w 148"/>
                  <a:gd name="T75" fmla="*/ 148 h 361"/>
                  <a:gd name="T76" fmla="*/ 14 w 148"/>
                  <a:gd name="T77" fmla="*/ 158 h 361"/>
                  <a:gd name="T78" fmla="*/ 28 w 148"/>
                  <a:gd name="T79" fmla="*/ 166 h 361"/>
                  <a:gd name="T80" fmla="*/ 28 w 148"/>
                  <a:gd name="T81" fmla="*/ 172 h 361"/>
                  <a:gd name="T82" fmla="*/ 26 w 148"/>
                  <a:gd name="T83" fmla="*/ 178 h 361"/>
                  <a:gd name="T84" fmla="*/ 34 w 148"/>
                  <a:gd name="T85" fmla="*/ 182 h 361"/>
                  <a:gd name="T86" fmla="*/ 38 w 148"/>
                  <a:gd name="T87" fmla="*/ 180 h 361"/>
                  <a:gd name="T88" fmla="*/ 44 w 148"/>
                  <a:gd name="T89" fmla="*/ 203 h 361"/>
                  <a:gd name="T90" fmla="*/ 46 w 148"/>
                  <a:gd name="T91" fmla="*/ 231 h 361"/>
                  <a:gd name="T92" fmla="*/ 50 w 148"/>
                  <a:gd name="T93" fmla="*/ 239 h 361"/>
                  <a:gd name="T94" fmla="*/ 56 w 148"/>
                  <a:gd name="T95" fmla="*/ 249 h 361"/>
                  <a:gd name="T96" fmla="*/ 68 w 148"/>
                  <a:gd name="T97" fmla="*/ 247 h 361"/>
                  <a:gd name="T98" fmla="*/ 78 w 148"/>
                  <a:gd name="T99" fmla="*/ 235 h 361"/>
                  <a:gd name="T100" fmla="*/ 86 w 148"/>
                  <a:gd name="T101" fmla="*/ 227 h 361"/>
                  <a:gd name="T102" fmla="*/ 88 w 148"/>
                  <a:gd name="T103" fmla="*/ 215 h 361"/>
                  <a:gd name="T104" fmla="*/ 98 w 148"/>
                  <a:gd name="T105" fmla="*/ 235 h 361"/>
                  <a:gd name="T106" fmla="*/ 108 w 148"/>
                  <a:gd name="T107" fmla="*/ 257 h 361"/>
                  <a:gd name="T108" fmla="*/ 116 w 148"/>
                  <a:gd name="T109" fmla="*/ 283 h 361"/>
                  <a:gd name="T110" fmla="*/ 122 w 148"/>
                  <a:gd name="T111" fmla="*/ 297 h 361"/>
                  <a:gd name="T112" fmla="*/ 126 w 148"/>
                  <a:gd name="T113" fmla="*/ 315 h 361"/>
                  <a:gd name="T114" fmla="*/ 130 w 148"/>
                  <a:gd name="T115" fmla="*/ 331 h 361"/>
                  <a:gd name="T116" fmla="*/ 126 w 148"/>
                  <a:gd name="T117" fmla="*/ 349 h 361"/>
                  <a:gd name="T118" fmla="*/ 136 w 148"/>
                  <a:gd name="T119" fmla="*/ 345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48" h="361">
                    <a:moveTo>
                      <a:pt x="30" y="188"/>
                    </a:moveTo>
                    <a:lnTo>
                      <a:pt x="26" y="186"/>
                    </a:lnTo>
                    <a:lnTo>
                      <a:pt x="26" y="184"/>
                    </a:lnTo>
                    <a:lnTo>
                      <a:pt x="30" y="184"/>
                    </a:lnTo>
                    <a:lnTo>
                      <a:pt x="32" y="186"/>
                    </a:lnTo>
                    <a:lnTo>
                      <a:pt x="30" y="188"/>
                    </a:lnTo>
                    <a:close/>
                    <a:moveTo>
                      <a:pt x="120" y="315"/>
                    </a:moveTo>
                    <a:lnTo>
                      <a:pt x="122" y="315"/>
                    </a:lnTo>
                    <a:lnTo>
                      <a:pt x="124" y="311"/>
                    </a:lnTo>
                    <a:lnTo>
                      <a:pt x="122" y="311"/>
                    </a:lnTo>
                    <a:lnTo>
                      <a:pt x="120" y="311"/>
                    </a:lnTo>
                    <a:lnTo>
                      <a:pt x="120" y="313"/>
                    </a:lnTo>
                    <a:lnTo>
                      <a:pt x="120" y="315"/>
                    </a:lnTo>
                    <a:close/>
                    <a:moveTo>
                      <a:pt x="124" y="323"/>
                    </a:moveTo>
                    <a:lnTo>
                      <a:pt x="124" y="321"/>
                    </a:lnTo>
                    <a:lnTo>
                      <a:pt x="122" y="317"/>
                    </a:lnTo>
                    <a:lnTo>
                      <a:pt x="120" y="319"/>
                    </a:lnTo>
                    <a:lnTo>
                      <a:pt x="124" y="323"/>
                    </a:lnTo>
                    <a:close/>
                    <a:moveTo>
                      <a:pt x="124" y="329"/>
                    </a:moveTo>
                    <a:lnTo>
                      <a:pt x="126" y="329"/>
                    </a:lnTo>
                    <a:lnTo>
                      <a:pt x="124" y="325"/>
                    </a:lnTo>
                    <a:lnTo>
                      <a:pt x="122" y="325"/>
                    </a:lnTo>
                    <a:lnTo>
                      <a:pt x="122" y="327"/>
                    </a:lnTo>
                    <a:lnTo>
                      <a:pt x="124" y="329"/>
                    </a:lnTo>
                    <a:close/>
                    <a:moveTo>
                      <a:pt x="122" y="331"/>
                    </a:moveTo>
                    <a:lnTo>
                      <a:pt x="120" y="327"/>
                    </a:lnTo>
                    <a:lnTo>
                      <a:pt x="118" y="325"/>
                    </a:lnTo>
                    <a:lnTo>
                      <a:pt x="118" y="329"/>
                    </a:lnTo>
                    <a:lnTo>
                      <a:pt x="120" y="335"/>
                    </a:lnTo>
                    <a:lnTo>
                      <a:pt x="122" y="331"/>
                    </a:lnTo>
                    <a:close/>
                    <a:moveTo>
                      <a:pt x="122" y="343"/>
                    </a:moveTo>
                    <a:lnTo>
                      <a:pt x="120" y="343"/>
                    </a:lnTo>
                    <a:lnTo>
                      <a:pt x="120" y="345"/>
                    </a:lnTo>
                    <a:lnTo>
                      <a:pt x="124" y="347"/>
                    </a:lnTo>
                    <a:lnTo>
                      <a:pt x="122" y="343"/>
                    </a:lnTo>
                    <a:close/>
                    <a:moveTo>
                      <a:pt x="140" y="343"/>
                    </a:moveTo>
                    <a:lnTo>
                      <a:pt x="144" y="319"/>
                    </a:lnTo>
                    <a:lnTo>
                      <a:pt x="136" y="309"/>
                    </a:lnTo>
                    <a:lnTo>
                      <a:pt x="134" y="301"/>
                    </a:lnTo>
                    <a:lnTo>
                      <a:pt x="136" y="293"/>
                    </a:lnTo>
                    <a:lnTo>
                      <a:pt x="132" y="283"/>
                    </a:lnTo>
                    <a:lnTo>
                      <a:pt x="124" y="275"/>
                    </a:lnTo>
                    <a:lnTo>
                      <a:pt x="116" y="267"/>
                    </a:lnTo>
                    <a:lnTo>
                      <a:pt x="116" y="261"/>
                    </a:lnTo>
                    <a:lnTo>
                      <a:pt x="120" y="257"/>
                    </a:lnTo>
                    <a:lnTo>
                      <a:pt x="118" y="251"/>
                    </a:lnTo>
                    <a:lnTo>
                      <a:pt x="120" y="245"/>
                    </a:lnTo>
                    <a:lnTo>
                      <a:pt x="124" y="243"/>
                    </a:lnTo>
                    <a:lnTo>
                      <a:pt x="124" y="239"/>
                    </a:lnTo>
                    <a:lnTo>
                      <a:pt x="118" y="237"/>
                    </a:lnTo>
                    <a:lnTo>
                      <a:pt x="116" y="229"/>
                    </a:lnTo>
                    <a:lnTo>
                      <a:pt x="104" y="209"/>
                    </a:lnTo>
                    <a:lnTo>
                      <a:pt x="104" y="203"/>
                    </a:lnTo>
                    <a:lnTo>
                      <a:pt x="102" y="199"/>
                    </a:lnTo>
                    <a:lnTo>
                      <a:pt x="98" y="195"/>
                    </a:lnTo>
                    <a:lnTo>
                      <a:pt x="100" y="190"/>
                    </a:lnTo>
                    <a:lnTo>
                      <a:pt x="98" y="180"/>
                    </a:lnTo>
                    <a:lnTo>
                      <a:pt x="102" y="170"/>
                    </a:lnTo>
                    <a:lnTo>
                      <a:pt x="112" y="172"/>
                    </a:lnTo>
                    <a:lnTo>
                      <a:pt x="124" y="166"/>
                    </a:lnTo>
                    <a:lnTo>
                      <a:pt x="130" y="158"/>
                    </a:lnTo>
                    <a:lnTo>
                      <a:pt x="134" y="156"/>
                    </a:lnTo>
                    <a:lnTo>
                      <a:pt x="138" y="150"/>
                    </a:lnTo>
                    <a:lnTo>
                      <a:pt x="144" y="146"/>
                    </a:lnTo>
                    <a:lnTo>
                      <a:pt x="144" y="138"/>
                    </a:lnTo>
                    <a:lnTo>
                      <a:pt x="148" y="132"/>
                    </a:lnTo>
                    <a:lnTo>
                      <a:pt x="136" y="130"/>
                    </a:lnTo>
                    <a:lnTo>
                      <a:pt x="130" y="130"/>
                    </a:lnTo>
                    <a:lnTo>
                      <a:pt x="126" y="126"/>
                    </a:lnTo>
                    <a:lnTo>
                      <a:pt x="114" y="122"/>
                    </a:lnTo>
                    <a:lnTo>
                      <a:pt x="116" y="116"/>
                    </a:lnTo>
                    <a:lnTo>
                      <a:pt x="114" y="112"/>
                    </a:lnTo>
                    <a:lnTo>
                      <a:pt x="114" y="106"/>
                    </a:lnTo>
                    <a:lnTo>
                      <a:pt x="108" y="104"/>
                    </a:lnTo>
                    <a:lnTo>
                      <a:pt x="102" y="92"/>
                    </a:lnTo>
                    <a:lnTo>
                      <a:pt x="104" y="84"/>
                    </a:lnTo>
                    <a:lnTo>
                      <a:pt x="92" y="86"/>
                    </a:lnTo>
                    <a:lnTo>
                      <a:pt x="86" y="88"/>
                    </a:lnTo>
                    <a:lnTo>
                      <a:pt x="82" y="88"/>
                    </a:lnTo>
                    <a:lnTo>
                      <a:pt x="82" y="82"/>
                    </a:lnTo>
                    <a:lnTo>
                      <a:pt x="78" y="78"/>
                    </a:lnTo>
                    <a:lnTo>
                      <a:pt x="78" y="72"/>
                    </a:lnTo>
                    <a:lnTo>
                      <a:pt x="84" y="62"/>
                    </a:lnTo>
                    <a:lnTo>
                      <a:pt x="94" y="50"/>
                    </a:lnTo>
                    <a:lnTo>
                      <a:pt x="92" y="44"/>
                    </a:lnTo>
                    <a:lnTo>
                      <a:pt x="94" y="42"/>
                    </a:lnTo>
                    <a:lnTo>
                      <a:pt x="92" y="32"/>
                    </a:lnTo>
                    <a:lnTo>
                      <a:pt x="92" y="28"/>
                    </a:lnTo>
                    <a:lnTo>
                      <a:pt x="90" y="18"/>
                    </a:lnTo>
                    <a:lnTo>
                      <a:pt x="82" y="16"/>
                    </a:lnTo>
                    <a:lnTo>
                      <a:pt x="78" y="4"/>
                    </a:lnTo>
                    <a:lnTo>
                      <a:pt x="70" y="0"/>
                    </a:lnTo>
                    <a:lnTo>
                      <a:pt x="66" y="2"/>
                    </a:lnTo>
                    <a:lnTo>
                      <a:pt x="60" y="16"/>
                    </a:lnTo>
                    <a:lnTo>
                      <a:pt x="60" y="24"/>
                    </a:lnTo>
                    <a:lnTo>
                      <a:pt x="52" y="22"/>
                    </a:lnTo>
                    <a:lnTo>
                      <a:pt x="40" y="32"/>
                    </a:lnTo>
                    <a:lnTo>
                      <a:pt x="34" y="38"/>
                    </a:lnTo>
                    <a:lnTo>
                      <a:pt x="36" y="48"/>
                    </a:lnTo>
                    <a:lnTo>
                      <a:pt x="30" y="60"/>
                    </a:lnTo>
                    <a:lnTo>
                      <a:pt x="32" y="66"/>
                    </a:lnTo>
                    <a:lnTo>
                      <a:pt x="24" y="88"/>
                    </a:lnTo>
                    <a:lnTo>
                      <a:pt x="18" y="88"/>
                    </a:lnTo>
                    <a:lnTo>
                      <a:pt x="12" y="86"/>
                    </a:lnTo>
                    <a:lnTo>
                      <a:pt x="16" y="96"/>
                    </a:lnTo>
                    <a:lnTo>
                      <a:pt x="16" y="106"/>
                    </a:lnTo>
                    <a:lnTo>
                      <a:pt x="12" y="108"/>
                    </a:lnTo>
                    <a:lnTo>
                      <a:pt x="12" y="128"/>
                    </a:lnTo>
                    <a:lnTo>
                      <a:pt x="4" y="126"/>
                    </a:lnTo>
                    <a:lnTo>
                      <a:pt x="6" y="140"/>
                    </a:lnTo>
                    <a:lnTo>
                      <a:pt x="2" y="140"/>
                    </a:lnTo>
                    <a:lnTo>
                      <a:pt x="0" y="142"/>
                    </a:lnTo>
                    <a:lnTo>
                      <a:pt x="2" y="146"/>
                    </a:lnTo>
                    <a:lnTo>
                      <a:pt x="4" y="148"/>
                    </a:lnTo>
                    <a:lnTo>
                      <a:pt x="8" y="154"/>
                    </a:lnTo>
                    <a:lnTo>
                      <a:pt x="12" y="160"/>
                    </a:lnTo>
                    <a:lnTo>
                      <a:pt x="14" y="158"/>
                    </a:lnTo>
                    <a:lnTo>
                      <a:pt x="20" y="164"/>
                    </a:lnTo>
                    <a:lnTo>
                      <a:pt x="22" y="168"/>
                    </a:lnTo>
                    <a:lnTo>
                      <a:pt x="28" y="166"/>
                    </a:lnTo>
                    <a:lnTo>
                      <a:pt x="30" y="170"/>
                    </a:lnTo>
                    <a:lnTo>
                      <a:pt x="32" y="174"/>
                    </a:lnTo>
                    <a:lnTo>
                      <a:pt x="28" y="172"/>
                    </a:lnTo>
                    <a:lnTo>
                      <a:pt x="28" y="174"/>
                    </a:lnTo>
                    <a:lnTo>
                      <a:pt x="32" y="178"/>
                    </a:lnTo>
                    <a:lnTo>
                      <a:pt x="26" y="178"/>
                    </a:lnTo>
                    <a:lnTo>
                      <a:pt x="26" y="180"/>
                    </a:lnTo>
                    <a:lnTo>
                      <a:pt x="34" y="184"/>
                    </a:lnTo>
                    <a:lnTo>
                      <a:pt x="34" y="182"/>
                    </a:lnTo>
                    <a:lnTo>
                      <a:pt x="34" y="180"/>
                    </a:lnTo>
                    <a:lnTo>
                      <a:pt x="36" y="178"/>
                    </a:lnTo>
                    <a:lnTo>
                      <a:pt x="38" y="180"/>
                    </a:lnTo>
                    <a:lnTo>
                      <a:pt x="38" y="188"/>
                    </a:lnTo>
                    <a:lnTo>
                      <a:pt x="42" y="199"/>
                    </a:lnTo>
                    <a:lnTo>
                      <a:pt x="44" y="203"/>
                    </a:lnTo>
                    <a:lnTo>
                      <a:pt x="44" y="213"/>
                    </a:lnTo>
                    <a:lnTo>
                      <a:pt x="46" y="219"/>
                    </a:lnTo>
                    <a:lnTo>
                      <a:pt x="46" y="231"/>
                    </a:lnTo>
                    <a:lnTo>
                      <a:pt x="44" y="235"/>
                    </a:lnTo>
                    <a:lnTo>
                      <a:pt x="46" y="245"/>
                    </a:lnTo>
                    <a:lnTo>
                      <a:pt x="50" y="239"/>
                    </a:lnTo>
                    <a:lnTo>
                      <a:pt x="50" y="247"/>
                    </a:lnTo>
                    <a:lnTo>
                      <a:pt x="52" y="247"/>
                    </a:lnTo>
                    <a:lnTo>
                      <a:pt x="56" y="249"/>
                    </a:lnTo>
                    <a:lnTo>
                      <a:pt x="60" y="247"/>
                    </a:lnTo>
                    <a:lnTo>
                      <a:pt x="64" y="247"/>
                    </a:lnTo>
                    <a:lnTo>
                      <a:pt x="68" y="247"/>
                    </a:lnTo>
                    <a:lnTo>
                      <a:pt x="72" y="241"/>
                    </a:lnTo>
                    <a:lnTo>
                      <a:pt x="74" y="237"/>
                    </a:lnTo>
                    <a:lnTo>
                      <a:pt x="78" y="235"/>
                    </a:lnTo>
                    <a:lnTo>
                      <a:pt x="78" y="233"/>
                    </a:lnTo>
                    <a:lnTo>
                      <a:pt x="82" y="231"/>
                    </a:lnTo>
                    <a:lnTo>
                      <a:pt x="86" y="227"/>
                    </a:lnTo>
                    <a:lnTo>
                      <a:pt x="86" y="221"/>
                    </a:lnTo>
                    <a:lnTo>
                      <a:pt x="86" y="219"/>
                    </a:lnTo>
                    <a:lnTo>
                      <a:pt x="88" y="215"/>
                    </a:lnTo>
                    <a:lnTo>
                      <a:pt x="90" y="221"/>
                    </a:lnTo>
                    <a:lnTo>
                      <a:pt x="94" y="221"/>
                    </a:lnTo>
                    <a:lnTo>
                      <a:pt x="98" y="235"/>
                    </a:lnTo>
                    <a:lnTo>
                      <a:pt x="102" y="241"/>
                    </a:lnTo>
                    <a:lnTo>
                      <a:pt x="106" y="241"/>
                    </a:lnTo>
                    <a:lnTo>
                      <a:pt x="108" y="257"/>
                    </a:lnTo>
                    <a:lnTo>
                      <a:pt x="110" y="269"/>
                    </a:lnTo>
                    <a:lnTo>
                      <a:pt x="112" y="277"/>
                    </a:lnTo>
                    <a:lnTo>
                      <a:pt x="116" y="283"/>
                    </a:lnTo>
                    <a:lnTo>
                      <a:pt x="116" y="293"/>
                    </a:lnTo>
                    <a:lnTo>
                      <a:pt x="118" y="287"/>
                    </a:lnTo>
                    <a:lnTo>
                      <a:pt x="122" y="297"/>
                    </a:lnTo>
                    <a:lnTo>
                      <a:pt x="128" y="303"/>
                    </a:lnTo>
                    <a:lnTo>
                      <a:pt x="130" y="311"/>
                    </a:lnTo>
                    <a:lnTo>
                      <a:pt x="126" y="315"/>
                    </a:lnTo>
                    <a:lnTo>
                      <a:pt x="126" y="325"/>
                    </a:lnTo>
                    <a:lnTo>
                      <a:pt x="130" y="327"/>
                    </a:lnTo>
                    <a:lnTo>
                      <a:pt x="130" y="331"/>
                    </a:lnTo>
                    <a:lnTo>
                      <a:pt x="128" y="335"/>
                    </a:lnTo>
                    <a:lnTo>
                      <a:pt x="130" y="343"/>
                    </a:lnTo>
                    <a:lnTo>
                      <a:pt x="126" y="349"/>
                    </a:lnTo>
                    <a:lnTo>
                      <a:pt x="130" y="361"/>
                    </a:lnTo>
                    <a:lnTo>
                      <a:pt x="132" y="357"/>
                    </a:lnTo>
                    <a:lnTo>
                      <a:pt x="136" y="345"/>
                    </a:lnTo>
                    <a:lnTo>
                      <a:pt x="140" y="343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56" name="Freeform 164"/>
              <p:cNvSpPr>
                <a:spLocks/>
              </p:cNvSpPr>
              <p:nvPr/>
            </p:nvSpPr>
            <p:spPr bwMode="auto">
              <a:xfrm>
                <a:off x="5757020" y="2083734"/>
                <a:ext cx="148845" cy="87181"/>
              </a:xfrm>
              <a:custGeom>
                <a:avLst/>
                <a:gdLst>
                  <a:gd name="T0" fmla="*/ 2 w 140"/>
                  <a:gd name="T1" fmla="*/ 18 h 82"/>
                  <a:gd name="T2" fmla="*/ 0 w 140"/>
                  <a:gd name="T3" fmla="*/ 28 h 82"/>
                  <a:gd name="T4" fmla="*/ 6 w 140"/>
                  <a:gd name="T5" fmla="*/ 34 h 82"/>
                  <a:gd name="T6" fmla="*/ 10 w 140"/>
                  <a:gd name="T7" fmla="*/ 34 h 82"/>
                  <a:gd name="T8" fmla="*/ 20 w 140"/>
                  <a:gd name="T9" fmla="*/ 46 h 82"/>
                  <a:gd name="T10" fmla="*/ 26 w 140"/>
                  <a:gd name="T11" fmla="*/ 46 h 82"/>
                  <a:gd name="T12" fmla="*/ 46 w 140"/>
                  <a:gd name="T13" fmla="*/ 56 h 82"/>
                  <a:gd name="T14" fmla="*/ 74 w 140"/>
                  <a:gd name="T15" fmla="*/ 58 h 82"/>
                  <a:gd name="T16" fmla="*/ 84 w 140"/>
                  <a:gd name="T17" fmla="*/ 68 h 82"/>
                  <a:gd name="T18" fmla="*/ 90 w 140"/>
                  <a:gd name="T19" fmla="*/ 72 h 82"/>
                  <a:gd name="T20" fmla="*/ 98 w 140"/>
                  <a:gd name="T21" fmla="*/ 72 h 82"/>
                  <a:gd name="T22" fmla="*/ 106 w 140"/>
                  <a:gd name="T23" fmla="*/ 76 h 82"/>
                  <a:gd name="T24" fmla="*/ 110 w 140"/>
                  <a:gd name="T25" fmla="*/ 80 h 82"/>
                  <a:gd name="T26" fmla="*/ 138 w 140"/>
                  <a:gd name="T27" fmla="*/ 82 h 82"/>
                  <a:gd name="T28" fmla="*/ 140 w 140"/>
                  <a:gd name="T29" fmla="*/ 74 h 82"/>
                  <a:gd name="T30" fmla="*/ 136 w 140"/>
                  <a:gd name="T31" fmla="*/ 64 h 82"/>
                  <a:gd name="T32" fmla="*/ 138 w 140"/>
                  <a:gd name="T33" fmla="*/ 52 h 82"/>
                  <a:gd name="T34" fmla="*/ 130 w 140"/>
                  <a:gd name="T35" fmla="*/ 52 h 82"/>
                  <a:gd name="T36" fmla="*/ 124 w 140"/>
                  <a:gd name="T37" fmla="*/ 52 h 82"/>
                  <a:gd name="T38" fmla="*/ 116 w 140"/>
                  <a:gd name="T39" fmla="*/ 50 h 82"/>
                  <a:gd name="T40" fmla="*/ 110 w 140"/>
                  <a:gd name="T41" fmla="*/ 50 h 82"/>
                  <a:gd name="T42" fmla="*/ 104 w 140"/>
                  <a:gd name="T43" fmla="*/ 48 h 82"/>
                  <a:gd name="T44" fmla="*/ 100 w 140"/>
                  <a:gd name="T45" fmla="*/ 46 h 82"/>
                  <a:gd name="T46" fmla="*/ 92 w 140"/>
                  <a:gd name="T47" fmla="*/ 42 h 82"/>
                  <a:gd name="T48" fmla="*/ 88 w 140"/>
                  <a:gd name="T49" fmla="*/ 40 h 82"/>
                  <a:gd name="T50" fmla="*/ 82 w 140"/>
                  <a:gd name="T51" fmla="*/ 34 h 82"/>
                  <a:gd name="T52" fmla="*/ 66 w 140"/>
                  <a:gd name="T53" fmla="*/ 30 h 82"/>
                  <a:gd name="T54" fmla="*/ 62 w 140"/>
                  <a:gd name="T55" fmla="*/ 20 h 82"/>
                  <a:gd name="T56" fmla="*/ 52 w 140"/>
                  <a:gd name="T57" fmla="*/ 22 h 82"/>
                  <a:gd name="T58" fmla="*/ 36 w 140"/>
                  <a:gd name="T59" fmla="*/ 6 h 82"/>
                  <a:gd name="T60" fmla="*/ 24 w 140"/>
                  <a:gd name="T61" fmla="*/ 2 h 82"/>
                  <a:gd name="T62" fmla="*/ 14 w 140"/>
                  <a:gd name="T63" fmla="*/ 2 h 82"/>
                  <a:gd name="T64" fmla="*/ 6 w 140"/>
                  <a:gd name="T65" fmla="*/ 0 h 82"/>
                  <a:gd name="T66" fmla="*/ 6 w 140"/>
                  <a:gd name="T67" fmla="*/ 10 h 82"/>
                  <a:gd name="T68" fmla="*/ 2 w 140"/>
                  <a:gd name="T69" fmla="*/ 1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0" h="82">
                    <a:moveTo>
                      <a:pt x="2" y="18"/>
                    </a:moveTo>
                    <a:lnTo>
                      <a:pt x="0" y="28"/>
                    </a:lnTo>
                    <a:lnTo>
                      <a:pt x="6" y="34"/>
                    </a:lnTo>
                    <a:lnTo>
                      <a:pt x="10" y="34"/>
                    </a:lnTo>
                    <a:lnTo>
                      <a:pt x="20" y="46"/>
                    </a:lnTo>
                    <a:lnTo>
                      <a:pt x="26" y="46"/>
                    </a:lnTo>
                    <a:lnTo>
                      <a:pt x="46" y="56"/>
                    </a:lnTo>
                    <a:lnTo>
                      <a:pt x="74" y="58"/>
                    </a:lnTo>
                    <a:lnTo>
                      <a:pt x="84" y="68"/>
                    </a:lnTo>
                    <a:lnTo>
                      <a:pt x="90" y="72"/>
                    </a:lnTo>
                    <a:lnTo>
                      <a:pt x="98" y="72"/>
                    </a:lnTo>
                    <a:lnTo>
                      <a:pt x="106" y="76"/>
                    </a:lnTo>
                    <a:lnTo>
                      <a:pt x="110" y="80"/>
                    </a:lnTo>
                    <a:lnTo>
                      <a:pt x="138" y="82"/>
                    </a:lnTo>
                    <a:lnTo>
                      <a:pt x="140" y="74"/>
                    </a:lnTo>
                    <a:lnTo>
                      <a:pt x="136" y="64"/>
                    </a:lnTo>
                    <a:lnTo>
                      <a:pt x="138" y="52"/>
                    </a:lnTo>
                    <a:lnTo>
                      <a:pt x="130" y="52"/>
                    </a:lnTo>
                    <a:lnTo>
                      <a:pt x="124" y="52"/>
                    </a:lnTo>
                    <a:lnTo>
                      <a:pt x="116" y="50"/>
                    </a:lnTo>
                    <a:lnTo>
                      <a:pt x="110" y="50"/>
                    </a:lnTo>
                    <a:lnTo>
                      <a:pt x="104" y="48"/>
                    </a:lnTo>
                    <a:lnTo>
                      <a:pt x="100" y="46"/>
                    </a:lnTo>
                    <a:lnTo>
                      <a:pt x="92" y="42"/>
                    </a:lnTo>
                    <a:lnTo>
                      <a:pt x="88" y="40"/>
                    </a:lnTo>
                    <a:lnTo>
                      <a:pt x="82" y="34"/>
                    </a:lnTo>
                    <a:lnTo>
                      <a:pt x="66" y="30"/>
                    </a:lnTo>
                    <a:lnTo>
                      <a:pt x="62" y="20"/>
                    </a:lnTo>
                    <a:lnTo>
                      <a:pt x="52" y="22"/>
                    </a:lnTo>
                    <a:lnTo>
                      <a:pt x="36" y="6"/>
                    </a:lnTo>
                    <a:lnTo>
                      <a:pt x="24" y="2"/>
                    </a:lnTo>
                    <a:lnTo>
                      <a:pt x="14" y="2"/>
                    </a:lnTo>
                    <a:lnTo>
                      <a:pt x="6" y="0"/>
                    </a:lnTo>
                    <a:lnTo>
                      <a:pt x="6" y="10"/>
                    </a:ln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57" name="Freeform 165"/>
              <p:cNvSpPr>
                <a:spLocks noEditPoints="1"/>
              </p:cNvSpPr>
              <p:nvPr/>
            </p:nvSpPr>
            <p:spPr bwMode="auto">
              <a:xfrm>
                <a:off x="5910118" y="2164535"/>
                <a:ext cx="94623" cy="119076"/>
              </a:xfrm>
              <a:custGeom>
                <a:avLst/>
                <a:gdLst>
                  <a:gd name="T0" fmla="*/ 51 w 89"/>
                  <a:gd name="T1" fmla="*/ 74 h 112"/>
                  <a:gd name="T2" fmla="*/ 57 w 89"/>
                  <a:gd name="T3" fmla="*/ 76 h 112"/>
                  <a:gd name="T4" fmla="*/ 53 w 89"/>
                  <a:gd name="T5" fmla="*/ 78 h 112"/>
                  <a:gd name="T6" fmla="*/ 89 w 89"/>
                  <a:gd name="T7" fmla="*/ 104 h 112"/>
                  <a:gd name="T8" fmla="*/ 87 w 89"/>
                  <a:gd name="T9" fmla="*/ 78 h 112"/>
                  <a:gd name="T10" fmla="*/ 77 w 89"/>
                  <a:gd name="T11" fmla="*/ 56 h 112"/>
                  <a:gd name="T12" fmla="*/ 69 w 89"/>
                  <a:gd name="T13" fmla="*/ 70 h 112"/>
                  <a:gd name="T14" fmla="*/ 63 w 89"/>
                  <a:gd name="T15" fmla="*/ 66 h 112"/>
                  <a:gd name="T16" fmla="*/ 55 w 89"/>
                  <a:gd name="T17" fmla="*/ 60 h 112"/>
                  <a:gd name="T18" fmla="*/ 71 w 89"/>
                  <a:gd name="T19" fmla="*/ 42 h 112"/>
                  <a:gd name="T20" fmla="*/ 71 w 89"/>
                  <a:gd name="T21" fmla="*/ 26 h 112"/>
                  <a:gd name="T22" fmla="*/ 31 w 89"/>
                  <a:gd name="T23" fmla="*/ 24 h 112"/>
                  <a:gd name="T24" fmla="*/ 27 w 89"/>
                  <a:gd name="T25" fmla="*/ 10 h 112"/>
                  <a:gd name="T26" fmla="*/ 17 w 89"/>
                  <a:gd name="T27" fmla="*/ 4 h 112"/>
                  <a:gd name="T28" fmla="*/ 4 w 89"/>
                  <a:gd name="T29" fmla="*/ 0 h 112"/>
                  <a:gd name="T30" fmla="*/ 0 w 89"/>
                  <a:gd name="T31" fmla="*/ 10 h 112"/>
                  <a:gd name="T32" fmla="*/ 17 w 89"/>
                  <a:gd name="T33" fmla="*/ 28 h 112"/>
                  <a:gd name="T34" fmla="*/ 13 w 89"/>
                  <a:gd name="T35" fmla="*/ 36 h 112"/>
                  <a:gd name="T36" fmla="*/ 6 w 89"/>
                  <a:gd name="T37" fmla="*/ 42 h 112"/>
                  <a:gd name="T38" fmla="*/ 15 w 89"/>
                  <a:gd name="T39" fmla="*/ 56 h 112"/>
                  <a:gd name="T40" fmla="*/ 23 w 89"/>
                  <a:gd name="T41" fmla="*/ 78 h 112"/>
                  <a:gd name="T42" fmla="*/ 29 w 89"/>
                  <a:gd name="T43" fmla="*/ 94 h 112"/>
                  <a:gd name="T44" fmla="*/ 35 w 89"/>
                  <a:gd name="T45" fmla="*/ 92 h 112"/>
                  <a:gd name="T46" fmla="*/ 41 w 89"/>
                  <a:gd name="T47" fmla="*/ 90 h 112"/>
                  <a:gd name="T48" fmla="*/ 47 w 89"/>
                  <a:gd name="T49" fmla="*/ 92 h 112"/>
                  <a:gd name="T50" fmla="*/ 51 w 89"/>
                  <a:gd name="T51" fmla="*/ 86 h 112"/>
                  <a:gd name="T52" fmla="*/ 47 w 89"/>
                  <a:gd name="T53" fmla="*/ 74 h 112"/>
                  <a:gd name="T54" fmla="*/ 49 w 89"/>
                  <a:gd name="T55" fmla="*/ 68 h 112"/>
                  <a:gd name="T56" fmla="*/ 53 w 89"/>
                  <a:gd name="T57" fmla="*/ 70 h 112"/>
                  <a:gd name="T58" fmla="*/ 63 w 89"/>
                  <a:gd name="T59" fmla="*/ 74 h 112"/>
                  <a:gd name="T60" fmla="*/ 71 w 89"/>
                  <a:gd name="T61" fmla="*/ 80 h 112"/>
                  <a:gd name="T62" fmla="*/ 75 w 89"/>
                  <a:gd name="T63" fmla="*/ 92 h 112"/>
                  <a:gd name="T64" fmla="*/ 79 w 89"/>
                  <a:gd name="T65" fmla="*/ 104 h 112"/>
                  <a:gd name="T66" fmla="*/ 85 w 89"/>
                  <a:gd name="T67" fmla="*/ 110 h 112"/>
                  <a:gd name="T68" fmla="*/ 85 w 89"/>
                  <a:gd name="T69" fmla="*/ 10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9" h="112">
                    <a:moveTo>
                      <a:pt x="53" y="78"/>
                    </a:moveTo>
                    <a:lnTo>
                      <a:pt x="51" y="74"/>
                    </a:lnTo>
                    <a:lnTo>
                      <a:pt x="53" y="74"/>
                    </a:lnTo>
                    <a:lnTo>
                      <a:pt x="57" y="76"/>
                    </a:lnTo>
                    <a:lnTo>
                      <a:pt x="55" y="78"/>
                    </a:lnTo>
                    <a:lnTo>
                      <a:pt x="53" y="78"/>
                    </a:lnTo>
                    <a:close/>
                    <a:moveTo>
                      <a:pt x="85" y="104"/>
                    </a:moveTo>
                    <a:lnTo>
                      <a:pt x="89" y="104"/>
                    </a:lnTo>
                    <a:lnTo>
                      <a:pt x="87" y="90"/>
                    </a:lnTo>
                    <a:lnTo>
                      <a:pt x="87" y="78"/>
                    </a:lnTo>
                    <a:lnTo>
                      <a:pt x="79" y="68"/>
                    </a:lnTo>
                    <a:lnTo>
                      <a:pt x="77" y="56"/>
                    </a:lnTo>
                    <a:lnTo>
                      <a:pt x="71" y="56"/>
                    </a:lnTo>
                    <a:lnTo>
                      <a:pt x="69" y="70"/>
                    </a:lnTo>
                    <a:lnTo>
                      <a:pt x="67" y="70"/>
                    </a:lnTo>
                    <a:lnTo>
                      <a:pt x="63" y="66"/>
                    </a:lnTo>
                    <a:lnTo>
                      <a:pt x="61" y="68"/>
                    </a:lnTo>
                    <a:lnTo>
                      <a:pt x="55" y="60"/>
                    </a:lnTo>
                    <a:lnTo>
                      <a:pt x="61" y="46"/>
                    </a:lnTo>
                    <a:lnTo>
                      <a:pt x="71" y="42"/>
                    </a:lnTo>
                    <a:lnTo>
                      <a:pt x="77" y="32"/>
                    </a:lnTo>
                    <a:lnTo>
                      <a:pt x="71" y="26"/>
                    </a:lnTo>
                    <a:lnTo>
                      <a:pt x="49" y="28"/>
                    </a:lnTo>
                    <a:lnTo>
                      <a:pt x="31" y="24"/>
                    </a:lnTo>
                    <a:lnTo>
                      <a:pt x="31" y="10"/>
                    </a:lnTo>
                    <a:lnTo>
                      <a:pt x="27" y="10"/>
                    </a:lnTo>
                    <a:lnTo>
                      <a:pt x="23" y="12"/>
                    </a:lnTo>
                    <a:lnTo>
                      <a:pt x="17" y="4"/>
                    </a:lnTo>
                    <a:lnTo>
                      <a:pt x="13" y="6"/>
                    </a:lnTo>
                    <a:lnTo>
                      <a:pt x="4" y="0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2" y="18"/>
                    </a:lnTo>
                    <a:lnTo>
                      <a:pt x="17" y="28"/>
                    </a:lnTo>
                    <a:lnTo>
                      <a:pt x="13" y="30"/>
                    </a:lnTo>
                    <a:lnTo>
                      <a:pt x="13" y="36"/>
                    </a:lnTo>
                    <a:lnTo>
                      <a:pt x="6" y="38"/>
                    </a:lnTo>
                    <a:lnTo>
                      <a:pt x="6" y="42"/>
                    </a:lnTo>
                    <a:lnTo>
                      <a:pt x="17" y="48"/>
                    </a:lnTo>
                    <a:lnTo>
                      <a:pt x="15" y="56"/>
                    </a:lnTo>
                    <a:lnTo>
                      <a:pt x="23" y="70"/>
                    </a:lnTo>
                    <a:lnTo>
                      <a:pt x="23" y="78"/>
                    </a:lnTo>
                    <a:lnTo>
                      <a:pt x="25" y="82"/>
                    </a:lnTo>
                    <a:lnTo>
                      <a:pt x="29" y="94"/>
                    </a:lnTo>
                    <a:lnTo>
                      <a:pt x="31" y="94"/>
                    </a:lnTo>
                    <a:lnTo>
                      <a:pt x="35" y="92"/>
                    </a:lnTo>
                    <a:lnTo>
                      <a:pt x="39" y="92"/>
                    </a:lnTo>
                    <a:lnTo>
                      <a:pt x="41" y="90"/>
                    </a:lnTo>
                    <a:lnTo>
                      <a:pt x="43" y="90"/>
                    </a:lnTo>
                    <a:lnTo>
                      <a:pt x="47" y="92"/>
                    </a:lnTo>
                    <a:lnTo>
                      <a:pt x="47" y="88"/>
                    </a:lnTo>
                    <a:lnTo>
                      <a:pt x="51" y="86"/>
                    </a:lnTo>
                    <a:lnTo>
                      <a:pt x="49" y="80"/>
                    </a:lnTo>
                    <a:lnTo>
                      <a:pt x="47" y="74"/>
                    </a:lnTo>
                    <a:lnTo>
                      <a:pt x="49" y="70"/>
                    </a:lnTo>
                    <a:lnTo>
                      <a:pt x="49" y="68"/>
                    </a:lnTo>
                    <a:lnTo>
                      <a:pt x="49" y="64"/>
                    </a:lnTo>
                    <a:lnTo>
                      <a:pt x="53" y="70"/>
                    </a:lnTo>
                    <a:lnTo>
                      <a:pt x="59" y="74"/>
                    </a:lnTo>
                    <a:lnTo>
                      <a:pt x="63" y="74"/>
                    </a:lnTo>
                    <a:lnTo>
                      <a:pt x="67" y="72"/>
                    </a:lnTo>
                    <a:lnTo>
                      <a:pt x="71" y="80"/>
                    </a:lnTo>
                    <a:lnTo>
                      <a:pt x="73" y="82"/>
                    </a:lnTo>
                    <a:lnTo>
                      <a:pt x="75" y="92"/>
                    </a:lnTo>
                    <a:lnTo>
                      <a:pt x="75" y="96"/>
                    </a:lnTo>
                    <a:lnTo>
                      <a:pt x="79" y="104"/>
                    </a:lnTo>
                    <a:lnTo>
                      <a:pt x="83" y="112"/>
                    </a:lnTo>
                    <a:lnTo>
                      <a:pt x="85" y="110"/>
                    </a:lnTo>
                    <a:lnTo>
                      <a:pt x="83" y="106"/>
                    </a:lnTo>
                    <a:lnTo>
                      <a:pt x="85" y="10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58" name="Freeform 10"/>
              <p:cNvSpPr>
                <a:spLocks noEditPoints="1"/>
              </p:cNvSpPr>
              <p:nvPr/>
            </p:nvSpPr>
            <p:spPr bwMode="auto">
              <a:xfrm>
                <a:off x="3085245" y="3183063"/>
                <a:ext cx="283869" cy="688942"/>
              </a:xfrm>
              <a:custGeom>
                <a:avLst/>
                <a:gdLst>
                  <a:gd name="T0" fmla="*/ 181 w 267"/>
                  <a:gd name="T1" fmla="*/ 345 h 648"/>
                  <a:gd name="T2" fmla="*/ 265 w 267"/>
                  <a:gd name="T3" fmla="*/ 644 h 648"/>
                  <a:gd name="T4" fmla="*/ 251 w 267"/>
                  <a:gd name="T5" fmla="*/ 642 h 648"/>
                  <a:gd name="T6" fmla="*/ 209 w 267"/>
                  <a:gd name="T7" fmla="*/ 170 h 648"/>
                  <a:gd name="T8" fmla="*/ 213 w 267"/>
                  <a:gd name="T9" fmla="*/ 216 h 648"/>
                  <a:gd name="T10" fmla="*/ 211 w 267"/>
                  <a:gd name="T11" fmla="*/ 248 h 648"/>
                  <a:gd name="T12" fmla="*/ 239 w 267"/>
                  <a:gd name="T13" fmla="*/ 265 h 648"/>
                  <a:gd name="T14" fmla="*/ 251 w 267"/>
                  <a:gd name="T15" fmla="*/ 287 h 648"/>
                  <a:gd name="T16" fmla="*/ 249 w 267"/>
                  <a:gd name="T17" fmla="*/ 309 h 648"/>
                  <a:gd name="T18" fmla="*/ 211 w 267"/>
                  <a:gd name="T19" fmla="*/ 335 h 648"/>
                  <a:gd name="T20" fmla="*/ 175 w 267"/>
                  <a:gd name="T21" fmla="*/ 333 h 648"/>
                  <a:gd name="T22" fmla="*/ 179 w 267"/>
                  <a:gd name="T23" fmla="*/ 345 h 648"/>
                  <a:gd name="T24" fmla="*/ 183 w 267"/>
                  <a:gd name="T25" fmla="*/ 371 h 648"/>
                  <a:gd name="T26" fmla="*/ 157 w 267"/>
                  <a:gd name="T27" fmla="*/ 375 h 648"/>
                  <a:gd name="T28" fmla="*/ 141 w 267"/>
                  <a:gd name="T29" fmla="*/ 379 h 648"/>
                  <a:gd name="T30" fmla="*/ 157 w 267"/>
                  <a:gd name="T31" fmla="*/ 405 h 648"/>
                  <a:gd name="T32" fmla="*/ 167 w 267"/>
                  <a:gd name="T33" fmla="*/ 397 h 648"/>
                  <a:gd name="T34" fmla="*/ 167 w 267"/>
                  <a:gd name="T35" fmla="*/ 413 h 648"/>
                  <a:gd name="T36" fmla="*/ 155 w 267"/>
                  <a:gd name="T37" fmla="*/ 411 h 648"/>
                  <a:gd name="T38" fmla="*/ 157 w 267"/>
                  <a:gd name="T39" fmla="*/ 423 h 648"/>
                  <a:gd name="T40" fmla="*/ 161 w 267"/>
                  <a:gd name="T41" fmla="*/ 447 h 648"/>
                  <a:gd name="T42" fmla="*/ 155 w 267"/>
                  <a:gd name="T43" fmla="*/ 455 h 648"/>
                  <a:gd name="T44" fmla="*/ 135 w 267"/>
                  <a:gd name="T45" fmla="*/ 479 h 648"/>
                  <a:gd name="T46" fmla="*/ 171 w 267"/>
                  <a:gd name="T47" fmla="*/ 495 h 648"/>
                  <a:gd name="T48" fmla="*/ 175 w 267"/>
                  <a:gd name="T49" fmla="*/ 513 h 648"/>
                  <a:gd name="T50" fmla="*/ 159 w 267"/>
                  <a:gd name="T51" fmla="*/ 540 h 648"/>
                  <a:gd name="T52" fmla="*/ 161 w 267"/>
                  <a:gd name="T53" fmla="*/ 554 h 648"/>
                  <a:gd name="T54" fmla="*/ 151 w 267"/>
                  <a:gd name="T55" fmla="*/ 570 h 648"/>
                  <a:gd name="T56" fmla="*/ 173 w 267"/>
                  <a:gd name="T57" fmla="*/ 590 h 648"/>
                  <a:gd name="T58" fmla="*/ 115 w 267"/>
                  <a:gd name="T59" fmla="*/ 584 h 648"/>
                  <a:gd name="T60" fmla="*/ 91 w 267"/>
                  <a:gd name="T61" fmla="*/ 566 h 648"/>
                  <a:gd name="T62" fmla="*/ 77 w 267"/>
                  <a:gd name="T63" fmla="*/ 497 h 648"/>
                  <a:gd name="T64" fmla="*/ 71 w 267"/>
                  <a:gd name="T65" fmla="*/ 447 h 648"/>
                  <a:gd name="T66" fmla="*/ 43 w 267"/>
                  <a:gd name="T67" fmla="*/ 417 h 648"/>
                  <a:gd name="T68" fmla="*/ 29 w 267"/>
                  <a:gd name="T69" fmla="*/ 355 h 648"/>
                  <a:gd name="T70" fmla="*/ 29 w 267"/>
                  <a:gd name="T71" fmla="*/ 325 h 648"/>
                  <a:gd name="T72" fmla="*/ 25 w 267"/>
                  <a:gd name="T73" fmla="*/ 283 h 648"/>
                  <a:gd name="T74" fmla="*/ 20 w 267"/>
                  <a:gd name="T75" fmla="*/ 232 h 648"/>
                  <a:gd name="T76" fmla="*/ 2 w 267"/>
                  <a:gd name="T77" fmla="*/ 192 h 648"/>
                  <a:gd name="T78" fmla="*/ 2 w 267"/>
                  <a:gd name="T79" fmla="*/ 128 h 648"/>
                  <a:gd name="T80" fmla="*/ 16 w 267"/>
                  <a:gd name="T81" fmla="*/ 94 h 648"/>
                  <a:gd name="T82" fmla="*/ 12 w 267"/>
                  <a:gd name="T83" fmla="*/ 62 h 648"/>
                  <a:gd name="T84" fmla="*/ 27 w 267"/>
                  <a:gd name="T85" fmla="*/ 20 h 648"/>
                  <a:gd name="T86" fmla="*/ 45 w 267"/>
                  <a:gd name="T87" fmla="*/ 0 h 648"/>
                  <a:gd name="T88" fmla="*/ 77 w 267"/>
                  <a:gd name="T89" fmla="*/ 18 h 648"/>
                  <a:gd name="T90" fmla="*/ 111 w 267"/>
                  <a:gd name="T91" fmla="*/ 18 h 648"/>
                  <a:gd name="T92" fmla="*/ 165 w 267"/>
                  <a:gd name="T93" fmla="*/ 52 h 648"/>
                  <a:gd name="T94" fmla="*/ 183 w 267"/>
                  <a:gd name="T95" fmla="*/ 108 h 648"/>
                  <a:gd name="T96" fmla="*/ 241 w 267"/>
                  <a:gd name="T97" fmla="*/ 96 h 648"/>
                  <a:gd name="T98" fmla="*/ 265 w 267"/>
                  <a:gd name="T99" fmla="*/ 84 h 648"/>
                  <a:gd name="T100" fmla="*/ 225 w 267"/>
                  <a:gd name="T101" fmla="*/ 148 h 648"/>
                  <a:gd name="T102" fmla="*/ 243 w 267"/>
                  <a:gd name="T103" fmla="*/ 642 h 648"/>
                  <a:gd name="T104" fmla="*/ 217 w 267"/>
                  <a:gd name="T105" fmla="*/ 644 h 648"/>
                  <a:gd name="T106" fmla="*/ 173 w 267"/>
                  <a:gd name="T107" fmla="*/ 600 h 648"/>
                  <a:gd name="T108" fmla="*/ 187 w 267"/>
                  <a:gd name="T109" fmla="*/ 614 h 648"/>
                  <a:gd name="T110" fmla="*/ 209 w 267"/>
                  <a:gd name="T111" fmla="*/ 628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7" h="648">
                    <a:moveTo>
                      <a:pt x="179" y="343"/>
                    </a:moveTo>
                    <a:lnTo>
                      <a:pt x="179" y="341"/>
                    </a:lnTo>
                    <a:lnTo>
                      <a:pt x="183" y="341"/>
                    </a:lnTo>
                    <a:lnTo>
                      <a:pt x="183" y="345"/>
                    </a:lnTo>
                    <a:lnTo>
                      <a:pt x="181" y="345"/>
                    </a:lnTo>
                    <a:lnTo>
                      <a:pt x="181" y="343"/>
                    </a:lnTo>
                    <a:lnTo>
                      <a:pt x="179" y="343"/>
                    </a:lnTo>
                    <a:close/>
                    <a:moveTo>
                      <a:pt x="255" y="644"/>
                    </a:moveTo>
                    <a:lnTo>
                      <a:pt x="257" y="642"/>
                    </a:lnTo>
                    <a:lnTo>
                      <a:pt x="265" y="644"/>
                    </a:lnTo>
                    <a:lnTo>
                      <a:pt x="267" y="642"/>
                    </a:lnTo>
                    <a:lnTo>
                      <a:pt x="265" y="640"/>
                    </a:lnTo>
                    <a:lnTo>
                      <a:pt x="255" y="642"/>
                    </a:lnTo>
                    <a:lnTo>
                      <a:pt x="253" y="642"/>
                    </a:lnTo>
                    <a:lnTo>
                      <a:pt x="251" y="642"/>
                    </a:lnTo>
                    <a:lnTo>
                      <a:pt x="251" y="642"/>
                    </a:lnTo>
                    <a:lnTo>
                      <a:pt x="251" y="644"/>
                    </a:lnTo>
                    <a:lnTo>
                      <a:pt x="255" y="644"/>
                    </a:lnTo>
                    <a:close/>
                    <a:moveTo>
                      <a:pt x="213" y="164"/>
                    </a:moveTo>
                    <a:lnTo>
                      <a:pt x="209" y="170"/>
                    </a:lnTo>
                    <a:lnTo>
                      <a:pt x="213" y="184"/>
                    </a:lnTo>
                    <a:lnTo>
                      <a:pt x="209" y="196"/>
                    </a:lnTo>
                    <a:lnTo>
                      <a:pt x="209" y="200"/>
                    </a:lnTo>
                    <a:lnTo>
                      <a:pt x="209" y="210"/>
                    </a:lnTo>
                    <a:lnTo>
                      <a:pt x="213" y="216"/>
                    </a:lnTo>
                    <a:lnTo>
                      <a:pt x="209" y="222"/>
                    </a:lnTo>
                    <a:lnTo>
                      <a:pt x="207" y="230"/>
                    </a:lnTo>
                    <a:lnTo>
                      <a:pt x="211" y="240"/>
                    </a:lnTo>
                    <a:lnTo>
                      <a:pt x="211" y="244"/>
                    </a:lnTo>
                    <a:lnTo>
                      <a:pt x="211" y="248"/>
                    </a:lnTo>
                    <a:lnTo>
                      <a:pt x="215" y="252"/>
                    </a:lnTo>
                    <a:lnTo>
                      <a:pt x="221" y="252"/>
                    </a:lnTo>
                    <a:lnTo>
                      <a:pt x="231" y="261"/>
                    </a:lnTo>
                    <a:lnTo>
                      <a:pt x="235" y="265"/>
                    </a:lnTo>
                    <a:lnTo>
                      <a:pt x="239" y="265"/>
                    </a:lnTo>
                    <a:lnTo>
                      <a:pt x="241" y="269"/>
                    </a:lnTo>
                    <a:lnTo>
                      <a:pt x="239" y="279"/>
                    </a:lnTo>
                    <a:lnTo>
                      <a:pt x="241" y="283"/>
                    </a:lnTo>
                    <a:lnTo>
                      <a:pt x="247" y="287"/>
                    </a:lnTo>
                    <a:lnTo>
                      <a:pt x="251" y="287"/>
                    </a:lnTo>
                    <a:lnTo>
                      <a:pt x="251" y="289"/>
                    </a:lnTo>
                    <a:lnTo>
                      <a:pt x="255" y="293"/>
                    </a:lnTo>
                    <a:lnTo>
                      <a:pt x="255" y="297"/>
                    </a:lnTo>
                    <a:lnTo>
                      <a:pt x="251" y="305"/>
                    </a:lnTo>
                    <a:lnTo>
                      <a:pt x="249" y="309"/>
                    </a:lnTo>
                    <a:lnTo>
                      <a:pt x="243" y="321"/>
                    </a:lnTo>
                    <a:lnTo>
                      <a:pt x="239" y="325"/>
                    </a:lnTo>
                    <a:lnTo>
                      <a:pt x="229" y="329"/>
                    </a:lnTo>
                    <a:lnTo>
                      <a:pt x="221" y="335"/>
                    </a:lnTo>
                    <a:lnTo>
                      <a:pt x="211" y="335"/>
                    </a:lnTo>
                    <a:lnTo>
                      <a:pt x="199" y="339"/>
                    </a:lnTo>
                    <a:lnTo>
                      <a:pt x="191" y="339"/>
                    </a:lnTo>
                    <a:lnTo>
                      <a:pt x="185" y="337"/>
                    </a:lnTo>
                    <a:lnTo>
                      <a:pt x="181" y="337"/>
                    </a:lnTo>
                    <a:lnTo>
                      <a:pt x="175" y="333"/>
                    </a:lnTo>
                    <a:lnTo>
                      <a:pt x="173" y="333"/>
                    </a:lnTo>
                    <a:lnTo>
                      <a:pt x="175" y="337"/>
                    </a:lnTo>
                    <a:lnTo>
                      <a:pt x="175" y="343"/>
                    </a:lnTo>
                    <a:lnTo>
                      <a:pt x="177" y="347"/>
                    </a:lnTo>
                    <a:lnTo>
                      <a:pt x="179" y="345"/>
                    </a:lnTo>
                    <a:lnTo>
                      <a:pt x="181" y="349"/>
                    </a:lnTo>
                    <a:lnTo>
                      <a:pt x="179" y="353"/>
                    </a:lnTo>
                    <a:lnTo>
                      <a:pt x="179" y="363"/>
                    </a:lnTo>
                    <a:lnTo>
                      <a:pt x="183" y="367"/>
                    </a:lnTo>
                    <a:lnTo>
                      <a:pt x="183" y="371"/>
                    </a:lnTo>
                    <a:lnTo>
                      <a:pt x="177" y="377"/>
                    </a:lnTo>
                    <a:lnTo>
                      <a:pt x="175" y="379"/>
                    </a:lnTo>
                    <a:lnTo>
                      <a:pt x="167" y="379"/>
                    </a:lnTo>
                    <a:lnTo>
                      <a:pt x="161" y="379"/>
                    </a:lnTo>
                    <a:lnTo>
                      <a:pt x="157" y="375"/>
                    </a:lnTo>
                    <a:lnTo>
                      <a:pt x="145" y="373"/>
                    </a:lnTo>
                    <a:lnTo>
                      <a:pt x="145" y="371"/>
                    </a:lnTo>
                    <a:lnTo>
                      <a:pt x="141" y="371"/>
                    </a:lnTo>
                    <a:lnTo>
                      <a:pt x="141" y="373"/>
                    </a:lnTo>
                    <a:lnTo>
                      <a:pt x="141" y="379"/>
                    </a:lnTo>
                    <a:lnTo>
                      <a:pt x="145" y="387"/>
                    </a:lnTo>
                    <a:lnTo>
                      <a:pt x="147" y="395"/>
                    </a:lnTo>
                    <a:lnTo>
                      <a:pt x="149" y="399"/>
                    </a:lnTo>
                    <a:lnTo>
                      <a:pt x="157" y="401"/>
                    </a:lnTo>
                    <a:lnTo>
                      <a:pt x="157" y="405"/>
                    </a:lnTo>
                    <a:lnTo>
                      <a:pt x="165" y="405"/>
                    </a:lnTo>
                    <a:lnTo>
                      <a:pt x="165" y="401"/>
                    </a:lnTo>
                    <a:lnTo>
                      <a:pt x="161" y="401"/>
                    </a:lnTo>
                    <a:lnTo>
                      <a:pt x="165" y="399"/>
                    </a:lnTo>
                    <a:lnTo>
                      <a:pt x="167" y="397"/>
                    </a:lnTo>
                    <a:lnTo>
                      <a:pt x="169" y="397"/>
                    </a:lnTo>
                    <a:lnTo>
                      <a:pt x="173" y="403"/>
                    </a:lnTo>
                    <a:lnTo>
                      <a:pt x="173" y="409"/>
                    </a:lnTo>
                    <a:lnTo>
                      <a:pt x="173" y="411"/>
                    </a:lnTo>
                    <a:lnTo>
                      <a:pt x="167" y="413"/>
                    </a:lnTo>
                    <a:lnTo>
                      <a:pt x="167" y="407"/>
                    </a:lnTo>
                    <a:lnTo>
                      <a:pt x="165" y="407"/>
                    </a:lnTo>
                    <a:lnTo>
                      <a:pt x="159" y="407"/>
                    </a:lnTo>
                    <a:lnTo>
                      <a:pt x="157" y="409"/>
                    </a:lnTo>
                    <a:lnTo>
                      <a:pt x="155" y="411"/>
                    </a:lnTo>
                    <a:lnTo>
                      <a:pt x="155" y="413"/>
                    </a:lnTo>
                    <a:lnTo>
                      <a:pt x="163" y="413"/>
                    </a:lnTo>
                    <a:lnTo>
                      <a:pt x="167" y="413"/>
                    </a:lnTo>
                    <a:lnTo>
                      <a:pt x="161" y="421"/>
                    </a:lnTo>
                    <a:lnTo>
                      <a:pt x="157" y="423"/>
                    </a:lnTo>
                    <a:lnTo>
                      <a:pt x="157" y="425"/>
                    </a:lnTo>
                    <a:lnTo>
                      <a:pt x="155" y="429"/>
                    </a:lnTo>
                    <a:lnTo>
                      <a:pt x="155" y="433"/>
                    </a:lnTo>
                    <a:lnTo>
                      <a:pt x="161" y="441"/>
                    </a:lnTo>
                    <a:lnTo>
                      <a:pt x="161" y="447"/>
                    </a:lnTo>
                    <a:lnTo>
                      <a:pt x="157" y="449"/>
                    </a:lnTo>
                    <a:lnTo>
                      <a:pt x="157" y="451"/>
                    </a:lnTo>
                    <a:lnTo>
                      <a:pt x="159" y="453"/>
                    </a:lnTo>
                    <a:lnTo>
                      <a:pt x="159" y="457"/>
                    </a:lnTo>
                    <a:lnTo>
                      <a:pt x="155" y="455"/>
                    </a:lnTo>
                    <a:lnTo>
                      <a:pt x="149" y="457"/>
                    </a:lnTo>
                    <a:lnTo>
                      <a:pt x="149" y="459"/>
                    </a:lnTo>
                    <a:lnTo>
                      <a:pt x="145" y="459"/>
                    </a:lnTo>
                    <a:lnTo>
                      <a:pt x="135" y="469"/>
                    </a:lnTo>
                    <a:lnTo>
                      <a:pt x="135" y="479"/>
                    </a:lnTo>
                    <a:lnTo>
                      <a:pt x="141" y="485"/>
                    </a:lnTo>
                    <a:lnTo>
                      <a:pt x="147" y="487"/>
                    </a:lnTo>
                    <a:lnTo>
                      <a:pt x="157" y="493"/>
                    </a:lnTo>
                    <a:lnTo>
                      <a:pt x="163" y="495"/>
                    </a:lnTo>
                    <a:lnTo>
                      <a:pt x="171" y="495"/>
                    </a:lnTo>
                    <a:lnTo>
                      <a:pt x="171" y="497"/>
                    </a:lnTo>
                    <a:lnTo>
                      <a:pt x="173" y="503"/>
                    </a:lnTo>
                    <a:lnTo>
                      <a:pt x="173" y="507"/>
                    </a:lnTo>
                    <a:lnTo>
                      <a:pt x="175" y="509"/>
                    </a:lnTo>
                    <a:lnTo>
                      <a:pt x="175" y="513"/>
                    </a:lnTo>
                    <a:lnTo>
                      <a:pt x="173" y="513"/>
                    </a:lnTo>
                    <a:lnTo>
                      <a:pt x="169" y="521"/>
                    </a:lnTo>
                    <a:lnTo>
                      <a:pt x="163" y="526"/>
                    </a:lnTo>
                    <a:lnTo>
                      <a:pt x="159" y="532"/>
                    </a:lnTo>
                    <a:lnTo>
                      <a:pt x="159" y="540"/>
                    </a:lnTo>
                    <a:lnTo>
                      <a:pt x="161" y="538"/>
                    </a:lnTo>
                    <a:lnTo>
                      <a:pt x="163" y="542"/>
                    </a:lnTo>
                    <a:lnTo>
                      <a:pt x="163" y="544"/>
                    </a:lnTo>
                    <a:lnTo>
                      <a:pt x="163" y="546"/>
                    </a:lnTo>
                    <a:lnTo>
                      <a:pt x="161" y="554"/>
                    </a:lnTo>
                    <a:lnTo>
                      <a:pt x="155" y="554"/>
                    </a:lnTo>
                    <a:lnTo>
                      <a:pt x="151" y="560"/>
                    </a:lnTo>
                    <a:lnTo>
                      <a:pt x="151" y="566"/>
                    </a:lnTo>
                    <a:lnTo>
                      <a:pt x="149" y="570"/>
                    </a:lnTo>
                    <a:lnTo>
                      <a:pt x="151" y="570"/>
                    </a:lnTo>
                    <a:lnTo>
                      <a:pt x="159" y="580"/>
                    </a:lnTo>
                    <a:lnTo>
                      <a:pt x="155" y="580"/>
                    </a:lnTo>
                    <a:lnTo>
                      <a:pt x="161" y="582"/>
                    </a:lnTo>
                    <a:lnTo>
                      <a:pt x="167" y="588"/>
                    </a:lnTo>
                    <a:lnTo>
                      <a:pt x="173" y="590"/>
                    </a:lnTo>
                    <a:lnTo>
                      <a:pt x="175" y="592"/>
                    </a:lnTo>
                    <a:lnTo>
                      <a:pt x="161" y="588"/>
                    </a:lnTo>
                    <a:lnTo>
                      <a:pt x="151" y="590"/>
                    </a:lnTo>
                    <a:lnTo>
                      <a:pt x="121" y="590"/>
                    </a:lnTo>
                    <a:lnTo>
                      <a:pt x="115" y="584"/>
                    </a:lnTo>
                    <a:lnTo>
                      <a:pt x="109" y="580"/>
                    </a:lnTo>
                    <a:lnTo>
                      <a:pt x="109" y="578"/>
                    </a:lnTo>
                    <a:lnTo>
                      <a:pt x="109" y="572"/>
                    </a:lnTo>
                    <a:lnTo>
                      <a:pt x="101" y="564"/>
                    </a:lnTo>
                    <a:lnTo>
                      <a:pt x="91" y="566"/>
                    </a:lnTo>
                    <a:lnTo>
                      <a:pt x="73" y="542"/>
                    </a:lnTo>
                    <a:lnTo>
                      <a:pt x="83" y="530"/>
                    </a:lnTo>
                    <a:lnTo>
                      <a:pt x="79" y="511"/>
                    </a:lnTo>
                    <a:lnTo>
                      <a:pt x="75" y="507"/>
                    </a:lnTo>
                    <a:lnTo>
                      <a:pt x="77" y="497"/>
                    </a:lnTo>
                    <a:lnTo>
                      <a:pt x="75" y="483"/>
                    </a:lnTo>
                    <a:lnTo>
                      <a:pt x="73" y="471"/>
                    </a:lnTo>
                    <a:lnTo>
                      <a:pt x="69" y="467"/>
                    </a:lnTo>
                    <a:lnTo>
                      <a:pt x="71" y="463"/>
                    </a:lnTo>
                    <a:lnTo>
                      <a:pt x="71" y="447"/>
                    </a:lnTo>
                    <a:lnTo>
                      <a:pt x="59" y="439"/>
                    </a:lnTo>
                    <a:lnTo>
                      <a:pt x="53" y="429"/>
                    </a:lnTo>
                    <a:lnTo>
                      <a:pt x="49" y="421"/>
                    </a:lnTo>
                    <a:lnTo>
                      <a:pt x="49" y="417"/>
                    </a:lnTo>
                    <a:lnTo>
                      <a:pt x="43" y="417"/>
                    </a:lnTo>
                    <a:lnTo>
                      <a:pt x="39" y="401"/>
                    </a:lnTo>
                    <a:lnTo>
                      <a:pt x="39" y="391"/>
                    </a:lnTo>
                    <a:lnTo>
                      <a:pt x="33" y="381"/>
                    </a:lnTo>
                    <a:lnTo>
                      <a:pt x="29" y="363"/>
                    </a:lnTo>
                    <a:lnTo>
                      <a:pt x="29" y="355"/>
                    </a:lnTo>
                    <a:lnTo>
                      <a:pt x="27" y="349"/>
                    </a:lnTo>
                    <a:lnTo>
                      <a:pt x="29" y="341"/>
                    </a:lnTo>
                    <a:lnTo>
                      <a:pt x="27" y="335"/>
                    </a:lnTo>
                    <a:lnTo>
                      <a:pt x="33" y="329"/>
                    </a:lnTo>
                    <a:lnTo>
                      <a:pt x="29" y="325"/>
                    </a:lnTo>
                    <a:lnTo>
                      <a:pt x="22" y="311"/>
                    </a:lnTo>
                    <a:lnTo>
                      <a:pt x="20" y="305"/>
                    </a:lnTo>
                    <a:lnTo>
                      <a:pt x="16" y="295"/>
                    </a:lnTo>
                    <a:lnTo>
                      <a:pt x="18" y="289"/>
                    </a:lnTo>
                    <a:lnTo>
                      <a:pt x="25" y="283"/>
                    </a:lnTo>
                    <a:lnTo>
                      <a:pt x="22" y="273"/>
                    </a:lnTo>
                    <a:lnTo>
                      <a:pt x="18" y="265"/>
                    </a:lnTo>
                    <a:lnTo>
                      <a:pt x="20" y="244"/>
                    </a:lnTo>
                    <a:lnTo>
                      <a:pt x="22" y="242"/>
                    </a:lnTo>
                    <a:lnTo>
                      <a:pt x="20" y="232"/>
                    </a:lnTo>
                    <a:lnTo>
                      <a:pt x="20" y="222"/>
                    </a:lnTo>
                    <a:lnTo>
                      <a:pt x="16" y="222"/>
                    </a:lnTo>
                    <a:lnTo>
                      <a:pt x="12" y="212"/>
                    </a:lnTo>
                    <a:lnTo>
                      <a:pt x="6" y="202"/>
                    </a:lnTo>
                    <a:lnTo>
                      <a:pt x="2" y="192"/>
                    </a:lnTo>
                    <a:lnTo>
                      <a:pt x="2" y="170"/>
                    </a:lnTo>
                    <a:lnTo>
                      <a:pt x="4" y="160"/>
                    </a:lnTo>
                    <a:lnTo>
                      <a:pt x="0" y="146"/>
                    </a:lnTo>
                    <a:lnTo>
                      <a:pt x="2" y="140"/>
                    </a:lnTo>
                    <a:lnTo>
                      <a:pt x="2" y="128"/>
                    </a:lnTo>
                    <a:lnTo>
                      <a:pt x="10" y="122"/>
                    </a:lnTo>
                    <a:lnTo>
                      <a:pt x="12" y="104"/>
                    </a:lnTo>
                    <a:lnTo>
                      <a:pt x="18" y="102"/>
                    </a:lnTo>
                    <a:lnTo>
                      <a:pt x="20" y="100"/>
                    </a:lnTo>
                    <a:lnTo>
                      <a:pt x="16" y="94"/>
                    </a:lnTo>
                    <a:lnTo>
                      <a:pt x="14" y="88"/>
                    </a:lnTo>
                    <a:lnTo>
                      <a:pt x="16" y="84"/>
                    </a:lnTo>
                    <a:lnTo>
                      <a:pt x="10" y="76"/>
                    </a:lnTo>
                    <a:lnTo>
                      <a:pt x="12" y="68"/>
                    </a:lnTo>
                    <a:lnTo>
                      <a:pt x="12" y="62"/>
                    </a:lnTo>
                    <a:lnTo>
                      <a:pt x="8" y="58"/>
                    </a:lnTo>
                    <a:lnTo>
                      <a:pt x="12" y="52"/>
                    </a:lnTo>
                    <a:lnTo>
                      <a:pt x="29" y="44"/>
                    </a:lnTo>
                    <a:lnTo>
                      <a:pt x="31" y="24"/>
                    </a:lnTo>
                    <a:lnTo>
                      <a:pt x="27" y="20"/>
                    </a:lnTo>
                    <a:lnTo>
                      <a:pt x="29" y="16"/>
                    </a:lnTo>
                    <a:lnTo>
                      <a:pt x="35" y="8"/>
                    </a:lnTo>
                    <a:lnTo>
                      <a:pt x="37" y="4"/>
                    </a:lnTo>
                    <a:lnTo>
                      <a:pt x="39" y="0"/>
                    </a:lnTo>
                    <a:lnTo>
                      <a:pt x="45" y="0"/>
                    </a:lnTo>
                    <a:lnTo>
                      <a:pt x="51" y="4"/>
                    </a:lnTo>
                    <a:lnTo>
                      <a:pt x="59" y="2"/>
                    </a:lnTo>
                    <a:lnTo>
                      <a:pt x="69" y="6"/>
                    </a:lnTo>
                    <a:lnTo>
                      <a:pt x="73" y="16"/>
                    </a:lnTo>
                    <a:lnTo>
                      <a:pt x="77" y="18"/>
                    </a:lnTo>
                    <a:lnTo>
                      <a:pt x="81" y="2"/>
                    </a:lnTo>
                    <a:lnTo>
                      <a:pt x="91" y="2"/>
                    </a:lnTo>
                    <a:lnTo>
                      <a:pt x="99" y="2"/>
                    </a:lnTo>
                    <a:lnTo>
                      <a:pt x="105" y="8"/>
                    </a:lnTo>
                    <a:lnTo>
                      <a:pt x="111" y="18"/>
                    </a:lnTo>
                    <a:lnTo>
                      <a:pt x="121" y="24"/>
                    </a:lnTo>
                    <a:lnTo>
                      <a:pt x="129" y="34"/>
                    </a:lnTo>
                    <a:lnTo>
                      <a:pt x="145" y="44"/>
                    </a:lnTo>
                    <a:lnTo>
                      <a:pt x="155" y="46"/>
                    </a:lnTo>
                    <a:lnTo>
                      <a:pt x="165" y="52"/>
                    </a:lnTo>
                    <a:lnTo>
                      <a:pt x="177" y="58"/>
                    </a:lnTo>
                    <a:lnTo>
                      <a:pt x="189" y="62"/>
                    </a:lnTo>
                    <a:lnTo>
                      <a:pt x="199" y="70"/>
                    </a:lnTo>
                    <a:lnTo>
                      <a:pt x="185" y="100"/>
                    </a:lnTo>
                    <a:lnTo>
                      <a:pt x="183" y="108"/>
                    </a:lnTo>
                    <a:lnTo>
                      <a:pt x="193" y="106"/>
                    </a:lnTo>
                    <a:lnTo>
                      <a:pt x="215" y="110"/>
                    </a:lnTo>
                    <a:lnTo>
                      <a:pt x="225" y="106"/>
                    </a:lnTo>
                    <a:lnTo>
                      <a:pt x="235" y="108"/>
                    </a:lnTo>
                    <a:lnTo>
                      <a:pt x="241" y="96"/>
                    </a:lnTo>
                    <a:lnTo>
                      <a:pt x="249" y="90"/>
                    </a:lnTo>
                    <a:lnTo>
                      <a:pt x="247" y="80"/>
                    </a:lnTo>
                    <a:lnTo>
                      <a:pt x="249" y="74"/>
                    </a:lnTo>
                    <a:lnTo>
                      <a:pt x="255" y="72"/>
                    </a:lnTo>
                    <a:lnTo>
                      <a:pt x="265" y="84"/>
                    </a:lnTo>
                    <a:lnTo>
                      <a:pt x="263" y="92"/>
                    </a:lnTo>
                    <a:lnTo>
                      <a:pt x="265" y="104"/>
                    </a:lnTo>
                    <a:lnTo>
                      <a:pt x="249" y="112"/>
                    </a:lnTo>
                    <a:lnTo>
                      <a:pt x="233" y="130"/>
                    </a:lnTo>
                    <a:lnTo>
                      <a:pt x="225" y="148"/>
                    </a:lnTo>
                    <a:lnTo>
                      <a:pt x="215" y="160"/>
                    </a:lnTo>
                    <a:lnTo>
                      <a:pt x="213" y="164"/>
                    </a:lnTo>
                    <a:close/>
                    <a:moveTo>
                      <a:pt x="241" y="640"/>
                    </a:moveTo>
                    <a:lnTo>
                      <a:pt x="243" y="640"/>
                    </a:lnTo>
                    <a:lnTo>
                      <a:pt x="243" y="642"/>
                    </a:lnTo>
                    <a:lnTo>
                      <a:pt x="241" y="646"/>
                    </a:lnTo>
                    <a:lnTo>
                      <a:pt x="235" y="646"/>
                    </a:lnTo>
                    <a:lnTo>
                      <a:pt x="231" y="648"/>
                    </a:lnTo>
                    <a:lnTo>
                      <a:pt x="227" y="646"/>
                    </a:lnTo>
                    <a:lnTo>
                      <a:pt x="217" y="644"/>
                    </a:lnTo>
                    <a:lnTo>
                      <a:pt x="211" y="644"/>
                    </a:lnTo>
                    <a:lnTo>
                      <a:pt x="201" y="644"/>
                    </a:lnTo>
                    <a:lnTo>
                      <a:pt x="195" y="642"/>
                    </a:lnTo>
                    <a:lnTo>
                      <a:pt x="171" y="600"/>
                    </a:lnTo>
                    <a:lnTo>
                      <a:pt x="173" y="600"/>
                    </a:lnTo>
                    <a:lnTo>
                      <a:pt x="181" y="604"/>
                    </a:lnTo>
                    <a:lnTo>
                      <a:pt x="183" y="610"/>
                    </a:lnTo>
                    <a:lnTo>
                      <a:pt x="181" y="610"/>
                    </a:lnTo>
                    <a:lnTo>
                      <a:pt x="181" y="612"/>
                    </a:lnTo>
                    <a:lnTo>
                      <a:pt x="187" y="614"/>
                    </a:lnTo>
                    <a:lnTo>
                      <a:pt x="187" y="616"/>
                    </a:lnTo>
                    <a:lnTo>
                      <a:pt x="193" y="620"/>
                    </a:lnTo>
                    <a:lnTo>
                      <a:pt x="199" y="624"/>
                    </a:lnTo>
                    <a:lnTo>
                      <a:pt x="203" y="626"/>
                    </a:lnTo>
                    <a:lnTo>
                      <a:pt x="209" y="628"/>
                    </a:lnTo>
                    <a:lnTo>
                      <a:pt x="219" y="634"/>
                    </a:lnTo>
                    <a:lnTo>
                      <a:pt x="225" y="636"/>
                    </a:lnTo>
                    <a:lnTo>
                      <a:pt x="231" y="638"/>
                    </a:lnTo>
                    <a:lnTo>
                      <a:pt x="241" y="64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59" name="Freeform 13"/>
              <p:cNvSpPr>
                <a:spLocks/>
              </p:cNvSpPr>
              <p:nvPr/>
            </p:nvSpPr>
            <p:spPr bwMode="auto">
              <a:xfrm>
                <a:off x="3254291" y="2595124"/>
                <a:ext cx="76549" cy="88244"/>
              </a:xfrm>
              <a:custGeom>
                <a:avLst/>
                <a:gdLst>
                  <a:gd name="T0" fmla="*/ 12 w 72"/>
                  <a:gd name="T1" fmla="*/ 19 h 83"/>
                  <a:gd name="T2" fmla="*/ 6 w 72"/>
                  <a:gd name="T3" fmla="*/ 25 h 83"/>
                  <a:gd name="T4" fmla="*/ 6 w 72"/>
                  <a:gd name="T5" fmla="*/ 31 h 83"/>
                  <a:gd name="T6" fmla="*/ 0 w 72"/>
                  <a:gd name="T7" fmla="*/ 39 h 83"/>
                  <a:gd name="T8" fmla="*/ 6 w 72"/>
                  <a:gd name="T9" fmla="*/ 49 h 83"/>
                  <a:gd name="T10" fmla="*/ 12 w 72"/>
                  <a:gd name="T11" fmla="*/ 51 h 83"/>
                  <a:gd name="T12" fmla="*/ 12 w 72"/>
                  <a:gd name="T13" fmla="*/ 59 h 83"/>
                  <a:gd name="T14" fmla="*/ 14 w 72"/>
                  <a:gd name="T15" fmla="*/ 63 h 83"/>
                  <a:gd name="T16" fmla="*/ 18 w 72"/>
                  <a:gd name="T17" fmla="*/ 75 h 83"/>
                  <a:gd name="T18" fmla="*/ 22 w 72"/>
                  <a:gd name="T19" fmla="*/ 81 h 83"/>
                  <a:gd name="T20" fmla="*/ 34 w 72"/>
                  <a:gd name="T21" fmla="*/ 83 h 83"/>
                  <a:gd name="T22" fmla="*/ 36 w 72"/>
                  <a:gd name="T23" fmla="*/ 79 h 83"/>
                  <a:gd name="T24" fmla="*/ 34 w 72"/>
                  <a:gd name="T25" fmla="*/ 75 h 83"/>
                  <a:gd name="T26" fmla="*/ 36 w 72"/>
                  <a:gd name="T27" fmla="*/ 71 h 83"/>
                  <a:gd name="T28" fmla="*/ 42 w 72"/>
                  <a:gd name="T29" fmla="*/ 73 h 83"/>
                  <a:gd name="T30" fmla="*/ 52 w 72"/>
                  <a:gd name="T31" fmla="*/ 71 h 83"/>
                  <a:gd name="T32" fmla="*/ 56 w 72"/>
                  <a:gd name="T33" fmla="*/ 71 h 83"/>
                  <a:gd name="T34" fmla="*/ 62 w 72"/>
                  <a:gd name="T35" fmla="*/ 69 h 83"/>
                  <a:gd name="T36" fmla="*/ 64 w 72"/>
                  <a:gd name="T37" fmla="*/ 59 h 83"/>
                  <a:gd name="T38" fmla="*/ 70 w 72"/>
                  <a:gd name="T39" fmla="*/ 51 h 83"/>
                  <a:gd name="T40" fmla="*/ 64 w 72"/>
                  <a:gd name="T41" fmla="*/ 43 h 83"/>
                  <a:gd name="T42" fmla="*/ 62 w 72"/>
                  <a:gd name="T43" fmla="*/ 29 h 83"/>
                  <a:gd name="T44" fmla="*/ 62 w 72"/>
                  <a:gd name="T45" fmla="*/ 21 h 83"/>
                  <a:gd name="T46" fmla="*/ 70 w 72"/>
                  <a:gd name="T47" fmla="*/ 14 h 83"/>
                  <a:gd name="T48" fmla="*/ 72 w 72"/>
                  <a:gd name="T49" fmla="*/ 8 h 83"/>
                  <a:gd name="T50" fmla="*/ 72 w 72"/>
                  <a:gd name="T51" fmla="*/ 8 h 83"/>
                  <a:gd name="T52" fmla="*/ 66 w 72"/>
                  <a:gd name="T53" fmla="*/ 4 h 83"/>
                  <a:gd name="T54" fmla="*/ 62 w 72"/>
                  <a:gd name="T55" fmla="*/ 4 h 83"/>
                  <a:gd name="T56" fmla="*/ 56 w 72"/>
                  <a:gd name="T57" fmla="*/ 0 h 83"/>
                  <a:gd name="T58" fmla="*/ 52 w 72"/>
                  <a:gd name="T59" fmla="*/ 0 h 83"/>
                  <a:gd name="T60" fmla="*/ 50 w 72"/>
                  <a:gd name="T61" fmla="*/ 2 h 83"/>
                  <a:gd name="T62" fmla="*/ 46 w 72"/>
                  <a:gd name="T63" fmla="*/ 2 h 83"/>
                  <a:gd name="T64" fmla="*/ 36 w 72"/>
                  <a:gd name="T65" fmla="*/ 6 h 83"/>
                  <a:gd name="T66" fmla="*/ 32 w 72"/>
                  <a:gd name="T67" fmla="*/ 4 h 83"/>
                  <a:gd name="T68" fmla="*/ 30 w 72"/>
                  <a:gd name="T69" fmla="*/ 4 h 83"/>
                  <a:gd name="T70" fmla="*/ 22 w 72"/>
                  <a:gd name="T71" fmla="*/ 2 h 83"/>
                  <a:gd name="T72" fmla="*/ 18 w 72"/>
                  <a:gd name="T73" fmla="*/ 2 h 83"/>
                  <a:gd name="T74" fmla="*/ 16 w 72"/>
                  <a:gd name="T75" fmla="*/ 8 h 83"/>
                  <a:gd name="T76" fmla="*/ 14 w 72"/>
                  <a:gd name="T77" fmla="*/ 14 h 83"/>
                  <a:gd name="T78" fmla="*/ 12 w 72"/>
                  <a:gd name="T79" fmla="*/ 19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72" h="83">
                    <a:moveTo>
                      <a:pt x="12" y="19"/>
                    </a:moveTo>
                    <a:lnTo>
                      <a:pt x="6" y="25"/>
                    </a:lnTo>
                    <a:lnTo>
                      <a:pt x="6" y="31"/>
                    </a:lnTo>
                    <a:lnTo>
                      <a:pt x="0" y="39"/>
                    </a:lnTo>
                    <a:lnTo>
                      <a:pt x="6" y="49"/>
                    </a:lnTo>
                    <a:lnTo>
                      <a:pt x="12" y="51"/>
                    </a:lnTo>
                    <a:lnTo>
                      <a:pt x="12" y="59"/>
                    </a:lnTo>
                    <a:lnTo>
                      <a:pt x="14" y="63"/>
                    </a:lnTo>
                    <a:lnTo>
                      <a:pt x="18" y="75"/>
                    </a:lnTo>
                    <a:lnTo>
                      <a:pt x="22" y="81"/>
                    </a:lnTo>
                    <a:lnTo>
                      <a:pt x="34" y="83"/>
                    </a:lnTo>
                    <a:lnTo>
                      <a:pt x="36" y="79"/>
                    </a:lnTo>
                    <a:lnTo>
                      <a:pt x="34" y="75"/>
                    </a:lnTo>
                    <a:lnTo>
                      <a:pt x="36" y="71"/>
                    </a:lnTo>
                    <a:lnTo>
                      <a:pt x="42" y="73"/>
                    </a:lnTo>
                    <a:lnTo>
                      <a:pt x="52" y="71"/>
                    </a:lnTo>
                    <a:lnTo>
                      <a:pt x="56" y="71"/>
                    </a:lnTo>
                    <a:lnTo>
                      <a:pt x="62" y="69"/>
                    </a:lnTo>
                    <a:lnTo>
                      <a:pt x="64" y="59"/>
                    </a:lnTo>
                    <a:lnTo>
                      <a:pt x="70" y="51"/>
                    </a:lnTo>
                    <a:lnTo>
                      <a:pt x="64" y="43"/>
                    </a:lnTo>
                    <a:lnTo>
                      <a:pt x="62" y="29"/>
                    </a:lnTo>
                    <a:lnTo>
                      <a:pt x="62" y="21"/>
                    </a:lnTo>
                    <a:lnTo>
                      <a:pt x="70" y="14"/>
                    </a:lnTo>
                    <a:lnTo>
                      <a:pt x="72" y="8"/>
                    </a:lnTo>
                    <a:lnTo>
                      <a:pt x="72" y="8"/>
                    </a:lnTo>
                    <a:lnTo>
                      <a:pt x="66" y="4"/>
                    </a:lnTo>
                    <a:lnTo>
                      <a:pt x="62" y="4"/>
                    </a:lnTo>
                    <a:lnTo>
                      <a:pt x="56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6" y="2"/>
                    </a:lnTo>
                    <a:lnTo>
                      <a:pt x="36" y="6"/>
                    </a:lnTo>
                    <a:lnTo>
                      <a:pt x="32" y="4"/>
                    </a:lnTo>
                    <a:lnTo>
                      <a:pt x="30" y="4"/>
                    </a:lnTo>
                    <a:lnTo>
                      <a:pt x="22" y="2"/>
                    </a:lnTo>
                    <a:lnTo>
                      <a:pt x="18" y="2"/>
                    </a:lnTo>
                    <a:lnTo>
                      <a:pt x="16" y="8"/>
                    </a:lnTo>
                    <a:lnTo>
                      <a:pt x="14" y="14"/>
                    </a:lnTo>
                    <a:lnTo>
                      <a:pt x="12" y="19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0" name="Freeform 14"/>
              <p:cNvSpPr>
                <a:spLocks/>
              </p:cNvSpPr>
              <p:nvPr/>
            </p:nvSpPr>
            <p:spPr bwMode="auto">
              <a:xfrm>
                <a:off x="3192627" y="2544091"/>
                <a:ext cx="85054" cy="156288"/>
              </a:xfrm>
              <a:custGeom>
                <a:avLst/>
                <a:gdLst>
                  <a:gd name="T0" fmla="*/ 14 w 80"/>
                  <a:gd name="T1" fmla="*/ 22 h 147"/>
                  <a:gd name="T2" fmla="*/ 20 w 80"/>
                  <a:gd name="T3" fmla="*/ 28 h 147"/>
                  <a:gd name="T4" fmla="*/ 12 w 80"/>
                  <a:gd name="T5" fmla="*/ 36 h 147"/>
                  <a:gd name="T6" fmla="*/ 4 w 80"/>
                  <a:gd name="T7" fmla="*/ 44 h 147"/>
                  <a:gd name="T8" fmla="*/ 12 w 80"/>
                  <a:gd name="T9" fmla="*/ 62 h 147"/>
                  <a:gd name="T10" fmla="*/ 20 w 80"/>
                  <a:gd name="T11" fmla="*/ 64 h 147"/>
                  <a:gd name="T12" fmla="*/ 24 w 80"/>
                  <a:gd name="T13" fmla="*/ 69 h 147"/>
                  <a:gd name="T14" fmla="*/ 24 w 80"/>
                  <a:gd name="T15" fmla="*/ 81 h 147"/>
                  <a:gd name="T16" fmla="*/ 34 w 80"/>
                  <a:gd name="T17" fmla="*/ 89 h 147"/>
                  <a:gd name="T18" fmla="*/ 24 w 80"/>
                  <a:gd name="T19" fmla="*/ 97 h 147"/>
                  <a:gd name="T20" fmla="*/ 20 w 80"/>
                  <a:gd name="T21" fmla="*/ 111 h 147"/>
                  <a:gd name="T22" fmla="*/ 26 w 80"/>
                  <a:gd name="T23" fmla="*/ 123 h 147"/>
                  <a:gd name="T24" fmla="*/ 36 w 80"/>
                  <a:gd name="T25" fmla="*/ 139 h 147"/>
                  <a:gd name="T26" fmla="*/ 44 w 80"/>
                  <a:gd name="T27" fmla="*/ 147 h 147"/>
                  <a:gd name="T28" fmla="*/ 48 w 80"/>
                  <a:gd name="T29" fmla="*/ 141 h 147"/>
                  <a:gd name="T30" fmla="*/ 58 w 80"/>
                  <a:gd name="T31" fmla="*/ 135 h 147"/>
                  <a:gd name="T32" fmla="*/ 64 w 80"/>
                  <a:gd name="T33" fmla="*/ 133 h 147"/>
                  <a:gd name="T34" fmla="*/ 74 w 80"/>
                  <a:gd name="T35" fmla="*/ 131 h 147"/>
                  <a:gd name="T36" fmla="*/ 76 w 80"/>
                  <a:gd name="T37" fmla="*/ 123 h 147"/>
                  <a:gd name="T38" fmla="*/ 70 w 80"/>
                  <a:gd name="T39" fmla="*/ 107 h 147"/>
                  <a:gd name="T40" fmla="*/ 64 w 80"/>
                  <a:gd name="T41" fmla="*/ 97 h 147"/>
                  <a:gd name="T42" fmla="*/ 64 w 80"/>
                  <a:gd name="T43" fmla="*/ 79 h 147"/>
                  <a:gd name="T44" fmla="*/ 70 w 80"/>
                  <a:gd name="T45" fmla="*/ 67 h 147"/>
                  <a:gd name="T46" fmla="*/ 74 w 80"/>
                  <a:gd name="T47" fmla="*/ 56 h 147"/>
                  <a:gd name="T48" fmla="*/ 72 w 80"/>
                  <a:gd name="T49" fmla="*/ 42 h 147"/>
                  <a:gd name="T50" fmla="*/ 62 w 80"/>
                  <a:gd name="T51" fmla="*/ 34 h 147"/>
                  <a:gd name="T52" fmla="*/ 52 w 80"/>
                  <a:gd name="T53" fmla="*/ 34 h 147"/>
                  <a:gd name="T54" fmla="*/ 50 w 80"/>
                  <a:gd name="T55" fmla="*/ 32 h 147"/>
                  <a:gd name="T56" fmla="*/ 48 w 80"/>
                  <a:gd name="T57" fmla="*/ 20 h 147"/>
                  <a:gd name="T58" fmla="*/ 38 w 80"/>
                  <a:gd name="T59" fmla="*/ 6 h 147"/>
                  <a:gd name="T60" fmla="*/ 28 w 80"/>
                  <a:gd name="T61" fmla="*/ 0 h 147"/>
                  <a:gd name="T62" fmla="*/ 18 w 80"/>
                  <a:gd name="T63" fmla="*/ 1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0" h="147">
                    <a:moveTo>
                      <a:pt x="18" y="14"/>
                    </a:moveTo>
                    <a:lnTo>
                      <a:pt x="14" y="22"/>
                    </a:lnTo>
                    <a:lnTo>
                      <a:pt x="16" y="28"/>
                    </a:lnTo>
                    <a:lnTo>
                      <a:pt x="20" y="28"/>
                    </a:lnTo>
                    <a:lnTo>
                      <a:pt x="18" y="32"/>
                    </a:lnTo>
                    <a:lnTo>
                      <a:pt x="12" y="36"/>
                    </a:lnTo>
                    <a:lnTo>
                      <a:pt x="6" y="36"/>
                    </a:lnTo>
                    <a:lnTo>
                      <a:pt x="4" y="44"/>
                    </a:lnTo>
                    <a:lnTo>
                      <a:pt x="0" y="48"/>
                    </a:lnTo>
                    <a:lnTo>
                      <a:pt x="12" y="62"/>
                    </a:lnTo>
                    <a:lnTo>
                      <a:pt x="16" y="62"/>
                    </a:lnTo>
                    <a:lnTo>
                      <a:pt x="20" y="64"/>
                    </a:lnTo>
                    <a:lnTo>
                      <a:pt x="24" y="64"/>
                    </a:lnTo>
                    <a:lnTo>
                      <a:pt x="24" y="69"/>
                    </a:lnTo>
                    <a:lnTo>
                      <a:pt x="20" y="75"/>
                    </a:lnTo>
                    <a:lnTo>
                      <a:pt x="24" y="81"/>
                    </a:lnTo>
                    <a:lnTo>
                      <a:pt x="28" y="81"/>
                    </a:lnTo>
                    <a:lnTo>
                      <a:pt x="34" y="89"/>
                    </a:lnTo>
                    <a:lnTo>
                      <a:pt x="30" y="93"/>
                    </a:lnTo>
                    <a:lnTo>
                      <a:pt x="24" y="97"/>
                    </a:lnTo>
                    <a:lnTo>
                      <a:pt x="24" y="105"/>
                    </a:lnTo>
                    <a:lnTo>
                      <a:pt x="20" y="111"/>
                    </a:lnTo>
                    <a:lnTo>
                      <a:pt x="22" y="121"/>
                    </a:lnTo>
                    <a:lnTo>
                      <a:pt x="26" y="123"/>
                    </a:lnTo>
                    <a:lnTo>
                      <a:pt x="26" y="131"/>
                    </a:lnTo>
                    <a:lnTo>
                      <a:pt x="36" y="139"/>
                    </a:lnTo>
                    <a:lnTo>
                      <a:pt x="38" y="143"/>
                    </a:lnTo>
                    <a:lnTo>
                      <a:pt x="44" y="147"/>
                    </a:lnTo>
                    <a:lnTo>
                      <a:pt x="48" y="147"/>
                    </a:lnTo>
                    <a:lnTo>
                      <a:pt x="48" y="141"/>
                    </a:lnTo>
                    <a:lnTo>
                      <a:pt x="54" y="137"/>
                    </a:lnTo>
                    <a:lnTo>
                      <a:pt x="58" y="135"/>
                    </a:lnTo>
                    <a:lnTo>
                      <a:pt x="62" y="133"/>
                    </a:lnTo>
                    <a:lnTo>
                      <a:pt x="64" y="133"/>
                    </a:lnTo>
                    <a:lnTo>
                      <a:pt x="70" y="131"/>
                    </a:lnTo>
                    <a:lnTo>
                      <a:pt x="74" y="131"/>
                    </a:lnTo>
                    <a:lnTo>
                      <a:pt x="80" y="129"/>
                    </a:lnTo>
                    <a:lnTo>
                      <a:pt x="76" y="123"/>
                    </a:lnTo>
                    <a:lnTo>
                      <a:pt x="72" y="111"/>
                    </a:lnTo>
                    <a:lnTo>
                      <a:pt x="70" y="107"/>
                    </a:lnTo>
                    <a:lnTo>
                      <a:pt x="70" y="99"/>
                    </a:lnTo>
                    <a:lnTo>
                      <a:pt x="64" y="97"/>
                    </a:lnTo>
                    <a:lnTo>
                      <a:pt x="58" y="87"/>
                    </a:lnTo>
                    <a:lnTo>
                      <a:pt x="64" y="79"/>
                    </a:lnTo>
                    <a:lnTo>
                      <a:pt x="64" y="73"/>
                    </a:lnTo>
                    <a:lnTo>
                      <a:pt x="70" y="67"/>
                    </a:lnTo>
                    <a:lnTo>
                      <a:pt x="72" y="62"/>
                    </a:lnTo>
                    <a:lnTo>
                      <a:pt x="74" y="56"/>
                    </a:lnTo>
                    <a:lnTo>
                      <a:pt x="74" y="48"/>
                    </a:lnTo>
                    <a:lnTo>
                      <a:pt x="72" y="42"/>
                    </a:lnTo>
                    <a:lnTo>
                      <a:pt x="68" y="40"/>
                    </a:lnTo>
                    <a:lnTo>
                      <a:pt x="62" y="34"/>
                    </a:lnTo>
                    <a:lnTo>
                      <a:pt x="56" y="32"/>
                    </a:lnTo>
                    <a:lnTo>
                      <a:pt x="52" y="34"/>
                    </a:lnTo>
                    <a:lnTo>
                      <a:pt x="50" y="40"/>
                    </a:lnTo>
                    <a:lnTo>
                      <a:pt x="50" y="32"/>
                    </a:lnTo>
                    <a:lnTo>
                      <a:pt x="52" y="28"/>
                    </a:lnTo>
                    <a:lnTo>
                      <a:pt x="48" y="20"/>
                    </a:lnTo>
                    <a:lnTo>
                      <a:pt x="42" y="10"/>
                    </a:lnTo>
                    <a:lnTo>
                      <a:pt x="38" y="6"/>
                    </a:lnTo>
                    <a:lnTo>
                      <a:pt x="30" y="2"/>
                    </a:lnTo>
                    <a:lnTo>
                      <a:pt x="28" y="0"/>
                    </a:lnTo>
                    <a:lnTo>
                      <a:pt x="26" y="8"/>
                    </a:ln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1" name="Freeform 15"/>
              <p:cNvSpPr>
                <a:spLocks/>
              </p:cNvSpPr>
              <p:nvPr/>
            </p:nvSpPr>
            <p:spPr bwMode="auto">
              <a:xfrm>
                <a:off x="3313829" y="2603629"/>
                <a:ext cx="59538" cy="75486"/>
              </a:xfrm>
              <a:custGeom>
                <a:avLst/>
                <a:gdLst>
                  <a:gd name="T0" fmla="*/ 6 w 56"/>
                  <a:gd name="T1" fmla="*/ 13 h 71"/>
                  <a:gd name="T2" fmla="*/ 6 w 56"/>
                  <a:gd name="T3" fmla="*/ 21 h 71"/>
                  <a:gd name="T4" fmla="*/ 8 w 56"/>
                  <a:gd name="T5" fmla="*/ 35 h 71"/>
                  <a:gd name="T6" fmla="*/ 14 w 56"/>
                  <a:gd name="T7" fmla="*/ 43 h 71"/>
                  <a:gd name="T8" fmla="*/ 8 w 56"/>
                  <a:gd name="T9" fmla="*/ 51 h 71"/>
                  <a:gd name="T10" fmla="*/ 6 w 56"/>
                  <a:gd name="T11" fmla="*/ 61 h 71"/>
                  <a:gd name="T12" fmla="*/ 0 w 56"/>
                  <a:gd name="T13" fmla="*/ 63 h 71"/>
                  <a:gd name="T14" fmla="*/ 4 w 56"/>
                  <a:gd name="T15" fmla="*/ 69 h 71"/>
                  <a:gd name="T16" fmla="*/ 14 w 56"/>
                  <a:gd name="T17" fmla="*/ 71 h 71"/>
                  <a:gd name="T18" fmla="*/ 16 w 56"/>
                  <a:gd name="T19" fmla="*/ 69 h 71"/>
                  <a:gd name="T20" fmla="*/ 24 w 56"/>
                  <a:gd name="T21" fmla="*/ 67 h 71"/>
                  <a:gd name="T22" fmla="*/ 24 w 56"/>
                  <a:gd name="T23" fmla="*/ 71 h 71"/>
                  <a:gd name="T24" fmla="*/ 26 w 56"/>
                  <a:gd name="T25" fmla="*/ 71 h 71"/>
                  <a:gd name="T26" fmla="*/ 32 w 56"/>
                  <a:gd name="T27" fmla="*/ 69 h 71"/>
                  <a:gd name="T28" fmla="*/ 38 w 56"/>
                  <a:gd name="T29" fmla="*/ 59 h 71"/>
                  <a:gd name="T30" fmla="*/ 42 w 56"/>
                  <a:gd name="T31" fmla="*/ 47 h 71"/>
                  <a:gd name="T32" fmla="*/ 48 w 56"/>
                  <a:gd name="T33" fmla="*/ 39 h 71"/>
                  <a:gd name="T34" fmla="*/ 56 w 56"/>
                  <a:gd name="T35" fmla="*/ 33 h 71"/>
                  <a:gd name="T36" fmla="*/ 56 w 56"/>
                  <a:gd name="T37" fmla="*/ 29 h 71"/>
                  <a:gd name="T38" fmla="*/ 54 w 56"/>
                  <a:gd name="T39" fmla="*/ 27 h 71"/>
                  <a:gd name="T40" fmla="*/ 52 w 56"/>
                  <a:gd name="T41" fmla="*/ 25 h 71"/>
                  <a:gd name="T42" fmla="*/ 50 w 56"/>
                  <a:gd name="T43" fmla="*/ 25 h 71"/>
                  <a:gd name="T44" fmla="*/ 46 w 56"/>
                  <a:gd name="T45" fmla="*/ 21 h 71"/>
                  <a:gd name="T46" fmla="*/ 46 w 56"/>
                  <a:gd name="T47" fmla="*/ 19 h 71"/>
                  <a:gd name="T48" fmla="*/ 44 w 56"/>
                  <a:gd name="T49" fmla="*/ 17 h 71"/>
                  <a:gd name="T50" fmla="*/ 40 w 56"/>
                  <a:gd name="T51" fmla="*/ 15 h 71"/>
                  <a:gd name="T52" fmla="*/ 38 w 56"/>
                  <a:gd name="T53" fmla="*/ 11 h 71"/>
                  <a:gd name="T54" fmla="*/ 34 w 56"/>
                  <a:gd name="T55" fmla="*/ 4 h 71"/>
                  <a:gd name="T56" fmla="*/ 28 w 56"/>
                  <a:gd name="T57" fmla="*/ 4 h 71"/>
                  <a:gd name="T58" fmla="*/ 22 w 56"/>
                  <a:gd name="T59" fmla="*/ 2 h 71"/>
                  <a:gd name="T60" fmla="*/ 18 w 56"/>
                  <a:gd name="T61" fmla="*/ 0 h 71"/>
                  <a:gd name="T62" fmla="*/ 16 w 56"/>
                  <a:gd name="T63" fmla="*/ 0 h 71"/>
                  <a:gd name="T64" fmla="*/ 14 w 56"/>
                  <a:gd name="T65" fmla="*/ 6 h 71"/>
                  <a:gd name="T66" fmla="*/ 6 w 56"/>
                  <a:gd name="T67" fmla="*/ 1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6" h="71">
                    <a:moveTo>
                      <a:pt x="6" y="13"/>
                    </a:moveTo>
                    <a:lnTo>
                      <a:pt x="6" y="21"/>
                    </a:lnTo>
                    <a:lnTo>
                      <a:pt x="8" y="35"/>
                    </a:lnTo>
                    <a:lnTo>
                      <a:pt x="14" y="43"/>
                    </a:lnTo>
                    <a:lnTo>
                      <a:pt x="8" y="51"/>
                    </a:lnTo>
                    <a:lnTo>
                      <a:pt x="6" y="61"/>
                    </a:lnTo>
                    <a:lnTo>
                      <a:pt x="0" y="63"/>
                    </a:lnTo>
                    <a:lnTo>
                      <a:pt x="4" y="69"/>
                    </a:lnTo>
                    <a:lnTo>
                      <a:pt x="14" y="71"/>
                    </a:lnTo>
                    <a:lnTo>
                      <a:pt x="16" y="69"/>
                    </a:lnTo>
                    <a:lnTo>
                      <a:pt x="24" y="67"/>
                    </a:lnTo>
                    <a:lnTo>
                      <a:pt x="24" y="71"/>
                    </a:lnTo>
                    <a:lnTo>
                      <a:pt x="26" y="71"/>
                    </a:lnTo>
                    <a:lnTo>
                      <a:pt x="32" y="69"/>
                    </a:lnTo>
                    <a:lnTo>
                      <a:pt x="38" y="59"/>
                    </a:lnTo>
                    <a:lnTo>
                      <a:pt x="42" y="47"/>
                    </a:lnTo>
                    <a:lnTo>
                      <a:pt x="48" y="39"/>
                    </a:lnTo>
                    <a:lnTo>
                      <a:pt x="56" y="33"/>
                    </a:lnTo>
                    <a:lnTo>
                      <a:pt x="56" y="29"/>
                    </a:lnTo>
                    <a:lnTo>
                      <a:pt x="54" y="27"/>
                    </a:lnTo>
                    <a:lnTo>
                      <a:pt x="52" y="25"/>
                    </a:lnTo>
                    <a:lnTo>
                      <a:pt x="50" y="25"/>
                    </a:lnTo>
                    <a:lnTo>
                      <a:pt x="46" y="21"/>
                    </a:lnTo>
                    <a:lnTo>
                      <a:pt x="46" y="19"/>
                    </a:lnTo>
                    <a:lnTo>
                      <a:pt x="44" y="17"/>
                    </a:lnTo>
                    <a:lnTo>
                      <a:pt x="40" y="15"/>
                    </a:lnTo>
                    <a:lnTo>
                      <a:pt x="38" y="11"/>
                    </a:lnTo>
                    <a:lnTo>
                      <a:pt x="34" y="4"/>
                    </a:lnTo>
                    <a:lnTo>
                      <a:pt x="28" y="4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6" y="0"/>
                    </a:lnTo>
                    <a:lnTo>
                      <a:pt x="14" y="6"/>
                    </a:lnTo>
                    <a:lnTo>
                      <a:pt x="6" y="13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2" name="Freeform 16"/>
              <p:cNvSpPr>
                <a:spLocks/>
              </p:cNvSpPr>
              <p:nvPr/>
            </p:nvSpPr>
            <p:spPr bwMode="auto">
              <a:xfrm>
                <a:off x="3196879" y="3128841"/>
                <a:ext cx="155224" cy="171172"/>
              </a:xfrm>
              <a:custGeom>
                <a:avLst/>
                <a:gdLst>
                  <a:gd name="T0" fmla="*/ 52 w 146"/>
                  <a:gd name="T1" fmla="*/ 0 h 161"/>
                  <a:gd name="T2" fmla="*/ 36 w 146"/>
                  <a:gd name="T3" fmla="*/ 0 h 161"/>
                  <a:gd name="T4" fmla="*/ 10 w 146"/>
                  <a:gd name="T5" fmla="*/ 6 h 161"/>
                  <a:gd name="T6" fmla="*/ 0 w 146"/>
                  <a:gd name="T7" fmla="*/ 24 h 161"/>
                  <a:gd name="T8" fmla="*/ 2 w 146"/>
                  <a:gd name="T9" fmla="*/ 32 h 161"/>
                  <a:gd name="T10" fmla="*/ 0 w 146"/>
                  <a:gd name="T11" fmla="*/ 59 h 161"/>
                  <a:gd name="T12" fmla="*/ 6 w 146"/>
                  <a:gd name="T13" fmla="*/ 69 h 161"/>
                  <a:gd name="T14" fmla="*/ 16 w 146"/>
                  <a:gd name="T15" fmla="*/ 75 h 161"/>
                  <a:gd name="T16" fmla="*/ 24 w 146"/>
                  <a:gd name="T17" fmla="*/ 85 h 161"/>
                  <a:gd name="T18" fmla="*/ 40 w 146"/>
                  <a:gd name="T19" fmla="*/ 95 h 161"/>
                  <a:gd name="T20" fmla="*/ 50 w 146"/>
                  <a:gd name="T21" fmla="*/ 97 h 161"/>
                  <a:gd name="T22" fmla="*/ 60 w 146"/>
                  <a:gd name="T23" fmla="*/ 103 h 161"/>
                  <a:gd name="T24" fmla="*/ 72 w 146"/>
                  <a:gd name="T25" fmla="*/ 109 h 161"/>
                  <a:gd name="T26" fmla="*/ 84 w 146"/>
                  <a:gd name="T27" fmla="*/ 113 h 161"/>
                  <a:gd name="T28" fmla="*/ 94 w 146"/>
                  <a:gd name="T29" fmla="*/ 121 h 161"/>
                  <a:gd name="T30" fmla="*/ 80 w 146"/>
                  <a:gd name="T31" fmla="*/ 151 h 161"/>
                  <a:gd name="T32" fmla="*/ 78 w 146"/>
                  <a:gd name="T33" fmla="*/ 159 h 161"/>
                  <a:gd name="T34" fmla="*/ 88 w 146"/>
                  <a:gd name="T35" fmla="*/ 157 h 161"/>
                  <a:gd name="T36" fmla="*/ 110 w 146"/>
                  <a:gd name="T37" fmla="*/ 161 h 161"/>
                  <a:gd name="T38" fmla="*/ 120 w 146"/>
                  <a:gd name="T39" fmla="*/ 157 h 161"/>
                  <a:gd name="T40" fmla="*/ 130 w 146"/>
                  <a:gd name="T41" fmla="*/ 159 h 161"/>
                  <a:gd name="T42" fmla="*/ 136 w 146"/>
                  <a:gd name="T43" fmla="*/ 147 h 161"/>
                  <a:gd name="T44" fmla="*/ 144 w 146"/>
                  <a:gd name="T45" fmla="*/ 141 h 161"/>
                  <a:gd name="T46" fmla="*/ 142 w 146"/>
                  <a:gd name="T47" fmla="*/ 131 h 161"/>
                  <a:gd name="T48" fmla="*/ 144 w 146"/>
                  <a:gd name="T49" fmla="*/ 125 h 161"/>
                  <a:gd name="T50" fmla="*/ 142 w 146"/>
                  <a:gd name="T51" fmla="*/ 123 h 161"/>
                  <a:gd name="T52" fmla="*/ 144 w 146"/>
                  <a:gd name="T53" fmla="*/ 115 h 161"/>
                  <a:gd name="T54" fmla="*/ 144 w 146"/>
                  <a:gd name="T55" fmla="*/ 103 h 161"/>
                  <a:gd name="T56" fmla="*/ 146 w 146"/>
                  <a:gd name="T57" fmla="*/ 91 h 161"/>
                  <a:gd name="T58" fmla="*/ 140 w 146"/>
                  <a:gd name="T59" fmla="*/ 87 h 161"/>
                  <a:gd name="T60" fmla="*/ 134 w 146"/>
                  <a:gd name="T61" fmla="*/ 89 h 161"/>
                  <a:gd name="T62" fmla="*/ 124 w 146"/>
                  <a:gd name="T63" fmla="*/ 89 h 161"/>
                  <a:gd name="T64" fmla="*/ 118 w 146"/>
                  <a:gd name="T65" fmla="*/ 59 h 161"/>
                  <a:gd name="T66" fmla="*/ 112 w 146"/>
                  <a:gd name="T67" fmla="*/ 55 h 161"/>
                  <a:gd name="T68" fmla="*/ 108 w 146"/>
                  <a:gd name="T69" fmla="*/ 53 h 161"/>
                  <a:gd name="T70" fmla="*/ 98 w 146"/>
                  <a:gd name="T71" fmla="*/ 55 h 161"/>
                  <a:gd name="T72" fmla="*/ 90 w 146"/>
                  <a:gd name="T73" fmla="*/ 55 h 161"/>
                  <a:gd name="T74" fmla="*/ 82 w 146"/>
                  <a:gd name="T75" fmla="*/ 53 h 161"/>
                  <a:gd name="T76" fmla="*/ 78 w 146"/>
                  <a:gd name="T77" fmla="*/ 49 h 161"/>
                  <a:gd name="T78" fmla="*/ 78 w 146"/>
                  <a:gd name="T79" fmla="*/ 30 h 161"/>
                  <a:gd name="T80" fmla="*/ 70 w 146"/>
                  <a:gd name="T81" fmla="*/ 14 h 161"/>
                  <a:gd name="T82" fmla="*/ 68 w 146"/>
                  <a:gd name="T83" fmla="*/ 8 h 161"/>
                  <a:gd name="T84" fmla="*/ 52 w 146"/>
                  <a:gd name="T85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46" h="161">
                    <a:moveTo>
                      <a:pt x="52" y="0"/>
                    </a:moveTo>
                    <a:lnTo>
                      <a:pt x="36" y="0"/>
                    </a:lnTo>
                    <a:lnTo>
                      <a:pt x="10" y="6"/>
                    </a:lnTo>
                    <a:lnTo>
                      <a:pt x="0" y="24"/>
                    </a:lnTo>
                    <a:lnTo>
                      <a:pt x="2" y="32"/>
                    </a:lnTo>
                    <a:lnTo>
                      <a:pt x="0" y="59"/>
                    </a:lnTo>
                    <a:lnTo>
                      <a:pt x="6" y="69"/>
                    </a:lnTo>
                    <a:lnTo>
                      <a:pt x="16" y="75"/>
                    </a:lnTo>
                    <a:lnTo>
                      <a:pt x="24" y="85"/>
                    </a:lnTo>
                    <a:lnTo>
                      <a:pt x="40" y="95"/>
                    </a:lnTo>
                    <a:lnTo>
                      <a:pt x="50" y="97"/>
                    </a:lnTo>
                    <a:lnTo>
                      <a:pt x="60" y="103"/>
                    </a:lnTo>
                    <a:lnTo>
                      <a:pt x="72" y="109"/>
                    </a:lnTo>
                    <a:lnTo>
                      <a:pt x="84" y="113"/>
                    </a:lnTo>
                    <a:lnTo>
                      <a:pt x="94" y="121"/>
                    </a:lnTo>
                    <a:lnTo>
                      <a:pt x="80" y="151"/>
                    </a:lnTo>
                    <a:lnTo>
                      <a:pt x="78" y="159"/>
                    </a:lnTo>
                    <a:lnTo>
                      <a:pt x="88" y="157"/>
                    </a:lnTo>
                    <a:lnTo>
                      <a:pt x="110" y="161"/>
                    </a:lnTo>
                    <a:lnTo>
                      <a:pt x="120" y="157"/>
                    </a:lnTo>
                    <a:lnTo>
                      <a:pt x="130" y="159"/>
                    </a:lnTo>
                    <a:lnTo>
                      <a:pt x="136" y="147"/>
                    </a:lnTo>
                    <a:lnTo>
                      <a:pt x="144" y="141"/>
                    </a:lnTo>
                    <a:lnTo>
                      <a:pt x="142" y="131"/>
                    </a:lnTo>
                    <a:lnTo>
                      <a:pt x="144" y="125"/>
                    </a:lnTo>
                    <a:lnTo>
                      <a:pt x="142" y="123"/>
                    </a:lnTo>
                    <a:lnTo>
                      <a:pt x="144" y="115"/>
                    </a:lnTo>
                    <a:lnTo>
                      <a:pt x="144" y="103"/>
                    </a:lnTo>
                    <a:lnTo>
                      <a:pt x="146" y="91"/>
                    </a:lnTo>
                    <a:lnTo>
                      <a:pt x="140" y="87"/>
                    </a:lnTo>
                    <a:lnTo>
                      <a:pt x="134" y="89"/>
                    </a:lnTo>
                    <a:lnTo>
                      <a:pt x="124" y="89"/>
                    </a:lnTo>
                    <a:lnTo>
                      <a:pt x="118" y="59"/>
                    </a:lnTo>
                    <a:lnTo>
                      <a:pt x="112" y="55"/>
                    </a:lnTo>
                    <a:lnTo>
                      <a:pt x="108" y="53"/>
                    </a:lnTo>
                    <a:lnTo>
                      <a:pt x="98" y="55"/>
                    </a:lnTo>
                    <a:lnTo>
                      <a:pt x="90" y="55"/>
                    </a:lnTo>
                    <a:lnTo>
                      <a:pt x="82" y="53"/>
                    </a:lnTo>
                    <a:lnTo>
                      <a:pt x="78" y="49"/>
                    </a:lnTo>
                    <a:lnTo>
                      <a:pt x="78" y="30"/>
                    </a:lnTo>
                    <a:lnTo>
                      <a:pt x="70" y="14"/>
                    </a:lnTo>
                    <a:lnTo>
                      <a:pt x="68" y="8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3" name="Freeform 18"/>
              <p:cNvSpPr>
                <a:spLocks/>
              </p:cNvSpPr>
              <p:nvPr/>
            </p:nvSpPr>
            <p:spPr bwMode="auto">
              <a:xfrm>
                <a:off x="2866230" y="2459036"/>
                <a:ext cx="221142" cy="345534"/>
              </a:xfrm>
              <a:custGeom>
                <a:avLst/>
                <a:gdLst>
                  <a:gd name="T0" fmla="*/ 192 w 208"/>
                  <a:gd name="T1" fmla="*/ 193 h 325"/>
                  <a:gd name="T2" fmla="*/ 196 w 208"/>
                  <a:gd name="T3" fmla="*/ 173 h 325"/>
                  <a:gd name="T4" fmla="*/ 194 w 208"/>
                  <a:gd name="T5" fmla="*/ 163 h 325"/>
                  <a:gd name="T6" fmla="*/ 202 w 208"/>
                  <a:gd name="T7" fmla="*/ 130 h 325"/>
                  <a:gd name="T8" fmla="*/ 166 w 208"/>
                  <a:gd name="T9" fmla="*/ 124 h 325"/>
                  <a:gd name="T10" fmla="*/ 148 w 208"/>
                  <a:gd name="T11" fmla="*/ 106 h 325"/>
                  <a:gd name="T12" fmla="*/ 122 w 208"/>
                  <a:gd name="T13" fmla="*/ 106 h 325"/>
                  <a:gd name="T14" fmla="*/ 114 w 208"/>
                  <a:gd name="T15" fmla="*/ 66 h 325"/>
                  <a:gd name="T16" fmla="*/ 110 w 208"/>
                  <a:gd name="T17" fmla="*/ 56 h 325"/>
                  <a:gd name="T18" fmla="*/ 128 w 208"/>
                  <a:gd name="T19" fmla="*/ 16 h 325"/>
                  <a:gd name="T20" fmla="*/ 144 w 208"/>
                  <a:gd name="T21" fmla="*/ 2 h 325"/>
                  <a:gd name="T22" fmla="*/ 134 w 208"/>
                  <a:gd name="T23" fmla="*/ 2 h 325"/>
                  <a:gd name="T24" fmla="*/ 124 w 208"/>
                  <a:gd name="T25" fmla="*/ 16 h 325"/>
                  <a:gd name="T26" fmla="*/ 104 w 208"/>
                  <a:gd name="T27" fmla="*/ 24 h 325"/>
                  <a:gd name="T28" fmla="*/ 90 w 208"/>
                  <a:gd name="T29" fmla="*/ 28 h 325"/>
                  <a:gd name="T30" fmla="*/ 86 w 208"/>
                  <a:gd name="T31" fmla="*/ 28 h 325"/>
                  <a:gd name="T32" fmla="*/ 72 w 208"/>
                  <a:gd name="T33" fmla="*/ 32 h 325"/>
                  <a:gd name="T34" fmla="*/ 62 w 208"/>
                  <a:gd name="T35" fmla="*/ 54 h 325"/>
                  <a:gd name="T36" fmla="*/ 60 w 208"/>
                  <a:gd name="T37" fmla="*/ 62 h 325"/>
                  <a:gd name="T38" fmla="*/ 48 w 208"/>
                  <a:gd name="T39" fmla="*/ 72 h 325"/>
                  <a:gd name="T40" fmla="*/ 44 w 208"/>
                  <a:gd name="T41" fmla="*/ 84 h 325"/>
                  <a:gd name="T42" fmla="*/ 40 w 208"/>
                  <a:gd name="T43" fmla="*/ 92 h 325"/>
                  <a:gd name="T44" fmla="*/ 38 w 208"/>
                  <a:gd name="T45" fmla="*/ 84 h 325"/>
                  <a:gd name="T46" fmla="*/ 30 w 208"/>
                  <a:gd name="T47" fmla="*/ 80 h 325"/>
                  <a:gd name="T48" fmla="*/ 28 w 208"/>
                  <a:gd name="T49" fmla="*/ 96 h 325"/>
                  <a:gd name="T50" fmla="*/ 28 w 208"/>
                  <a:gd name="T51" fmla="*/ 114 h 325"/>
                  <a:gd name="T52" fmla="*/ 34 w 208"/>
                  <a:gd name="T53" fmla="*/ 132 h 325"/>
                  <a:gd name="T54" fmla="*/ 28 w 208"/>
                  <a:gd name="T55" fmla="*/ 142 h 325"/>
                  <a:gd name="T56" fmla="*/ 30 w 208"/>
                  <a:gd name="T57" fmla="*/ 155 h 325"/>
                  <a:gd name="T58" fmla="*/ 26 w 208"/>
                  <a:gd name="T59" fmla="*/ 169 h 325"/>
                  <a:gd name="T60" fmla="*/ 34 w 208"/>
                  <a:gd name="T61" fmla="*/ 167 h 325"/>
                  <a:gd name="T62" fmla="*/ 28 w 208"/>
                  <a:gd name="T63" fmla="*/ 183 h 325"/>
                  <a:gd name="T64" fmla="*/ 14 w 208"/>
                  <a:gd name="T65" fmla="*/ 199 h 325"/>
                  <a:gd name="T66" fmla="*/ 4 w 208"/>
                  <a:gd name="T67" fmla="*/ 203 h 325"/>
                  <a:gd name="T68" fmla="*/ 2 w 208"/>
                  <a:gd name="T69" fmla="*/ 215 h 325"/>
                  <a:gd name="T70" fmla="*/ 0 w 208"/>
                  <a:gd name="T71" fmla="*/ 221 h 325"/>
                  <a:gd name="T72" fmla="*/ 14 w 208"/>
                  <a:gd name="T73" fmla="*/ 229 h 325"/>
                  <a:gd name="T74" fmla="*/ 30 w 208"/>
                  <a:gd name="T75" fmla="*/ 241 h 325"/>
                  <a:gd name="T76" fmla="*/ 46 w 208"/>
                  <a:gd name="T77" fmla="*/ 239 h 325"/>
                  <a:gd name="T78" fmla="*/ 64 w 208"/>
                  <a:gd name="T79" fmla="*/ 251 h 325"/>
                  <a:gd name="T80" fmla="*/ 78 w 208"/>
                  <a:gd name="T81" fmla="*/ 263 h 325"/>
                  <a:gd name="T82" fmla="*/ 92 w 208"/>
                  <a:gd name="T83" fmla="*/ 275 h 325"/>
                  <a:gd name="T84" fmla="*/ 100 w 208"/>
                  <a:gd name="T85" fmla="*/ 287 h 325"/>
                  <a:gd name="T86" fmla="*/ 114 w 208"/>
                  <a:gd name="T87" fmla="*/ 293 h 325"/>
                  <a:gd name="T88" fmla="*/ 132 w 208"/>
                  <a:gd name="T89" fmla="*/ 293 h 325"/>
                  <a:gd name="T90" fmla="*/ 156 w 208"/>
                  <a:gd name="T91" fmla="*/ 299 h 325"/>
                  <a:gd name="T92" fmla="*/ 166 w 208"/>
                  <a:gd name="T93" fmla="*/ 269 h 325"/>
                  <a:gd name="T94" fmla="*/ 154 w 208"/>
                  <a:gd name="T95" fmla="*/ 257 h 325"/>
                  <a:gd name="T96" fmla="*/ 166 w 208"/>
                  <a:gd name="T97" fmla="*/ 235 h 325"/>
                  <a:gd name="T98" fmla="*/ 158 w 208"/>
                  <a:gd name="T99" fmla="*/ 227 h 325"/>
                  <a:gd name="T100" fmla="*/ 186 w 208"/>
                  <a:gd name="T101" fmla="*/ 211 h 325"/>
                  <a:gd name="T102" fmla="*/ 192 w 208"/>
                  <a:gd name="T103" fmla="*/ 213 h 325"/>
                  <a:gd name="T104" fmla="*/ 202 w 208"/>
                  <a:gd name="T105" fmla="*/ 213 h 325"/>
                  <a:gd name="T106" fmla="*/ 204 w 208"/>
                  <a:gd name="T107" fmla="*/ 207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8" h="325">
                    <a:moveTo>
                      <a:pt x="204" y="207"/>
                    </a:moveTo>
                    <a:lnTo>
                      <a:pt x="200" y="201"/>
                    </a:lnTo>
                    <a:lnTo>
                      <a:pt x="192" y="193"/>
                    </a:lnTo>
                    <a:lnTo>
                      <a:pt x="202" y="183"/>
                    </a:lnTo>
                    <a:lnTo>
                      <a:pt x="200" y="173"/>
                    </a:lnTo>
                    <a:lnTo>
                      <a:pt x="196" y="173"/>
                    </a:lnTo>
                    <a:lnTo>
                      <a:pt x="196" y="171"/>
                    </a:lnTo>
                    <a:lnTo>
                      <a:pt x="196" y="169"/>
                    </a:lnTo>
                    <a:lnTo>
                      <a:pt x="194" y="163"/>
                    </a:lnTo>
                    <a:lnTo>
                      <a:pt x="196" y="147"/>
                    </a:lnTo>
                    <a:lnTo>
                      <a:pt x="196" y="142"/>
                    </a:lnTo>
                    <a:lnTo>
                      <a:pt x="202" y="130"/>
                    </a:lnTo>
                    <a:lnTo>
                      <a:pt x="202" y="124"/>
                    </a:lnTo>
                    <a:lnTo>
                      <a:pt x="198" y="124"/>
                    </a:lnTo>
                    <a:lnTo>
                      <a:pt x="166" y="124"/>
                    </a:lnTo>
                    <a:lnTo>
                      <a:pt x="158" y="110"/>
                    </a:lnTo>
                    <a:lnTo>
                      <a:pt x="154" y="110"/>
                    </a:lnTo>
                    <a:lnTo>
                      <a:pt x="148" y="106"/>
                    </a:lnTo>
                    <a:lnTo>
                      <a:pt x="140" y="108"/>
                    </a:lnTo>
                    <a:lnTo>
                      <a:pt x="134" y="106"/>
                    </a:lnTo>
                    <a:lnTo>
                      <a:pt x="122" y="106"/>
                    </a:lnTo>
                    <a:lnTo>
                      <a:pt x="118" y="100"/>
                    </a:lnTo>
                    <a:lnTo>
                      <a:pt x="120" y="82"/>
                    </a:lnTo>
                    <a:lnTo>
                      <a:pt x="114" y="66"/>
                    </a:lnTo>
                    <a:lnTo>
                      <a:pt x="104" y="68"/>
                    </a:lnTo>
                    <a:lnTo>
                      <a:pt x="104" y="62"/>
                    </a:lnTo>
                    <a:lnTo>
                      <a:pt x="110" y="56"/>
                    </a:lnTo>
                    <a:lnTo>
                      <a:pt x="112" y="40"/>
                    </a:lnTo>
                    <a:lnTo>
                      <a:pt x="124" y="28"/>
                    </a:lnTo>
                    <a:lnTo>
                      <a:pt x="128" y="16"/>
                    </a:lnTo>
                    <a:lnTo>
                      <a:pt x="142" y="12"/>
                    </a:lnTo>
                    <a:lnTo>
                      <a:pt x="146" y="10"/>
                    </a:lnTo>
                    <a:lnTo>
                      <a:pt x="144" y="2"/>
                    </a:lnTo>
                    <a:lnTo>
                      <a:pt x="140" y="0"/>
                    </a:lnTo>
                    <a:lnTo>
                      <a:pt x="136" y="0"/>
                    </a:lnTo>
                    <a:lnTo>
                      <a:pt x="134" y="2"/>
                    </a:lnTo>
                    <a:lnTo>
                      <a:pt x="128" y="6"/>
                    </a:lnTo>
                    <a:lnTo>
                      <a:pt x="128" y="10"/>
                    </a:lnTo>
                    <a:lnTo>
                      <a:pt x="124" y="16"/>
                    </a:lnTo>
                    <a:lnTo>
                      <a:pt x="118" y="16"/>
                    </a:lnTo>
                    <a:lnTo>
                      <a:pt x="112" y="20"/>
                    </a:lnTo>
                    <a:lnTo>
                      <a:pt x="104" y="24"/>
                    </a:lnTo>
                    <a:lnTo>
                      <a:pt x="94" y="22"/>
                    </a:lnTo>
                    <a:lnTo>
                      <a:pt x="90" y="24"/>
                    </a:lnTo>
                    <a:lnTo>
                      <a:pt x="90" y="28"/>
                    </a:lnTo>
                    <a:lnTo>
                      <a:pt x="88" y="32"/>
                    </a:lnTo>
                    <a:lnTo>
                      <a:pt x="86" y="30"/>
                    </a:lnTo>
                    <a:lnTo>
                      <a:pt x="86" y="28"/>
                    </a:lnTo>
                    <a:lnTo>
                      <a:pt x="80" y="28"/>
                    </a:lnTo>
                    <a:lnTo>
                      <a:pt x="78" y="32"/>
                    </a:lnTo>
                    <a:lnTo>
                      <a:pt x="72" y="32"/>
                    </a:lnTo>
                    <a:lnTo>
                      <a:pt x="68" y="36"/>
                    </a:lnTo>
                    <a:lnTo>
                      <a:pt x="64" y="42"/>
                    </a:lnTo>
                    <a:lnTo>
                      <a:pt x="62" y="54"/>
                    </a:lnTo>
                    <a:lnTo>
                      <a:pt x="64" y="60"/>
                    </a:lnTo>
                    <a:lnTo>
                      <a:pt x="62" y="62"/>
                    </a:lnTo>
                    <a:lnTo>
                      <a:pt x="60" y="62"/>
                    </a:lnTo>
                    <a:lnTo>
                      <a:pt x="54" y="64"/>
                    </a:lnTo>
                    <a:lnTo>
                      <a:pt x="52" y="68"/>
                    </a:lnTo>
                    <a:lnTo>
                      <a:pt x="48" y="72"/>
                    </a:lnTo>
                    <a:lnTo>
                      <a:pt x="42" y="78"/>
                    </a:lnTo>
                    <a:lnTo>
                      <a:pt x="42" y="80"/>
                    </a:lnTo>
                    <a:lnTo>
                      <a:pt x="44" y="84"/>
                    </a:lnTo>
                    <a:lnTo>
                      <a:pt x="44" y="88"/>
                    </a:lnTo>
                    <a:lnTo>
                      <a:pt x="42" y="90"/>
                    </a:lnTo>
                    <a:lnTo>
                      <a:pt x="40" y="92"/>
                    </a:lnTo>
                    <a:lnTo>
                      <a:pt x="40" y="88"/>
                    </a:lnTo>
                    <a:lnTo>
                      <a:pt x="42" y="88"/>
                    </a:lnTo>
                    <a:lnTo>
                      <a:pt x="38" y="84"/>
                    </a:lnTo>
                    <a:lnTo>
                      <a:pt x="34" y="78"/>
                    </a:lnTo>
                    <a:lnTo>
                      <a:pt x="32" y="76"/>
                    </a:lnTo>
                    <a:lnTo>
                      <a:pt x="30" y="80"/>
                    </a:lnTo>
                    <a:lnTo>
                      <a:pt x="34" y="86"/>
                    </a:lnTo>
                    <a:lnTo>
                      <a:pt x="32" y="96"/>
                    </a:lnTo>
                    <a:lnTo>
                      <a:pt x="28" y="96"/>
                    </a:lnTo>
                    <a:lnTo>
                      <a:pt x="22" y="102"/>
                    </a:lnTo>
                    <a:lnTo>
                      <a:pt x="26" y="108"/>
                    </a:lnTo>
                    <a:lnTo>
                      <a:pt x="28" y="114"/>
                    </a:lnTo>
                    <a:lnTo>
                      <a:pt x="32" y="116"/>
                    </a:lnTo>
                    <a:lnTo>
                      <a:pt x="30" y="126"/>
                    </a:lnTo>
                    <a:lnTo>
                      <a:pt x="34" y="132"/>
                    </a:lnTo>
                    <a:lnTo>
                      <a:pt x="32" y="136"/>
                    </a:lnTo>
                    <a:lnTo>
                      <a:pt x="28" y="138"/>
                    </a:lnTo>
                    <a:lnTo>
                      <a:pt x="28" y="142"/>
                    </a:lnTo>
                    <a:lnTo>
                      <a:pt x="28" y="144"/>
                    </a:lnTo>
                    <a:lnTo>
                      <a:pt x="28" y="151"/>
                    </a:lnTo>
                    <a:lnTo>
                      <a:pt x="30" y="155"/>
                    </a:lnTo>
                    <a:lnTo>
                      <a:pt x="30" y="161"/>
                    </a:lnTo>
                    <a:lnTo>
                      <a:pt x="26" y="165"/>
                    </a:lnTo>
                    <a:lnTo>
                      <a:pt x="26" y="169"/>
                    </a:lnTo>
                    <a:lnTo>
                      <a:pt x="30" y="171"/>
                    </a:lnTo>
                    <a:lnTo>
                      <a:pt x="32" y="169"/>
                    </a:lnTo>
                    <a:lnTo>
                      <a:pt x="34" y="167"/>
                    </a:lnTo>
                    <a:lnTo>
                      <a:pt x="34" y="173"/>
                    </a:lnTo>
                    <a:lnTo>
                      <a:pt x="30" y="175"/>
                    </a:lnTo>
                    <a:lnTo>
                      <a:pt x="28" y="183"/>
                    </a:lnTo>
                    <a:lnTo>
                      <a:pt x="24" y="191"/>
                    </a:lnTo>
                    <a:lnTo>
                      <a:pt x="20" y="195"/>
                    </a:lnTo>
                    <a:lnTo>
                      <a:pt x="14" y="199"/>
                    </a:lnTo>
                    <a:lnTo>
                      <a:pt x="10" y="197"/>
                    </a:lnTo>
                    <a:lnTo>
                      <a:pt x="8" y="197"/>
                    </a:lnTo>
                    <a:lnTo>
                      <a:pt x="4" y="203"/>
                    </a:lnTo>
                    <a:lnTo>
                      <a:pt x="6" y="207"/>
                    </a:lnTo>
                    <a:lnTo>
                      <a:pt x="6" y="215"/>
                    </a:lnTo>
                    <a:lnTo>
                      <a:pt x="2" y="215"/>
                    </a:lnTo>
                    <a:lnTo>
                      <a:pt x="0" y="215"/>
                    </a:lnTo>
                    <a:lnTo>
                      <a:pt x="0" y="219"/>
                    </a:lnTo>
                    <a:lnTo>
                      <a:pt x="0" y="221"/>
                    </a:lnTo>
                    <a:lnTo>
                      <a:pt x="6" y="223"/>
                    </a:lnTo>
                    <a:lnTo>
                      <a:pt x="10" y="225"/>
                    </a:lnTo>
                    <a:lnTo>
                      <a:pt x="14" y="229"/>
                    </a:lnTo>
                    <a:lnTo>
                      <a:pt x="22" y="231"/>
                    </a:lnTo>
                    <a:lnTo>
                      <a:pt x="26" y="241"/>
                    </a:lnTo>
                    <a:lnTo>
                      <a:pt x="30" y="241"/>
                    </a:lnTo>
                    <a:lnTo>
                      <a:pt x="32" y="241"/>
                    </a:lnTo>
                    <a:lnTo>
                      <a:pt x="40" y="241"/>
                    </a:lnTo>
                    <a:lnTo>
                      <a:pt x="46" y="239"/>
                    </a:lnTo>
                    <a:lnTo>
                      <a:pt x="50" y="243"/>
                    </a:lnTo>
                    <a:lnTo>
                      <a:pt x="60" y="247"/>
                    </a:lnTo>
                    <a:lnTo>
                      <a:pt x="64" y="251"/>
                    </a:lnTo>
                    <a:lnTo>
                      <a:pt x="68" y="251"/>
                    </a:lnTo>
                    <a:lnTo>
                      <a:pt x="74" y="255"/>
                    </a:lnTo>
                    <a:lnTo>
                      <a:pt x="78" y="263"/>
                    </a:lnTo>
                    <a:lnTo>
                      <a:pt x="80" y="267"/>
                    </a:lnTo>
                    <a:lnTo>
                      <a:pt x="84" y="269"/>
                    </a:lnTo>
                    <a:lnTo>
                      <a:pt x="92" y="275"/>
                    </a:lnTo>
                    <a:lnTo>
                      <a:pt x="94" y="279"/>
                    </a:lnTo>
                    <a:lnTo>
                      <a:pt x="100" y="281"/>
                    </a:lnTo>
                    <a:lnTo>
                      <a:pt x="100" y="287"/>
                    </a:lnTo>
                    <a:lnTo>
                      <a:pt x="98" y="289"/>
                    </a:lnTo>
                    <a:lnTo>
                      <a:pt x="100" y="291"/>
                    </a:lnTo>
                    <a:lnTo>
                      <a:pt x="114" y="293"/>
                    </a:lnTo>
                    <a:lnTo>
                      <a:pt x="120" y="293"/>
                    </a:lnTo>
                    <a:lnTo>
                      <a:pt x="126" y="289"/>
                    </a:lnTo>
                    <a:lnTo>
                      <a:pt x="132" y="293"/>
                    </a:lnTo>
                    <a:lnTo>
                      <a:pt x="138" y="291"/>
                    </a:lnTo>
                    <a:lnTo>
                      <a:pt x="146" y="291"/>
                    </a:lnTo>
                    <a:lnTo>
                      <a:pt x="156" y="299"/>
                    </a:lnTo>
                    <a:lnTo>
                      <a:pt x="148" y="321"/>
                    </a:lnTo>
                    <a:lnTo>
                      <a:pt x="158" y="325"/>
                    </a:lnTo>
                    <a:lnTo>
                      <a:pt x="166" y="269"/>
                    </a:lnTo>
                    <a:lnTo>
                      <a:pt x="162" y="265"/>
                    </a:lnTo>
                    <a:lnTo>
                      <a:pt x="160" y="261"/>
                    </a:lnTo>
                    <a:lnTo>
                      <a:pt x="154" y="257"/>
                    </a:lnTo>
                    <a:lnTo>
                      <a:pt x="154" y="235"/>
                    </a:lnTo>
                    <a:lnTo>
                      <a:pt x="160" y="233"/>
                    </a:lnTo>
                    <a:lnTo>
                      <a:pt x="166" y="235"/>
                    </a:lnTo>
                    <a:lnTo>
                      <a:pt x="168" y="229"/>
                    </a:lnTo>
                    <a:lnTo>
                      <a:pt x="164" y="227"/>
                    </a:lnTo>
                    <a:lnTo>
                      <a:pt x="158" y="227"/>
                    </a:lnTo>
                    <a:lnTo>
                      <a:pt x="158" y="213"/>
                    </a:lnTo>
                    <a:lnTo>
                      <a:pt x="184" y="213"/>
                    </a:lnTo>
                    <a:lnTo>
                      <a:pt x="186" y="211"/>
                    </a:lnTo>
                    <a:lnTo>
                      <a:pt x="190" y="211"/>
                    </a:lnTo>
                    <a:lnTo>
                      <a:pt x="190" y="213"/>
                    </a:lnTo>
                    <a:lnTo>
                      <a:pt x="192" y="213"/>
                    </a:lnTo>
                    <a:lnTo>
                      <a:pt x="194" y="207"/>
                    </a:lnTo>
                    <a:lnTo>
                      <a:pt x="198" y="207"/>
                    </a:lnTo>
                    <a:lnTo>
                      <a:pt x="202" y="213"/>
                    </a:lnTo>
                    <a:lnTo>
                      <a:pt x="204" y="225"/>
                    </a:lnTo>
                    <a:lnTo>
                      <a:pt x="208" y="223"/>
                    </a:lnTo>
                    <a:lnTo>
                      <a:pt x="204" y="20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4" name="Freeform 19"/>
              <p:cNvSpPr>
                <a:spLocks noEditPoints="1"/>
              </p:cNvSpPr>
              <p:nvPr/>
            </p:nvSpPr>
            <p:spPr bwMode="auto">
              <a:xfrm>
                <a:off x="2976801" y="2465416"/>
                <a:ext cx="245595" cy="241342"/>
              </a:xfrm>
              <a:custGeom>
                <a:avLst/>
                <a:gdLst>
                  <a:gd name="T0" fmla="*/ 167 w 231"/>
                  <a:gd name="T1" fmla="*/ 24 h 227"/>
                  <a:gd name="T2" fmla="*/ 157 w 231"/>
                  <a:gd name="T3" fmla="*/ 24 h 227"/>
                  <a:gd name="T4" fmla="*/ 161 w 231"/>
                  <a:gd name="T5" fmla="*/ 24 h 227"/>
                  <a:gd name="T6" fmla="*/ 167 w 231"/>
                  <a:gd name="T7" fmla="*/ 22 h 227"/>
                  <a:gd name="T8" fmla="*/ 6 w 231"/>
                  <a:gd name="T9" fmla="*/ 50 h 227"/>
                  <a:gd name="T10" fmla="*/ 10 w 231"/>
                  <a:gd name="T11" fmla="*/ 60 h 227"/>
                  <a:gd name="T12" fmla="*/ 18 w 231"/>
                  <a:gd name="T13" fmla="*/ 100 h 227"/>
                  <a:gd name="T14" fmla="*/ 44 w 231"/>
                  <a:gd name="T15" fmla="*/ 100 h 227"/>
                  <a:gd name="T16" fmla="*/ 62 w 231"/>
                  <a:gd name="T17" fmla="*/ 118 h 227"/>
                  <a:gd name="T18" fmla="*/ 98 w 231"/>
                  <a:gd name="T19" fmla="*/ 124 h 227"/>
                  <a:gd name="T20" fmla="*/ 90 w 231"/>
                  <a:gd name="T21" fmla="*/ 157 h 227"/>
                  <a:gd name="T22" fmla="*/ 92 w 231"/>
                  <a:gd name="T23" fmla="*/ 167 h 227"/>
                  <a:gd name="T24" fmla="*/ 88 w 231"/>
                  <a:gd name="T25" fmla="*/ 187 h 227"/>
                  <a:gd name="T26" fmla="*/ 104 w 231"/>
                  <a:gd name="T27" fmla="*/ 217 h 227"/>
                  <a:gd name="T28" fmla="*/ 129 w 231"/>
                  <a:gd name="T29" fmla="*/ 227 h 227"/>
                  <a:gd name="T30" fmla="*/ 151 w 231"/>
                  <a:gd name="T31" fmla="*/ 215 h 227"/>
                  <a:gd name="T32" fmla="*/ 163 w 231"/>
                  <a:gd name="T33" fmla="*/ 199 h 227"/>
                  <a:gd name="T34" fmla="*/ 151 w 231"/>
                  <a:gd name="T35" fmla="*/ 193 h 227"/>
                  <a:gd name="T36" fmla="*/ 153 w 231"/>
                  <a:gd name="T37" fmla="*/ 169 h 227"/>
                  <a:gd name="T38" fmla="*/ 165 w 231"/>
                  <a:gd name="T39" fmla="*/ 167 h 227"/>
                  <a:gd name="T40" fmla="*/ 179 w 231"/>
                  <a:gd name="T41" fmla="*/ 169 h 227"/>
                  <a:gd name="T42" fmla="*/ 207 w 231"/>
                  <a:gd name="T43" fmla="*/ 155 h 227"/>
                  <a:gd name="T44" fmla="*/ 215 w 231"/>
                  <a:gd name="T45" fmla="*/ 136 h 227"/>
                  <a:gd name="T46" fmla="*/ 209 w 231"/>
                  <a:gd name="T47" fmla="*/ 110 h 227"/>
                  <a:gd name="T48" fmla="*/ 223 w 231"/>
                  <a:gd name="T49" fmla="*/ 102 h 227"/>
                  <a:gd name="T50" fmla="*/ 221 w 231"/>
                  <a:gd name="T51" fmla="*/ 88 h 227"/>
                  <a:gd name="T52" fmla="*/ 225 w 231"/>
                  <a:gd name="T53" fmla="*/ 70 h 227"/>
                  <a:gd name="T54" fmla="*/ 213 w 231"/>
                  <a:gd name="T55" fmla="*/ 72 h 227"/>
                  <a:gd name="T56" fmla="*/ 217 w 231"/>
                  <a:gd name="T57" fmla="*/ 58 h 227"/>
                  <a:gd name="T58" fmla="*/ 209 w 231"/>
                  <a:gd name="T59" fmla="*/ 50 h 227"/>
                  <a:gd name="T60" fmla="*/ 199 w 231"/>
                  <a:gd name="T61" fmla="*/ 48 h 227"/>
                  <a:gd name="T62" fmla="*/ 189 w 231"/>
                  <a:gd name="T63" fmla="*/ 40 h 227"/>
                  <a:gd name="T64" fmla="*/ 183 w 231"/>
                  <a:gd name="T65" fmla="*/ 34 h 227"/>
                  <a:gd name="T66" fmla="*/ 199 w 231"/>
                  <a:gd name="T67" fmla="*/ 30 h 227"/>
                  <a:gd name="T68" fmla="*/ 185 w 231"/>
                  <a:gd name="T69" fmla="*/ 30 h 227"/>
                  <a:gd name="T70" fmla="*/ 169 w 231"/>
                  <a:gd name="T71" fmla="*/ 30 h 227"/>
                  <a:gd name="T72" fmla="*/ 165 w 231"/>
                  <a:gd name="T73" fmla="*/ 32 h 227"/>
                  <a:gd name="T74" fmla="*/ 165 w 231"/>
                  <a:gd name="T75" fmla="*/ 36 h 227"/>
                  <a:gd name="T76" fmla="*/ 153 w 231"/>
                  <a:gd name="T77" fmla="*/ 38 h 227"/>
                  <a:gd name="T78" fmla="*/ 137 w 231"/>
                  <a:gd name="T79" fmla="*/ 40 h 227"/>
                  <a:gd name="T80" fmla="*/ 127 w 231"/>
                  <a:gd name="T81" fmla="*/ 32 h 227"/>
                  <a:gd name="T82" fmla="*/ 102 w 231"/>
                  <a:gd name="T83" fmla="*/ 34 h 227"/>
                  <a:gd name="T84" fmla="*/ 90 w 231"/>
                  <a:gd name="T85" fmla="*/ 30 h 227"/>
                  <a:gd name="T86" fmla="*/ 86 w 231"/>
                  <a:gd name="T87" fmla="*/ 20 h 227"/>
                  <a:gd name="T88" fmla="*/ 72 w 231"/>
                  <a:gd name="T89" fmla="*/ 14 h 227"/>
                  <a:gd name="T90" fmla="*/ 64 w 231"/>
                  <a:gd name="T91" fmla="*/ 4 h 227"/>
                  <a:gd name="T92" fmla="*/ 54 w 231"/>
                  <a:gd name="T93" fmla="*/ 6 h 227"/>
                  <a:gd name="T94" fmla="*/ 64 w 231"/>
                  <a:gd name="T95" fmla="*/ 10 h 227"/>
                  <a:gd name="T96" fmla="*/ 58 w 231"/>
                  <a:gd name="T97" fmla="*/ 14 h 227"/>
                  <a:gd name="T98" fmla="*/ 48 w 231"/>
                  <a:gd name="T99" fmla="*/ 20 h 227"/>
                  <a:gd name="T100" fmla="*/ 36 w 231"/>
                  <a:gd name="T101" fmla="*/ 22 h 227"/>
                  <a:gd name="T102" fmla="*/ 34 w 231"/>
                  <a:gd name="T103" fmla="*/ 36 h 227"/>
                  <a:gd name="T104" fmla="*/ 38 w 231"/>
                  <a:gd name="T105" fmla="*/ 56 h 227"/>
                  <a:gd name="T106" fmla="*/ 26 w 231"/>
                  <a:gd name="T107" fmla="*/ 58 h 227"/>
                  <a:gd name="T108" fmla="*/ 26 w 231"/>
                  <a:gd name="T109" fmla="*/ 40 h 227"/>
                  <a:gd name="T110" fmla="*/ 34 w 231"/>
                  <a:gd name="T111" fmla="*/ 28 h 227"/>
                  <a:gd name="T112" fmla="*/ 32 w 231"/>
                  <a:gd name="T113" fmla="*/ 22 h 227"/>
                  <a:gd name="T114" fmla="*/ 32 w 231"/>
                  <a:gd name="T115" fmla="*/ 12 h 227"/>
                  <a:gd name="T116" fmla="*/ 24 w 231"/>
                  <a:gd name="T117" fmla="*/ 1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1" h="227">
                    <a:moveTo>
                      <a:pt x="167" y="22"/>
                    </a:moveTo>
                    <a:lnTo>
                      <a:pt x="167" y="22"/>
                    </a:lnTo>
                    <a:lnTo>
                      <a:pt x="167" y="24"/>
                    </a:lnTo>
                    <a:lnTo>
                      <a:pt x="163" y="26"/>
                    </a:lnTo>
                    <a:lnTo>
                      <a:pt x="157" y="26"/>
                    </a:lnTo>
                    <a:lnTo>
                      <a:pt x="157" y="24"/>
                    </a:lnTo>
                    <a:lnTo>
                      <a:pt x="159" y="22"/>
                    </a:lnTo>
                    <a:lnTo>
                      <a:pt x="159" y="24"/>
                    </a:lnTo>
                    <a:lnTo>
                      <a:pt x="161" y="24"/>
                    </a:lnTo>
                    <a:lnTo>
                      <a:pt x="163" y="24"/>
                    </a:lnTo>
                    <a:lnTo>
                      <a:pt x="163" y="22"/>
                    </a:lnTo>
                    <a:lnTo>
                      <a:pt x="167" y="22"/>
                    </a:lnTo>
                    <a:close/>
                    <a:moveTo>
                      <a:pt x="20" y="22"/>
                    </a:moveTo>
                    <a:lnTo>
                      <a:pt x="8" y="34"/>
                    </a:lnTo>
                    <a:lnTo>
                      <a:pt x="6" y="50"/>
                    </a:lnTo>
                    <a:lnTo>
                      <a:pt x="0" y="56"/>
                    </a:lnTo>
                    <a:lnTo>
                      <a:pt x="0" y="62"/>
                    </a:lnTo>
                    <a:lnTo>
                      <a:pt x="10" y="60"/>
                    </a:lnTo>
                    <a:lnTo>
                      <a:pt x="16" y="76"/>
                    </a:lnTo>
                    <a:lnTo>
                      <a:pt x="14" y="94"/>
                    </a:lnTo>
                    <a:lnTo>
                      <a:pt x="18" y="100"/>
                    </a:lnTo>
                    <a:lnTo>
                      <a:pt x="30" y="100"/>
                    </a:lnTo>
                    <a:lnTo>
                      <a:pt x="36" y="102"/>
                    </a:lnTo>
                    <a:lnTo>
                      <a:pt x="44" y="100"/>
                    </a:lnTo>
                    <a:lnTo>
                      <a:pt x="50" y="104"/>
                    </a:lnTo>
                    <a:lnTo>
                      <a:pt x="54" y="104"/>
                    </a:lnTo>
                    <a:lnTo>
                      <a:pt x="62" y="118"/>
                    </a:lnTo>
                    <a:lnTo>
                      <a:pt x="94" y="118"/>
                    </a:lnTo>
                    <a:lnTo>
                      <a:pt x="98" y="118"/>
                    </a:lnTo>
                    <a:lnTo>
                      <a:pt x="98" y="124"/>
                    </a:lnTo>
                    <a:lnTo>
                      <a:pt x="92" y="136"/>
                    </a:lnTo>
                    <a:lnTo>
                      <a:pt x="92" y="141"/>
                    </a:lnTo>
                    <a:lnTo>
                      <a:pt x="90" y="157"/>
                    </a:lnTo>
                    <a:lnTo>
                      <a:pt x="92" y="163"/>
                    </a:lnTo>
                    <a:lnTo>
                      <a:pt x="92" y="165"/>
                    </a:lnTo>
                    <a:lnTo>
                      <a:pt x="92" y="167"/>
                    </a:lnTo>
                    <a:lnTo>
                      <a:pt x="96" y="167"/>
                    </a:lnTo>
                    <a:lnTo>
                      <a:pt x="98" y="177"/>
                    </a:lnTo>
                    <a:lnTo>
                      <a:pt x="88" y="187"/>
                    </a:lnTo>
                    <a:lnTo>
                      <a:pt x="96" y="195"/>
                    </a:lnTo>
                    <a:lnTo>
                      <a:pt x="100" y="201"/>
                    </a:lnTo>
                    <a:lnTo>
                      <a:pt x="104" y="217"/>
                    </a:lnTo>
                    <a:lnTo>
                      <a:pt x="110" y="223"/>
                    </a:lnTo>
                    <a:lnTo>
                      <a:pt x="116" y="227"/>
                    </a:lnTo>
                    <a:lnTo>
                      <a:pt x="129" y="227"/>
                    </a:lnTo>
                    <a:lnTo>
                      <a:pt x="141" y="219"/>
                    </a:lnTo>
                    <a:lnTo>
                      <a:pt x="147" y="213"/>
                    </a:lnTo>
                    <a:lnTo>
                      <a:pt x="151" y="215"/>
                    </a:lnTo>
                    <a:lnTo>
                      <a:pt x="151" y="207"/>
                    </a:lnTo>
                    <a:lnTo>
                      <a:pt x="159" y="205"/>
                    </a:lnTo>
                    <a:lnTo>
                      <a:pt x="163" y="199"/>
                    </a:lnTo>
                    <a:lnTo>
                      <a:pt x="167" y="197"/>
                    </a:lnTo>
                    <a:lnTo>
                      <a:pt x="167" y="195"/>
                    </a:lnTo>
                    <a:lnTo>
                      <a:pt x="151" y="193"/>
                    </a:lnTo>
                    <a:lnTo>
                      <a:pt x="151" y="181"/>
                    </a:lnTo>
                    <a:lnTo>
                      <a:pt x="155" y="179"/>
                    </a:lnTo>
                    <a:lnTo>
                      <a:pt x="153" y="169"/>
                    </a:lnTo>
                    <a:lnTo>
                      <a:pt x="147" y="163"/>
                    </a:lnTo>
                    <a:lnTo>
                      <a:pt x="149" y="161"/>
                    </a:lnTo>
                    <a:lnTo>
                      <a:pt x="165" y="167"/>
                    </a:lnTo>
                    <a:lnTo>
                      <a:pt x="169" y="167"/>
                    </a:lnTo>
                    <a:lnTo>
                      <a:pt x="171" y="169"/>
                    </a:lnTo>
                    <a:lnTo>
                      <a:pt x="179" y="169"/>
                    </a:lnTo>
                    <a:lnTo>
                      <a:pt x="179" y="165"/>
                    </a:lnTo>
                    <a:lnTo>
                      <a:pt x="199" y="161"/>
                    </a:lnTo>
                    <a:lnTo>
                      <a:pt x="207" y="155"/>
                    </a:lnTo>
                    <a:lnTo>
                      <a:pt x="211" y="155"/>
                    </a:lnTo>
                    <a:lnTo>
                      <a:pt x="215" y="149"/>
                    </a:lnTo>
                    <a:lnTo>
                      <a:pt x="215" y="136"/>
                    </a:lnTo>
                    <a:lnTo>
                      <a:pt x="203" y="122"/>
                    </a:lnTo>
                    <a:lnTo>
                      <a:pt x="207" y="118"/>
                    </a:lnTo>
                    <a:lnTo>
                      <a:pt x="209" y="110"/>
                    </a:lnTo>
                    <a:lnTo>
                      <a:pt x="215" y="110"/>
                    </a:lnTo>
                    <a:lnTo>
                      <a:pt x="221" y="106"/>
                    </a:lnTo>
                    <a:lnTo>
                      <a:pt x="223" y="102"/>
                    </a:lnTo>
                    <a:lnTo>
                      <a:pt x="219" y="102"/>
                    </a:lnTo>
                    <a:lnTo>
                      <a:pt x="217" y="96"/>
                    </a:lnTo>
                    <a:lnTo>
                      <a:pt x="221" y="88"/>
                    </a:lnTo>
                    <a:lnTo>
                      <a:pt x="229" y="82"/>
                    </a:lnTo>
                    <a:lnTo>
                      <a:pt x="231" y="74"/>
                    </a:lnTo>
                    <a:lnTo>
                      <a:pt x="225" y="70"/>
                    </a:lnTo>
                    <a:lnTo>
                      <a:pt x="223" y="72"/>
                    </a:lnTo>
                    <a:lnTo>
                      <a:pt x="213" y="72"/>
                    </a:lnTo>
                    <a:lnTo>
                      <a:pt x="213" y="72"/>
                    </a:lnTo>
                    <a:lnTo>
                      <a:pt x="217" y="68"/>
                    </a:lnTo>
                    <a:lnTo>
                      <a:pt x="215" y="60"/>
                    </a:lnTo>
                    <a:lnTo>
                      <a:pt x="217" y="58"/>
                    </a:lnTo>
                    <a:lnTo>
                      <a:pt x="215" y="54"/>
                    </a:lnTo>
                    <a:lnTo>
                      <a:pt x="211" y="52"/>
                    </a:lnTo>
                    <a:lnTo>
                      <a:pt x="209" y="50"/>
                    </a:lnTo>
                    <a:lnTo>
                      <a:pt x="205" y="46"/>
                    </a:lnTo>
                    <a:lnTo>
                      <a:pt x="203" y="48"/>
                    </a:lnTo>
                    <a:lnTo>
                      <a:pt x="199" y="48"/>
                    </a:lnTo>
                    <a:lnTo>
                      <a:pt x="197" y="44"/>
                    </a:lnTo>
                    <a:lnTo>
                      <a:pt x="191" y="44"/>
                    </a:lnTo>
                    <a:lnTo>
                      <a:pt x="189" y="40"/>
                    </a:lnTo>
                    <a:lnTo>
                      <a:pt x="187" y="38"/>
                    </a:lnTo>
                    <a:lnTo>
                      <a:pt x="185" y="36"/>
                    </a:lnTo>
                    <a:lnTo>
                      <a:pt x="183" y="34"/>
                    </a:lnTo>
                    <a:lnTo>
                      <a:pt x="189" y="32"/>
                    </a:lnTo>
                    <a:lnTo>
                      <a:pt x="191" y="34"/>
                    </a:lnTo>
                    <a:lnTo>
                      <a:pt x="199" y="30"/>
                    </a:lnTo>
                    <a:lnTo>
                      <a:pt x="195" y="30"/>
                    </a:lnTo>
                    <a:lnTo>
                      <a:pt x="189" y="30"/>
                    </a:lnTo>
                    <a:lnTo>
                      <a:pt x="185" y="30"/>
                    </a:lnTo>
                    <a:lnTo>
                      <a:pt x="179" y="30"/>
                    </a:lnTo>
                    <a:lnTo>
                      <a:pt x="175" y="30"/>
                    </a:lnTo>
                    <a:lnTo>
                      <a:pt x="169" y="30"/>
                    </a:lnTo>
                    <a:lnTo>
                      <a:pt x="161" y="30"/>
                    </a:lnTo>
                    <a:lnTo>
                      <a:pt x="159" y="32"/>
                    </a:lnTo>
                    <a:lnTo>
                      <a:pt x="165" y="32"/>
                    </a:lnTo>
                    <a:lnTo>
                      <a:pt x="171" y="34"/>
                    </a:lnTo>
                    <a:lnTo>
                      <a:pt x="171" y="34"/>
                    </a:lnTo>
                    <a:lnTo>
                      <a:pt x="165" y="36"/>
                    </a:lnTo>
                    <a:lnTo>
                      <a:pt x="161" y="34"/>
                    </a:lnTo>
                    <a:lnTo>
                      <a:pt x="155" y="36"/>
                    </a:lnTo>
                    <a:lnTo>
                      <a:pt x="153" y="38"/>
                    </a:lnTo>
                    <a:lnTo>
                      <a:pt x="145" y="40"/>
                    </a:lnTo>
                    <a:lnTo>
                      <a:pt x="139" y="42"/>
                    </a:lnTo>
                    <a:lnTo>
                      <a:pt x="137" y="40"/>
                    </a:lnTo>
                    <a:lnTo>
                      <a:pt x="127" y="36"/>
                    </a:lnTo>
                    <a:lnTo>
                      <a:pt x="124" y="34"/>
                    </a:lnTo>
                    <a:lnTo>
                      <a:pt x="127" y="32"/>
                    </a:lnTo>
                    <a:lnTo>
                      <a:pt x="118" y="30"/>
                    </a:lnTo>
                    <a:lnTo>
                      <a:pt x="110" y="32"/>
                    </a:lnTo>
                    <a:lnTo>
                      <a:pt x="102" y="34"/>
                    </a:lnTo>
                    <a:lnTo>
                      <a:pt x="96" y="34"/>
                    </a:lnTo>
                    <a:lnTo>
                      <a:pt x="90" y="34"/>
                    </a:lnTo>
                    <a:lnTo>
                      <a:pt x="90" y="30"/>
                    </a:lnTo>
                    <a:lnTo>
                      <a:pt x="90" y="28"/>
                    </a:lnTo>
                    <a:lnTo>
                      <a:pt x="90" y="24"/>
                    </a:lnTo>
                    <a:lnTo>
                      <a:pt x="86" y="20"/>
                    </a:lnTo>
                    <a:lnTo>
                      <a:pt x="82" y="16"/>
                    </a:lnTo>
                    <a:lnTo>
                      <a:pt x="76" y="14"/>
                    </a:lnTo>
                    <a:lnTo>
                      <a:pt x="72" y="14"/>
                    </a:lnTo>
                    <a:lnTo>
                      <a:pt x="66" y="14"/>
                    </a:lnTo>
                    <a:lnTo>
                      <a:pt x="66" y="8"/>
                    </a:lnTo>
                    <a:lnTo>
                      <a:pt x="64" y="4"/>
                    </a:lnTo>
                    <a:lnTo>
                      <a:pt x="60" y="0"/>
                    </a:lnTo>
                    <a:lnTo>
                      <a:pt x="56" y="2"/>
                    </a:lnTo>
                    <a:lnTo>
                      <a:pt x="54" y="6"/>
                    </a:lnTo>
                    <a:lnTo>
                      <a:pt x="56" y="10"/>
                    </a:lnTo>
                    <a:lnTo>
                      <a:pt x="62" y="12"/>
                    </a:lnTo>
                    <a:lnTo>
                      <a:pt x="64" y="10"/>
                    </a:lnTo>
                    <a:lnTo>
                      <a:pt x="64" y="14"/>
                    </a:lnTo>
                    <a:lnTo>
                      <a:pt x="64" y="16"/>
                    </a:lnTo>
                    <a:lnTo>
                      <a:pt x="58" y="14"/>
                    </a:lnTo>
                    <a:lnTo>
                      <a:pt x="54" y="18"/>
                    </a:lnTo>
                    <a:lnTo>
                      <a:pt x="50" y="18"/>
                    </a:lnTo>
                    <a:lnTo>
                      <a:pt x="48" y="20"/>
                    </a:lnTo>
                    <a:lnTo>
                      <a:pt x="42" y="20"/>
                    </a:lnTo>
                    <a:lnTo>
                      <a:pt x="40" y="24"/>
                    </a:lnTo>
                    <a:lnTo>
                      <a:pt x="36" y="22"/>
                    </a:lnTo>
                    <a:lnTo>
                      <a:pt x="36" y="28"/>
                    </a:lnTo>
                    <a:lnTo>
                      <a:pt x="34" y="30"/>
                    </a:lnTo>
                    <a:lnTo>
                      <a:pt x="34" y="36"/>
                    </a:lnTo>
                    <a:lnTo>
                      <a:pt x="34" y="44"/>
                    </a:lnTo>
                    <a:lnTo>
                      <a:pt x="38" y="48"/>
                    </a:lnTo>
                    <a:lnTo>
                      <a:pt x="38" y="56"/>
                    </a:lnTo>
                    <a:lnTo>
                      <a:pt x="32" y="60"/>
                    </a:lnTo>
                    <a:lnTo>
                      <a:pt x="28" y="62"/>
                    </a:lnTo>
                    <a:lnTo>
                      <a:pt x="26" y="58"/>
                    </a:lnTo>
                    <a:lnTo>
                      <a:pt x="24" y="52"/>
                    </a:lnTo>
                    <a:lnTo>
                      <a:pt x="20" y="48"/>
                    </a:lnTo>
                    <a:lnTo>
                      <a:pt x="26" y="40"/>
                    </a:lnTo>
                    <a:lnTo>
                      <a:pt x="28" y="32"/>
                    </a:lnTo>
                    <a:lnTo>
                      <a:pt x="32" y="30"/>
                    </a:lnTo>
                    <a:lnTo>
                      <a:pt x="34" y="28"/>
                    </a:lnTo>
                    <a:lnTo>
                      <a:pt x="32" y="24"/>
                    </a:lnTo>
                    <a:lnTo>
                      <a:pt x="34" y="24"/>
                    </a:lnTo>
                    <a:lnTo>
                      <a:pt x="32" y="22"/>
                    </a:lnTo>
                    <a:lnTo>
                      <a:pt x="26" y="18"/>
                    </a:lnTo>
                    <a:lnTo>
                      <a:pt x="26" y="12"/>
                    </a:lnTo>
                    <a:lnTo>
                      <a:pt x="32" y="12"/>
                    </a:lnTo>
                    <a:lnTo>
                      <a:pt x="36" y="8"/>
                    </a:lnTo>
                    <a:lnTo>
                      <a:pt x="38" y="6"/>
                    </a:lnTo>
                    <a:lnTo>
                      <a:pt x="24" y="10"/>
                    </a:lnTo>
                    <a:lnTo>
                      <a:pt x="20" y="2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5" name="Freeform 20"/>
              <p:cNvSpPr>
                <a:spLocks/>
              </p:cNvSpPr>
              <p:nvPr/>
            </p:nvSpPr>
            <p:spPr bwMode="auto">
              <a:xfrm>
                <a:off x="3307450" y="3357425"/>
                <a:ext cx="91434" cy="97812"/>
              </a:xfrm>
              <a:custGeom>
                <a:avLst/>
                <a:gdLst>
                  <a:gd name="T0" fmla="*/ 80 w 86"/>
                  <a:gd name="T1" fmla="*/ 66 h 92"/>
                  <a:gd name="T2" fmla="*/ 78 w 86"/>
                  <a:gd name="T3" fmla="*/ 60 h 92"/>
                  <a:gd name="T4" fmla="*/ 84 w 86"/>
                  <a:gd name="T5" fmla="*/ 48 h 92"/>
                  <a:gd name="T6" fmla="*/ 76 w 86"/>
                  <a:gd name="T7" fmla="*/ 42 h 92"/>
                  <a:gd name="T8" fmla="*/ 72 w 86"/>
                  <a:gd name="T9" fmla="*/ 36 h 92"/>
                  <a:gd name="T10" fmla="*/ 54 w 86"/>
                  <a:gd name="T11" fmla="*/ 22 h 92"/>
                  <a:gd name="T12" fmla="*/ 46 w 86"/>
                  <a:gd name="T13" fmla="*/ 20 h 92"/>
                  <a:gd name="T14" fmla="*/ 36 w 86"/>
                  <a:gd name="T15" fmla="*/ 14 h 92"/>
                  <a:gd name="T16" fmla="*/ 30 w 86"/>
                  <a:gd name="T17" fmla="*/ 16 h 92"/>
                  <a:gd name="T18" fmla="*/ 28 w 86"/>
                  <a:gd name="T19" fmla="*/ 10 h 92"/>
                  <a:gd name="T20" fmla="*/ 20 w 86"/>
                  <a:gd name="T21" fmla="*/ 2 h 92"/>
                  <a:gd name="T22" fmla="*/ 12 w 86"/>
                  <a:gd name="T23" fmla="*/ 0 h 92"/>
                  <a:gd name="T24" fmla="*/ 4 w 86"/>
                  <a:gd name="T25" fmla="*/ 0 h 92"/>
                  <a:gd name="T26" fmla="*/ 0 w 86"/>
                  <a:gd name="T27" fmla="*/ 6 h 92"/>
                  <a:gd name="T28" fmla="*/ 4 w 86"/>
                  <a:gd name="T29" fmla="*/ 20 h 92"/>
                  <a:gd name="T30" fmla="*/ 0 w 86"/>
                  <a:gd name="T31" fmla="*/ 32 h 92"/>
                  <a:gd name="T32" fmla="*/ 0 w 86"/>
                  <a:gd name="T33" fmla="*/ 36 h 92"/>
                  <a:gd name="T34" fmla="*/ 0 w 86"/>
                  <a:gd name="T35" fmla="*/ 46 h 92"/>
                  <a:gd name="T36" fmla="*/ 4 w 86"/>
                  <a:gd name="T37" fmla="*/ 52 h 92"/>
                  <a:gd name="T38" fmla="*/ 2 w 86"/>
                  <a:gd name="T39" fmla="*/ 60 h 92"/>
                  <a:gd name="T40" fmla="*/ 2 w 86"/>
                  <a:gd name="T41" fmla="*/ 70 h 92"/>
                  <a:gd name="T42" fmla="*/ 6 w 86"/>
                  <a:gd name="T43" fmla="*/ 78 h 92"/>
                  <a:gd name="T44" fmla="*/ 8 w 86"/>
                  <a:gd name="T45" fmla="*/ 80 h 92"/>
                  <a:gd name="T46" fmla="*/ 16 w 86"/>
                  <a:gd name="T47" fmla="*/ 84 h 92"/>
                  <a:gd name="T48" fmla="*/ 20 w 86"/>
                  <a:gd name="T49" fmla="*/ 84 h 92"/>
                  <a:gd name="T50" fmla="*/ 30 w 86"/>
                  <a:gd name="T51" fmla="*/ 86 h 92"/>
                  <a:gd name="T52" fmla="*/ 36 w 86"/>
                  <a:gd name="T53" fmla="*/ 90 h 92"/>
                  <a:gd name="T54" fmla="*/ 50 w 86"/>
                  <a:gd name="T55" fmla="*/ 90 h 92"/>
                  <a:gd name="T56" fmla="*/ 58 w 86"/>
                  <a:gd name="T57" fmla="*/ 92 h 92"/>
                  <a:gd name="T58" fmla="*/ 62 w 86"/>
                  <a:gd name="T59" fmla="*/ 92 h 92"/>
                  <a:gd name="T60" fmla="*/ 68 w 86"/>
                  <a:gd name="T61" fmla="*/ 92 h 92"/>
                  <a:gd name="T62" fmla="*/ 72 w 86"/>
                  <a:gd name="T63" fmla="*/ 90 h 92"/>
                  <a:gd name="T64" fmla="*/ 80 w 86"/>
                  <a:gd name="T65" fmla="*/ 84 h 92"/>
                  <a:gd name="T66" fmla="*/ 82 w 86"/>
                  <a:gd name="T67" fmla="*/ 80 h 92"/>
                  <a:gd name="T68" fmla="*/ 84 w 86"/>
                  <a:gd name="T69" fmla="*/ 78 h 92"/>
                  <a:gd name="T70" fmla="*/ 86 w 86"/>
                  <a:gd name="T71" fmla="*/ 70 h 92"/>
                  <a:gd name="T72" fmla="*/ 82 w 86"/>
                  <a:gd name="T73" fmla="*/ 66 h 92"/>
                  <a:gd name="T74" fmla="*/ 80 w 86"/>
                  <a:gd name="T75" fmla="*/ 6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6" h="92">
                    <a:moveTo>
                      <a:pt x="80" y="66"/>
                    </a:moveTo>
                    <a:lnTo>
                      <a:pt x="78" y="60"/>
                    </a:lnTo>
                    <a:lnTo>
                      <a:pt x="84" y="48"/>
                    </a:lnTo>
                    <a:lnTo>
                      <a:pt x="76" y="42"/>
                    </a:lnTo>
                    <a:lnTo>
                      <a:pt x="72" y="36"/>
                    </a:lnTo>
                    <a:lnTo>
                      <a:pt x="54" y="22"/>
                    </a:lnTo>
                    <a:lnTo>
                      <a:pt x="46" y="20"/>
                    </a:lnTo>
                    <a:lnTo>
                      <a:pt x="36" y="14"/>
                    </a:lnTo>
                    <a:lnTo>
                      <a:pt x="30" y="16"/>
                    </a:lnTo>
                    <a:lnTo>
                      <a:pt x="28" y="10"/>
                    </a:lnTo>
                    <a:lnTo>
                      <a:pt x="20" y="2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20"/>
                    </a:lnTo>
                    <a:lnTo>
                      <a:pt x="0" y="32"/>
                    </a:lnTo>
                    <a:lnTo>
                      <a:pt x="0" y="36"/>
                    </a:lnTo>
                    <a:lnTo>
                      <a:pt x="0" y="46"/>
                    </a:lnTo>
                    <a:lnTo>
                      <a:pt x="4" y="52"/>
                    </a:lnTo>
                    <a:lnTo>
                      <a:pt x="2" y="60"/>
                    </a:lnTo>
                    <a:lnTo>
                      <a:pt x="2" y="70"/>
                    </a:lnTo>
                    <a:lnTo>
                      <a:pt x="6" y="78"/>
                    </a:lnTo>
                    <a:lnTo>
                      <a:pt x="8" y="80"/>
                    </a:lnTo>
                    <a:lnTo>
                      <a:pt x="16" y="84"/>
                    </a:lnTo>
                    <a:lnTo>
                      <a:pt x="20" y="84"/>
                    </a:lnTo>
                    <a:lnTo>
                      <a:pt x="30" y="86"/>
                    </a:lnTo>
                    <a:lnTo>
                      <a:pt x="36" y="90"/>
                    </a:lnTo>
                    <a:lnTo>
                      <a:pt x="50" y="90"/>
                    </a:lnTo>
                    <a:lnTo>
                      <a:pt x="58" y="92"/>
                    </a:lnTo>
                    <a:lnTo>
                      <a:pt x="62" y="92"/>
                    </a:lnTo>
                    <a:lnTo>
                      <a:pt x="68" y="92"/>
                    </a:lnTo>
                    <a:lnTo>
                      <a:pt x="72" y="90"/>
                    </a:lnTo>
                    <a:lnTo>
                      <a:pt x="80" y="84"/>
                    </a:lnTo>
                    <a:lnTo>
                      <a:pt x="82" y="80"/>
                    </a:lnTo>
                    <a:lnTo>
                      <a:pt x="84" y="78"/>
                    </a:lnTo>
                    <a:lnTo>
                      <a:pt x="86" y="70"/>
                    </a:lnTo>
                    <a:lnTo>
                      <a:pt x="82" y="66"/>
                    </a:lnTo>
                    <a:lnTo>
                      <a:pt x="80" y="6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6" name="Freeform 21"/>
              <p:cNvSpPr>
                <a:spLocks/>
              </p:cNvSpPr>
              <p:nvPr/>
            </p:nvSpPr>
            <p:spPr bwMode="auto">
              <a:xfrm>
                <a:off x="3046971" y="2928963"/>
                <a:ext cx="232836" cy="277490"/>
              </a:xfrm>
              <a:custGeom>
                <a:avLst/>
                <a:gdLst>
                  <a:gd name="T0" fmla="*/ 106 w 109"/>
                  <a:gd name="T1" fmla="*/ 99 h 130"/>
                  <a:gd name="T2" fmla="*/ 104 w 109"/>
                  <a:gd name="T3" fmla="*/ 98 h 130"/>
                  <a:gd name="T4" fmla="*/ 88 w 109"/>
                  <a:gd name="T5" fmla="*/ 94 h 130"/>
                  <a:gd name="T6" fmla="*/ 70 w 109"/>
                  <a:gd name="T7" fmla="*/ 106 h 130"/>
                  <a:gd name="T8" fmla="*/ 70 w 109"/>
                  <a:gd name="T9" fmla="*/ 123 h 130"/>
                  <a:gd name="T10" fmla="*/ 63 w 109"/>
                  <a:gd name="T11" fmla="*/ 120 h 130"/>
                  <a:gd name="T12" fmla="*/ 56 w 109"/>
                  <a:gd name="T13" fmla="*/ 128 h 130"/>
                  <a:gd name="T14" fmla="*/ 52 w 109"/>
                  <a:gd name="T15" fmla="*/ 122 h 130"/>
                  <a:gd name="T16" fmla="*/ 43 w 109"/>
                  <a:gd name="T17" fmla="*/ 121 h 130"/>
                  <a:gd name="T18" fmla="*/ 37 w 109"/>
                  <a:gd name="T19" fmla="*/ 119 h 130"/>
                  <a:gd name="T20" fmla="*/ 35 w 109"/>
                  <a:gd name="T21" fmla="*/ 123 h 130"/>
                  <a:gd name="T22" fmla="*/ 31 w 109"/>
                  <a:gd name="T23" fmla="*/ 129 h 130"/>
                  <a:gd name="T24" fmla="*/ 25 w 109"/>
                  <a:gd name="T25" fmla="*/ 123 h 130"/>
                  <a:gd name="T26" fmla="*/ 17 w 109"/>
                  <a:gd name="T27" fmla="*/ 108 h 130"/>
                  <a:gd name="T28" fmla="*/ 17 w 109"/>
                  <a:gd name="T29" fmla="*/ 100 h 130"/>
                  <a:gd name="T30" fmla="*/ 17 w 109"/>
                  <a:gd name="T31" fmla="*/ 95 h 130"/>
                  <a:gd name="T32" fmla="*/ 10 w 109"/>
                  <a:gd name="T33" fmla="*/ 80 h 130"/>
                  <a:gd name="T34" fmla="*/ 10 w 109"/>
                  <a:gd name="T35" fmla="*/ 65 h 130"/>
                  <a:gd name="T36" fmla="*/ 13 w 109"/>
                  <a:gd name="T37" fmla="*/ 65 h 130"/>
                  <a:gd name="T38" fmla="*/ 11 w 109"/>
                  <a:gd name="T39" fmla="*/ 63 h 130"/>
                  <a:gd name="T40" fmla="*/ 13 w 109"/>
                  <a:gd name="T41" fmla="*/ 61 h 130"/>
                  <a:gd name="T42" fmla="*/ 10 w 109"/>
                  <a:gd name="T43" fmla="*/ 60 h 130"/>
                  <a:gd name="T44" fmla="*/ 6 w 109"/>
                  <a:gd name="T45" fmla="*/ 55 h 130"/>
                  <a:gd name="T46" fmla="*/ 5 w 109"/>
                  <a:gd name="T47" fmla="*/ 50 h 130"/>
                  <a:gd name="T48" fmla="*/ 7 w 109"/>
                  <a:gd name="T49" fmla="*/ 38 h 130"/>
                  <a:gd name="T50" fmla="*/ 8 w 109"/>
                  <a:gd name="T51" fmla="*/ 31 h 130"/>
                  <a:gd name="T52" fmla="*/ 0 w 109"/>
                  <a:gd name="T53" fmla="*/ 10 h 130"/>
                  <a:gd name="T54" fmla="*/ 8 w 109"/>
                  <a:gd name="T55" fmla="*/ 12 h 130"/>
                  <a:gd name="T56" fmla="*/ 10 w 109"/>
                  <a:gd name="T57" fmla="*/ 10 h 130"/>
                  <a:gd name="T58" fmla="*/ 23 w 109"/>
                  <a:gd name="T59" fmla="*/ 5 h 130"/>
                  <a:gd name="T60" fmla="*/ 34 w 109"/>
                  <a:gd name="T61" fmla="*/ 0 h 130"/>
                  <a:gd name="T62" fmla="*/ 36 w 109"/>
                  <a:gd name="T63" fmla="*/ 11 h 130"/>
                  <a:gd name="T64" fmla="*/ 38 w 109"/>
                  <a:gd name="T65" fmla="*/ 18 h 130"/>
                  <a:gd name="T66" fmla="*/ 41 w 109"/>
                  <a:gd name="T67" fmla="*/ 23 h 130"/>
                  <a:gd name="T68" fmla="*/ 52 w 109"/>
                  <a:gd name="T69" fmla="*/ 27 h 130"/>
                  <a:gd name="T70" fmla="*/ 57 w 109"/>
                  <a:gd name="T71" fmla="*/ 29 h 130"/>
                  <a:gd name="T72" fmla="*/ 68 w 109"/>
                  <a:gd name="T73" fmla="*/ 36 h 130"/>
                  <a:gd name="T74" fmla="*/ 74 w 109"/>
                  <a:gd name="T75" fmla="*/ 36 h 130"/>
                  <a:gd name="T76" fmla="*/ 80 w 109"/>
                  <a:gd name="T77" fmla="*/ 38 h 130"/>
                  <a:gd name="T78" fmla="*/ 82 w 109"/>
                  <a:gd name="T79" fmla="*/ 53 h 130"/>
                  <a:gd name="T80" fmla="*/ 83 w 109"/>
                  <a:gd name="T81" fmla="*/ 63 h 130"/>
                  <a:gd name="T82" fmla="*/ 93 w 109"/>
                  <a:gd name="T83" fmla="*/ 65 h 130"/>
                  <a:gd name="T84" fmla="*/ 101 w 109"/>
                  <a:gd name="T85" fmla="*/ 64 h 130"/>
                  <a:gd name="T86" fmla="*/ 101 w 109"/>
                  <a:gd name="T87" fmla="*/ 72 h 130"/>
                  <a:gd name="T88" fmla="*/ 109 w 109"/>
                  <a:gd name="T89" fmla="*/ 7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09" h="130">
                    <a:moveTo>
                      <a:pt x="105" y="96"/>
                    </a:moveTo>
                    <a:cubicBezTo>
                      <a:pt x="106" y="99"/>
                      <a:pt x="106" y="99"/>
                      <a:pt x="106" y="99"/>
                    </a:cubicBezTo>
                    <a:cubicBezTo>
                      <a:pt x="105" y="101"/>
                      <a:pt x="105" y="101"/>
                      <a:pt x="105" y="101"/>
                    </a:cubicBezTo>
                    <a:cubicBezTo>
                      <a:pt x="104" y="98"/>
                      <a:pt x="104" y="98"/>
                      <a:pt x="104" y="98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88" y="94"/>
                      <a:pt x="88" y="94"/>
                      <a:pt x="88" y="94"/>
                    </a:cubicBezTo>
                    <a:cubicBezTo>
                      <a:pt x="75" y="97"/>
                      <a:pt x="75" y="97"/>
                      <a:pt x="75" y="97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1" y="110"/>
                      <a:pt x="71" y="110"/>
                      <a:pt x="71" y="110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3" y="120"/>
                      <a:pt x="63" y="120"/>
                      <a:pt x="63" y="120"/>
                    </a:cubicBezTo>
                    <a:cubicBezTo>
                      <a:pt x="58" y="120"/>
                      <a:pt x="58" y="120"/>
                      <a:pt x="58" y="120"/>
                    </a:cubicBezTo>
                    <a:cubicBezTo>
                      <a:pt x="56" y="128"/>
                      <a:pt x="56" y="128"/>
                      <a:pt x="56" y="128"/>
                    </a:cubicBezTo>
                    <a:cubicBezTo>
                      <a:pt x="54" y="127"/>
                      <a:pt x="54" y="127"/>
                      <a:pt x="54" y="127"/>
                    </a:cubicBezTo>
                    <a:cubicBezTo>
                      <a:pt x="52" y="122"/>
                      <a:pt x="52" y="122"/>
                      <a:pt x="52" y="122"/>
                    </a:cubicBezTo>
                    <a:cubicBezTo>
                      <a:pt x="47" y="120"/>
                      <a:pt x="47" y="120"/>
                      <a:pt x="47" y="120"/>
                    </a:cubicBezTo>
                    <a:cubicBezTo>
                      <a:pt x="43" y="121"/>
                      <a:pt x="43" y="121"/>
                      <a:pt x="43" y="121"/>
                    </a:cubicBezTo>
                    <a:cubicBezTo>
                      <a:pt x="40" y="119"/>
                      <a:pt x="40" y="119"/>
                      <a:pt x="40" y="119"/>
                    </a:cubicBezTo>
                    <a:cubicBezTo>
                      <a:pt x="37" y="119"/>
                      <a:pt x="37" y="119"/>
                      <a:pt x="37" y="119"/>
                    </a:cubicBezTo>
                    <a:cubicBezTo>
                      <a:pt x="36" y="121"/>
                      <a:pt x="36" y="121"/>
                      <a:pt x="36" y="121"/>
                    </a:cubicBezTo>
                    <a:cubicBezTo>
                      <a:pt x="35" y="123"/>
                      <a:pt x="35" y="123"/>
                      <a:pt x="35" y="123"/>
                    </a:cubicBezTo>
                    <a:cubicBezTo>
                      <a:pt x="32" y="127"/>
                      <a:pt x="32" y="127"/>
                      <a:pt x="32" y="127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26" y="130"/>
                      <a:pt x="26" y="130"/>
                      <a:pt x="26" y="130"/>
                    </a:cubicBezTo>
                    <a:cubicBezTo>
                      <a:pt x="25" y="123"/>
                      <a:pt x="25" y="123"/>
                      <a:pt x="25" y="123"/>
                    </a:cubicBezTo>
                    <a:cubicBezTo>
                      <a:pt x="20" y="111"/>
                      <a:pt x="20" y="111"/>
                      <a:pt x="20" y="111"/>
                    </a:cubicBezTo>
                    <a:cubicBezTo>
                      <a:pt x="17" y="108"/>
                      <a:pt x="17" y="108"/>
                      <a:pt x="17" y="108"/>
                    </a:cubicBezTo>
                    <a:cubicBezTo>
                      <a:pt x="15" y="102"/>
                      <a:pt x="15" y="102"/>
                      <a:pt x="15" y="102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15" y="97"/>
                      <a:pt x="15" y="97"/>
                      <a:pt x="15" y="97"/>
                    </a:cubicBezTo>
                    <a:cubicBezTo>
                      <a:pt x="17" y="95"/>
                      <a:pt x="17" y="95"/>
                      <a:pt x="17" y="95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0" y="80"/>
                      <a:pt x="10" y="80"/>
                      <a:pt x="10" y="80"/>
                    </a:cubicBezTo>
                    <a:cubicBezTo>
                      <a:pt x="6" y="77"/>
                      <a:pt x="6" y="77"/>
                      <a:pt x="6" y="77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1" y="62"/>
                      <a:pt x="11" y="62"/>
                      <a:pt x="11" y="62"/>
                    </a:cubicBezTo>
                    <a:cubicBezTo>
                      <a:pt x="13" y="61"/>
                      <a:pt x="13" y="61"/>
                      <a:pt x="13" y="61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10" y="60"/>
                      <a:pt x="10" y="60"/>
                      <a:pt x="10" y="60"/>
                    </a:cubicBezTo>
                    <a:cubicBezTo>
                      <a:pt x="9" y="59"/>
                      <a:pt x="7" y="56"/>
                      <a:pt x="7" y="56"/>
                    </a:cubicBezTo>
                    <a:cubicBezTo>
                      <a:pt x="6" y="55"/>
                      <a:pt x="6" y="55"/>
                      <a:pt x="6" y="55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8" y="18"/>
                      <a:pt x="38" y="18"/>
                      <a:pt x="38" y="18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1" y="23"/>
                      <a:pt x="41" y="23"/>
                      <a:pt x="41" y="23"/>
                    </a:cubicBezTo>
                    <a:cubicBezTo>
                      <a:pt x="46" y="26"/>
                      <a:pt x="46" y="26"/>
                      <a:pt x="46" y="26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7" y="29"/>
                      <a:pt x="57" y="29"/>
                      <a:pt x="57" y="29"/>
                    </a:cubicBezTo>
                    <a:cubicBezTo>
                      <a:pt x="65" y="33"/>
                      <a:pt x="65" y="33"/>
                      <a:pt x="65" y="33"/>
                    </a:cubicBezTo>
                    <a:cubicBezTo>
                      <a:pt x="68" y="36"/>
                      <a:pt x="68" y="36"/>
                      <a:pt x="68" y="36"/>
                    </a:cubicBezTo>
                    <a:cubicBezTo>
                      <a:pt x="72" y="37"/>
                      <a:pt x="72" y="37"/>
                      <a:pt x="72" y="37"/>
                    </a:cubicBezTo>
                    <a:cubicBezTo>
                      <a:pt x="74" y="36"/>
                      <a:pt x="74" y="36"/>
                      <a:pt x="74" y="36"/>
                    </a:cubicBezTo>
                    <a:cubicBezTo>
                      <a:pt x="76" y="37"/>
                      <a:pt x="76" y="37"/>
                      <a:pt x="76" y="37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0" y="55"/>
                      <a:pt x="80" y="55"/>
                      <a:pt x="80" y="55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3" y="65"/>
                      <a:pt x="93" y="65"/>
                      <a:pt x="93" y="65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101" y="64"/>
                      <a:pt x="101" y="64"/>
                      <a:pt x="101" y="64"/>
                    </a:cubicBezTo>
                    <a:cubicBezTo>
                      <a:pt x="101" y="67"/>
                      <a:pt x="101" y="67"/>
                      <a:pt x="101" y="67"/>
                    </a:cubicBezTo>
                    <a:cubicBezTo>
                      <a:pt x="101" y="72"/>
                      <a:pt x="101" y="72"/>
                      <a:pt x="101" y="72"/>
                    </a:cubicBezTo>
                    <a:cubicBezTo>
                      <a:pt x="104" y="72"/>
                      <a:pt x="104" y="72"/>
                      <a:pt x="104" y="72"/>
                    </a:cubicBezTo>
                    <a:cubicBezTo>
                      <a:pt x="109" y="79"/>
                      <a:pt x="109" y="79"/>
                      <a:pt x="109" y="79"/>
                    </a:cubicBezTo>
                    <a:lnTo>
                      <a:pt x="105" y="9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7" name="Freeform 22"/>
              <p:cNvSpPr>
                <a:spLocks/>
              </p:cNvSpPr>
              <p:nvPr/>
            </p:nvSpPr>
            <p:spPr bwMode="auto">
              <a:xfrm>
                <a:off x="2823703" y="2725895"/>
                <a:ext cx="244532" cy="381682"/>
              </a:xfrm>
              <a:custGeom>
                <a:avLst/>
                <a:gdLst>
                  <a:gd name="T0" fmla="*/ 230 w 230"/>
                  <a:gd name="T1" fmla="*/ 319 h 359"/>
                  <a:gd name="T2" fmla="*/ 228 w 230"/>
                  <a:gd name="T3" fmla="*/ 317 h 359"/>
                  <a:gd name="T4" fmla="*/ 218 w 230"/>
                  <a:gd name="T5" fmla="*/ 309 h 359"/>
                  <a:gd name="T6" fmla="*/ 214 w 230"/>
                  <a:gd name="T7" fmla="*/ 303 h 359"/>
                  <a:gd name="T8" fmla="*/ 220 w 230"/>
                  <a:gd name="T9" fmla="*/ 297 h 359"/>
                  <a:gd name="T10" fmla="*/ 220 w 230"/>
                  <a:gd name="T11" fmla="*/ 291 h 359"/>
                  <a:gd name="T12" fmla="*/ 226 w 230"/>
                  <a:gd name="T13" fmla="*/ 263 h 359"/>
                  <a:gd name="T14" fmla="*/ 210 w 230"/>
                  <a:gd name="T15" fmla="*/ 211 h 359"/>
                  <a:gd name="T16" fmla="*/ 192 w 230"/>
                  <a:gd name="T17" fmla="*/ 213 h 359"/>
                  <a:gd name="T18" fmla="*/ 190 w 230"/>
                  <a:gd name="T19" fmla="*/ 183 h 359"/>
                  <a:gd name="T20" fmla="*/ 174 w 230"/>
                  <a:gd name="T21" fmla="*/ 195 h 359"/>
                  <a:gd name="T22" fmla="*/ 144 w 230"/>
                  <a:gd name="T23" fmla="*/ 183 h 359"/>
                  <a:gd name="T24" fmla="*/ 130 w 230"/>
                  <a:gd name="T25" fmla="*/ 161 h 359"/>
                  <a:gd name="T26" fmla="*/ 144 w 230"/>
                  <a:gd name="T27" fmla="*/ 124 h 359"/>
                  <a:gd name="T28" fmla="*/ 150 w 230"/>
                  <a:gd name="T29" fmla="*/ 96 h 359"/>
                  <a:gd name="T30" fmla="*/ 182 w 230"/>
                  <a:gd name="T31" fmla="*/ 78 h 359"/>
                  <a:gd name="T32" fmla="*/ 196 w 230"/>
                  <a:gd name="T33" fmla="*/ 48 h 359"/>
                  <a:gd name="T34" fmla="*/ 172 w 230"/>
                  <a:gd name="T35" fmla="*/ 42 h 359"/>
                  <a:gd name="T36" fmla="*/ 154 w 230"/>
                  <a:gd name="T37" fmla="*/ 42 h 359"/>
                  <a:gd name="T38" fmla="*/ 140 w 230"/>
                  <a:gd name="T39" fmla="*/ 36 h 359"/>
                  <a:gd name="T40" fmla="*/ 132 w 230"/>
                  <a:gd name="T41" fmla="*/ 24 h 359"/>
                  <a:gd name="T42" fmla="*/ 118 w 230"/>
                  <a:gd name="T43" fmla="*/ 12 h 359"/>
                  <a:gd name="T44" fmla="*/ 104 w 230"/>
                  <a:gd name="T45" fmla="*/ 0 h 359"/>
                  <a:gd name="T46" fmla="*/ 102 w 230"/>
                  <a:gd name="T47" fmla="*/ 10 h 359"/>
                  <a:gd name="T48" fmla="*/ 98 w 230"/>
                  <a:gd name="T49" fmla="*/ 28 h 359"/>
                  <a:gd name="T50" fmla="*/ 54 w 230"/>
                  <a:gd name="T51" fmla="*/ 60 h 359"/>
                  <a:gd name="T52" fmla="*/ 50 w 230"/>
                  <a:gd name="T53" fmla="*/ 84 h 359"/>
                  <a:gd name="T54" fmla="*/ 32 w 230"/>
                  <a:gd name="T55" fmla="*/ 82 h 359"/>
                  <a:gd name="T56" fmla="*/ 14 w 230"/>
                  <a:gd name="T57" fmla="*/ 78 h 359"/>
                  <a:gd name="T58" fmla="*/ 18 w 230"/>
                  <a:gd name="T59" fmla="*/ 62 h 359"/>
                  <a:gd name="T60" fmla="*/ 0 w 230"/>
                  <a:gd name="T61" fmla="*/ 78 h 359"/>
                  <a:gd name="T62" fmla="*/ 4 w 230"/>
                  <a:gd name="T63" fmla="*/ 100 h 359"/>
                  <a:gd name="T64" fmla="*/ 8 w 230"/>
                  <a:gd name="T65" fmla="*/ 108 h 359"/>
                  <a:gd name="T66" fmla="*/ 10 w 230"/>
                  <a:gd name="T67" fmla="*/ 120 h 359"/>
                  <a:gd name="T68" fmla="*/ 36 w 230"/>
                  <a:gd name="T69" fmla="*/ 138 h 359"/>
                  <a:gd name="T70" fmla="*/ 52 w 230"/>
                  <a:gd name="T71" fmla="*/ 177 h 359"/>
                  <a:gd name="T72" fmla="*/ 70 w 230"/>
                  <a:gd name="T73" fmla="*/ 213 h 359"/>
                  <a:gd name="T74" fmla="*/ 82 w 230"/>
                  <a:gd name="T75" fmla="*/ 237 h 359"/>
                  <a:gd name="T76" fmla="*/ 100 w 230"/>
                  <a:gd name="T77" fmla="*/ 269 h 359"/>
                  <a:gd name="T78" fmla="*/ 102 w 230"/>
                  <a:gd name="T79" fmla="*/ 281 h 359"/>
                  <a:gd name="T80" fmla="*/ 122 w 230"/>
                  <a:gd name="T81" fmla="*/ 301 h 359"/>
                  <a:gd name="T82" fmla="*/ 150 w 230"/>
                  <a:gd name="T83" fmla="*/ 317 h 359"/>
                  <a:gd name="T84" fmla="*/ 188 w 230"/>
                  <a:gd name="T85" fmla="*/ 341 h 359"/>
                  <a:gd name="T86" fmla="*/ 200 w 230"/>
                  <a:gd name="T87" fmla="*/ 353 h 359"/>
                  <a:gd name="T88" fmla="*/ 218 w 230"/>
                  <a:gd name="T89" fmla="*/ 355 h 359"/>
                  <a:gd name="T90" fmla="*/ 230 w 230"/>
                  <a:gd name="T91" fmla="*/ 321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30" h="359">
                    <a:moveTo>
                      <a:pt x="230" y="321"/>
                    </a:moveTo>
                    <a:lnTo>
                      <a:pt x="228" y="321"/>
                    </a:lnTo>
                    <a:lnTo>
                      <a:pt x="230" y="319"/>
                    </a:lnTo>
                    <a:lnTo>
                      <a:pt x="230" y="319"/>
                    </a:lnTo>
                    <a:lnTo>
                      <a:pt x="228" y="315"/>
                    </a:lnTo>
                    <a:lnTo>
                      <a:pt x="228" y="317"/>
                    </a:lnTo>
                    <a:lnTo>
                      <a:pt x="224" y="315"/>
                    </a:lnTo>
                    <a:lnTo>
                      <a:pt x="218" y="307"/>
                    </a:lnTo>
                    <a:lnTo>
                      <a:pt x="218" y="309"/>
                    </a:lnTo>
                    <a:lnTo>
                      <a:pt x="216" y="311"/>
                    </a:lnTo>
                    <a:lnTo>
                      <a:pt x="212" y="309"/>
                    </a:lnTo>
                    <a:lnTo>
                      <a:pt x="214" y="303"/>
                    </a:lnTo>
                    <a:lnTo>
                      <a:pt x="216" y="301"/>
                    </a:lnTo>
                    <a:lnTo>
                      <a:pt x="216" y="299"/>
                    </a:lnTo>
                    <a:lnTo>
                      <a:pt x="220" y="297"/>
                    </a:lnTo>
                    <a:lnTo>
                      <a:pt x="222" y="301"/>
                    </a:lnTo>
                    <a:lnTo>
                      <a:pt x="222" y="297"/>
                    </a:lnTo>
                    <a:lnTo>
                      <a:pt x="220" y="291"/>
                    </a:lnTo>
                    <a:lnTo>
                      <a:pt x="226" y="277"/>
                    </a:lnTo>
                    <a:lnTo>
                      <a:pt x="224" y="267"/>
                    </a:lnTo>
                    <a:lnTo>
                      <a:pt x="226" y="263"/>
                    </a:lnTo>
                    <a:lnTo>
                      <a:pt x="226" y="253"/>
                    </a:lnTo>
                    <a:lnTo>
                      <a:pt x="230" y="241"/>
                    </a:lnTo>
                    <a:lnTo>
                      <a:pt x="210" y="211"/>
                    </a:lnTo>
                    <a:lnTo>
                      <a:pt x="202" y="211"/>
                    </a:lnTo>
                    <a:lnTo>
                      <a:pt x="198" y="213"/>
                    </a:lnTo>
                    <a:lnTo>
                      <a:pt x="192" y="213"/>
                    </a:lnTo>
                    <a:lnTo>
                      <a:pt x="190" y="191"/>
                    </a:lnTo>
                    <a:lnTo>
                      <a:pt x="192" y="185"/>
                    </a:lnTo>
                    <a:lnTo>
                      <a:pt x="190" y="183"/>
                    </a:lnTo>
                    <a:lnTo>
                      <a:pt x="188" y="185"/>
                    </a:lnTo>
                    <a:lnTo>
                      <a:pt x="180" y="187"/>
                    </a:lnTo>
                    <a:lnTo>
                      <a:pt x="174" y="195"/>
                    </a:lnTo>
                    <a:lnTo>
                      <a:pt x="164" y="195"/>
                    </a:lnTo>
                    <a:lnTo>
                      <a:pt x="156" y="185"/>
                    </a:lnTo>
                    <a:lnTo>
                      <a:pt x="144" y="183"/>
                    </a:lnTo>
                    <a:lnTo>
                      <a:pt x="146" y="173"/>
                    </a:lnTo>
                    <a:lnTo>
                      <a:pt x="132" y="167"/>
                    </a:lnTo>
                    <a:lnTo>
                      <a:pt x="130" y="161"/>
                    </a:lnTo>
                    <a:lnTo>
                      <a:pt x="132" y="136"/>
                    </a:lnTo>
                    <a:lnTo>
                      <a:pt x="132" y="132"/>
                    </a:lnTo>
                    <a:lnTo>
                      <a:pt x="144" y="124"/>
                    </a:lnTo>
                    <a:lnTo>
                      <a:pt x="144" y="114"/>
                    </a:lnTo>
                    <a:lnTo>
                      <a:pt x="148" y="106"/>
                    </a:lnTo>
                    <a:lnTo>
                      <a:pt x="150" y="96"/>
                    </a:lnTo>
                    <a:lnTo>
                      <a:pt x="166" y="84"/>
                    </a:lnTo>
                    <a:lnTo>
                      <a:pt x="176" y="82"/>
                    </a:lnTo>
                    <a:lnTo>
                      <a:pt x="182" y="78"/>
                    </a:lnTo>
                    <a:lnTo>
                      <a:pt x="188" y="74"/>
                    </a:lnTo>
                    <a:lnTo>
                      <a:pt x="188" y="70"/>
                    </a:lnTo>
                    <a:lnTo>
                      <a:pt x="196" y="48"/>
                    </a:lnTo>
                    <a:lnTo>
                      <a:pt x="186" y="40"/>
                    </a:lnTo>
                    <a:lnTo>
                      <a:pt x="178" y="40"/>
                    </a:lnTo>
                    <a:lnTo>
                      <a:pt x="172" y="42"/>
                    </a:lnTo>
                    <a:lnTo>
                      <a:pt x="166" y="38"/>
                    </a:lnTo>
                    <a:lnTo>
                      <a:pt x="160" y="42"/>
                    </a:lnTo>
                    <a:lnTo>
                      <a:pt x="154" y="42"/>
                    </a:lnTo>
                    <a:lnTo>
                      <a:pt x="140" y="40"/>
                    </a:lnTo>
                    <a:lnTo>
                      <a:pt x="138" y="38"/>
                    </a:lnTo>
                    <a:lnTo>
                      <a:pt x="140" y="36"/>
                    </a:lnTo>
                    <a:lnTo>
                      <a:pt x="140" y="30"/>
                    </a:lnTo>
                    <a:lnTo>
                      <a:pt x="134" y="28"/>
                    </a:lnTo>
                    <a:lnTo>
                      <a:pt x="132" y="24"/>
                    </a:lnTo>
                    <a:lnTo>
                      <a:pt x="124" y="18"/>
                    </a:lnTo>
                    <a:lnTo>
                      <a:pt x="120" y="16"/>
                    </a:lnTo>
                    <a:lnTo>
                      <a:pt x="118" y="12"/>
                    </a:lnTo>
                    <a:lnTo>
                      <a:pt x="114" y="4"/>
                    </a:lnTo>
                    <a:lnTo>
                      <a:pt x="108" y="0"/>
                    </a:lnTo>
                    <a:lnTo>
                      <a:pt x="104" y="0"/>
                    </a:lnTo>
                    <a:lnTo>
                      <a:pt x="102" y="2"/>
                    </a:lnTo>
                    <a:lnTo>
                      <a:pt x="104" y="6"/>
                    </a:lnTo>
                    <a:lnTo>
                      <a:pt x="102" y="10"/>
                    </a:lnTo>
                    <a:lnTo>
                      <a:pt x="104" y="12"/>
                    </a:lnTo>
                    <a:lnTo>
                      <a:pt x="100" y="20"/>
                    </a:lnTo>
                    <a:lnTo>
                      <a:pt x="98" y="28"/>
                    </a:lnTo>
                    <a:lnTo>
                      <a:pt x="82" y="46"/>
                    </a:lnTo>
                    <a:lnTo>
                      <a:pt x="68" y="54"/>
                    </a:lnTo>
                    <a:lnTo>
                      <a:pt x="54" y="60"/>
                    </a:lnTo>
                    <a:lnTo>
                      <a:pt x="50" y="66"/>
                    </a:lnTo>
                    <a:lnTo>
                      <a:pt x="50" y="74"/>
                    </a:lnTo>
                    <a:lnTo>
                      <a:pt x="50" y="84"/>
                    </a:lnTo>
                    <a:lnTo>
                      <a:pt x="40" y="94"/>
                    </a:lnTo>
                    <a:lnTo>
                      <a:pt x="34" y="92"/>
                    </a:lnTo>
                    <a:lnTo>
                      <a:pt x="32" y="82"/>
                    </a:lnTo>
                    <a:lnTo>
                      <a:pt x="24" y="80"/>
                    </a:lnTo>
                    <a:lnTo>
                      <a:pt x="16" y="82"/>
                    </a:lnTo>
                    <a:lnTo>
                      <a:pt x="14" y="78"/>
                    </a:lnTo>
                    <a:lnTo>
                      <a:pt x="16" y="74"/>
                    </a:lnTo>
                    <a:lnTo>
                      <a:pt x="20" y="72"/>
                    </a:lnTo>
                    <a:lnTo>
                      <a:pt x="18" y="62"/>
                    </a:lnTo>
                    <a:lnTo>
                      <a:pt x="8" y="70"/>
                    </a:lnTo>
                    <a:lnTo>
                      <a:pt x="6" y="74"/>
                    </a:lnTo>
                    <a:lnTo>
                      <a:pt x="0" y="78"/>
                    </a:lnTo>
                    <a:lnTo>
                      <a:pt x="0" y="86"/>
                    </a:lnTo>
                    <a:lnTo>
                      <a:pt x="4" y="94"/>
                    </a:lnTo>
                    <a:lnTo>
                      <a:pt x="4" y="100"/>
                    </a:lnTo>
                    <a:lnTo>
                      <a:pt x="8" y="102"/>
                    </a:lnTo>
                    <a:lnTo>
                      <a:pt x="10" y="106"/>
                    </a:lnTo>
                    <a:lnTo>
                      <a:pt x="8" y="108"/>
                    </a:lnTo>
                    <a:lnTo>
                      <a:pt x="4" y="110"/>
                    </a:lnTo>
                    <a:lnTo>
                      <a:pt x="4" y="116"/>
                    </a:lnTo>
                    <a:lnTo>
                      <a:pt x="10" y="120"/>
                    </a:lnTo>
                    <a:lnTo>
                      <a:pt x="16" y="126"/>
                    </a:lnTo>
                    <a:lnTo>
                      <a:pt x="24" y="126"/>
                    </a:lnTo>
                    <a:lnTo>
                      <a:pt x="36" y="138"/>
                    </a:lnTo>
                    <a:lnTo>
                      <a:pt x="38" y="146"/>
                    </a:lnTo>
                    <a:lnTo>
                      <a:pt x="46" y="161"/>
                    </a:lnTo>
                    <a:lnTo>
                      <a:pt x="52" y="177"/>
                    </a:lnTo>
                    <a:lnTo>
                      <a:pt x="58" y="193"/>
                    </a:lnTo>
                    <a:lnTo>
                      <a:pt x="64" y="201"/>
                    </a:lnTo>
                    <a:lnTo>
                      <a:pt x="70" y="213"/>
                    </a:lnTo>
                    <a:lnTo>
                      <a:pt x="70" y="219"/>
                    </a:lnTo>
                    <a:lnTo>
                      <a:pt x="78" y="227"/>
                    </a:lnTo>
                    <a:lnTo>
                      <a:pt x="82" y="237"/>
                    </a:lnTo>
                    <a:lnTo>
                      <a:pt x="90" y="249"/>
                    </a:lnTo>
                    <a:lnTo>
                      <a:pt x="100" y="263"/>
                    </a:lnTo>
                    <a:lnTo>
                      <a:pt x="100" y="269"/>
                    </a:lnTo>
                    <a:lnTo>
                      <a:pt x="98" y="271"/>
                    </a:lnTo>
                    <a:lnTo>
                      <a:pt x="98" y="279"/>
                    </a:lnTo>
                    <a:lnTo>
                      <a:pt x="102" y="281"/>
                    </a:lnTo>
                    <a:lnTo>
                      <a:pt x="114" y="293"/>
                    </a:lnTo>
                    <a:lnTo>
                      <a:pt x="118" y="297"/>
                    </a:lnTo>
                    <a:lnTo>
                      <a:pt x="122" y="301"/>
                    </a:lnTo>
                    <a:lnTo>
                      <a:pt x="134" y="305"/>
                    </a:lnTo>
                    <a:lnTo>
                      <a:pt x="142" y="313"/>
                    </a:lnTo>
                    <a:lnTo>
                      <a:pt x="150" y="317"/>
                    </a:lnTo>
                    <a:lnTo>
                      <a:pt x="158" y="323"/>
                    </a:lnTo>
                    <a:lnTo>
                      <a:pt x="174" y="329"/>
                    </a:lnTo>
                    <a:lnTo>
                      <a:pt x="188" y="341"/>
                    </a:lnTo>
                    <a:lnTo>
                      <a:pt x="190" y="347"/>
                    </a:lnTo>
                    <a:lnTo>
                      <a:pt x="196" y="353"/>
                    </a:lnTo>
                    <a:lnTo>
                      <a:pt x="200" y="353"/>
                    </a:lnTo>
                    <a:lnTo>
                      <a:pt x="204" y="357"/>
                    </a:lnTo>
                    <a:lnTo>
                      <a:pt x="208" y="359"/>
                    </a:lnTo>
                    <a:lnTo>
                      <a:pt x="218" y="355"/>
                    </a:lnTo>
                    <a:lnTo>
                      <a:pt x="216" y="347"/>
                    </a:lnTo>
                    <a:lnTo>
                      <a:pt x="222" y="345"/>
                    </a:lnTo>
                    <a:lnTo>
                      <a:pt x="230" y="321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8" name="Freeform 49"/>
              <p:cNvSpPr>
                <a:spLocks noEditPoints="1"/>
              </p:cNvSpPr>
              <p:nvPr/>
            </p:nvSpPr>
            <p:spPr bwMode="auto">
              <a:xfrm>
                <a:off x="2272975" y="2031638"/>
                <a:ext cx="484811" cy="382745"/>
              </a:xfrm>
              <a:custGeom>
                <a:avLst/>
                <a:gdLst>
                  <a:gd name="T0" fmla="*/ 452 w 456"/>
                  <a:gd name="T1" fmla="*/ 247 h 360"/>
                  <a:gd name="T2" fmla="*/ 54 w 456"/>
                  <a:gd name="T3" fmla="*/ 79 h 360"/>
                  <a:gd name="T4" fmla="*/ 40 w 456"/>
                  <a:gd name="T5" fmla="*/ 65 h 360"/>
                  <a:gd name="T6" fmla="*/ 42 w 456"/>
                  <a:gd name="T7" fmla="*/ 69 h 360"/>
                  <a:gd name="T8" fmla="*/ 0 w 456"/>
                  <a:gd name="T9" fmla="*/ 93 h 360"/>
                  <a:gd name="T10" fmla="*/ 430 w 456"/>
                  <a:gd name="T11" fmla="*/ 223 h 360"/>
                  <a:gd name="T12" fmla="*/ 392 w 456"/>
                  <a:gd name="T13" fmla="*/ 233 h 360"/>
                  <a:gd name="T14" fmla="*/ 372 w 456"/>
                  <a:gd name="T15" fmla="*/ 271 h 360"/>
                  <a:gd name="T16" fmla="*/ 370 w 456"/>
                  <a:gd name="T17" fmla="*/ 281 h 360"/>
                  <a:gd name="T18" fmla="*/ 356 w 456"/>
                  <a:gd name="T19" fmla="*/ 279 h 360"/>
                  <a:gd name="T20" fmla="*/ 344 w 456"/>
                  <a:gd name="T21" fmla="*/ 281 h 360"/>
                  <a:gd name="T22" fmla="*/ 316 w 456"/>
                  <a:gd name="T23" fmla="*/ 288 h 360"/>
                  <a:gd name="T24" fmla="*/ 286 w 456"/>
                  <a:gd name="T25" fmla="*/ 263 h 360"/>
                  <a:gd name="T26" fmla="*/ 272 w 456"/>
                  <a:gd name="T27" fmla="*/ 231 h 360"/>
                  <a:gd name="T28" fmla="*/ 276 w 456"/>
                  <a:gd name="T29" fmla="*/ 227 h 360"/>
                  <a:gd name="T30" fmla="*/ 270 w 456"/>
                  <a:gd name="T31" fmla="*/ 201 h 360"/>
                  <a:gd name="T32" fmla="*/ 278 w 456"/>
                  <a:gd name="T33" fmla="*/ 161 h 360"/>
                  <a:gd name="T34" fmla="*/ 286 w 456"/>
                  <a:gd name="T35" fmla="*/ 151 h 360"/>
                  <a:gd name="T36" fmla="*/ 262 w 456"/>
                  <a:gd name="T37" fmla="*/ 123 h 360"/>
                  <a:gd name="T38" fmla="*/ 246 w 456"/>
                  <a:gd name="T39" fmla="*/ 65 h 360"/>
                  <a:gd name="T40" fmla="*/ 212 w 456"/>
                  <a:gd name="T41" fmla="*/ 75 h 360"/>
                  <a:gd name="T42" fmla="*/ 178 w 456"/>
                  <a:gd name="T43" fmla="*/ 31 h 360"/>
                  <a:gd name="T44" fmla="*/ 40 w 456"/>
                  <a:gd name="T45" fmla="*/ 4 h 360"/>
                  <a:gd name="T46" fmla="*/ 4 w 456"/>
                  <a:gd name="T47" fmla="*/ 14 h 360"/>
                  <a:gd name="T48" fmla="*/ 4 w 456"/>
                  <a:gd name="T49" fmla="*/ 51 h 360"/>
                  <a:gd name="T50" fmla="*/ 22 w 456"/>
                  <a:gd name="T51" fmla="*/ 87 h 360"/>
                  <a:gd name="T52" fmla="*/ 22 w 456"/>
                  <a:gd name="T53" fmla="*/ 101 h 360"/>
                  <a:gd name="T54" fmla="*/ 4 w 456"/>
                  <a:gd name="T55" fmla="*/ 101 h 360"/>
                  <a:gd name="T56" fmla="*/ 22 w 456"/>
                  <a:gd name="T57" fmla="*/ 119 h 360"/>
                  <a:gd name="T58" fmla="*/ 34 w 456"/>
                  <a:gd name="T59" fmla="*/ 117 h 360"/>
                  <a:gd name="T60" fmla="*/ 42 w 456"/>
                  <a:gd name="T61" fmla="*/ 141 h 360"/>
                  <a:gd name="T62" fmla="*/ 40 w 456"/>
                  <a:gd name="T63" fmla="*/ 159 h 360"/>
                  <a:gd name="T64" fmla="*/ 64 w 456"/>
                  <a:gd name="T65" fmla="*/ 191 h 360"/>
                  <a:gd name="T66" fmla="*/ 78 w 456"/>
                  <a:gd name="T67" fmla="*/ 185 h 360"/>
                  <a:gd name="T68" fmla="*/ 68 w 456"/>
                  <a:gd name="T69" fmla="*/ 169 h 360"/>
                  <a:gd name="T70" fmla="*/ 58 w 456"/>
                  <a:gd name="T71" fmla="*/ 137 h 360"/>
                  <a:gd name="T72" fmla="*/ 54 w 456"/>
                  <a:gd name="T73" fmla="*/ 121 h 360"/>
                  <a:gd name="T74" fmla="*/ 42 w 456"/>
                  <a:gd name="T75" fmla="*/ 99 h 360"/>
                  <a:gd name="T76" fmla="*/ 30 w 456"/>
                  <a:gd name="T77" fmla="*/ 63 h 360"/>
                  <a:gd name="T78" fmla="*/ 30 w 456"/>
                  <a:gd name="T79" fmla="*/ 27 h 360"/>
                  <a:gd name="T80" fmla="*/ 50 w 456"/>
                  <a:gd name="T81" fmla="*/ 27 h 360"/>
                  <a:gd name="T82" fmla="*/ 52 w 456"/>
                  <a:gd name="T83" fmla="*/ 41 h 360"/>
                  <a:gd name="T84" fmla="*/ 62 w 456"/>
                  <a:gd name="T85" fmla="*/ 79 h 360"/>
                  <a:gd name="T86" fmla="*/ 74 w 456"/>
                  <a:gd name="T87" fmla="*/ 97 h 360"/>
                  <a:gd name="T88" fmla="*/ 80 w 456"/>
                  <a:gd name="T89" fmla="*/ 111 h 360"/>
                  <a:gd name="T90" fmla="*/ 92 w 456"/>
                  <a:gd name="T91" fmla="*/ 125 h 360"/>
                  <a:gd name="T92" fmla="*/ 90 w 456"/>
                  <a:gd name="T93" fmla="*/ 141 h 360"/>
                  <a:gd name="T94" fmla="*/ 104 w 456"/>
                  <a:gd name="T95" fmla="*/ 153 h 360"/>
                  <a:gd name="T96" fmla="*/ 134 w 456"/>
                  <a:gd name="T97" fmla="*/ 195 h 360"/>
                  <a:gd name="T98" fmla="*/ 134 w 456"/>
                  <a:gd name="T99" fmla="*/ 235 h 360"/>
                  <a:gd name="T100" fmla="*/ 148 w 456"/>
                  <a:gd name="T101" fmla="*/ 265 h 360"/>
                  <a:gd name="T102" fmla="*/ 192 w 456"/>
                  <a:gd name="T103" fmla="*/ 298 h 360"/>
                  <a:gd name="T104" fmla="*/ 246 w 456"/>
                  <a:gd name="T105" fmla="*/ 326 h 360"/>
                  <a:gd name="T106" fmla="*/ 282 w 456"/>
                  <a:gd name="T107" fmla="*/ 336 h 360"/>
                  <a:gd name="T108" fmla="*/ 304 w 456"/>
                  <a:gd name="T109" fmla="*/ 330 h 360"/>
                  <a:gd name="T110" fmla="*/ 344 w 456"/>
                  <a:gd name="T111" fmla="*/ 360 h 360"/>
                  <a:gd name="T112" fmla="*/ 370 w 456"/>
                  <a:gd name="T113" fmla="*/ 316 h 360"/>
                  <a:gd name="T114" fmla="*/ 406 w 456"/>
                  <a:gd name="T115" fmla="*/ 296 h 360"/>
                  <a:gd name="T116" fmla="*/ 422 w 456"/>
                  <a:gd name="T117" fmla="*/ 284 h 360"/>
                  <a:gd name="T118" fmla="*/ 430 w 456"/>
                  <a:gd name="T119" fmla="*/ 288 h 360"/>
                  <a:gd name="T120" fmla="*/ 438 w 456"/>
                  <a:gd name="T121" fmla="*/ 263 h 360"/>
                  <a:gd name="T122" fmla="*/ 450 w 456"/>
                  <a:gd name="T123" fmla="*/ 241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56" h="360">
                    <a:moveTo>
                      <a:pt x="448" y="247"/>
                    </a:moveTo>
                    <a:lnTo>
                      <a:pt x="450" y="245"/>
                    </a:lnTo>
                    <a:lnTo>
                      <a:pt x="452" y="243"/>
                    </a:lnTo>
                    <a:lnTo>
                      <a:pt x="454" y="243"/>
                    </a:lnTo>
                    <a:lnTo>
                      <a:pt x="452" y="247"/>
                    </a:lnTo>
                    <a:lnTo>
                      <a:pt x="450" y="249"/>
                    </a:lnTo>
                    <a:lnTo>
                      <a:pt x="448" y="247"/>
                    </a:lnTo>
                    <a:close/>
                    <a:moveTo>
                      <a:pt x="52" y="75"/>
                    </a:moveTo>
                    <a:lnTo>
                      <a:pt x="50" y="79"/>
                    </a:lnTo>
                    <a:lnTo>
                      <a:pt x="54" y="79"/>
                    </a:lnTo>
                    <a:lnTo>
                      <a:pt x="54" y="75"/>
                    </a:lnTo>
                    <a:lnTo>
                      <a:pt x="54" y="73"/>
                    </a:lnTo>
                    <a:lnTo>
                      <a:pt x="52" y="75"/>
                    </a:lnTo>
                    <a:close/>
                    <a:moveTo>
                      <a:pt x="42" y="69"/>
                    </a:moveTo>
                    <a:lnTo>
                      <a:pt x="40" y="65"/>
                    </a:lnTo>
                    <a:lnTo>
                      <a:pt x="38" y="63"/>
                    </a:lnTo>
                    <a:lnTo>
                      <a:pt x="36" y="65"/>
                    </a:lnTo>
                    <a:lnTo>
                      <a:pt x="36" y="71"/>
                    </a:lnTo>
                    <a:lnTo>
                      <a:pt x="42" y="75"/>
                    </a:lnTo>
                    <a:lnTo>
                      <a:pt x="42" y="69"/>
                    </a:lnTo>
                    <a:close/>
                    <a:moveTo>
                      <a:pt x="4" y="93"/>
                    </a:moveTo>
                    <a:lnTo>
                      <a:pt x="4" y="89"/>
                    </a:lnTo>
                    <a:lnTo>
                      <a:pt x="2" y="87"/>
                    </a:lnTo>
                    <a:lnTo>
                      <a:pt x="0" y="91"/>
                    </a:lnTo>
                    <a:lnTo>
                      <a:pt x="0" y="93"/>
                    </a:lnTo>
                    <a:lnTo>
                      <a:pt x="4" y="93"/>
                    </a:lnTo>
                    <a:close/>
                    <a:moveTo>
                      <a:pt x="452" y="225"/>
                    </a:moveTo>
                    <a:lnTo>
                      <a:pt x="448" y="223"/>
                    </a:lnTo>
                    <a:lnTo>
                      <a:pt x="434" y="221"/>
                    </a:lnTo>
                    <a:lnTo>
                      <a:pt x="430" y="223"/>
                    </a:lnTo>
                    <a:lnTo>
                      <a:pt x="424" y="223"/>
                    </a:lnTo>
                    <a:lnTo>
                      <a:pt x="422" y="225"/>
                    </a:lnTo>
                    <a:lnTo>
                      <a:pt x="400" y="227"/>
                    </a:lnTo>
                    <a:lnTo>
                      <a:pt x="394" y="231"/>
                    </a:lnTo>
                    <a:lnTo>
                      <a:pt x="392" y="233"/>
                    </a:lnTo>
                    <a:lnTo>
                      <a:pt x="388" y="249"/>
                    </a:lnTo>
                    <a:lnTo>
                      <a:pt x="388" y="253"/>
                    </a:lnTo>
                    <a:lnTo>
                      <a:pt x="386" y="255"/>
                    </a:lnTo>
                    <a:lnTo>
                      <a:pt x="382" y="267"/>
                    </a:lnTo>
                    <a:lnTo>
                      <a:pt x="372" y="271"/>
                    </a:lnTo>
                    <a:lnTo>
                      <a:pt x="368" y="273"/>
                    </a:lnTo>
                    <a:lnTo>
                      <a:pt x="366" y="275"/>
                    </a:lnTo>
                    <a:lnTo>
                      <a:pt x="370" y="275"/>
                    </a:lnTo>
                    <a:lnTo>
                      <a:pt x="372" y="277"/>
                    </a:lnTo>
                    <a:lnTo>
                      <a:pt x="370" y="281"/>
                    </a:lnTo>
                    <a:lnTo>
                      <a:pt x="366" y="281"/>
                    </a:lnTo>
                    <a:lnTo>
                      <a:pt x="364" y="284"/>
                    </a:lnTo>
                    <a:lnTo>
                      <a:pt x="362" y="281"/>
                    </a:lnTo>
                    <a:lnTo>
                      <a:pt x="356" y="281"/>
                    </a:lnTo>
                    <a:lnTo>
                      <a:pt x="356" y="279"/>
                    </a:lnTo>
                    <a:lnTo>
                      <a:pt x="364" y="277"/>
                    </a:lnTo>
                    <a:lnTo>
                      <a:pt x="362" y="277"/>
                    </a:lnTo>
                    <a:lnTo>
                      <a:pt x="352" y="277"/>
                    </a:lnTo>
                    <a:lnTo>
                      <a:pt x="348" y="277"/>
                    </a:lnTo>
                    <a:lnTo>
                      <a:pt x="344" y="281"/>
                    </a:lnTo>
                    <a:lnTo>
                      <a:pt x="338" y="281"/>
                    </a:lnTo>
                    <a:lnTo>
                      <a:pt x="338" y="284"/>
                    </a:lnTo>
                    <a:lnTo>
                      <a:pt x="330" y="284"/>
                    </a:lnTo>
                    <a:lnTo>
                      <a:pt x="326" y="288"/>
                    </a:lnTo>
                    <a:lnTo>
                      <a:pt x="316" y="288"/>
                    </a:lnTo>
                    <a:lnTo>
                      <a:pt x="312" y="281"/>
                    </a:lnTo>
                    <a:lnTo>
                      <a:pt x="306" y="279"/>
                    </a:lnTo>
                    <a:lnTo>
                      <a:pt x="294" y="277"/>
                    </a:lnTo>
                    <a:lnTo>
                      <a:pt x="290" y="269"/>
                    </a:lnTo>
                    <a:lnTo>
                      <a:pt x="286" y="263"/>
                    </a:lnTo>
                    <a:lnTo>
                      <a:pt x="286" y="257"/>
                    </a:lnTo>
                    <a:lnTo>
                      <a:pt x="282" y="251"/>
                    </a:lnTo>
                    <a:lnTo>
                      <a:pt x="276" y="243"/>
                    </a:lnTo>
                    <a:lnTo>
                      <a:pt x="274" y="235"/>
                    </a:lnTo>
                    <a:lnTo>
                      <a:pt x="272" y="231"/>
                    </a:lnTo>
                    <a:lnTo>
                      <a:pt x="272" y="225"/>
                    </a:lnTo>
                    <a:lnTo>
                      <a:pt x="270" y="223"/>
                    </a:lnTo>
                    <a:lnTo>
                      <a:pt x="270" y="217"/>
                    </a:lnTo>
                    <a:lnTo>
                      <a:pt x="274" y="221"/>
                    </a:lnTo>
                    <a:lnTo>
                      <a:pt x="276" y="227"/>
                    </a:lnTo>
                    <a:lnTo>
                      <a:pt x="276" y="219"/>
                    </a:lnTo>
                    <a:lnTo>
                      <a:pt x="274" y="217"/>
                    </a:lnTo>
                    <a:lnTo>
                      <a:pt x="272" y="213"/>
                    </a:lnTo>
                    <a:lnTo>
                      <a:pt x="272" y="207"/>
                    </a:lnTo>
                    <a:lnTo>
                      <a:pt x="270" y="201"/>
                    </a:lnTo>
                    <a:lnTo>
                      <a:pt x="272" y="193"/>
                    </a:lnTo>
                    <a:lnTo>
                      <a:pt x="274" y="185"/>
                    </a:lnTo>
                    <a:lnTo>
                      <a:pt x="276" y="175"/>
                    </a:lnTo>
                    <a:lnTo>
                      <a:pt x="278" y="171"/>
                    </a:lnTo>
                    <a:lnTo>
                      <a:pt x="278" y="161"/>
                    </a:lnTo>
                    <a:lnTo>
                      <a:pt x="280" y="155"/>
                    </a:lnTo>
                    <a:lnTo>
                      <a:pt x="280" y="151"/>
                    </a:lnTo>
                    <a:lnTo>
                      <a:pt x="284" y="147"/>
                    </a:lnTo>
                    <a:lnTo>
                      <a:pt x="286" y="149"/>
                    </a:lnTo>
                    <a:lnTo>
                      <a:pt x="286" y="151"/>
                    </a:lnTo>
                    <a:lnTo>
                      <a:pt x="294" y="137"/>
                    </a:lnTo>
                    <a:lnTo>
                      <a:pt x="286" y="135"/>
                    </a:lnTo>
                    <a:lnTo>
                      <a:pt x="276" y="133"/>
                    </a:lnTo>
                    <a:lnTo>
                      <a:pt x="268" y="129"/>
                    </a:lnTo>
                    <a:lnTo>
                      <a:pt x="262" y="123"/>
                    </a:lnTo>
                    <a:lnTo>
                      <a:pt x="262" y="117"/>
                    </a:lnTo>
                    <a:lnTo>
                      <a:pt x="260" y="103"/>
                    </a:lnTo>
                    <a:lnTo>
                      <a:pt x="252" y="91"/>
                    </a:lnTo>
                    <a:lnTo>
                      <a:pt x="250" y="69"/>
                    </a:lnTo>
                    <a:lnTo>
                      <a:pt x="246" y="65"/>
                    </a:lnTo>
                    <a:lnTo>
                      <a:pt x="246" y="61"/>
                    </a:lnTo>
                    <a:lnTo>
                      <a:pt x="230" y="59"/>
                    </a:lnTo>
                    <a:lnTo>
                      <a:pt x="222" y="63"/>
                    </a:lnTo>
                    <a:lnTo>
                      <a:pt x="218" y="71"/>
                    </a:lnTo>
                    <a:lnTo>
                      <a:pt x="212" y="75"/>
                    </a:lnTo>
                    <a:lnTo>
                      <a:pt x="204" y="71"/>
                    </a:lnTo>
                    <a:lnTo>
                      <a:pt x="190" y="65"/>
                    </a:lnTo>
                    <a:lnTo>
                      <a:pt x="188" y="53"/>
                    </a:lnTo>
                    <a:lnTo>
                      <a:pt x="188" y="47"/>
                    </a:lnTo>
                    <a:lnTo>
                      <a:pt x="178" y="31"/>
                    </a:lnTo>
                    <a:lnTo>
                      <a:pt x="172" y="21"/>
                    </a:lnTo>
                    <a:lnTo>
                      <a:pt x="146" y="21"/>
                    </a:lnTo>
                    <a:lnTo>
                      <a:pt x="140" y="29"/>
                    </a:lnTo>
                    <a:lnTo>
                      <a:pt x="90" y="29"/>
                    </a:lnTo>
                    <a:lnTo>
                      <a:pt x="40" y="4"/>
                    </a:lnTo>
                    <a:lnTo>
                      <a:pt x="38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10"/>
                    </a:lnTo>
                    <a:lnTo>
                      <a:pt x="4" y="14"/>
                    </a:lnTo>
                    <a:lnTo>
                      <a:pt x="2" y="21"/>
                    </a:lnTo>
                    <a:lnTo>
                      <a:pt x="0" y="33"/>
                    </a:lnTo>
                    <a:lnTo>
                      <a:pt x="2" y="41"/>
                    </a:lnTo>
                    <a:lnTo>
                      <a:pt x="2" y="47"/>
                    </a:lnTo>
                    <a:lnTo>
                      <a:pt x="4" y="51"/>
                    </a:lnTo>
                    <a:lnTo>
                      <a:pt x="2" y="57"/>
                    </a:lnTo>
                    <a:lnTo>
                      <a:pt x="2" y="61"/>
                    </a:lnTo>
                    <a:lnTo>
                      <a:pt x="14" y="73"/>
                    </a:lnTo>
                    <a:lnTo>
                      <a:pt x="18" y="79"/>
                    </a:lnTo>
                    <a:lnTo>
                      <a:pt x="22" y="87"/>
                    </a:lnTo>
                    <a:lnTo>
                      <a:pt x="20" y="91"/>
                    </a:lnTo>
                    <a:lnTo>
                      <a:pt x="16" y="93"/>
                    </a:lnTo>
                    <a:lnTo>
                      <a:pt x="18" y="97"/>
                    </a:lnTo>
                    <a:lnTo>
                      <a:pt x="20" y="99"/>
                    </a:lnTo>
                    <a:lnTo>
                      <a:pt x="22" y="101"/>
                    </a:lnTo>
                    <a:lnTo>
                      <a:pt x="16" y="101"/>
                    </a:lnTo>
                    <a:lnTo>
                      <a:pt x="12" y="99"/>
                    </a:lnTo>
                    <a:lnTo>
                      <a:pt x="2" y="97"/>
                    </a:lnTo>
                    <a:lnTo>
                      <a:pt x="2" y="99"/>
                    </a:lnTo>
                    <a:lnTo>
                      <a:pt x="4" y="101"/>
                    </a:lnTo>
                    <a:lnTo>
                      <a:pt x="12" y="109"/>
                    </a:lnTo>
                    <a:lnTo>
                      <a:pt x="14" y="111"/>
                    </a:lnTo>
                    <a:lnTo>
                      <a:pt x="16" y="113"/>
                    </a:lnTo>
                    <a:lnTo>
                      <a:pt x="20" y="113"/>
                    </a:lnTo>
                    <a:lnTo>
                      <a:pt x="22" y="119"/>
                    </a:lnTo>
                    <a:lnTo>
                      <a:pt x="24" y="121"/>
                    </a:lnTo>
                    <a:lnTo>
                      <a:pt x="26" y="117"/>
                    </a:lnTo>
                    <a:lnTo>
                      <a:pt x="30" y="117"/>
                    </a:lnTo>
                    <a:lnTo>
                      <a:pt x="32" y="113"/>
                    </a:lnTo>
                    <a:lnTo>
                      <a:pt x="34" y="117"/>
                    </a:lnTo>
                    <a:lnTo>
                      <a:pt x="30" y="119"/>
                    </a:lnTo>
                    <a:lnTo>
                      <a:pt x="34" y="121"/>
                    </a:lnTo>
                    <a:lnTo>
                      <a:pt x="36" y="125"/>
                    </a:lnTo>
                    <a:lnTo>
                      <a:pt x="40" y="127"/>
                    </a:lnTo>
                    <a:lnTo>
                      <a:pt x="42" y="141"/>
                    </a:lnTo>
                    <a:lnTo>
                      <a:pt x="42" y="147"/>
                    </a:lnTo>
                    <a:lnTo>
                      <a:pt x="40" y="149"/>
                    </a:lnTo>
                    <a:lnTo>
                      <a:pt x="36" y="153"/>
                    </a:lnTo>
                    <a:lnTo>
                      <a:pt x="40" y="157"/>
                    </a:lnTo>
                    <a:lnTo>
                      <a:pt x="40" y="159"/>
                    </a:lnTo>
                    <a:lnTo>
                      <a:pt x="42" y="163"/>
                    </a:lnTo>
                    <a:lnTo>
                      <a:pt x="56" y="171"/>
                    </a:lnTo>
                    <a:lnTo>
                      <a:pt x="56" y="175"/>
                    </a:lnTo>
                    <a:lnTo>
                      <a:pt x="64" y="179"/>
                    </a:lnTo>
                    <a:lnTo>
                      <a:pt x="64" y="191"/>
                    </a:lnTo>
                    <a:lnTo>
                      <a:pt x="66" y="197"/>
                    </a:lnTo>
                    <a:lnTo>
                      <a:pt x="70" y="193"/>
                    </a:lnTo>
                    <a:lnTo>
                      <a:pt x="72" y="193"/>
                    </a:lnTo>
                    <a:lnTo>
                      <a:pt x="78" y="189"/>
                    </a:lnTo>
                    <a:lnTo>
                      <a:pt x="78" y="185"/>
                    </a:lnTo>
                    <a:lnTo>
                      <a:pt x="76" y="181"/>
                    </a:lnTo>
                    <a:lnTo>
                      <a:pt x="72" y="179"/>
                    </a:lnTo>
                    <a:lnTo>
                      <a:pt x="72" y="173"/>
                    </a:lnTo>
                    <a:lnTo>
                      <a:pt x="68" y="165"/>
                    </a:lnTo>
                    <a:lnTo>
                      <a:pt x="68" y="169"/>
                    </a:lnTo>
                    <a:lnTo>
                      <a:pt x="66" y="169"/>
                    </a:lnTo>
                    <a:lnTo>
                      <a:pt x="62" y="163"/>
                    </a:lnTo>
                    <a:lnTo>
                      <a:pt x="64" y="157"/>
                    </a:lnTo>
                    <a:lnTo>
                      <a:pt x="58" y="143"/>
                    </a:lnTo>
                    <a:lnTo>
                      <a:pt x="58" y="137"/>
                    </a:lnTo>
                    <a:lnTo>
                      <a:pt x="60" y="131"/>
                    </a:lnTo>
                    <a:lnTo>
                      <a:pt x="58" y="123"/>
                    </a:lnTo>
                    <a:lnTo>
                      <a:pt x="56" y="117"/>
                    </a:lnTo>
                    <a:lnTo>
                      <a:pt x="54" y="119"/>
                    </a:lnTo>
                    <a:lnTo>
                      <a:pt x="54" y="121"/>
                    </a:lnTo>
                    <a:lnTo>
                      <a:pt x="52" y="121"/>
                    </a:lnTo>
                    <a:lnTo>
                      <a:pt x="50" y="113"/>
                    </a:lnTo>
                    <a:lnTo>
                      <a:pt x="50" y="111"/>
                    </a:lnTo>
                    <a:lnTo>
                      <a:pt x="48" y="101"/>
                    </a:lnTo>
                    <a:lnTo>
                      <a:pt x="42" y="99"/>
                    </a:lnTo>
                    <a:lnTo>
                      <a:pt x="42" y="87"/>
                    </a:lnTo>
                    <a:lnTo>
                      <a:pt x="36" y="77"/>
                    </a:lnTo>
                    <a:lnTo>
                      <a:pt x="34" y="77"/>
                    </a:lnTo>
                    <a:lnTo>
                      <a:pt x="34" y="71"/>
                    </a:lnTo>
                    <a:lnTo>
                      <a:pt x="30" y="63"/>
                    </a:lnTo>
                    <a:lnTo>
                      <a:pt x="26" y="59"/>
                    </a:lnTo>
                    <a:lnTo>
                      <a:pt x="24" y="55"/>
                    </a:lnTo>
                    <a:lnTo>
                      <a:pt x="26" y="43"/>
                    </a:lnTo>
                    <a:lnTo>
                      <a:pt x="26" y="37"/>
                    </a:lnTo>
                    <a:lnTo>
                      <a:pt x="30" y="27"/>
                    </a:lnTo>
                    <a:lnTo>
                      <a:pt x="34" y="23"/>
                    </a:lnTo>
                    <a:lnTo>
                      <a:pt x="42" y="29"/>
                    </a:lnTo>
                    <a:lnTo>
                      <a:pt x="44" y="25"/>
                    </a:lnTo>
                    <a:lnTo>
                      <a:pt x="48" y="25"/>
                    </a:lnTo>
                    <a:lnTo>
                      <a:pt x="50" y="27"/>
                    </a:lnTo>
                    <a:lnTo>
                      <a:pt x="48" y="29"/>
                    </a:lnTo>
                    <a:lnTo>
                      <a:pt x="50" y="33"/>
                    </a:lnTo>
                    <a:lnTo>
                      <a:pt x="54" y="33"/>
                    </a:lnTo>
                    <a:lnTo>
                      <a:pt x="54" y="37"/>
                    </a:lnTo>
                    <a:lnTo>
                      <a:pt x="52" y="41"/>
                    </a:lnTo>
                    <a:lnTo>
                      <a:pt x="54" y="51"/>
                    </a:lnTo>
                    <a:lnTo>
                      <a:pt x="54" y="57"/>
                    </a:lnTo>
                    <a:lnTo>
                      <a:pt x="58" y="65"/>
                    </a:lnTo>
                    <a:lnTo>
                      <a:pt x="56" y="75"/>
                    </a:lnTo>
                    <a:lnTo>
                      <a:pt x="62" y="79"/>
                    </a:lnTo>
                    <a:lnTo>
                      <a:pt x="64" y="85"/>
                    </a:lnTo>
                    <a:lnTo>
                      <a:pt x="66" y="87"/>
                    </a:lnTo>
                    <a:lnTo>
                      <a:pt x="66" y="91"/>
                    </a:lnTo>
                    <a:lnTo>
                      <a:pt x="70" y="93"/>
                    </a:lnTo>
                    <a:lnTo>
                      <a:pt x="74" y="97"/>
                    </a:lnTo>
                    <a:lnTo>
                      <a:pt x="80" y="95"/>
                    </a:lnTo>
                    <a:lnTo>
                      <a:pt x="80" y="97"/>
                    </a:lnTo>
                    <a:lnTo>
                      <a:pt x="76" y="101"/>
                    </a:lnTo>
                    <a:lnTo>
                      <a:pt x="76" y="107"/>
                    </a:lnTo>
                    <a:lnTo>
                      <a:pt x="80" y="111"/>
                    </a:lnTo>
                    <a:lnTo>
                      <a:pt x="86" y="111"/>
                    </a:lnTo>
                    <a:lnTo>
                      <a:pt x="86" y="117"/>
                    </a:lnTo>
                    <a:lnTo>
                      <a:pt x="90" y="119"/>
                    </a:lnTo>
                    <a:lnTo>
                      <a:pt x="92" y="119"/>
                    </a:lnTo>
                    <a:lnTo>
                      <a:pt x="92" y="125"/>
                    </a:lnTo>
                    <a:lnTo>
                      <a:pt x="94" y="127"/>
                    </a:lnTo>
                    <a:lnTo>
                      <a:pt x="94" y="131"/>
                    </a:lnTo>
                    <a:lnTo>
                      <a:pt x="92" y="131"/>
                    </a:lnTo>
                    <a:lnTo>
                      <a:pt x="90" y="133"/>
                    </a:lnTo>
                    <a:lnTo>
                      <a:pt x="90" y="141"/>
                    </a:lnTo>
                    <a:lnTo>
                      <a:pt x="92" y="139"/>
                    </a:lnTo>
                    <a:lnTo>
                      <a:pt x="98" y="141"/>
                    </a:lnTo>
                    <a:lnTo>
                      <a:pt x="98" y="145"/>
                    </a:lnTo>
                    <a:lnTo>
                      <a:pt x="106" y="151"/>
                    </a:lnTo>
                    <a:lnTo>
                      <a:pt x="104" y="153"/>
                    </a:lnTo>
                    <a:lnTo>
                      <a:pt x="108" y="161"/>
                    </a:lnTo>
                    <a:lnTo>
                      <a:pt x="116" y="163"/>
                    </a:lnTo>
                    <a:lnTo>
                      <a:pt x="114" y="167"/>
                    </a:lnTo>
                    <a:lnTo>
                      <a:pt x="126" y="185"/>
                    </a:lnTo>
                    <a:lnTo>
                      <a:pt x="134" y="195"/>
                    </a:lnTo>
                    <a:lnTo>
                      <a:pt x="140" y="207"/>
                    </a:lnTo>
                    <a:lnTo>
                      <a:pt x="140" y="215"/>
                    </a:lnTo>
                    <a:lnTo>
                      <a:pt x="142" y="221"/>
                    </a:lnTo>
                    <a:lnTo>
                      <a:pt x="142" y="227"/>
                    </a:lnTo>
                    <a:lnTo>
                      <a:pt x="134" y="235"/>
                    </a:lnTo>
                    <a:lnTo>
                      <a:pt x="138" y="239"/>
                    </a:lnTo>
                    <a:lnTo>
                      <a:pt x="138" y="241"/>
                    </a:lnTo>
                    <a:lnTo>
                      <a:pt x="128" y="245"/>
                    </a:lnTo>
                    <a:lnTo>
                      <a:pt x="140" y="263"/>
                    </a:lnTo>
                    <a:lnTo>
                      <a:pt x="148" y="265"/>
                    </a:lnTo>
                    <a:lnTo>
                      <a:pt x="156" y="271"/>
                    </a:lnTo>
                    <a:lnTo>
                      <a:pt x="162" y="284"/>
                    </a:lnTo>
                    <a:lnTo>
                      <a:pt x="180" y="292"/>
                    </a:lnTo>
                    <a:lnTo>
                      <a:pt x="186" y="292"/>
                    </a:lnTo>
                    <a:lnTo>
                      <a:pt x="192" y="298"/>
                    </a:lnTo>
                    <a:lnTo>
                      <a:pt x="214" y="314"/>
                    </a:lnTo>
                    <a:lnTo>
                      <a:pt x="222" y="318"/>
                    </a:lnTo>
                    <a:lnTo>
                      <a:pt x="236" y="320"/>
                    </a:lnTo>
                    <a:lnTo>
                      <a:pt x="242" y="324"/>
                    </a:lnTo>
                    <a:lnTo>
                      <a:pt x="246" y="326"/>
                    </a:lnTo>
                    <a:lnTo>
                      <a:pt x="252" y="332"/>
                    </a:lnTo>
                    <a:lnTo>
                      <a:pt x="258" y="334"/>
                    </a:lnTo>
                    <a:lnTo>
                      <a:pt x="270" y="338"/>
                    </a:lnTo>
                    <a:lnTo>
                      <a:pt x="278" y="338"/>
                    </a:lnTo>
                    <a:lnTo>
                      <a:pt x="282" y="336"/>
                    </a:lnTo>
                    <a:lnTo>
                      <a:pt x="296" y="330"/>
                    </a:lnTo>
                    <a:lnTo>
                      <a:pt x="302" y="328"/>
                    </a:lnTo>
                    <a:lnTo>
                      <a:pt x="300" y="326"/>
                    </a:lnTo>
                    <a:lnTo>
                      <a:pt x="306" y="328"/>
                    </a:lnTo>
                    <a:lnTo>
                      <a:pt x="304" y="330"/>
                    </a:lnTo>
                    <a:lnTo>
                      <a:pt x="316" y="332"/>
                    </a:lnTo>
                    <a:lnTo>
                      <a:pt x="320" y="334"/>
                    </a:lnTo>
                    <a:lnTo>
                      <a:pt x="328" y="342"/>
                    </a:lnTo>
                    <a:lnTo>
                      <a:pt x="332" y="346"/>
                    </a:lnTo>
                    <a:lnTo>
                      <a:pt x="344" y="360"/>
                    </a:lnTo>
                    <a:lnTo>
                      <a:pt x="344" y="350"/>
                    </a:lnTo>
                    <a:lnTo>
                      <a:pt x="356" y="332"/>
                    </a:lnTo>
                    <a:lnTo>
                      <a:pt x="376" y="332"/>
                    </a:lnTo>
                    <a:lnTo>
                      <a:pt x="378" y="326"/>
                    </a:lnTo>
                    <a:lnTo>
                      <a:pt x="370" y="316"/>
                    </a:lnTo>
                    <a:lnTo>
                      <a:pt x="364" y="310"/>
                    </a:lnTo>
                    <a:lnTo>
                      <a:pt x="370" y="310"/>
                    </a:lnTo>
                    <a:lnTo>
                      <a:pt x="372" y="300"/>
                    </a:lnTo>
                    <a:lnTo>
                      <a:pt x="402" y="300"/>
                    </a:lnTo>
                    <a:lnTo>
                      <a:pt x="406" y="296"/>
                    </a:lnTo>
                    <a:lnTo>
                      <a:pt x="410" y="294"/>
                    </a:lnTo>
                    <a:lnTo>
                      <a:pt x="414" y="292"/>
                    </a:lnTo>
                    <a:lnTo>
                      <a:pt x="416" y="288"/>
                    </a:lnTo>
                    <a:lnTo>
                      <a:pt x="420" y="288"/>
                    </a:lnTo>
                    <a:lnTo>
                      <a:pt x="422" y="284"/>
                    </a:lnTo>
                    <a:lnTo>
                      <a:pt x="426" y="275"/>
                    </a:lnTo>
                    <a:lnTo>
                      <a:pt x="428" y="279"/>
                    </a:lnTo>
                    <a:lnTo>
                      <a:pt x="428" y="281"/>
                    </a:lnTo>
                    <a:lnTo>
                      <a:pt x="428" y="284"/>
                    </a:lnTo>
                    <a:lnTo>
                      <a:pt x="430" y="288"/>
                    </a:lnTo>
                    <a:lnTo>
                      <a:pt x="440" y="265"/>
                    </a:lnTo>
                    <a:lnTo>
                      <a:pt x="438" y="267"/>
                    </a:lnTo>
                    <a:lnTo>
                      <a:pt x="438" y="265"/>
                    </a:lnTo>
                    <a:lnTo>
                      <a:pt x="440" y="261"/>
                    </a:lnTo>
                    <a:lnTo>
                      <a:pt x="438" y="263"/>
                    </a:lnTo>
                    <a:lnTo>
                      <a:pt x="438" y="261"/>
                    </a:lnTo>
                    <a:lnTo>
                      <a:pt x="442" y="255"/>
                    </a:lnTo>
                    <a:lnTo>
                      <a:pt x="442" y="249"/>
                    </a:lnTo>
                    <a:lnTo>
                      <a:pt x="446" y="243"/>
                    </a:lnTo>
                    <a:lnTo>
                      <a:pt x="450" y="241"/>
                    </a:lnTo>
                    <a:lnTo>
                      <a:pt x="456" y="233"/>
                    </a:lnTo>
                    <a:lnTo>
                      <a:pt x="456" y="227"/>
                    </a:lnTo>
                    <a:lnTo>
                      <a:pt x="452" y="225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69" name="Freeform 203"/>
              <p:cNvSpPr>
                <a:spLocks noEditPoints="1"/>
              </p:cNvSpPr>
              <p:nvPr/>
            </p:nvSpPr>
            <p:spPr bwMode="auto">
              <a:xfrm>
                <a:off x="4773577" y="1836012"/>
                <a:ext cx="337028" cy="131834"/>
              </a:xfrm>
              <a:custGeom>
                <a:avLst/>
                <a:gdLst>
                  <a:gd name="T0" fmla="*/ 4 w 317"/>
                  <a:gd name="T1" fmla="*/ 38 h 124"/>
                  <a:gd name="T2" fmla="*/ 184 w 317"/>
                  <a:gd name="T3" fmla="*/ 116 h 124"/>
                  <a:gd name="T4" fmla="*/ 188 w 317"/>
                  <a:gd name="T5" fmla="*/ 108 h 124"/>
                  <a:gd name="T6" fmla="*/ 209 w 317"/>
                  <a:gd name="T7" fmla="*/ 108 h 124"/>
                  <a:gd name="T8" fmla="*/ 251 w 317"/>
                  <a:gd name="T9" fmla="*/ 102 h 124"/>
                  <a:gd name="T10" fmla="*/ 285 w 317"/>
                  <a:gd name="T11" fmla="*/ 94 h 124"/>
                  <a:gd name="T12" fmla="*/ 309 w 317"/>
                  <a:gd name="T13" fmla="*/ 100 h 124"/>
                  <a:gd name="T14" fmla="*/ 305 w 317"/>
                  <a:gd name="T15" fmla="*/ 70 h 124"/>
                  <a:gd name="T16" fmla="*/ 311 w 317"/>
                  <a:gd name="T17" fmla="*/ 50 h 124"/>
                  <a:gd name="T18" fmla="*/ 305 w 317"/>
                  <a:gd name="T19" fmla="*/ 42 h 124"/>
                  <a:gd name="T20" fmla="*/ 287 w 317"/>
                  <a:gd name="T21" fmla="*/ 26 h 124"/>
                  <a:gd name="T22" fmla="*/ 277 w 317"/>
                  <a:gd name="T23" fmla="*/ 16 h 124"/>
                  <a:gd name="T24" fmla="*/ 267 w 317"/>
                  <a:gd name="T25" fmla="*/ 14 h 124"/>
                  <a:gd name="T26" fmla="*/ 245 w 317"/>
                  <a:gd name="T27" fmla="*/ 20 h 124"/>
                  <a:gd name="T28" fmla="*/ 213 w 317"/>
                  <a:gd name="T29" fmla="*/ 24 h 124"/>
                  <a:gd name="T30" fmla="*/ 178 w 317"/>
                  <a:gd name="T31" fmla="*/ 18 h 124"/>
                  <a:gd name="T32" fmla="*/ 162 w 317"/>
                  <a:gd name="T33" fmla="*/ 10 h 124"/>
                  <a:gd name="T34" fmla="*/ 144 w 317"/>
                  <a:gd name="T35" fmla="*/ 0 h 124"/>
                  <a:gd name="T36" fmla="*/ 130 w 317"/>
                  <a:gd name="T37" fmla="*/ 4 h 124"/>
                  <a:gd name="T38" fmla="*/ 112 w 317"/>
                  <a:gd name="T39" fmla="*/ 6 h 124"/>
                  <a:gd name="T40" fmla="*/ 88 w 317"/>
                  <a:gd name="T41" fmla="*/ 20 h 124"/>
                  <a:gd name="T42" fmla="*/ 54 w 317"/>
                  <a:gd name="T43" fmla="*/ 18 h 124"/>
                  <a:gd name="T44" fmla="*/ 60 w 317"/>
                  <a:gd name="T45" fmla="*/ 26 h 124"/>
                  <a:gd name="T46" fmla="*/ 50 w 317"/>
                  <a:gd name="T47" fmla="*/ 36 h 124"/>
                  <a:gd name="T48" fmla="*/ 34 w 317"/>
                  <a:gd name="T49" fmla="*/ 34 h 124"/>
                  <a:gd name="T50" fmla="*/ 28 w 317"/>
                  <a:gd name="T51" fmla="*/ 34 h 124"/>
                  <a:gd name="T52" fmla="*/ 8 w 317"/>
                  <a:gd name="T53" fmla="*/ 46 h 124"/>
                  <a:gd name="T54" fmla="*/ 20 w 317"/>
                  <a:gd name="T55" fmla="*/ 52 h 124"/>
                  <a:gd name="T56" fmla="*/ 22 w 317"/>
                  <a:gd name="T57" fmla="*/ 64 h 124"/>
                  <a:gd name="T58" fmla="*/ 18 w 317"/>
                  <a:gd name="T59" fmla="*/ 74 h 124"/>
                  <a:gd name="T60" fmla="*/ 14 w 317"/>
                  <a:gd name="T61" fmla="*/ 74 h 124"/>
                  <a:gd name="T62" fmla="*/ 18 w 317"/>
                  <a:gd name="T63" fmla="*/ 80 h 124"/>
                  <a:gd name="T64" fmla="*/ 22 w 317"/>
                  <a:gd name="T65" fmla="*/ 86 h 124"/>
                  <a:gd name="T66" fmla="*/ 30 w 317"/>
                  <a:gd name="T67" fmla="*/ 94 h 124"/>
                  <a:gd name="T68" fmla="*/ 32 w 317"/>
                  <a:gd name="T69" fmla="*/ 100 h 124"/>
                  <a:gd name="T70" fmla="*/ 44 w 317"/>
                  <a:gd name="T71" fmla="*/ 106 h 124"/>
                  <a:gd name="T72" fmla="*/ 40 w 317"/>
                  <a:gd name="T73" fmla="*/ 108 h 124"/>
                  <a:gd name="T74" fmla="*/ 58 w 317"/>
                  <a:gd name="T75" fmla="*/ 110 h 124"/>
                  <a:gd name="T76" fmla="*/ 70 w 317"/>
                  <a:gd name="T77" fmla="*/ 118 h 124"/>
                  <a:gd name="T78" fmla="*/ 84 w 317"/>
                  <a:gd name="T79" fmla="*/ 106 h 124"/>
                  <a:gd name="T80" fmla="*/ 118 w 317"/>
                  <a:gd name="T81" fmla="*/ 118 h 124"/>
                  <a:gd name="T82" fmla="*/ 144 w 317"/>
                  <a:gd name="T83" fmla="*/ 116 h 124"/>
                  <a:gd name="T84" fmla="*/ 168 w 317"/>
                  <a:gd name="T85" fmla="*/ 112 h 124"/>
                  <a:gd name="T86" fmla="*/ 174 w 317"/>
                  <a:gd name="T87" fmla="*/ 110 h 124"/>
                  <a:gd name="T88" fmla="*/ 180 w 317"/>
                  <a:gd name="T89" fmla="*/ 122 h 124"/>
                  <a:gd name="T90" fmla="*/ 40 w 317"/>
                  <a:gd name="T91" fmla="*/ 14 h 124"/>
                  <a:gd name="T92" fmla="*/ 28 w 317"/>
                  <a:gd name="T93" fmla="*/ 4 h 124"/>
                  <a:gd name="T94" fmla="*/ 8 w 317"/>
                  <a:gd name="T95" fmla="*/ 6 h 124"/>
                  <a:gd name="T96" fmla="*/ 12 w 317"/>
                  <a:gd name="T97" fmla="*/ 16 h 124"/>
                  <a:gd name="T98" fmla="*/ 4 w 317"/>
                  <a:gd name="T99" fmla="*/ 28 h 124"/>
                  <a:gd name="T100" fmla="*/ 8 w 317"/>
                  <a:gd name="T101" fmla="*/ 38 h 124"/>
                  <a:gd name="T102" fmla="*/ 16 w 317"/>
                  <a:gd name="T103" fmla="*/ 34 h 124"/>
                  <a:gd name="T104" fmla="*/ 34 w 317"/>
                  <a:gd name="T105" fmla="*/ 24 h 124"/>
                  <a:gd name="T106" fmla="*/ 52 w 317"/>
                  <a:gd name="T107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7" h="124">
                    <a:moveTo>
                      <a:pt x="0" y="40"/>
                    </a:moveTo>
                    <a:lnTo>
                      <a:pt x="2" y="38"/>
                    </a:lnTo>
                    <a:lnTo>
                      <a:pt x="4" y="38"/>
                    </a:lnTo>
                    <a:lnTo>
                      <a:pt x="4" y="40"/>
                    </a:lnTo>
                    <a:lnTo>
                      <a:pt x="0" y="40"/>
                    </a:lnTo>
                    <a:close/>
                    <a:moveTo>
                      <a:pt x="184" y="116"/>
                    </a:moveTo>
                    <a:lnTo>
                      <a:pt x="184" y="114"/>
                    </a:lnTo>
                    <a:lnTo>
                      <a:pt x="184" y="108"/>
                    </a:lnTo>
                    <a:lnTo>
                      <a:pt x="188" y="108"/>
                    </a:lnTo>
                    <a:lnTo>
                      <a:pt x="192" y="110"/>
                    </a:lnTo>
                    <a:lnTo>
                      <a:pt x="201" y="112"/>
                    </a:lnTo>
                    <a:lnTo>
                      <a:pt x="209" y="108"/>
                    </a:lnTo>
                    <a:lnTo>
                      <a:pt x="215" y="106"/>
                    </a:lnTo>
                    <a:lnTo>
                      <a:pt x="231" y="110"/>
                    </a:lnTo>
                    <a:lnTo>
                      <a:pt x="251" y="102"/>
                    </a:lnTo>
                    <a:lnTo>
                      <a:pt x="273" y="98"/>
                    </a:lnTo>
                    <a:lnTo>
                      <a:pt x="275" y="100"/>
                    </a:lnTo>
                    <a:lnTo>
                      <a:pt x="285" y="94"/>
                    </a:lnTo>
                    <a:lnTo>
                      <a:pt x="295" y="96"/>
                    </a:lnTo>
                    <a:lnTo>
                      <a:pt x="305" y="96"/>
                    </a:lnTo>
                    <a:lnTo>
                      <a:pt x="309" y="100"/>
                    </a:lnTo>
                    <a:lnTo>
                      <a:pt x="317" y="96"/>
                    </a:lnTo>
                    <a:lnTo>
                      <a:pt x="307" y="84"/>
                    </a:lnTo>
                    <a:lnTo>
                      <a:pt x="305" y="70"/>
                    </a:lnTo>
                    <a:lnTo>
                      <a:pt x="301" y="56"/>
                    </a:lnTo>
                    <a:lnTo>
                      <a:pt x="307" y="52"/>
                    </a:lnTo>
                    <a:lnTo>
                      <a:pt x="311" y="50"/>
                    </a:lnTo>
                    <a:lnTo>
                      <a:pt x="311" y="48"/>
                    </a:lnTo>
                    <a:lnTo>
                      <a:pt x="307" y="46"/>
                    </a:lnTo>
                    <a:lnTo>
                      <a:pt x="305" y="42"/>
                    </a:lnTo>
                    <a:lnTo>
                      <a:pt x="295" y="42"/>
                    </a:lnTo>
                    <a:lnTo>
                      <a:pt x="289" y="38"/>
                    </a:lnTo>
                    <a:lnTo>
                      <a:pt x="287" y="26"/>
                    </a:lnTo>
                    <a:lnTo>
                      <a:pt x="285" y="22"/>
                    </a:lnTo>
                    <a:lnTo>
                      <a:pt x="283" y="20"/>
                    </a:lnTo>
                    <a:lnTo>
                      <a:pt x="277" y="16"/>
                    </a:lnTo>
                    <a:lnTo>
                      <a:pt x="273" y="12"/>
                    </a:lnTo>
                    <a:lnTo>
                      <a:pt x="269" y="12"/>
                    </a:lnTo>
                    <a:lnTo>
                      <a:pt x="267" y="14"/>
                    </a:lnTo>
                    <a:lnTo>
                      <a:pt x="255" y="14"/>
                    </a:lnTo>
                    <a:lnTo>
                      <a:pt x="255" y="14"/>
                    </a:lnTo>
                    <a:lnTo>
                      <a:pt x="245" y="20"/>
                    </a:lnTo>
                    <a:lnTo>
                      <a:pt x="231" y="24"/>
                    </a:lnTo>
                    <a:lnTo>
                      <a:pt x="223" y="22"/>
                    </a:lnTo>
                    <a:lnTo>
                      <a:pt x="213" y="24"/>
                    </a:lnTo>
                    <a:lnTo>
                      <a:pt x="196" y="24"/>
                    </a:lnTo>
                    <a:lnTo>
                      <a:pt x="192" y="22"/>
                    </a:lnTo>
                    <a:lnTo>
                      <a:pt x="178" y="18"/>
                    </a:lnTo>
                    <a:lnTo>
                      <a:pt x="168" y="20"/>
                    </a:lnTo>
                    <a:lnTo>
                      <a:pt x="166" y="12"/>
                    </a:lnTo>
                    <a:lnTo>
                      <a:pt x="162" y="10"/>
                    </a:lnTo>
                    <a:lnTo>
                      <a:pt x="154" y="10"/>
                    </a:lnTo>
                    <a:lnTo>
                      <a:pt x="150" y="4"/>
                    </a:lnTo>
                    <a:lnTo>
                      <a:pt x="144" y="0"/>
                    </a:lnTo>
                    <a:lnTo>
                      <a:pt x="140" y="4"/>
                    </a:lnTo>
                    <a:lnTo>
                      <a:pt x="136" y="4"/>
                    </a:lnTo>
                    <a:lnTo>
                      <a:pt x="130" y="4"/>
                    </a:lnTo>
                    <a:lnTo>
                      <a:pt x="124" y="4"/>
                    </a:lnTo>
                    <a:lnTo>
                      <a:pt x="118" y="4"/>
                    </a:lnTo>
                    <a:lnTo>
                      <a:pt x="112" y="6"/>
                    </a:lnTo>
                    <a:lnTo>
                      <a:pt x="102" y="8"/>
                    </a:lnTo>
                    <a:lnTo>
                      <a:pt x="92" y="14"/>
                    </a:lnTo>
                    <a:lnTo>
                      <a:pt x="88" y="20"/>
                    </a:lnTo>
                    <a:lnTo>
                      <a:pt x="76" y="20"/>
                    </a:lnTo>
                    <a:lnTo>
                      <a:pt x="64" y="20"/>
                    </a:lnTo>
                    <a:lnTo>
                      <a:pt x="54" y="18"/>
                    </a:lnTo>
                    <a:lnTo>
                      <a:pt x="52" y="22"/>
                    </a:lnTo>
                    <a:lnTo>
                      <a:pt x="52" y="24"/>
                    </a:lnTo>
                    <a:lnTo>
                      <a:pt x="60" y="26"/>
                    </a:lnTo>
                    <a:lnTo>
                      <a:pt x="62" y="30"/>
                    </a:lnTo>
                    <a:lnTo>
                      <a:pt x="52" y="32"/>
                    </a:lnTo>
                    <a:lnTo>
                      <a:pt x="50" y="36"/>
                    </a:lnTo>
                    <a:lnTo>
                      <a:pt x="38" y="36"/>
                    </a:lnTo>
                    <a:lnTo>
                      <a:pt x="38" y="34"/>
                    </a:lnTo>
                    <a:lnTo>
                      <a:pt x="34" y="34"/>
                    </a:lnTo>
                    <a:lnTo>
                      <a:pt x="34" y="38"/>
                    </a:lnTo>
                    <a:lnTo>
                      <a:pt x="30" y="38"/>
                    </a:lnTo>
                    <a:lnTo>
                      <a:pt x="28" y="34"/>
                    </a:lnTo>
                    <a:lnTo>
                      <a:pt x="16" y="36"/>
                    </a:lnTo>
                    <a:lnTo>
                      <a:pt x="12" y="42"/>
                    </a:lnTo>
                    <a:lnTo>
                      <a:pt x="8" y="46"/>
                    </a:lnTo>
                    <a:lnTo>
                      <a:pt x="8" y="52"/>
                    </a:lnTo>
                    <a:lnTo>
                      <a:pt x="20" y="50"/>
                    </a:lnTo>
                    <a:lnTo>
                      <a:pt x="20" y="52"/>
                    </a:lnTo>
                    <a:lnTo>
                      <a:pt x="16" y="56"/>
                    </a:lnTo>
                    <a:lnTo>
                      <a:pt x="20" y="58"/>
                    </a:lnTo>
                    <a:lnTo>
                      <a:pt x="22" y="64"/>
                    </a:lnTo>
                    <a:lnTo>
                      <a:pt x="18" y="68"/>
                    </a:lnTo>
                    <a:lnTo>
                      <a:pt x="20" y="72"/>
                    </a:lnTo>
                    <a:lnTo>
                      <a:pt x="18" y="74"/>
                    </a:lnTo>
                    <a:lnTo>
                      <a:pt x="14" y="70"/>
                    </a:lnTo>
                    <a:lnTo>
                      <a:pt x="12" y="70"/>
                    </a:lnTo>
                    <a:lnTo>
                      <a:pt x="14" y="74"/>
                    </a:lnTo>
                    <a:lnTo>
                      <a:pt x="12" y="74"/>
                    </a:lnTo>
                    <a:lnTo>
                      <a:pt x="12" y="76"/>
                    </a:lnTo>
                    <a:lnTo>
                      <a:pt x="18" y="80"/>
                    </a:lnTo>
                    <a:lnTo>
                      <a:pt x="20" y="80"/>
                    </a:lnTo>
                    <a:lnTo>
                      <a:pt x="22" y="82"/>
                    </a:lnTo>
                    <a:lnTo>
                      <a:pt x="22" y="86"/>
                    </a:lnTo>
                    <a:lnTo>
                      <a:pt x="24" y="88"/>
                    </a:lnTo>
                    <a:lnTo>
                      <a:pt x="26" y="88"/>
                    </a:lnTo>
                    <a:lnTo>
                      <a:pt x="30" y="94"/>
                    </a:lnTo>
                    <a:lnTo>
                      <a:pt x="36" y="96"/>
                    </a:lnTo>
                    <a:lnTo>
                      <a:pt x="38" y="98"/>
                    </a:lnTo>
                    <a:lnTo>
                      <a:pt x="32" y="100"/>
                    </a:lnTo>
                    <a:lnTo>
                      <a:pt x="32" y="102"/>
                    </a:lnTo>
                    <a:lnTo>
                      <a:pt x="44" y="102"/>
                    </a:lnTo>
                    <a:lnTo>
                      <a:pt x="44" y="106"/>
                    </a:lnTo>
                    <a:lnTo>
                      <a:pt x="34" y="106"/>
                    </a:lnTo>
                    <a:lnTo>
                      <a:pt x="34" y="110"/>
                    </a:lnTo>
                    <a:lnTo>
                      <a:pt x="40" y="108"/>
                    </a:lnTo>
                    <a:lnTo>
                      <a:pt x="44" y="114"/>
                    </a:lnTo>
                    <a:lnTo>
                      <a:pt x="44" y="108"/>
                    </a:lnTo>
                    <a:lnTo>
                      <a:pt x="58" y="110"/>
                    </a:lnTo>
                    <a:lnTo>
                      <a:pt x="60" y="110"/>
                    </a:lnTo>
                    <a:lnTo>
                      <a:pt x="62" y="114"/>
                    </a:lnTo>
                    <a:lnTo>
                      <a:pt x="70" y="118"/>
                    </a:lnTo>
                    <a:lnTo>
                      <a:pt x="78" y="116"/>
                    </a:lnTo>
                    <a:lnTo>
                      <a:pt x="86" y="116"/>
                    </a:lnTo>
                    <a:lnTo>
                      <a:pt x="84" y="106"/>
                    </a:lnTo>
                    <a:lnTo>
                      <a:pt x="96" y="104"/>
                    </a:lnTo>
                    <a:lnTo>
                      <a:pt x="110" y="110"/>
                    </a:lnTo>
                    <a:lnTo>
                      <a:pt x="118" y="118"/>
                    </a:lnTo>
                    <a:lnTo>
                      <a:pt x="128" y="118"/>
                    </a:lnTo>
                    <a:lnTo>
                      <a:pt x="134" y="120"/>
                    </a:lnTo>
                    <a:lnTo>
                      <a:pt x="144" y="116"/>
                    </a:lnTo>
                    <a:lnTo>
                      <a:pt x="148" y="110"/>
                    </a:lnTo>
                    <a:lnTo>
                      <a:pt x="164" y="112"/>
                    </a:lnTo>
                    <a:lnTo>
                      <a:pt x="168" y="112"/>
                    </a:lnTo>
                    <a:lnTo>
                      <a:pt x="168" y="108"/>
                    </a:lnTo>
                    <a:lnTo>
                      <a:pt x="172" y="106"/>
                    </a:lnTo>
                    <a:lnTo>
                      <a:pt x="174" y="110"/>
                    </a:lnTo>
                    <a:lnTo>
                      <a:pt x="170" y="116"/>
                    </a:lnTo>
                    <a:lnTo>
                      <a:pt x="174" y="124"/>
                    </a:lnTo>
                    <a:lnTo>
                      <a:pt x="180" y="122"/>
                    </a:lnTo>
                    <a:lnTo>
                      <a:pt x="184" y="116"/>
                    </a:lnTo>
                    <a:close/>
                    <a:moveTo>
                      <a:pt x="48" y="16"/>
                    </a:moveTo>
                    <a:lnTo>
                      <a:pt x="40" y="14"/>
                    </a:lnTo>
                    <a:lnTo>
                      <a:pt x="36" y="2"/>
                    </a:lnTo>
                    <a:lnTo>
                      <a:pt x="32" y="4"/>
                    </a:lnTo>
                    <a:lnTo>
                      <a:pt x="28" y="4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8" y="6"/>
                    </a:lnTo>
                    <a:lnTo>
                      <a:pt x="6" y="10"/>
                    </a:lnTo>
                    <a:lnTo>
                      <a:pt x="10" y="12"/>
                    </a:lnTo>
                    <a:lnTo>
                      <a:pt x="12" y="16"/>
                    </a:lnTo>
                    <a:lnTo>
                      <a:pt x="8" y="20"/>
                    </a:lnTo>
                    <a:lnTo>
                      <a:pt x="8" y="26"/>
                    </a:lnTo>
                    <a:lnTo>
                      <a:pt x="4" y="28"/>
                    </a:lnTo>
                    <a:lnTo>
                      <a:pt x="6" y="32"/>
                    </a:lnTo>
                    <a:lnTo>
                      <a:pt x="18" y="30"/>
                    </a:lnTo>
                    <a:lnTo>
                      <a:pt x="8" y="38"/>
                    </a:lnTo>
                    <a:lnTo>
                      <a:pt x="6" y="44"/>
                    </a:lnTo>
                    <a:lnTo>
                      <a:pt x="10" y="40"/>
                    </a:lnTo>
                    <a:lnTo>
                      <a:pt x="16" y="34"/>
                    </a:lnTo>
                    <a:lnTo>
                      <a:pt x="24" y="28"/>
                    </a:lnTo>
                    <a:lnTo>
                      <a:pt x="30" y="22"/>
                    </a:lnTo>
                    <a:lnTo>
                      <a:pt x="34" y="24"/>
                    </a:lnTo>
                    <a:lnTo>
                      <a:pt x="44" y="22"/>
                    </a:lnTo>
                    <a:lnTo>
                      <a:pt x="50" y="22"/>
                    </a:lnTo>
                    <a:lnTo>
                      <a:pt x="52" y="22"/>
                    </a:lnTo>
                    <a:lnTo>
                      <a:pt x="52" y="18"/>
                    </a:lnTo>
                    <a:lnTo>
                      <a:pt x="48" y="1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0" name="Freeform 204"/>
              <p:cNvSpPr>
                <a:spLocks noEditPoints="1"/>
              </p:cNvSpPr>
              <p:nvPr/>
            </p:nvSpPr>
            <p:spPr bwMode="auto">
              <a:xfrm>
                <a:off x="4669385" y="1846644"/>
                <a:ext cx="153098" cy="140340"/>
              </a:xfrm>
              <a:custGeom>
                <a:avLst/>
                <a:gdLst>
                  <a:gd name="T0" fmla="*/ 72 w 144"/>
                  <a:gd name="T1" fmla="*/ 60 h 132"/>
                  <a:gd name="T2" fmla="*/ 86 w 144"/>
                  <a:gd name="T3" fmla="*/ 72 h 132"/>
                  <a:gd name="T4" fmla="*/ 58 w 144"/>
                  <a:gd name="T5" fmla="*/ 56 h 132"/>
                  <a:gd name="T6" fmla="*/ 86 w 144"/>
                  <a:gd name="T7" fmla="*/ 76 h 132"/>
                  <a:gd name="T8" fmla="*/ 104 w 144"/>
                  <a:gd name="T9" fmla="*/ 90 h 132"/>
                  <a:gd name="T10" fmla="*/ 94 w 144"/>
                  <a:gd name="T11" fmla="*/ 94 h 132"/>
                  <a:gd name="T12" fmla="*/ 92 w 144"/>
                  <a:gd name="T13" fmla="*/ 92 h 132"/>
                  <a:gd name="T14" fmla="*/ 84 w 144"/>
                  <a:gd name="T15" fmla="*/ 88 h 132"/>
                  <a:gd name="T16" fmla="*/ 86 w 144"/>
                  <a:gd name="T17" fmla="*/ 98 h 132"/>
                  <a:gd name="T18" fmla="*/ 70 w 144"/>
                  <a:gd name="T19" fmla="*/ 86 h 132"/>
                  <a:gd name="T20" fmla="*/ 50 w 144"/>
                  <a:gd name="T21" fmla="*/ 70 h 132"/>
                  <a:gd name="T22" fmla="*/ 28 w 144"/>
                  <a:gd name="T23" fmla="*/ 74 h 132"/>
                  <a:gd name="T24" fmla="*/ 38 w 144"/>
                  <a:gd name="T25" fmla="*/ 96 h 132"/>
                  <a:gd name="T26" fmla="*/ 50 w 144"/>
                  <a:gd name="T27" fmla="*/ 104 h 132"/>
                  <a:gd name="T28" fmla="*/ 60 w 144"/>
                  <a:gd name="T29" fmla="*/ 94 h 132"/>
                  <a:gd name="T30" fmla="*/ 54 w 144"/>
                  <a:gd name="T31" fmla="*/ 82 h 132"/>
                  <a:gd name="T32" fmla="*/ 142 w 144"/>
                  <a:gd name="T33" fmla="*/ 106 h 132"/>
                  <a:gd name="T34" fmla="*/ 144 w 144"/>
                  <a:gd name="T35" fmla="*/ 104 h 132"/>
                  <a:gd name="T36" fmla="*/ 126 w 144"/>
                  <a:gd name="T37" fmla="*/ 94 h 132"/>
                  <a:gd name="T38" fmla="*/ 120 w 144"/>
                  <a:gd name="T39" fmla="*/ 86 h 132"/>
                  <a:gd name="T40" fmla="*/ 104 w 144"/>
                  <a:gd name="T41" fmla="*/ 98 h 132"/>
                  <a:gd name="T42" fmla="*/ 106 w 144"/>
                  <a:gd name="T43" fmla="*/ 94 h 132"/>
                  <a:gd name="T44" fmla="*/ 108 w 144"/>
                  <a:gd name="T45" fmla="*/ 50 h 132"/>
                  <a:gd name="T46" fmla="*/ 106 w 144"/>
                  <a:gd name="T47" fmla="*/ 44 h 132"/>
                  <a:gd name="T48" fmla="*/ 104 w 144"/>
                  <a:gd name="T49" fmla="*/ 50 h 132"/>
                  <a:gd name="T50" fmla="*/ 102 w 144"/>
                  <a:gd name="T51" fmla="*/ 60 h 132"/>
                  <a:gd name="T52" fmla="*/ 84 w 144"/>
                  <a:gd name="T53" fmla="*/ 56 h 132"/>
                  <a:gd name="T54" fmla="*/ 82 w 144"/>
                  <a:gd name="T55" fmla="*/ 58 h 132"/>
                  <a:gd name="T56" fmla="*/ 92 w 144"/>
                  <a:gd name="T57" fmla="*/ 34 h 132"/>
                  <a:gd name="T58" fmla="*/ 84 w 144"/>
                  <a:gd name="T59" fmla="*/ 22 h 132"/>
                  <a:gd name="T60" fmla="*/ 84 w 144"/>
                  <a:gd name="T61" fmla="*/ 22 h 132"/>
                  <a:gd name="T62" fmla="*/ 58 w 144"/>
                  <a:gd name="T63" fmla="*/ 106 h 132"/>
                  <a:gd name="T64" fmla="*/ 16 w 144"/>
                  <a:gd name="T65" fmla="*/ 76 h 132"/>
                  <a:gd name="T66" fmla="*/ 18 w 144"/>
                  <a:gd name="T67" fmla="*/ 66 h 132"/>
                  <a:gd name="T68" fmla="*/ 18 w 144"/>
                  <a:gd name="T69" fmla="*/ 70 h 132"/>
                  <a:gd name="T70" fmla="*/ 16 w 144"/>
                  <a:gd name="T71" fmla="*/ 56 h 132"/>
                  <a:gd name="T72" fmla="*/ 4 w 144"/>
                  <a:gd name="T73" fmla="*/ 40 h 132"/>
                  <a:gd name="T74" fmla="*/ 6 w 144"/>
                  <a:gd name="T75" fmla="*/ 44 h 132"/>
                  <a:gd name="T76" fmla="*/ 130 w 144"/>
                  <a:gd name="T77" fmla="*/ 118 h 132"/>
                  <a:gd name="T78" fmla="*/ 134 w 144"/>
                  <a:gd name="T79" fmla="*/ 122 h 132"/>
                  <a:gd name="T80" fmla="*/ 88 w 144"/>
                  <a:gd name="T81" fmla="*/ 122 h 132"/>
                  <a:gd name="T82" fmla="*/ 72 w 144"/>
                  <a:gd name="T83" fmla="*/ 118 h 132"/>
                  <a:gd name="T84" fmla="*/ 82 w 144"/>
                  <a:gd name="T85" fmla="*/ 128 h 132"/>
                  <a:gd name="T86" fmla="*/ 112 w 144"/>
                  <a:gd name="T87" fmla="*/ 132 h 132"/>
                  <a:gd name="T88" fmla="*/ 106 w 144"/>
                  <a:gd name="T89" fmla="*/ 10 h 132"/>
                  <a:gd name="T90" fmla="*/ 104 w 144"/>
                  <a:gd name="T91" fmla="*/ 2 h 132"/>
                  <a:gd name="T92" fmla="*/ 54 w 144"/>
                  <a:gd name="T93" fmla="*/ 6 h 132"/>
                  <a:gd name="T94" fmla="*/ 20 w 144"/>
                  <a:gd name="T95" fmla="*/ 28 h 132"/>
                  <a:gd name="T96" fmla="*/ 14 w 144"/>
                  <a:gd name="T97" fmla="*/ 46 h 132"/>
                  <a:gd name="T98" fmla="*/ 26 w 144"/>
                  <a:gd name="T99" fmla="*/ 64 h 132"/>
                  <a:gd name="T100" fmla="*/ 64 w 144"/>
                  <a:gd name="T101" fmla="*/ 74 h 132"/>
                  <a:gd name="T102" fmla="*/ 60 w 144"/>
                  <a:gd name="T103" fmla="*/ 60 h 132"/>
                  <a:gd name="T104" fmla="*/ 54 w 144"/>
                  <a:gd name="T105" fmla="*/ 50 h 132"/>
                  <a:gd name="T106" fmla="*/ 56 w 144"/>
                  <a:gd name="T107" fmla="*/ 42 h 132"/>
                  <a:gd name="T108" fmla="*/ 62 w 144"/>
                  <a:gd name="T109" fmla="*/ 32 h 132"/>
                  <a:gd name="T110" fmla="*/ 72 w 144"/>
                  <a:gd name="T111" fmla="*/ 32 h 132"/>
                  <a:gd name="T112" fmla="*/ 78 w 144"/>
                  <a:gd name="T113" fmla="*/ 30 h 132"/>
                  <a:gd name="T114" fmla="*/ 90 w 144"/>
                  <a:gd name="T115" fmla="*/ 14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4" h="132">
                    <a:moveTo>
                      <a:pt x="58" y="56"/>
                    </a:moveTo>
                    <a:lnTo>
                      <a:pt x="60" y="52"/>
                    </a:lnTo>
                    <a:lnTo>
                      <a:pt x="66" y="58"/>
                    </a:lnTo>
                    <a:lnTo>
                      <a:pt x="72" y="60"/>
                    </a:lnTo>
                    <a:lnTo>
                      <a:pt x="78" y="64"/>
                    </a:lnTo>
                    <a:lnTo>
                      <a:pt x="80" y="68"/>
                    </a:lnTo>
                    <a:lnTo>
                      <a:pt x="84" y="70"/>
                    </a:lnTo>
                    <a:lnTo>
                      <a:pt x="86" y="72"/>
                    </a:lnTo>
                    <a:lnTo>
                      <a:pt x="84" y="74"/>
                    </a:lnTo>
                    <a:lnTo>
                      <a:pt x="76" y="70"/>
                    </a:lnTo>
                    <a:lnTo>
                      <a:pt x="64" y="62"/>
                    </a:lnTo>
                    <a:lnTo>
                      <a:pt x="58" y="56"/>
                    </a:lnTo>
                    <a:close/>
                    <a:moveTo>
                      <a:pt x="94" y="80"/>
                    </a:moveTo>
                    <a:lnTo>
                      <a:pt x="92" y="76"/>
                    </a:lnTo>
                    <a:lnTo>
                      <a:pt x="88" y="74"/>
                    </a:lnTo>
                    <a:lnTo>
                      <a:pt x="86" y="76"/>
                    </a:lnTo>
                    <a:lnTo>
                      <a:pt x="94" y="80"/>
                    </a:lnTo>
                    <a:close/>
                    <a:moveTo>
                      <a:pt x="100" y="94"/>
                    </a:moveTo>
                    <a:lnTo>
                      <a:pt x="102" y="94"/>
                    </a:lnTo>
                    <a:lnTo>
                      <a:pt x="104" y="90"/>
                    </a:lnTo>
                    <a:lnTo>
                      <a:pt x="100" y="88"/>
                    </a:lnTo>
                    <a:lnTo>
                      <a:pt x="100" y="92"/>
                    </a:lnTo>
                    <a:lnTo>
                      <a:pt x="100" y="94"/>
                    </a:lnTo>
                    <a:close/>
                    <a:moveTo>
                      <a:pt x="94" y="94"/>
                    </a:moveTo>
                    <a:lnTo>
                      <a:pt x="96" y="92"/>
                    </a:lnTo>
                    <a:lnTo>
                      <a:pt x="96" y="90"/>
                    </a:lnTo>
                    <a:lnTo>
                      <a:pt x="94" y="88"/>
                    </a:lnTo>
                    <a:lnTo>
                      <a:pt x="92" y="92"/>
                    </a:lnTo>
                    <a:lnTo>
                      <a:pt x="94" y="94"/>
                    </a:lnTo>
                    <a:close/>
                    <a:moveTo>
                      <a:pt x="86" y="92"/>
                    </a:moveTo>
                    <a:lnTo>
                      <a:pt x="86" y="88"/>
                    </a:lnTo>
                    <a:lnTo>
                      <a:pt x="84" y="88"/>
                    </a:lnTo>
                    <a:lnTo>
                      <a:pt x="82" y="92"/>
                    </a:lnTo>
                    <a:lnTo>
                      <a:pt x="86" y="92"/>
                    </a:lnTo>
                    <a:close/>
                    <a:moveTo>
                      <a:pt x="84" y="100"/>
                    </a:moveTo>
                    <a:lnTo>
                      <a:pt x="86" y="98"/>
                    </a:lnTo>
                    <a:lnTo>
                      <a:pt x="84" y="96"/>
                    </a:lnTo>
                    <a:lnTo>
                      <a:pt x="80" y="100"/>
                    </a:lnTo>
                    <a:lnTo>
                      <a:pt x="84" y="100"/>
                    </a:lnTo>
                    <a:close/>
                    <a:moveTo>
                      <a:pt x="70" y="86"/>
                    </a:moveTo>
                    <a:lnTo>
                      <a:pt x="66" y="80"/>
                    </a:lnTo>
                    <a:lnTo>
                      <a:pt x="64" y="80"/>
                    </a:lnTo>
                    <a:lnTo>
                      <a:pt x="58" y="76"/>
                    </a:lnTo>
                    <a:lnTo>
                      <a:pt x="50" y="70"/>
                    </a:lnTo>
                    <a:lnTo>
                      <a:pt x="36" y="66"/>
                    </a:lnTo>
                    <a:lnTo>
                      <a:pt x="36" y="66"/>
                    </a:lnTo>
                    <a:lnTo>
                      <a:pt x="30" y="68"/>
                    </a:lnTo>
                    <a:lnTo>
                      <a:pt x="28" y="74"/>
                    </a:lnTo>
                    <a:lnTo>
                      <a:pt x="36" y="82"/>
                    </a:lnTo>
                    <a:lnTo>
                      <a:pt x="32" y="88"/>
                    </a:lnTo>
                    <a:lnTo>
                      <a:pt x="36" y="96"/>
                    </a:lnTo>
                    <a:lnTo>
                      <a:pt x="38" y="96"/>
                    </a:lnTo>
                    <a:lnTo>
                      <a:pt x="40" y="92"/>
                    </a:lnTo>
                    <a:lnTo>
                      <a:pt x="44" y="92"/>
                    </a:lnTo>
                    <a:lnTo>
                      <a:pt x="48" y="98"/>
                    </a:lnTo>
                    <a:lnTo>
                      <a:pt x="50" y="104"/>
                    </a:lnTo>
                    <a:lnTo>
                      <a:pt x="52" y="98"/>
                    </a:lnTo>
                    <a:lnTo>
                      <a:pt x="56" y="98"/>
                    </a:lnTo>
                    <a:lnTo>
                      <a:pt x="60" y="102"/>
                    </a:lnTo>
                    <a:lnTo>
                      <a:pt x="60" y="94"/>
                    </a:lnTo>
                    <a:lnTo>
                      <a:pt x="54" y="86"/>
                    </a:lnTo>
                    <a:lnTo>
                      <a:pt x="50" y="84"/>
                    </a:lnTo>
                    <a:lnTo>
                      <a:pt x="50" y="82"/>
                    </a:lnTo>
                    <a:lnTo>
                      <a:pt x="54" y="82"/>
                    </a:lnTo>
                    <a:lnTo>
                      <a:pt x="62" y="86"/>
                    </a:lnTo>
                    <a:lnTo>
                      <a:pt x="70" y="86"/>
                    </a:lnTo>
                    <a:close/>
                    <a:moveTo>
                      <a:pt x="144" y="104"/>
                    </a:moveTo>
                    <a:lnTo>
                      <a:pt x="142" y="106"/>
                    </a:lnTo>
                    <a:lnTo>
                      <a:pt x="138" y="108"/>
                    </a:lnTo>
                    <a:lnTo>
                      <a:pt x="138" y="114"/>
                    </a:lnTo>
                    <a:lnTo>
                      <a:pt x="142" y="112"/>
                    </a:lnTo>
                    <a:lnTo>
                      <a:pt x="144" y="104"/>
                    </a:lnTo>
                    <a:close/>
                    <a:moveTo>
                      <a:pt x="124" y="98"/>
                    </a:moveTo>
                    <a:lnTo>
                      <a:pt x="126" y="96"/>
                    </a:lnTo>
                    <a:lnTo>
                      <a:pt x="130" y="94"/>
                    </a:lnTo>
                    <a:lnTo>
                      <a:pt x="126" y="94"/>
                    </a:lnTo>
                    <a:lnTo>
                      <a:pt x="124" y="94"/>
                    </a:lnTo>
                    <a:lnTo>
                      <a:pt x="124" y="98"/>
                    </a:lnTo>
                    <a:close/>
                    <a:moveTo>
                      <a:pt x="120" y="86"/>
                    </a:moveTo>
                    <a:lnTo>
                      <a:pt x="120" y="86"/>
                    </a:lnTo>
                    <a:lnTo>
                      <a:pt x="118" y="84"/>
                    </a:lnTo>
                    <a:lnTo>
                      <a:pt x="116" y="88"/>
                    </a:lnTo>
                    <a:lnTo>
                      <a:pt x="120" y="86"/>
                    </a:lnTo>
                    <a:close/>
                    <a:moveTo>
                      <a:pt x="104" y="98"/>
                    </a:moveTo>
                    <a:lnTo>
                      <a:pt x="108" y="96"/>
                    </a:lnTo>
                    <a:lnTo>
                      <a:pt x="110" y="92"/>
                    </a:lnTo>
                    <a:lnTo>
                      <a:pt x="108" y="92"/>
                    </a:lnTo>
                    <a:lnTo>
                      <a:pt x="106" y="94"/>
                    </a:lnTo>
                    <a:lnTo>
                      <a:pt x="104" y="98"/>
                    </a:lnTo>
                    <a:close/>
                    <a:moveTo>
                      <a:pt x="104" y="50"/>
                    </a:moveTo>
                    <a:lnTo>
                      <a:pt x="106" y="48"/>
                    </a:lnTo>
                    <a:lnTo>
                      <a:pt x="108" y="50"/>
                    </a:lnTo>
                    <a:lnTo>
                      <a:pt x="112" y="50"/>
                    </a:lnTo>
                    <a:lnTo>
                      <a:pt x="112" y="48"/>
                    </a:lnTo>
                    <a:lnTo>
                      <a:pt x="110" y="46"/>
                    </a:lnTo>
                    <a:lnTo>
                      <a:pt x="106" y="44"/>
                    </a:lnTo>
                    <a:lnTo>
                      <a:pt x="106" y="46"/>
                    </a:lnTo>
                    <a:lnTo>
                      <a:pt x="102" y="46"/>
                    </a:lnTo>
                    <a:lnTo>
                      <a:pt x="100" y="50"/>
                    </a:lnTo>
                    <a:lnTo>
                      <a:pt x="104" y="50"/>
                    </a:lnTo>
                    <a:close/>
                    <a:moveTo>
                      <a:pt x="104" y="66"/>
                    </a:moveTo>
                    <a:lnTo>
                      <a:pt x="106" y="62"/>
                    </a:lnTo>
                    <a:lnTo>
                      <a:pt x="106" y="60"/>
                    </a:lnTo>
                    <a:lnTo>
                      <a:pt x="102" y="60"/>
                    </a:lnTo>
                    <a:lnTo>
                      <a:pt x="102" y="62"/>
                    </a:lnTo>
                    <a:lnTo>
                      <a:pt x="104" y="66"/>
                    </a:lnTo>
                    <a:close/>
                    <a:moveTo>
                      <a:pt x="82" y="58"/>
                    </a:moveTo>
                    <a:lnTo>
                      <a:pt x="84" y="56"/>
                    </a:lnTo>
                    <a:lnTo>
                      <a:pt x="78" y="52"/>
                    </a:lnTo>
                    <a:lnTo>
                      <a:pt x="78" y="54"/>
                    </a:lnTo>
                    <a:lnTo>
                      <a:pt x="80" y="56"/>
                    </a:lnTo>
                    <a:lnTo>
                      <a:pt x="82" y="58"/>
                    </a:lnTo>
                    <a:close/>
                    <a:moveTo>
                      <a:pt x="92" y="36"/>
                    </a:moveTo>
                    <a:lnTo>
                      <a:pt x="96" y="32"/>
                    </a:lnTo>
                    <a:lnTo>
                      <a:pt x="94" y="30"/>
                    </a:lnTo>
                    <a:lnTo>
                      <a:pt x="92" y="34"/>
                    </a:lnTo>
                    <a:lnTo>
                      <a:pt x="86" y="32"/>
                    </a:lnTo>
                    <a:lnTo>
                      <a:pt x="88" y="38"/>
                    </a:lnTo>
                    <a:lnTo>
                      <a:pt x="92" y="36"/>
                    </a:lnTo>
                    <a:close/>
                    <a:moveTo>
                      <a:pt x="84" y="22"/>
                    </a:moveTo>
                    <a:lnTo>
                      <a:pt x="82" y="20"/>
                    </a:lnTo>
                    <a:lnTo>
                      <a:pt x="78" y="20"/>
                    </a:lnTo>
                    <a:lnTo>
                      <a:pt x="80" y="24"/>
                    </a:lnTo>
                    <a:lnTo>
                      <a:pt x="84" y="22"/>
                    </a:lnTo>
                    <a:close/>
                    <a:moveTo>
                      <a:pt x="60" y="110"/>
                    </a:moveTo>
                    <a:lnTo>
                      <a:pt x="60" y="106"/>
                    </a:lnTo>
                    <a:lnTo>
                      <a:pt x="60" y="104"/>
                    </a:lnTo>
                    <a:lnTo>
                      <a:pt x="58" y="106"/>
                    </a:lnTo>
                    <a:lnTo>
                      <a:pt x="58" y="110"/>
                    </a:lnTo>
                    <a:lnTo>
                      <a:pt x="60" y="110"/>
                    </a:lnTo>
                    <a:close/>
                    <a:moveTo>
                      <a:pt x="20" y="74"/>
                    </a:moveTo>
                    <a:lnTo>
                      <a:pt x="16" y="76"/>
                    </a:lnTo>
                    <a:lnTo>
                      <a:pt x="18" y="78"/>
                    </a:lnTo>
                    <a:lnTo>
                      <a:pt x="22" y="80"/>
                    </a:lnTo>
                    <a:lnTo>
                      <a:pt x="20" y="74"/>
                    </a:lnTo>
                    <a:close/>
                    <a:moveTo>
                      <a:pt x="18" y="66"/>
                    </a:moveTo>
                    <a:lnTo>
                      <a:pt x="16" y="64"/>
                    </a:lnTo>
                    <a:lnTo>
                      <a:pt x="14" y="66"/>
                    </a:lnTo>
                    <a:lnTo>
                      <a:pt x="14" y="68"/>
                    </a:lnTo>
                    <a:lnTo>
                      <a:pt x="18" y="70"/>
                    </a:lnTo>
                    <a:lnTo>
                      <a:pt x="20" y="68"/>
                    </a:lnTo>
                    <a:lnTo>
                      <a:pt x="18" y="66"/>
                    </a:lnTo>
                    <a:close/>
                    <a:moveTo>
                      <a:pt x="18" y="58"/>
                    </a:moveTo>
                    <a:lnTo>
                      <a:pt x="16" y="56"/>
                    </a:lnTo>
                    <a:lnTo>
                      <a:pt x="16" y="58"/>
                    </a:lnTo>
                    <a:lnTo>
                      <a:pt x="16" y="62"/>
                    </a:lnTo>
                    <a:lnTo>
                      <a:pt x="18" y="58"/>
                    </a:lnTo>
                    <a:close/>
                    <a:moveTo>
                      <a:pt x="4" y="40"/>
                    </a:moveTo>
                    <a:lnTo>
                      <a:pt x="6" y="38"/>
                    </a:lnTo>
                    <a:lnTo>
                      <a:pt x="2" y="38"/>
                    </a:lnTo>
                    <a:lnTo>
                      <a:pt x="0" y="40"/>
                    </a:lnTo>
                    <a:lnTo>
                      <a:pt x="6" y="44"/>
                    </a:lnTo>
                    <a:lnTo>
                      <a:pt x="8" y="46"/>
                    </a:lnTo>
                    <a:lnTo>
                      <a:pt x="4" y="40"/>
                    </a:lnTo>
                    <a:close/>
                    <a:moveTo>
                      <a:pt x="134" y="122"/>
                    </a:moveTo>
                    <a:lnTo>
                      <a:pt x="130" y="118"/>
                    </a:lnTo>
                    <a:lnTo>
                      <a:pt x="128" y="112"/>
                    </a:lnTo>
                    <a:lnTo>
                      <a:pt x="126" y="118"/>
                    </a:lnTo>
                    <a:lnTo>
                      <a:pt x="130" y="124"/>
                    </a:lnTo>
                    <a:lnTo>
                      <a:pt x="134" y="122"/>
                    </a:lnTo>
                    <a:close/>
                    <a:moveTo>
                      <a:pt x="106" y="126"/>
                    </a:moveTo>
                    <a:lnTo>
                      <a:pt x="104" y="124"/>
                    </a:lnTo>
                    <a:lnTo>
                      <a:pt x="98" y="124"/>
                    </a:lnTo>
                    <a:lnTo>
                      <a:pt x="88" y="122"/>
                    </a:lnTo>
                    <a:lnTo>
                      <a:pt x="86" y="124"/>
                    </a:lnTo>
                    <a:lnTo>
                      <a:pt x="80" y="120"/>
                    </a:lnTo>
                    <a:lnTo>
                      <a:pt x="74" y="120"/>
                    </a:lnTo>
                    <a:lnTo>
                      <a:pt x="72" y="118"/>
                    </a:lnTo>
                    <a:lnTo>
                      <a:pt x="68" y="120"/>
                    </a:lnTo>
                    <a:lnTo>
                      <a:pt x="68" y="126"/>
                    </a:lnTo>
                    <a:lnTo>
                      <a:pt x="76" y="128"/>
                    </a:lnTo>
                    <a:lnTo>
                      <a:pt x="82" y="128"/>
                    </a:lnTo>
                    <a:lnTo>
                      <a:pt x="88" y="128"/>
                    </a:lnTo>
                    <a:lnTo>
                      <a:pt x="92" y="132"/>
                    </a:lnTo>
                    <a:lnTo>
                      <a:pt x="106" y="130"/>
                    </a:lnTo>
                    <a:lnTo>
                      <a:pt x="112" y="132"/>
                    </a:lnTo>
                    <a:lnTo>
                      <a:pt x="116" y="130"/>
                    </a:lnTo>
                    <a:lnTo>
                      <a:pt x="114" y="126"/>
                    </a:lnTo>
                    <a:lnTo>
                      <a:pt x="106" y="126"/>
                    </a:lnTo>
                    <a:close/>
                    <a:moveTo>
                      <a:pt x="106" y="10"/>
                    </a:moveTo>
                    <a:lnTo>
                      <a:pt x="110" y="6"/>
                    </a:lnTo>
                    <a:lnTo>
                      <a:pt x="108" y="2"/>
                    </a:lnTo>
                    <a:lnTo>
                      <a:pt x="104" y="0"/>
                    </a:lnTo>
                    <a:lnTo>
                      <a:pt x="104" y="2"/>
                    </a:lnTo>
                    <a:lnTo>
                      <a:pt x="92" y="8"/>
                    </a:lnTo>
                    <a:lnTo>
                      <a:pt x="76" y="2"/>
                    </a:lnTo>
                    <a:lnTo>
                      <a:pt x="70" y="2"/>
                    </a:lnTo>
                    <a:lnTo>
                      <a:pt x="54" y="6"/>
                    </a:lnTo>
                    <a:lnTo>
                      <a:pt x="36" y="14"/>
                    </a:lnTo>
                    <a:lnTo>
                      <a:pt x="24" y="14"/>
                    </a:lnTo>
                    <a:lnTo>
                      <a:pt x="20" y="18"/>
                    </a:lnTo>
                    <a:lnTo>
                      <a:pt x="20" y="28"/>
                    </a:lnTo>
                    <a:lnTo>
                      <a:pt x="14" y="34"/>
                    </a:lnTo>
                    <a:lnTo>
                      <a:pt x="14" y="40"/>
                    </a:lnTo>
                    <a:lnTo>
                      <a:pt x="10" y="40"/>
                    </a:lnTo>
                    <a:lnTo>
                      <a:pt x="14" y="46"/>
                    </a:lnTo>
                    <a:lnTo>
                      <a:pt x="22" y="50"/>
                    </a:lnTo>
                    <a:lnTo>
                      <a:pt x="22" y="52"/>
                    </a:lnTo>
                    <a:lnTo>
                      <a:pt x="20" y="54"/>
                    </a:lnTo>
                    <a:lnTo>
                      <a:pt x="26" y="64"/>
                    </a:lnTo>
                    <a:lnTo>
                      <a:pt x="48" y="62"/>
                    </a:lnTo>
                    <a:lnTo>
                      <a:pt x="60" y="70"/>
                    </a:lnTo>
                    <a:lnTo>
                      <a:pt x="58" y="74"/>
                    </a:lnTo>
                    <a:lnTo>
                      <a:pt x="64" y="74"/>
                    </a:lnTo>
                    <a:lnTo>
                      <a:pt x="76" y="80"/>
                    </a:lnTo>
                    <a:lnTo>
                      <a:pt x="74" y="72"/>
                    </a:lnTo>
                    <a:lnTo>
                      <a:pt x="66" y="66"/>
                    </a:lnTo>
                    <a:lnTo>
                      <a:pt x="60" y="60"/>
                    </a:lnTo>
                    <a:lnTo>
                      <a:pt x="52" y="56"/>
                    </a:lnTo>
                    <a:lnTo>
                      <a:pt x="52" y="54"/>
                    </a:lnTo>
                    <a:lnTo>
                      <a:pt x="56" y="52"/>
                    </a:lnTo>
                    <a:lnTo>
                      <a:pt x="54" y="50"/>
                    </a:lnTo>
                    <a:lnTo>
                      <a:pt x="56" y="48"/>
                    </a:lnTo>
                    <a:lnTo>
                      <a:pt x="60" y="50"/>
                    </a:lnTo>
                    <a:lnTo>
                      <a:pt x="62" y="46"/>
                    </a:lnTo>
                    <a:lnTo>
                      <a:pt x="56" y="42"/>
                    </a:lnTo>
                    <a:lnTo>
                      <a:pt x="50" y="34"/>
                    </a:lnTo>
                    <a:lnTo>
                      <a:pt x="50" y="24"/>
                    </a:lnTo>
                    <a:lnTo>
                      <a:pt x="60" y="26"/>
                    </a:lnTo>
                    <a:lnTo>
                      <a:pt x="62" y="32"/>
                    </a:lnTo>
                    <a:lnTo>
                      <a:pt x="64" y="32"/>
                    </a:lnTo>
                    <a:lnTo>
                      <a:pt x="64" y="28"/>
                    </a:lnTo>
                    <a:lnTo>
                      <a:pt x="70" y="34"/>
                    </a:lnTo>
                    <a:lnTo>
                      <a:pt x="72" y="32"/>
                    </a:lnTo>
                    <a:lnTo>
                      <a:pt x="68" y="30"/>
                    </a:lnTo>
                    <a:lnTo>
                      <a:pt x="70" y="28"/>
                    </a:lnTo>
                    <a:lnTo>
                      <a:pt x="76" y="32"/>
                    </a:lnTo>
                    <a:lnTo>
                      <a:pt x="78" y="30"/>
                    </a:lnTo>
                    <a:lnTo>
                      <a:pt x="68" y="20"/>
                    </a:lnTo>
                    <a:lnTo>
                      <a:pt x="74" y="18"/>
                    </a:lnTo>
                    <a:lnTo>
                      <a:pt x="84" y="16"/>
                    </a:lnTo>
                    <a:lnTo>
                      <a:pt x="90" y="14"/>
                    </a:lnTo>
                    <a:lnTo>
                      <a:pt x="102" y="18"/>
                    </a:lnTo>
                    <a:lnTo>
                      <a:pt x="106" y="16"/>
                    </a:lnTo>
                    <a:lnTo>
                      <a:pt x="106" y="1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1" name="Freeform 88"/>
              <p:cNvSpPr>
                <a:spLocks/>
              </p:cNvSpPr>
              <p:nvPr/>
            </p:nvSpPr>
            <p:spPr bwMode="auto">
              <a:xfrm>
                <a:off x="4705533" y="1626565"/>
                <a:ext cx="290248" cy="164793"/>
              </a:xfrm>
              <a:custGeom>
                <a:avLst/>
                <a:gdLst>
                  <a:gd name="T0" fmla="*/ 118 w 273"/>
                  <a:gd name="T1" fmla="*/ 20 h 155"/>
                  <a:gd name="T2" fmla="*/ 104 w 273"/>
                  <a:gd name="T3" fmla="*/ 18 h 155"/>
                  <a:gd name="T4" fmla="*/ 92 w 273"/>
                  <a:gd name="T5" fmla="*/ 18 h 155"/>
                  <a:gd name="T6" fmla="*/ 82 w 273"/>
                  <a:gd name="T7" fmla="*/ 18 h 155"/>
                  <a:gd name="T8" fmla="*/ 66 w 273"/>
                  <a:gd name="T9" fmla="*/ 12 h 155"/>
                  <a:gd name="T10" fmla="*/ 46 w 273"/>
                  <a:gd name="T11" fmla="*/ 8 h 155"/>
                  <a:gd name="T12" fmla="*/ 26 w 273"/>
                  <a:gd name="T13" fmla="*/ 14 h 155"/>
                  <a:gd name="T14" fmla="*/ 20 w 273"/>
                  <a:gd name="T15" fmla="*/ 20 h 155"/>
                  <a:gd name="T16" fmla="*/ 24 w 273"/>
                  <a:gd name="T17" fmla="*/ 40 h 155"/>
                  <a:gd name="T18" fmla="*/ 4 w 273"/>
                  <a:gd name="T19" fmla="*/ 54 h 155"/>
                  <a:gd name="T20" fmla="*/ 4 w 273"/>
                  <a:gd name="T21" fmla="*/ 62 h 155"/>
                  <a:gd name="T22" fmla="*/ 0 w 273"/>
                  <a:gd name="T23" fmla="*/ 76 h 155"/>
                  <a:gd name="T24" fmla="*/ 20 w 273"/>
                  <a:gd name="T25" fmla="*/ 82 h 155"/>
                  <a:gd name="T26" fmla="*/ 36 w 273"/>
                  <a:gd name="T27" fmla="*/ 84 h 155"/>
                  <a:gd name="T28" fmla="*/ 48 w 273"/>
                  <a:gd name="T29" fmla="*/ 84 h 155"/>
                  <a:gd name="T30" fmla="*/ 60 w 273"/>
                  <a:gd name="T31" fmla="*/ 82 h 155"/>
                  <a:gd name="T32" fmla="*/ 68 w 273"/>
                  <a:gd name="T33" fmla="*/ 78 h 155"/>
                  <a:gd name="T34" fmla="*/ 90 w 273"/>
                  <a:gd name="T35" fmla="*/ 78 h 155"/>
                  <a:gd name="T36" fmla="*/ 106 w 273"/>
                  <a:gd name="T37" fmla="*/ 86 h 155"/>
                  <a:gd name="T38" fmla="*/ 122 w 273"/>
                  <a:gd name="T39" fmla="*/ 108 h 155"/>
                  <a:gd name="T40" fmla="*/ 120 w 273"/>
                  <a:gd name="T41" fmla="*/ 116 h 155"/>
                  <a:gd name="T42" fmla="*/ 108 w 273"/>
                  <a:gd name="T43" fmla="*/ 116 h 155"/>
                  <a:gd name="T44" fmla="*/ 100 w 273"/>
                  <a:gd name="T45" fmla="*/ 135 h 155"/>
                  <a:gd name="T46" fmla="*/ 98 w 273"/>
                  <a:gd name="T47" fmla="*/ 139 h 155"/>
                  <a:gd name="T48" fmla="*/ 110 w 273"/>
                  <a:gd name="T49" fmla="*/ 139 h 155"/>
                  <a:gd name="T50" fmla="*/ 122 w 273"/>
                  <a:gd name="T51" fmla="*/ 139 h 155"/>
                  <a:gd name="T52" fmla="*/ 118 w 273"/>
                  <a:gd name="T53" fmla="*/ 129 h 155"/>
                  <a:gd name="T54" fmla="*/ 128 w 273"/>
                  <a:gd name="T55" fmla="*/ 121 h 155"/>
                  <a:gd name="T56" fmla="*/ 152 w 273"/>
                  <a:gd name="T57" fmla="*/ 106 h 155"/>
                  <a:gd name="T58" fmla="*/ 150 w 273"/>
                  <a:gd name="T59" fmla="*/ 112 h 155"/>
                  <a:gd name="T60" fmla="*/ 148 w 273"/>
                  <a:gd name="T61" fmla="*/ 116 h 155"/>
                  <a:gd name="T62" fmla="*/ 174 w 273"/>
                  <a:gd name="T63" fmla="*/ 119 h 155"/>
                  <a:gd name="T64" fmla="*/ 168 w 273"/>
                  <a:gd name="T65" fmla="*/ 131 h 155"/>
                  <a:gd name="T66" fmla="*/ 170 w 273"/>
                  <a:gd name="T67" fmla="*/ 135 h 155"/>
                  <a:gd name="T68" fmla="*/ 182 w 273"/>
                  <a:gd name="T69" fmla="*/ 153 h 155"/>
                  <a:gd name="T70" fmla="*/ 198 w 273"/>
                  <a:gd name="T71" fmla="*/ 147 h 155"/>
                  <a:gd name="T72" fmla="*/ 210 w 273"/>
                  <a:gd name="T73" fmla="*/ 141 h 155"/>
                  <a:gd name="T74" fmla="*/ 226 w 273"/>
                  <a:gd name="T75" fmla="*/ 135 h 155"/>
                  <a:gd name="T76" fmla="*/ 212 w 273"/>
                  <a:gd name="T77" fmla="*/ 137 h 155"/>
                  <a:gd name="T78" fmla="*/ 198 w 273"/>
                  <a:gd name="T79" fmla="*/ 123 h 155"/>
                  <a:gd name="T80" fmla="*/ 202 w 273"/>
                  <a:gd name="T81" fmla="*/ 135 h 155"/>
                  <a:gd name="T82" fmla="*/ 184 w 273"/>
                  <a:gd name="T83" fmla="*/ 123 h 155"/>
                  <a:gd name="T84" fmla="*/ 184 w 273"/>
                  <a:gd name="T85" fmla="*/ 119 h 155"/>
                  <a:gd name="T86" fmla="*/ 200 w 273"/>
                  <a:gd name="T87" fmla="*/ 116 h 155"/>
                  <a:gd name="T88" fmla="*/ 208 w 273"/>
                  <a:gd name="T89" fmla="*/ 112 h 155"/>
                  <a:gd name="T90" fmla="*/ 238 w 273"/>
                  <a:gd name="T91" fmla="*/ 102 h 155"/>
                  <a:gd name="T92" fmla="*/ 248 w 273"/>
                  <a:gd name="T93" fmla="*/ 96 h 155"/>
                  <a:gd name="T94" fmla="*/ 258 w 273"/>
                  <a:gd name="T95" fmla="*/ 86 h 155"/>
                  <a:gd name="T96" fmla="*/ 273 w 273"/>
                  <a:gd name="T97" fmla="*/ 80 h 155"/>
                  <a:gd name="T98" fmla="*/ 267 w 273"/>
                  <a:gd name="T99" fmla="*/ 70 h 155"/>
                  <a:gd name="T100" fmla="*/ 269 w 273"/>
                  <a:gd name="T101" fmla="*/ 64 h 155"/>
                  <a:gd name="T102" fmla="*/ 263 w 273"/>
                  <a:gd name="T103" fmla="*/ 52 h 155"/>
                  <a:gd name="T104" fmla="*/ 240 w 273"/>
                  <a:gd name="T105" fmla="*/ 44 h 155"/>
                  <a:gd name="T106" fmla="*/ 218 w 273"/>
                  <a:gd name="T107" fmla="*/ 40 h 155"/>
                  <a:gd name="T108" fmla="*/ 196 w 273"/>
                  <a:gd name="T109" fmla="*/ 32 h 155"/>
                  <a:gd name="T110" fmla="*/ 176 w 273"/>
                  <a:gd name="T111" fmla="*/ 22 h 155"/>
                  <a:gd name="T112" fmla="*/ 178 w 273"/>
                  <a:gd name="T113" fmla="*/ 10 h 155"/>
                  <a:gd name="T114" fmla="*/ 156 w 273"/>
                  <a:gd name="T115" fmla="*/ 2 h 155"/>
                  <a:gd name="T116" fmla="*/ 144 w 273"/>
                  <a:gd name="T117" fmla="*/ 4 h 155"/>
                  <a:gd name="T118" fmla="*/ 124 w 273"/>
                  <a:gd name="T119" fmla="*/ 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73" h="155">
                    <a:moveTo>
                      <a:pt x="118" y="18"/>
                    </a:moveTo>
                    <a:lnTo>
                      <a:pt x="118" y="20"/>
                    </a:lnTo>
                    <a:lnTo>
                      <a:pt x="112" y="18"/>
                    </a:lnTo>
                    <a:lnTo>
                      <a:pt x="104" y="18"/>
                    </a:lnTo>
                    <a:lnTo>
                      <a:pt x="98" y="16"/>
                    </a:lnTo>
                    <a:lnTo>
                      <a:pt x="92" y="18"/>
                    </a:lnTo>
                    <a:lnTo>
                      <a:pt x="86" y="16"/>
                    </a:lnTo>
                    <a:lnTo>
                      <a:pt x="82" y="18"/>
                    </a:lnTo>
                    <a:lnTo>
                      <a:pt x="76" y="14"/>
                    </a:lnTo>
                    <a:lnTo>
                      <a:pt x="66" y="12"/>
                    </a:lnTo>
                    <a:lnTo>
                      <a:pt x="54" y="12"/>
                    </a:lnTo>
                    <a:lnTo>
                      <a:pt x="46" y="8"/>
                    </a:lnTo>
                    <a:lnTo>
                      <a:pt x="28" y="10"/>
                    </a:lnTo>
                    <a:lnTo>
                      <a:pt x="26" y="14"/>
                    </a:lnTo>
                    <a:lnTo>
                      <a:pt x="20" y="16"/>
                    </a:lnTo>
                    <a:lnTo>
                      <a:pt x="20" y="20"/>
                    </a:lnTo>
                    <a:lnTo>
                      <a:pt x="26" y="34"/>
                    </a:lnTo>
                    <a:lnTo>
                      <a:pt x="24" y="40"/>
                    </a:lnTo>
                    <a:lnTo>
                      <a:pt x="16" y="40"/>
                    </a:lnTo>
                    <a:lnTo>
                      <a:pt x="4" y="54"/>
                    </a:lnTo>
                    <a:lnTo>
                      <a:pt x="4" y="58"/>
                    </a:lnTo>
                    <a:lnTo>
                      <a:pt x="4" y="62"/>
                    </a:lnTo>
                    <a:lnTo>
                      <a:pt x="2" y="68"/>
                    </a:lnTo>
                    <a:lnTo>
                      <a:pt x="0" y="76"/>
                    </a:lnTo>
                    <a:lnTo>
                      <a:pt x="10" y="84"/>
                    </a:lnTo>
                    <a:lnTo>
                      <a:pt x="20" y="82"/>
                    </a:lnTo>
                    <a:lnTo>
                      <a:pt x="24" y="84"/>
                    </a:lnTo>
                    <a:lnTo>
                      <a:pt x="36" y="84"/>
                    </a:lnTo>
                    <a:lnTo>
                      <a:pt x="44" y="88"/>
                    </a:lnTo>
                    <a:lnTo>
                      <a:pt x="48" y="84"/>
                    </a:lnTo>
                    <a:lnTo>
                      <a:pt x="58" y="84"/>
                    </a:lnTo>
                    <a:lnTo>
                      <a:pt x="60" y="82"/>
                    </a:lnTo>
                    <a:lnTo>
                      <a:pt x="68" y="80"/>
                    </a:lnTo>
                    <a:lnTo>
                      <a:pt x="68" y="78"/>
                    </a:lnTo>
                    <a:lnTo>
                      <a:pt x="80" y="74"/>
                    </a:lnTo>
                    <a:lnTo>
                      <a:pt x="90" y="78"/>
                    </a:lnTo>
                    <a:lnTo>
                      <a:pt x="96" y="80"/>
                    </a:lnTo>
                    <a:lnTo>
                      <a:pt x="106" y="86"/>
                    </a:lnTo>
                    <a:lnTo>
                      <a:pt x="114" y="102"/>
                    </a:lnTo>
                    <a:lnTo>
                      <a:pt x="122" y="108"/>
                    </a:lnTo>
                    <a:lnTo>
                      <a:pt x="124" y="112"/>
                    </a:lnTo>
                    <a:lnTo>
                      <a:pt x="120" y="116"/>
                    </a:lnTo>
                    <a:lnTo>
                      <a:pt x="110" y="114"/>
                    </a:lnTo>
                    <a:lnTo>
                      <a:pt x="108" y="116"/>
                    </a:lnTo>
                    <a:lnTo>
                      <a:pt x="108" y="121"/>
                    </a:lnTo>
                    <a:lnTo>
                      <a:pt x="100" y="135"/>
                    </a:lnTo>
                    <a:lnTo>
                      <a:pt x="94" y="135"/>
                    </a:lnTo>
                    <a:lnTo>
                      <a:pt x="98" y="139"/>
                    </a:lnTo>
                    <a:lnTo>
                      <a:pt x="104" y="137"/>
                    </a:lnTo>
                    <a:lnTo>
                      <a:pt x="110" y="139"/>
                    </a:lnTo>
                    <a:lnTo>
                      <a:pt x="116" y="137"/>
                    </a:lnTo>
                    <a:lnTo>
                      <a:pt x="122" y="139"/>
                    </a:lnTo>
                    <a:lnTo>
                      <a:pt x="118" y="133"/>
                    </a:lnTo>
                    <a:lnTo>
                      <a:pt x="118" y="129"/>
                    </a:lnTo>
                    <a:lnTo>
                      <a:pt x="122" y="129"/>
                    </a:lnTo>
                    <a:lnTo>
                      <a:pt x="128" y="121"/>
                    </a:lnTo>
                    <a:lnTo>
                      <a:pt x="130" y="110"/>
                    </a:lnTo>
                    <a:lnTo>
                      <a:pt x="152" y="106"/>
                    </a:lnTo>
                    <a:lnTo>
                      <a:pt x="160" y="110"/>
                    </a:lnTo>
                    <a:lnTo>
                      <a:pt x="150" y="112"/>
                    </a:lnTo>
                    <a:lnTo>
                      <a:pt x="154" y="114"/>
                    </a:lnTo>
                    <a:lnTo>
                      <a:pt x="148" y="116"/>
                    </a:lnTo>
                    <a:lnTo>
                      <a:pt x="170" y="123"/>
                    </a:lnTo>
                    <a:lnTo>
                      <a:pt x="174" y="119"/>
                    </a:lnTo>
                    <a:lnTo>
                      <a:pt x="182" y="125"/>
                    </a:lnTo>
                    <a:lnTo>
                      <a:pt x="168" y="131"/>
                    </a:lnTo>
                    <a:lnTo>
                      <a:pt x="164" y="135"/>
                    </a:lnTo>
                    <a:lnTo>
                      <a:pt x="170" y="135"/>
                    </a:lnTo>
                    <a:lnTo>
                      <a:pt x="182" y="141"/>
                    </a:lnTo>
                    <a:lnTo>
                      <a:pt x="182" y="153"/>
                    </a:lnTo>
                    <a:lnTo>
                      <a:pt x="190" y="155"/>
                    </a:lnTo>
                    <a:lnTo>
                      <a:pt x="198" y="147"/>
                    </a:lnTo>
                    <a:lnTo>
                      <a:pt x="206" y="147"/>
                    </a:lnTo>
                    <a:lnTo>
                      <a:pt x="210" y="141"/>
                    </a:lnTo>
                    <a:lnTo>
                      <a:pt x="224" y="141"/>
                    </a:lnTo>
                    <a:lnTo>
                      <a:pt x="226" y="135"/>
                    </a:lnTo>
                    <a:lnTo>
                      <a:pt x="216" y="135"/>
                    </a:lnTo>
                    <a:lnTo>
                      <a:pt x="212" y="137"/>
                    </a:lnTo>
                    <a:lnTo>
                      <a:pt x="200" y="121"/>
                    </a:lnTo>
                    <a:lnTo>
                      <a:pt x="198" y="123"/>
                    </a:lnTo>
                    <a:lnTo>
                      <a:pt x="208" y="137"/>
                    </a:lnTo>
                    <a:lnTo>
                      <a:pt x="202" y="135"/>
                    </a:lnTo>
                    <a:lnTo>
                      <a:pt x="196" y="125"/>
                    </a:lnTo>
                    <a:lnTo>
                      <a:pt x="184" y="123"/>
                    </a:lnTo>
                    <a:lnTo>
                      <a:pt x="182" y="119"/>
                    </a:lnTo>
                    <a:lnTo>
                      <a:pt x="184" y="119"/>
                    </a:lnTo>
                    <a:lnTo>
                      <a:pt x="194" y="121"/>
                    </a:lnTo>
                    <a:lnTo>
                      <a:pt x="200" y="116"/>
                    </a:lnTo>
                    <a:lnTo>
                      <a:pt x="202" y="110"/>
                    </a:lnTo>
                    <a:lnTo>
                      <a:pt x="208" y="112"/>
                    </a:lnTo>
                    <a:lnTo>
                      <a:pt x="230" y="106"/>
                    </a:lnTo>
                    <a:lnTo>
                      <a:pt x="238" y="102"/>
                    </a:lnTo>
                    <a:lnTo>
                      <a:pt x="250" y="100"/>
                    </a:lnTo>
                    <a:lnTo>
                      <a:pt x="248" y="96"/>
                    </a:lnTo>
                    <a:lnTo>
                      <a:pt x="252" y="88"/>
                    </a:lnTo>
                    <a:lnTo>
                      <a:pt x="258" y="86"/>
                    </a:lnTo>
                    <a:lnTo>
                      <a:pt x="269" y="86"/>
                    </a:lnTo>
                    <a:lnTo>
                      <a:pt x="273" y="80"/>
                    </a:lnTo>
                    <a:lnTo>
                      <a:pt x="265" y="72"/>
                    </a:lnTo>
                    <a:lnTo>
                      <a:pt x="267" y="70"/>
                    </a:lnTo>
                    <a:lnTo>
                      <a:pt x="269" y="68"/>
                    </a:lnTo>
                    <a:lnTo>
                      <a:pt x="269" y="64"/>
                    </a:lnTo>
                    <a:lnTo>
                      <a:pt x="273" y="54"/>
                    </a:lnTo>
                    <a:lnTo>
                      <a:pt x="263" y="52"/>
                    </a:lnTo>
                    <a:lnTo>
                      <a:pt x="244" y="44"/>
                    </a:lnTo>
                    <a:lnTo>
                      <a:pt x="240" y="44"/>
                    </a:lnTo>
                    <a:lnTo>
                      <a:pt x="226" y="34"/>
                    </a:lnTo>
                    <a:lnTo>
                      <a:pt x="218" y="40"/>
                    </a:lnTo>
                    <a:lnTo>
                      <a:pt x="200" y="36"/>
                    </a:lnTo>
                    <a:lnTo>
                      <a:pt x="196" y="32"/>
                    </a:lnTo>
                    <a:lnTo>
                      <a:pt x="188" y="22"/>
                    </a:lnTo>
                    <a:lnTo>
                      <a:pt x="176" y="22"/>
                    </a:lnTo>
                    <a:lnTo>
                      <a:pt x="174" y="14"/>
                    </a:lnTo>
                    <a:lnTo>
                      <a:pt x="178" y="10"/>
                    </a:lnTo>
                    <a:lnTo>
                      <a:pt x="170" y="0"/>
                    </a:lnTo>
                    <a:lnTo>
                      <a:pt x="156" y="2"/>
                    </a:lnTo>
                    <a:lnTo>
                      <a:pt x="144" y="2"/>
                    </a:lnTo>
                    <a:lnTo>
                      <a:pt x="144" y="4"/>
                    </a:lnTo>
                    <a:lnTo>
                      <a:pt x="136" y="4"/>
                    </a:lnTo>
                    <a:lnTo>
                      <a:pt x="124" y="8"/>
                    </a:lnTo>
                    <a:lnTo>
                      <a:pt x="118" y="1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2" name="Freeform 7"/>
              <p:cNvSpPr>
                <a:spLocks noEditPoints="1"/>
              </p:cNvSpPr>
              <p:nvPr/>
            </p:nvSpPr>
            <p:spPr bwMode="auto">
              <a:xfrm>
                <a:off x="6170597" y="2575986"/>
                <a:ext cx="357229" cy="126519"/>
              </a:xfrm>
              <a:custGeom>
                <a:avLst/>
                <a:gdLst>
                  <a:gd name="T0" fmla="*/ 34 w 336"/>
                  <a:gd name="T1" fmla="*/ 16 h 119"/>
                  <a:gd name="T2" fmla="*/ 44 w 336"/>
                  <a:gd name="T3" fmla="*/ 26 h 119"/>
                  <a:gd name="T4" fmla="*/ 60 w 336"/>
                  <a:gd name="T5" fmla="*/ 51 h 119"/>
                  <a:gd name="T6" fmla="*/ 62 w 336"/>
                  <a:gd name="T7" fmla="*/ 81 h 119"/>
                  <a:gd name="T8" fmla="*/ 78 w 336"/>
                  <a:gd name="T9" fmla="*/ 107 h 119"/>
                  <a:gd name="T10" fmla="*/ 74 w 336"/>
                  <a:gd name="T11" fmla="*/ 107 h 119"/>
                  <a:gd name="T12" fmla="*/ 68 w 336"/>
                  <a:gd name="T13" fmla="*/ 111 h 119"/>
                  <a:gd name="T14" fmla="*/ 52 w 336"/>
                  <a:gd name="T15" fmla="*/ 101 h 119"/>
                  <a:gd name="T16" fmla="*/ 22 w 336"/>
                  <a:gd name="T17" fmla="*/ 81 h 119"/>
                  <a:gd name="T18" fmla="*/ 16 w 336"/>
                  <a:gd name="T19" fmla="*/ 71 h 119"/>
                  <a:gd name="T20" fmla="*/ 12 w 336"/>
                  <a:gd name="T21" fmla="*/ 53 h 119"/>
                  <a:gd name="T22" fmla="*/ 8 w 336"/>
                  <a:gd name="T23" fmla="*/ 34 h 119"/>
                  <a:gd name="T24" fmla="*/ 4 w 336"/>
                  <a:gd name="T25" fmla="*/ 6 h 119"/>
                  <a:gd name="T26" fmla="*/ 18 w 336"/>
                  <a:gd name="T27" fmla="*/ 16 h 119"/>
                  <a:gd name="T28" fmla="*/ 24 w 336"/>
                  <a:gd name="T29" fmla="*/ 22 h 119"/>
                  <a:gd name="T30" fmla="*/ 336 w 336"/>
                  <a:gd name="T31" fmla="*/ 30 h 119"/>
                  <a:gd name="T32" fmla="*/ 316 w 336"/>
                  <a:gd name="T33" fmla="*/ 39 h 119"/>
                  <a:gd name="T34" fmla="*/ 326 w 336"/>
                  <a:gd name="T35" fmla="*/ 51 h 119"/>
                  <a:gd name="T36" fmla="*/ 314 w 336"/>
                  <a:gd name="T37" fmla="*/ 57 h 119"/>
                  <a:gd name="T38" fmla="*/ 302 w 336"/>
                  <a:gd name="T39" fmla="*/ 53 h 119"/>
                  <a:gd name="T40" fmla="*/ 280 w 336"/>
                  <a:gd name="T41" fmla="*/ 51 h 119"/>
                  <a:gd name="T42" fmla="*/ 268 w 336"/>
                  <a:gd name="T43" fmla="*/ 83 h 119"/>
                  <a:gd name="T44" fmla="*/ 244 w 336"/>
                  <a:gd name="T45" fmla="*/ 113 h 119"/>
                  <a:gd name="T46" fmla="*/ 220 w 336"/>
                  <a:gd name="T47" fmla="*/ 109 h 119"/>
                  <a:gd name="T48" fmla="*/ 198 w 336"/>
                  <a:gd name="T49" fmla="*/ 117 h 119"/>
                  <a:gd name="T50" fmla="*/ 172 w 336"/>
                  <a:gd name="T51" fmla="*/ 107 h 119"/>
                  <a:gd name="T52" fmla="*/ 174 w 336"/>
                  <a:gd name="T53" fmla="*/ 103 h 119"/>
                  <a:gd name="T54" fmla="*/ 190 w 336"/>
                  <a:gd name="T55" fmla="*/ 103 h 119"/>
                  <a:gd name="T56" fmla="*/ 196 w 336"/>
                  <a:gd name="T57" fmla="*/ 103 h 119"/>
                  <a:gd name="T58" fmla="*/ 204 w 336"/>
                  <a:gd name="T59" fmla="*/ 83 h 119"/>
                  <a:gd name="T60" fmla="*/ 232 w 336"/>
                  <a:gd name="T61" fmla="*/ 71 h 119"/>
                  <a:gd name="T62" fmla="*/ 252 w 336"/>
                  <a:gd name="T63" fmla="*/ 53 h 119"/>
                  <a:gd name="T64" fmla="*/ 262 w 336"/>
                  <a:gd name="T65" fmla="*/ 45 h 119"/>
                  <a:gd name="T66" fmla="*/ 272 w 336"/>
                  <a:gd name="T67" fmla="*/ 39 h 119"/>
                  <a:gd name="T68" fmla="*/ 268 w 336"/>
                  <a:gd name="T69" fmla="*/ 34 h 119"/>
                  <a:gd name="T70" fmla="*/ 280 w 336"/>
                  <a:gd name="T71" fmla="*/ 16 h 119"/>
                  <a:gd name="T72" fmla="*/ 288 w 336"/>
                  <a:gd name="T73" fmla="*/ 0 h 119"/>
                  <a:gd name="T74" fmla="*/ 294 w 336"/>
                  <a:gd name="T75" fmla="*/ 2 h 119"/>
                  <a:gd name="T76" fmla="*/ 304 w 336"/>
                  <a:gd name="T77" fmla="*/ 6 h 119"/>
                  <a:gd name="T78" fmla="*/ 306 w 336"/>
                  <a:gd name="T79" fmla="*/ 16 h 119"/>
                  <a:gd name="T80" fmla="*/ 314 w 336"/>
                  <a:gd name="T81" fmla="*/ 22 h 119"/>
                  <a:gd name="T82" fmla="*/ 310 w 336"/>
                  <a:gd name="T83" fmla="*/ 28 h 119"/>
                  <a:gd name="T84" fmla="*/ 330 w 336"/>
                  <a:gd name="T85" fmla="*/ 3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6" h="119">
                    <a:moveTo>
                      <a:pt x="30" y="22"/>
                    </a:moveTo>
                    <a:lnTo>
                      <a:pt x="32" y="18"/>
                    </a:lnTo>
                    <a:lnTo>
                      <a:pt x="34" y="16"/>
                    </a:lnTo>
                    <a:lnTo>
                      <a:pt x="38" y="16"/>
                    </a:lnTo>
                    <a:lnTo>
                      <a:pt x="40" y="22"/>
                    </a:lnTo>
                    <a:lnTo>
                      <a:pt x="44" y="26"/>
                    </a:lnTo>
                    <a:lnTo>
                      <a:pt x="48" y="28"/>
                    </a:lnTo>
                    <a:lnTo>
                      <a:pt x="58" y="41"/>
                    </a:lnTo>
                    <a:lnTo>
                      <a:pt x="60" y="51"/>
                    </a:lnTo>
                    <a:lnTo>
                      <a:pt x="58" y="63"/>
                    </a:lnTo>
                    <a:lnTo>
                      <a:pt x="60" y="71"/>
                    </a:lnTo>
                    <a:lnTo>
                      <a:pt x="62" y="81"/>
                    </a:lnTo>
                    <a:lnTo>
                      <a:pt x="68" y="87"/>
                    </a:lnTo>
                    <a:lnTo>
                      <a:pt x="72" y="95"/>
                    </a:lnTo>
                    <a:lnTo>
                      <a:pt x="78" y="107"/>
                    </a:lnTo>
                    <a:lnTo>
                      <a:pt x="80" y="111"/>
                    </a:lnTo>
                    <a:lnTo>
                      <a:pt x="76" y="111"/>
                    </a:lnTo>
                    <a:lnTo>
                      <a:pt x="74" y="107"/>
                    </a:lnTo>
                    <a:lnTo>
                      <a:pt x="72" y="105"/>
                    </a:lnTo>
                    <a:lnTo>
                      <a:pt x="68" y="107"/>
                    </a:lnTo>
                    <a:lnTo>
                      <a:pt x="68" y="111"/>
                    </a:lnTo>
                    <a:lnTo>
                      <a:pt x="64" y="109"/>
                    </a:lnTo>
                    <a:lnTo>
                      <a:pt x="60" y="107"/>
                    </a:lnTo>
                    <a:lnTo>
                      <a:pt x="52" y="101"/>
                    </a:lnTo>
                    <a:lnTo>
                      <a:pt x="36" y="95"/>
                    </a:lnTo>
                    <a:lnTo>
                      <a:pt x="24" y="87"/>
                    </a:lnTo>
                    <a:lnTo>
                      <a:pt x="22" y="81"/>
                    </a:lnTo>
                    <a:lnTo>
                      <a:pt x="26" y="79"/>
                    </a:lnTo>
                    <a:lnTo>
                      <a:pt x="26" y="77"/>
                    </a:lnTo>
                    <a:lnTo>
                      <a:pt x="16" y="71"/>
                    </a:lnTo>
                    <a:lnTo>
                      <a:pt x="14" y="65"/>
                    </a:lnTo>
                    <a:lnTo>
                      <a:pt x="10" y="57"/>
                    </a:lnTo>
                    <a:lnTo>
                      <a:pt x="12" y="53"/>
                    </a:lnTo>
                    <a:lnTo>
                      <a:pt x="10" y="49"/>
                    </a:lnTo>
                    <a:lnTo>
                      <a:pt x="10" y="45"/>
                    </a:lnTo>
                    <a:lnTo>
                      <a:pt x="8" y="34"/>
                    </a:lnTo>
                    <a:lnTo>
                      <a:pt x="6" y="20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6"/>
                    </a:lnTo>
                    <a:lnTo>
                      <a:pt x="8" y="10"/>
                    </a:lnTo>
                    <a:lnTo>
                      <a:pt x="18" y="16"/>
                    </a:lnTo>
                    <a:lnTo>
                      <a:pt x="16" y="22"/>
                    </a:lnTo>
                    <a:lnTo>
                      <a:pt x="20" y="26"/>
                    </a:lnTo>
                    <a:lnTo>
                      <a:pt x="24" y="22"/>
                    </a:lnTo>
                    <a:lnTo>
                      <a:pt x="30" y="22"/>
                    </a:lnTo>
                    <a:close/>
                    <a:moveTo>
                      <a:pt x="330" y="30"/>
                    </a:moveTo>
                    <a:lnTo>
                      <a:pt x="336" y="30"/>
                    </a:lnTo>
                    <a:lnTo>
                      <a:pt x="336" y="37"/>
                    </a:lnTo>
                    <a:lnTo>
                      <a:pt x="326" y="41"/>
                    </a:lnTo>
                    <a:lnTo>
                      <a:pt x="316" y="39"/>
                    </a:lnTo>
                    <a:lnTo>
                      <a:pt x="314" y="43"/>
                    </a:lnTo>
                    <a:lnTo>
                      <a:pt x="320" y="49"/>
                    </a:lnTo>
                    <a:lnTo>
                      <a:pt x="326" y="51"/>
                    </a:lnTo>
                    <a:lnTo>
                      <a:pt x="328" y="55"/>
                    </a:lnTo>
                    <a:lnTo>
                      <a:pt x="320" y="55"/>
                    </a:lnTo>
                    <a:lnTo>
                      <a:pt x="314" y="57"/>
                    </a:lnTo>
                    <a:lnTo>
                      <a:pt x="310" y="57"/>
                    </a:lnTo>
                    <a:lnTo>
                      <a:pt x="306" y="57"/>
                    </a:lnTo>
                    <a:lnTo>
                      <a:pt x="302" y="53"/>
                    </a:lnTo>
                    <a:lnTo>
                      <a:pt x="294" y="55"/>
                    </a:lnTo>
                    <a:lnTo>
                      <a:pt x="288" y="53"/>
                    </a:lnTo>
                    <a:lnTo>
                      <a:pt x="280" y="51"/>
                    </a:lnTo>
                    <a:lnTo>
                      <a:pt x="274" y="61"/>
                    </a:lnTo>
                    <a:lnTo>
                      <a:pt x="276" y="73"/>
                    </a:lnTo>
                    <a:lnTo>
                      <a:pt x="268" y="83"/>
                    </a:lnTo>
                    <a:lnTo>
                      <a:pt x="264" y="93"/>
                    </a:lnTo>
                    <a:lnTo>
                      <a:pt x="258" y="107"/>
                    </a:lnTo>
                    <a:lnTo>
                      <a:pt x="244" y="113"/>
                    </a:lnTo>
                    <a:lnTo>
                      <a:pt x="232" y="109"/>
                    </a:lnTo>
                    <a:lnTo>
                      <a:pt x="230" y="107"/>
                    </a:lnTo>
                    <a:lnTo>
                      <a:pt x="220" y="109"/>
                    </a:lnTo>
                    <a:lnTo>
                      <a:pt x="216" y="115"/>
                    </a:lnTo>
                    <a:lnTo>
                      <a:pt x="208" y="119"/>
                    </a:lnTo>
                    <a:lnTo>
                      <a:pt x="198" y="117"/>
                    </a:lnTo>
                    <a:lnTo>
                      <a:pt x="188" y="119"/>
                    </a:lnTo>
                    <a:lnTo>
                      <a:pt x="182" y="115"/>
                    </a:lnTo>
                    <a:lnTo>
                      <a:pt x="172" y="107"/>
                    </a:lnTo>
                    <a:lnTo>
                      <a:pt x="170" y="99"/>
                    </a:lnTo>
                    <a:lnTo>
                      <a:pt x="172" y="99"/>
                    </a:lnTo>
                    <a:lnTo>
                      <a:pt x="174" y="103"/>
                    </a:lnTo>
                    <a:lnTo>
                      <a:pt x="182" y="103"/>
                    </a:lnTo>
                    <a:lnTo>
                      <a:pt x="184" y="103"/>
                    </a:lnTo>
                    <a:lnTo>
                      <a:pt x="190" y="103"/>
                    </a:lnTo>
                    <a:lnTo>
                      <a:pt x="192" y="107"/>
                    </a:lnTo>
                    <a:lnTo>
                      <a:pt x="198" y="107"/>
                    </a:lnTo>
                    <a:lnTo>
                      <a:pt x="196" y="103"/>
                    </a:lnTo>
                    <a:lnTo>
                      <a:pt x="198" y="99"/>
                    </a:lnTo>
                    <a:lnTo>
                      <a:pt x="200" y="93"/>
                    </a:lnTo>
                    <a:lnTo>
                      <a:pt x="204" y="83"/>
                    </a:lnTo>
                    <a:lnTo>
                      <a:pt x="208" y="81"/>
                    </a:lnTo>
                    <a:lnTo>
                      <a:pt x="222" y="77"/>
                    </a:lnTo>
                    <a:lnTo>
                      <a:pt x="232" y="71"/>
                    </a:lnTo>
                    <a:lnTo>
                      <a:pt x="244" y="59"/>
                    </a:lnTo>
                    <a:lnTo>
                      <a:pt x="246" y="51"/>
                    </a:lnTo>
                    <a:lnTo>
                      <a:pt x="252" y="53"/>
                    </a:lnTo>
                    <a:lnTo>
                      <a:pt x="258" y="57"/>
                    </a:lnTo>
                    <a:lnTo>
                      <a:pt x="262" y="55"/>
                    </a:lnTo>
                    <a:lnTo>
                      <a:pt x="262" y="45"/>
                    </a:lnTo>
                    <a:lnTo>
                      <a:pt x="268" y="51"/>
                    </a:lnTo>
                    <a:lnTo>
                      <a:pt x="272" y="49"/>
                    </a:lnTo>
                    <a:lnTo>
                      <a:pt x="272" y="39"/>
                    </a:lnTo>
                    <a:lnTo>
                      <a:pt x="268" y="39"/>
                    </a:lnTo>
                    <a:lnTo>
                      <a:pt x="270" y="34"/>
                    </a:lnTo>
                    <a:lnTo>
                      <a:pt x="268" y="34"/>
                    </a:lnTo>
                    <a:lnTo>
                      <a:pt x="270" y="28"/>
                    </a:lnTo>
                    <a:lnTo>
                      <a:pt x="276" y="26"/>
                    </a:lnTo>
                    <a:lnTo>
                      <a:pt x="280" y="16"/>
                    </a:lnTo>
                    <a:lnTo>
                      <a:pt x="282" y="14"/>
                    </a:lnTo>
                    <a:lnTo>
                      <a:pt x="286" y="0"/>
                    </a:lnTo>
                    <a:lnTo>
                      <a:pt x="288" y="0"/>
                    </a:lnTo>
                    <a:lnTo>
                      <a:pt x="288" y="8"/>
                    </a:lnTo>
                    <a:lnTo>
                      <a:pt x="294" y="4"/>
                    </a:lnTo>
                    <a:lnTo>
                      <a:pt x="294" y="2"/>
                    </a:lnTo>
                    <a:lnTo>
                      <a:pt x="298" y="2"/>
                    </a:lnTo>
                    <a:lnTo>
                      <a:pt x="300" y="6"/>
                    </a:lnTo>
                    <a:lnTo>
                      <a:pt x="304" y="6"/>
                    </a:lnTo>
                    <a:lnTo>
                      <a:pt x="306" y="10"/>
                    </a:lnTo>
                    <a:lnTo>
                      <a:pt x="304" y="14"/>
                    </a:lnTo>
                    <a:lnTo>
                      <a:pt x="306" y="16"/>
                    </a:lnTo>
                    <a:lnTo>
                      <a:pt x="308" y="22"/>
                    </a:lnTo>
                    <a:lnTo>
                      <a:pt x="314" y="20"/>
                    </a:lnTo>
                    <a:lnTo>
                      <a:pt x="314" y="22"/>
                    </a:lnTo>
                    <a:lnTo>
                      <a:pt x="312" y="24"/>
                    </a:lnTo>
                    <a:lnTo>
                      <a:pt x="308" y="26"/>
                    </a:lnTo>
                    <a:lnTo>
                      <a:pt x="310" y="28"/>
                    </a:lnTo>
                    <a:lnTo>
                      <a:pt x="316" y="28"/>
                    </a:lnTo>
                    <a:lnTo>
                      <a:pt x="322" y="24"/>
                    </a:lnTo>
                    <a:lnTo>
                      <a:pt x="330" y="3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3" name="Freeform 9"/>
              <p:cNvSpPr>
                <a:spLocks noEditPoints="1"/>
              </p:cNvSpPr>
              <p:nvPr/>
            </p:nvSpPr>
            <p:spPr bwMode="auto">
              <a:xfrm>
                <a:off x="1797733" y="1268273"/>
                <a:ext cx="1441674" cy="926031"/>
              </a:xfrm>
              <a:custGeom>
                <a:avLst/>
                <a:gdLst>
                  <a:gd name="T0" fmla="*/ 609 w 677"/>
                  <a:gd name="T1" fmla="*/ 280 h 434"/>
                  <a:gd name="T2" fmla="*/ 216 w 677"/>
                  <a:gd name="T3" fmla="*/ 351 h 434"/>
                  <a:gd name="T4" fmla="*/ 252 w 677"/>
                  <a:gd name="T5" fmla="*/ 141 h 434"/>
                  <a:gd name="T6" fmla="*/ 248 w 677"/>
                  <a:gd name="T7" fmla="*/ 133 h 434"/>
                  <a:gd name="T8" fmla="*/ 245 w 677"/>
                  <a:gd name="T9" fmla="*/ 126 h 434"/>
                  <a:gd name="T10" fmla="*/ 238 w 677"/>
                  <a:gd name="T11" fmla="*/ 130 h 434"/>
                  <a:gd name="T12" fmla="*/ 246 w 677"/>
                  <a:gd name="T13" fmla="*/ 121 h 434"/>
                  <a:gd name="T14" fmla="*/ 239 w 677"/>
                  <a:gd name="T15" fmla="*/ 138 h 434"/>
                  <a:gd name="T16" fmla="*/ 103 w 677"/>
                  <a:gd name="T17" fmla="*/ 121 h 434"/>
                  <a:gd name="T18" fmla="*/ 110 w 677"/>
                  <a:gd name="T19" fmla="*/ 126 h 434"/>
                  <a:gd name="T20" fmla="*/ 95 w 677"/>
                  <a:gd name="T21" fmla="*/ 130 h 434"/>
                  <a:gd name="T22" fmla="*/ 37 w 677"/>
                  <a:gd name="T23" fmla="*/ 144 h 434"/>
                  <a:gd name="T24" fmla="*/ 259 w 677"/>
                  <a:gd name="T25" fmla="*/ 142 h 434"/>
                  <a:gd name="T26" fmla="*/ 256 w 677"/>
                  <a:gd name="T27" fmla="*/ 127 h 434"/>
                  <a:gd name="T28" fmla="*/ 244 w 677"/>
                  <a:gd name="T29" fmla="*/ 109 h 434"/>
                  <a:gd name="T30" fmla="*/ 222 w 677"/>
                  <a:gd name="T31" fmla="*/ 99 h 434"/>
                  <a:gd name="T32" fmla="*/ 188 w 677"/>
                  <a:gd name="T33" fmla="*/ 89 h 434"/>
                  <a:gd name="T34" fmla="*/ 145 w 677"/>
                  <a:gd name="T35" fmla="*/ 107 h 434"/>
                  <a:gd name="T36" fmla="*/ 156 w 677"/>
                  <a:gd name="T37" fmla="*/ 92 h 434"/>
                  <a:gd name="T38" fmla="*/ 95 w 677"/>
                  <a:gd name="T39" fmla="*/ 121 h 434"/>
                  <a:gd name="T40" fmla="*/ 36 w 677"/>
                  <a:gd name="T41" fmla="*/ 139 h 434"/>
                  <a:gd name="T42" fmla="*/ 6 w 677"/>
                  <a:gd name="T43" fmla="*/ 144 h 434"/>
                  <a:gd name="T44" fmla="*/ 87 w 677"/>
                  <a:gd name="T45" fmla="*/ 118 h 434"/>
                  <a:gd name="T46" fmla="*/ 68 w 677"/>
                  <a:gd name="T47" fmla="*/ 108 h 434"/>
                  <a:gd name="T48" fmla="*/ 74 w 677"/>
                  <a:gd name="T49" fmla="*/ 91 h 434"/>
                  <a:gd name="T50" fmla="*/ 109 w 677"/>
                  <a:gd name="T51" fmla="*/ 71 h 434"/>
                  <a:gd name="T52" fmla="*/ 107 w 677"/>
                  <a:gd name="T53" fmla="*/ 55 h 434"/>
                  <a:gd name="T54" fmla="*/ 156 w 677"/>
                  <a:gd name="T55" fmla="*/ 39 h 434"/>
                  <a:gd name="T56" fmla="*/ 159 w 677"/>
                  <a:gd name="T57" fmla="*/ 21 h 434"/>
                  <a:gd name="T58" fmla="*/ 258 w 677"/>
                  <a:gd name="T59" fmla="*/ 4 h 434"/>
                  <a:gd name="T60" fmla="*/ 296 w 677"/>
                  <a:gd name="T61" fmla="*/ 10 h 434"/>
                  <a:gd name="T62" fmla="*/ 261 w 677"/>
                  <a:gd name="T63" fmla="*/ 107 h 434"/>
                  <a:gd name="T64" fmla="*/ 638 w 677"/>
                  <a:gd name="T65" fmla="*/ 259 h 434"/>
                  <a:gd name="T66" fmla="*/ 628 w 677"/>
                  <a:gd name="T67" fmla="*/ 272 h 434"/>
                  <a:gd name="T68" fmla="*/ 590 w 677"/>
                  <a:gd name="T69" fmla="*/ 294 h 434"/>
                  <a:gd name="T70" fmla="*/ 582 w 677"/>
                  <a:gd name="T71" fmla="*/ 297 h 434"/>
                  <a:gd name="T72" fmla="*/ 576 w 677"/>
                  <a:gd name="T73" fmla="*/ 310 h 434"/>
                  <a:gd name="T74" fmla="*/ 567 w 677"/>
                  <a:gd name="T75" fmla="*/ 328 h 434"/>
                  <a:gd name="T76" fmla="*/ 552 w 677"/>
                  <a:gd name="T77" fmla="*/ 345 h 434"/>
                  <a:gd name="T78" fmla="*/ 514 w 677"/>
                  <a:gd name="T79" fmla="*/ 397 h 434"/>
                  <a:gd name="T80" fmla="*/ 502 w 677"/>
                  <a:gd name="T81" fmla="*/ 432 h 434"/>
                  <a:gd name="T82" fmla="*/ 495 w 677"/>
                  <a:gd name="T83" fmla="*/ 408 h 434"/>
                  <a:gd name="T84" fmla="*/ 476 w 677"/>
                  <a:gd name="T85" fmla="*/ 385 h 434"/>
                  <a:gd name="T86" fmla="*/ 447 w 677"/>
                  <a:gd name="T87" fmla="*/ 382 h 434"/>
                  <a:gd name="T88" fmla="*/ 446 w 677"/>
                  <a:gd name="T89" fmla="*/ 396 h 434"/>
                  <a:gd name="T90" fmla="*/ 423 w 677"/>
                  <a:gd name="T91" fmla="*/ 388 h 434"/>
                  <a:gd name="T92" fmla="*/ 382 w 677"/>
                  <a:gd name="T93" fmla="*/ 402 h 434"/>
                  <a:gd name="T94" fmla="*/ 353 w 677"/>
                  <a:gd name="T95" fmla="*/ 409 h 434"/>
                  <a:gd name="T96" fmla="*/ 242 w 677"/>
                  <a:gd name="T97" fmla="*/ 358 h 434"/>
                  <a:gd name="T98" fmla="*/ 204 w 677"/>
                  <a:gd name="T99" fmla="*/ 318 h 434"/>
                  <a:gd name="T100" fmla="*/ 200 w 677"/>
                  <a:gd name="T101" fmla="*/ 286 h 434"/>
                  <a:gd name="T102" fmla="*/ 244 w 677"/>
                  <a:gd name="T103" fmla="*/ 213 h 434"/>
                  <a:gd name="T104" fmla="*/ 263 w 677"/>
                  <a:gd name="T105" fmla="*/ 209 h 434"/>
                  <a:gd name="T106" fmla="*/ 499 w 677"/>
                  <a:gd name="T107" fmla="*/ 213 h 434"/>
                  <a:gd name="T108" fmla="*/ 525 w 677"/>
                  <a:gd name="T109" fmla="*/ 222 h 434"/>
                  <a:gd name="T110" fmla="*/ 525 w 677"/>
                  <a:gd name="T111" fmla="*/ 229 h 434"/>
                  <a:gd name="T112" fmla="*/ 506 w 677"/>
                  <a:gd name="T113" fmla="*/ 269 h 434"/>
                  <a:gd name="T114" fmla="*/ 546 w 677"/>
                  <a:gd name="T115" fmla="*/ 235 h 434"/>
                  <a:gd name="T116" fmla="*/ 540 w 677"/>
                  <a:gd name="T117" fmla="*/ 262 h 434"/>
                  <a:gd name="T118" fmla="*/ 574 w 677"/>
                  <a:gd name="T119" fmla="*/ 255 h 434"/>
                  <a:gd name="T120" fmla="*/ 669 w 677"/>
                  <a:gd name="T121" fmla="*/ 21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77" h="434">
                    <a:moveTo>
                      <a:pt x="372" y="414"/>
                    </a:moveTo>
                    <a:cubicBezTo>
                      <a:pt x="371" y="417"/>
                      <a:pt x="371" y="417"/>
                      <a:pt x="371" y="417"/>
                    </a:cubicBezTo>
                    <a:cubicBezTo>
                      <a:pt x="371" y="421"/>
                      <a:pt x="371" y="421"/>
                      <a:pt x="371" y="421"/>
                    </a:cubicBezTo>
                    <a:cubicBezTo>
                      <a:pt x="371" y="423"/>
                      <a:pt x="371" y="423"/>
                      <a:pt x="371" y="423"/>
                    </a:cubicBezTo>
                    <a:cubicBezTo>
                      <a:pt x="370" y="418"/>
                      <a:pt x="370" y="418"/>
                      <a:pt x="370" y="418"/>
                    </a:cubicBezTo>
                    <a:cubicBezTo>
                      <a:pt x="371" y="415"/>
                      <a:pt x="371" y="415"/>
                      <a:pt x="371" y="415"/>
                    </a:cubicBezTo>
                    <a:cubicBezTo>
                      <a:pt x="373" y="410"/>
                      <a:pt x="373" y="410"/>
                      <a:pt x="373" y="410"/>
                    </a:cubicBezTo>
                    <a:cubicBezTo>
                      <a:pt x="374" y="408"/>
                      <a:pt x="374" y="408"/>
                      <a:pt x="374" y="408"/>
                    </a:cubicBezTo>
                    <a:cubicBezTo>
                      <a:pt x="377" y="406"/>
                      <a:pt x="377" y="406"/>
                      <a:pt x="377" y="406"/>
                    </a:cubicBezTo>
                    <a:cubicBezTo>
                      <a:pt x="378" y="405"/>
                      <a:pt x="378" y="405"/>
                      <a:pt x="378" y="405"/>
                    </a:cubicBezTo>
                    <a:cubicBezTo>
                      <a:pt x="378" y="406"/>
                      <a:pt x="378" y="406"/>
                      <a:pt x="378" y="406"/>
                    </a:cubicBezTo>
                    <a:cubicBezTo>
                      <a:pt x="377" y="406"/>
                      <a:pt x="377" y="406"/>
                      <a:pt x="377" y="406"/>
                    </a:cubicBezTo>
                    <a:cubicBezTo>
                      <a:pt x="375" y="408"/>
                      <a:pt x="375" y="408"/>
                      <a:pt x="375" y="408"/>
                    </a:cubicBezTo>
                    <a:lnTo>
                      <a:pt x="372" y="414"/>
                    </a:lnTo>
                    <a:close/>
                    <a:moveTo>
                      <a:pt x="380" y="405"/>
                    </a:moveTo>
                    <a:cubicBezTo>
                      <a:pt x="380" y="405"/>
                      <a:pt x="380" y="405"/>
                      <a:pt x="380" y="405"/>
                    </a:cubicBezTo>
                    <a:cubicBezTo>
                      <a:pt x="385" y="402"/>
                      <a:pt x="385" y="402"/>
                      <a:pt x="385" y="402"/>
                    </a:cubicBezTo>
                    <a:lnTo>
                      <a:pt x="380" y="405"/>
                    </a:lnTo>
                    <a:close/>
                    <a:moveTo>
                      <a:pt x="609" y="280"/>
                    </a:moveTo>
                    <a:cubicBezTo>
                      <a:pt x="607" y="280"/>
                      <a:pt x="607" y="280"/>
                      <a:pt x="607" y="280"/>
                    </a:cubicBezTo>
                    <a:cubicBezTo>
                      <a:pt x="607" y="279"/>
                      <a:pt x="607" y="279"/>
                      <a:pt x="607" y="279"/>
                    </a:cubicBezTo>
                    <a:cubicBezTo>
                      <a:pt x="609" y="277"/>
                      <a:pt x="609" y="277"/>
                      <a:pt x="609" y="277"/>
                    </a:cubicBezTo>
                    <a:cubicBezTo>
                      <a:pt x="613" y="277"/>
                      <a:pt x="613" y="277"/>
                      <a:pt x="613" y="277"/>
                    </a:cubicBezTo>
                    <a:cubicBezTo>
                      <a:pt x="615" y="276"/>
                      <a:pt x="615" y="276"/>
                      <a:pt x="615" y="276"/>
                    </a:cubicBezTo>
                    <a:cubicBezTo>
                      <a:pt x="618" y="276"/>
                      <a:pt x="618" y="276"/>
                      <a:pt x="618" y="276"/>
                    </a:cubicBezTo>
                    <a:cubicBezTo>
                      <a:pt x="622" y="275"/>
                      <a:pt x="622" y="275"/>
                      <a:pt x="622" y="275"/>
                    </a:cubicBezTo>
                    <a:cubicBezTo>
                      <a:pt x="624" y="276"/>
                      <a:pt x="624" y="276"/>
                      <a:pt x="624" y="276"/>
                    </a:cubicBezTo>
                    <a:cubicBezTo>
                      <a:pt x="621" y="277"/>
                      <a:pt x="621" y="277"/>
                      <a:pt x="621" y="277"/>
                    </a:cubicBezTo>
                    <a:cubicBezTo>
                      <a:pt x="617" y="278"/>
                      <a:pt x="617" y="278"/>
                      <a:pt x="617" y="278"/>
                    </a:cubicBezTo>
                    <a:lnTo>
                      <a:pt x="609" y="280"/>
                    </a:lnTo>
                    <a:close/>
                    <a:moveTo>
                      <a:pt x="577" y="330"/>
                    </a:moveTo>
                    <a:cubicBezTo>
                      <a:pt x="576" y="332"/>
                      <a:pt x="576" y="332"/>
                      <a:pt x="576" y="332"/>
                    </a:cubicBezTo>
                    <a:cubicBezTo>
                      <a:pt x="574" y="333"/>
                      <a:pt x="574" y="333"/>
                      <a:pt x="574" y="333"/>
                    </a:cubicBezTo>
                    <a:cubicBezTo>
                      <a:pt x="576" y="331"/>
                      <a:pt x="576" y="331"/>
                      <a:pt x="576" y="331"/>
                    </a:cubicBezTo>
                    <a:lnTo>
                      <a:pt x="577" y="330"/>
                    </a:lnTo>
                    <a:close/>
                    <a:moveTo>
                      <a:pt x="215" y="352"/>
                    </a:moveTo>
                    <a:cubicBezTo>
                      <a:pt x="215" y="351"/>
                      <a:pt x="215" y="351"/>
                      <a:pt x="215" y="351"/>
                    </a:cubicBezTo>
                    <a:cubicBezTo>
                      <a:pt x="216" y="351"/>
                      <a:pt x="216" y="351"/>
                      <a:pt x="216" y="351"/>
                    </a:cubicBezTo>
                    <a:cubicBezTo>
                      <a:pt x="217" y="352"/>
                      <a:pt x="217" y="352"/>
                      <a:pt x="217" y="352"/>
                    </a:cubicBezTo>
                    <a:lnTo>
                      <a:pt x="215" y="352"/>
                    </a:lnTo>
                    <a:close/>
                    <a:moveTo>
                      <a:pt x="209" y="345"/>
                    </a:moveTo>
                    <a:cubicBezTo>
                      <a:pt x="208" y="346"/>
                      <a:pt x="208" y="346"/>
                      <a:pt x="208" y="346"/>
                    </a:cubicBezTo>
                    <a:cubicBezTo>
                      <a:pt x="206" y="346"/>
                      <a:pt x="206" y="346"/>
                      <a:pt x="206" y="346"/>
                    </a:cubicBezTo>
                    <a:cubicBezTo>
                      <a:pt x="207" y="345"/>
                      <a:pt x="207" y="345"/>
                      <a:pt x="207" y="345"/>
                    </a:cubicBezTo>
                    <a:lnTo>
                      <a:pt x="209" y="345"/>
                    </a:lnTo>
                    <a:close/>
                    <a:moveTo>
                      <a:pt x="205" y="345"/>
                    </a:moveTo>
                    <a:cubicBezTo>
                      <a:pt x="206" y="346"/>
                      <a:pt x="206" y="346"/>
                      <a:pt x="206" y="346"/>
                    </a:cubicBezTo>
                    <a:cubicBezTo>
                      <a:pt x="205" y="346"/>
                      <a:pt x="205" y="346"/>
                      <a:pt x="205" y="346"/>
                    </a:cubicBezTo>
                    <a:cubicBezTo>
                      <a:pt x="204" y="345"/>
                      <a:pt x="204" y="345"/>
                      <a:pt x="204" y="345"/>
                    </a:cubicBezTo>
                    <a:lnTo>
                      <a:pt x="205" y="345"/>
                    </a:lnTo>
                    <a:close/>
                    <a:moveTo>
                      <a:pt x="251" y="140"/>
                    </a:moveTo>
                    <a:cubicBezTo>
                      <a:pt x="252" y="139"/>
                      <a:pt x="252" y="139"/>
                      <a:pt x="252" y="139"/>
                    </a:cubicBezTo>
                    <a:cubicBezTo>
                      <a:pt x="255" y="136"/>
                      <a:pt x="255" y="136"/>
                      <a:pt x="255" y="136"/>
                    </a:cubicBezTo>
                    <a:cubicBezTo>
                      <a:pt x="258" y="136"/>
                      <a:pt x="258" y="136"/>
                      <a:pt x="258" y="136"/>
                    </a:cubicBezTo>
                    <a:cubicBezTo>
                      <a:pt x="257" y="137"/>
                      <a:pt x="257" y="137"/>
                      <a:pt x="257" y="137"/>
                    </a:cubicBezTo>
                    <a:cubicBezTo>
                      <a:pt x="254" y="139"/>
                      <a:pt x="254" y="139"/>
                      <a:pt x="254" y="139"/>
                    </a:cubicBezTo>
                    <a:cubicBezTo>
                      <a:pt x="252" y="141"/>
                      <a:pt x="252" y="141"/>
                      <a:pt x="252" y="141"/>
                    </a:cubicBezTo>
                    <a:lnTo>
                      <a:pt x="251" y="140"/>
                    </a:lnTo>
                    <a:close/>
                    <a:moveTo>
                      <a:pt x="242" y="144"/>
                    </a:moveTo>
                    <a:cubicBezTo>
                      <a:pt x="241" y="143"/>
                      <a:pt x="241" y="143"/>
                      <a:pt x="241" y="143"/>
                    </a:cubicBezTo>
                    <a:cubicBezTo>
                      <a:pt x="238" y="141"/>
                      <a:pt x="238" y="141"/>
                      <a:pt x="238" y="141"/>
                    </a:cubicBezTo>
                    <a:cubicBezTo>
                      <a:pt x="241" y="139"/>
                      <a:pt x="241" y="139"/>
                      <a:pt x="241" y="139"/>
                    </a:cubicBezTo>
                    <a:cubicBezTo>
                      <a:pt x="241" y="138"/>
                      <a:pt x="241" y="138"/>
                      <a:pt x="241" y="138"/>
                    </a:cubicBezTo>
                    <a:cubicBezTo>
                      <a:pt x="243" y="135"/>
                      <a:pt x="243" y="135"/>
                      <a:pt x="243" y="135"/>
                    </a:cubicBezTo>
                    <a:cubicBezTo>
                      <a:pt x="242" y="134"/>
                      <a:pt x="242" y="134"/>
                      <a:pt x="242" y="134"/>
                    </a:cubicBezTo>
                    <a:cubicBezTo>
                      <a:pt x="244" y="131"/>
                      <a:pt x="244" y="131"/>
                      <a:pt x="244" y="131"/>
                    </a:cubicBezTo>
                    <a:cubicBezTo>
                      <a:pt x="246" y="132"/>
                      <a:pt x="246" y="132"/>
                      <a:pt x="246" y="132"/>
                    </a:cubicBezTo>
                    <a:cubicBezTo>
                      <a:pt x="247" y="136"/>
                      <a:pt x="247" y="136"/>
                      <a:pt x="247" y="136"/>
                    </a:cubicBezTo>
                    <a:cubicBezTo>
                      <a:pt x="245" y="138"/>
                      <a:pt x="245" y="138"/>
                      <a:pt x="245" y="138"/>
                    </a:cubicBezTo>
                    <a:cubicBezTo>
                      <a:pt x="246" y="139"/>
                      <a:pt x="246" y="139"/>
                      <a:pt x="246" y="139"/>
                    </a:cubicBezTo>
                    <a:cubicBezTo>
                      <a:pt x="246" y="140"/>
                      <a:pt x="246" y="140"/>
                      <a:pt x="246" y="140"/>
                    </a:cubicBezTo>
                    <a:cubicBezTo>
                      <a:pt x="244" y="142"/>
                      <a:pt x="244" y="142"/>
                      <a:pt x="244" y="142"/>
                    </a:cubicBezTo>
                    <a:cubicBezTo>
                      <a:pt x="245" y="143"/>
                      <a:pt x="245" y="143"/>
                      <a:pt x="245" y="143"/>
                    </a:cubicBezTo>
                    <a:lnTo>
                      <a:pt x="242" y="144"/>
                    </a:lnTo>
                    <a:close/>
                    <a:moveTo>
                      <a:pt x="249" y="134"/>
                    </a:moveTo>
                    <a:cubicBezTo>
                      <a:pt x="248" y="133"/>
                      <a:pt x="248" y="133"/>
                      <a:pt x="248" y="133"/>
                    </a:cubicBezTo>
                    <a:cubicBezTo>
                      <a:pt x="249" y="131"/>
                      <a:pt x="249" y="131"/>
                      <a:pt x="249" y="131"/>
                    </a:cubicBezTo>
                    <a:cubicBezTo>
                      <a:pt x="250" y="131"/>
                      <a:pt x="250" y="131"/>
                      <a:pt x="250" y="131"/>
                    </a:cubicBezTo>
                    <a:cubicBezTo>
                      <a:pt x="251" y="132"/>
                      <a:pt x="251" y="132"/>
                      <a:pt x="251" y="132"/>
                    </a:cubicBezTo>
                    <a:cubicBezTo>
                      <a:pt x="251" y="133"/>
                      <a:pt x="251" y="133"/>
                      <a:pt x="251" y="133"/>
                    </a:cubicBezTo>
                    <a:lnTo>
                      <a:pt x="249" y="134"/>
                    </a:lnTo>
                    <a:close/>
                    <a:moveTo>
                      <a:pt x="253" y="130"/>
                    </a:moveTo>
                    <a:cubicBezTo>
                      <a:pt x="251" y="130"/>
                      <a:pt x="251" y="130"/>
                      <a:pt x="251" y="130"/>
                    </a:cubicBezTo>
                    <a:cubicBezTo>
                      <a:pt x="250" y="127"/>
                      <a:pt x="250" y="127"/>
                      <a:pt x="250" y="127"/>
                    </a:cubicBezTo>
                    <a:cubicBezTo>
                      <a:pt x="250" y="125"/>
                      <a:pt x="250" y="125"/>
                      <a:pt x="250" y="125"/>
                    </a:cubicBezTo>
                    <a:cubicBezTo>
                      <a:pt x="252" y="126"/>
                      <a:pt x="252" y="126"/>
                      <a:pt x="252" y="126"/>
                    </a:cubicBezTo>
                    <a:cubicBezTo>
                      <a:pt x="253" y="128"/>
                      <a:pt x="253" y="128"/>
                      <a:pt x="253" y="128"/>
                    </a:cubicBezTo>
                    <a:lnTo>
                      <a:pt x="253" y="130"/>
                    </a:lnTo>
                    <a:close/>
                    <a:moveTo>
                      <a:pt x="246" y="130"/>
                    </a:moveTo>
                    <a:cubicBezTo>
                      <a:pt x="246" y="127"/>
                      <a:pt x="246" y="127"/>
                      <a:pt x="246" y="127"/>
                    </a:cubicBezTo>
                    <a:cubicBezTo>
                      <a:pt x="247" y="125"/>
                      <a:pt x="247" y="125"/>
                      <a:pt x="247" y="125"/>
                    </a:cubicBezTo>
                    <a:cubicBezTo>
                      <a:pt x="249" y="126"/>
                      <a:pt x="249" y="126"/>
                      <a:pt x="249" y="126"/>
                    </a:cubicBezTo>
                    <a:cubicBezTo>
                      <a:pt x="248" y="130"/>
                      <a:pt x="248" y="130"/>
                      <a:pt x="248" y="130"/>
                    </a:cubicBezTo>
                    <a:lnTo>
                      <a:pt x="246" y="130"/>
                    </a:lnTo>
                    <a:close/>
                    <a:moveTo>
                      <a:pt x="245" y="126"/>
                    </a:moveTo>
                    <a:cubicBezTo>
                      <a:pt x="244" y="128"/>
                      <a:pt x="244" y="128"/>
                      <a:pt x="244" y="128"/>
                    </a:cubicBezTo>
                    <a:cubicBezTo>
                      <a:pt x="242" y="132"/>
                      <a:pt x="242" y="132"/>
                      <a:pt x="242" y="132"/>
                    </a:cubicBezTo>
                    <a:cubicBezTo>
                      <a:pt x="240" y="131"/>
                      <a:pt x="240" y="131"/>
                      <a:pt x="240" y="131"/>
                    </a:cubicBezTo>
                    <a:cubicBezTo>
                      <a:pt x="241" y="130"/>
                      <a:pt x="241" y="130"/>
                      <a:pt x="241" y="130"/>
                    </a:cubicBezTo>
                    <a:cubicBezTo>
                      <a:pt x="243" y="127"/>
                      <a:pt x="243" y="127"/>
                      <a:pt x="243" y="127"/>
                    </a:cubicBezTo>
                    <a:lnTo>
                      <a:pt x="245" y="126"/>
                    </a:lnTo>
                    <a:close/>
                    <a:moveTo>
                      <a:pt x="237" y="139"/>
                    </a:moveTo>
                    <a:cubicBezTo>
                      <a:pt x="236" y="140"/>
                      <a:pt x="236" y="140"/>
                      <a:pt x="236" y="140"/>
                    </a:cubicBezTo>
                    <a:cubicBezTo>
                      <a:pt x="237" y="144"/>
                      <a:pt x="237" y="144"/>
                      <a:pt x="237" y="144"/>
                    </a:cubicBezTo>
                    <a:cubicBezTo>
                      <a:pt x="236" y="145"/>
                      <a:pt x="236" y="145"/>
                      <a:pt x="236" y="145"/>
                    </a:cubicBezTo>
                    <a:cubicBezTo>
                      <a:pt x="234" y="141"/>
                      <a:pt x="234" y="141"/>
                      <a:pt x="234" y="141"/>
                    </a:cubicBezTo>
                    <a:cubicBezTo>
                      <a:pt x="236" y="138"/>
                      <a:pt x="236" y="138"/>
                      <a:pt x="236" y="138"/>
                    </a:cubicBezTo>
                    <a:lnTo>
                      <a:pt x="237" y="139"/>
                    </a:lnTo>
                    <a:close/>
                    <a:moveTo>
                      <a:pt x="245" y="123"/>
                    </a:moveTo>
                    <a:cubicBezTo>
                      <a:pt x="245" y="124"/>
                      <a:pt x="245" y="124"/>
                      <a:pt x="245" y="124"/>
                    </a:cubicBezTo>
                    <a:cubicBezTo>
                      <a:pt x="241" y="125"/>
                      <a:pt x="241" y="125"/>
                      <a:pt x="241" y="125"/>
                    </a:cubicBezTo>
                    <a:cubicBezTo>
                      <a:pt x="241" y="127"/>
                      <a:pt x="241" y="127"/>
                      <a:pt x="241" y="127"/>
                    </a:cubicBezTo>
                    <a:cubicBezTo>
                      <a:pt x="239" y="129"/>
                      <a:pt x="239" y="129"/>
                      <a:pt x="239" y="129"/>
                    </a:cubicBezTo>
                    <a:cubicBezTo>
                      <a:pt x="238" y="130"/>
                      <a:pt x="238" y="130"/>
                      <a:pt x="238" y="130"/>
                    </a:cubicBezTo>
                    <a:cubicBezTo>
                      <a:pt x="235" y="132"/>
                      <a:pt x="235" y="132"/>
                      <a:pt x="235" y="132"/>
                    </a:cubicBezTo>
                    <a:cubicBezTo>
                      <a:pt x="234" y="132"/>
                      <a:pt x="234" y="132"/>
                      <a:pt x="234" y="132"/>
                    </a:cubicBezTo>
                    <a:cubicBezTo>
                      <a:pt x="236" y="129"/>
                      <a:pt x="236" y="129"/>
                      <a:pt x="236" y="129"/>
                    </a:cubicBezTo>
                    <a:cubicBezTo>
                      <a:pt x="236" y="127"/>
                      <a:pt x="236" y="127"/>
                      <a:pt x="236" y="127"/>
                    </a:cubicBezTo>
                    <a:cubicBezTo>
                      <a:pt x="237" y="125"/>
                      <a:pt x="237" y="125"/>
                      <a:pt x="237" y="125"/>
                    </a:cubicBezTo>
                    <a:cubicBezTo>
                      <a:pt x="238" y="123"/>
                      <a:pt x="238" y="123"/>
                      <a:pt x="238" y="123"/>
                    </a:cubicBezTo>
                    <a:cubicBezTo>
                      <a:pt x="240" y="122"/>
                      <a:pt x="240" y="122"/>
                      <a:pt x="240" y="122"/>
                    </a:cubicBezTo>
                    <a:lnTo>
                      <a:pt x="245" y="123"/>
                    </a:lnTo>
                    <a:close/>
                    <a:moveTo>
                      <a:pt x="237" y="121"/>
                    </a:moveTo>
                    <a:cubicBezTo>
                      <a:pt x="237" y="117"/>
                      <a:pt x="237" y="117"/>
                      <a:pt x="237" y="117"/>
                    </a:cubicBezTo>
                    <a:cubicBezTo>
                      <a:pt x="238" y="117"/>
                      <a:pt x="238" y="117"/>
                      <a:pt x="238" y="117"/>
                    </a:cubicBezTo>
                    <a:cubicBezTo>
                      <a:pt x="240" y="116"/>
                      <a:pt x="240" y="116"/>
                      <a:pt x="240" y="116"/>
                    </a:cubicBezTo>
                    <a:cubicBezTo>
                      <a:pt x="241" y="116"/>
                      <a:pt x="241" y="116"/>
                      <a:pt x="241" y="116"/>
                    </a:cubicBezTo>
                    <a:cubicBezTo>
                      <a:pt x="245" y="115"/>
                      <a:pt x="245" y="115"/>
                      <a:pt x="245" y="115"/>
                    </a:cubicBezTo>
                    <a:cubicBezTo>
                      <a:pt x="248" y="117"/>
                      <a:pt x="248" y="117"/>
                      <a:pt x="248" y="117"/>
                    </a:cubicBezTo>
                    <a:cubicBezTo>
                      <a:pt x="247" y="119"/>
                      <a:pt x="247" y="119"/>
                      <a:pt x="247" y="119"/>
                    </a:cubicBezTo>
                    <a:cubicBezTo>
                      <a:pt x="242" y="117"/>
                      <a:pt x="242" y="117"/>
                      <a:pt x="242" y="117"/>
                    </a:cubicBezTo>
                    <a:cubicBezTo>
                      <a:pt x="246" y="120"/>
                      <a:pt x="246" y="120"/>
                      <a:pt x="246" y="120"/>
                    </a:cubicBezTo>
                    <a:cubicBezTo>
                      <a:pt x="246" y="121"/>
                      <a:pt x="246" y="121"/>
                      <a:pt x="246" y="121"/>
                    </a:cubicBezTo>
                    <a:cubicBezTo>
                      <a:pt x="241" y="121"/>
                      <a:pt x="241" y="121"/>
                      <a:pt x="241" y="121"/>
                    </a:cubicBezTo>
                    <a:lnTo>
                      <a:pt x="237" y="121"/>
                    </a:lnTo>
                    <a:close/>
                    <a:moveTo>
                      <a:pt x="248" y="123"/>
                    </a:moveTo>
                    <a:cubicBezTo>
                      <a:pt x="247" y="123"/>
                      <a:pt x="247" y="123"/>
                      <a:pt x="247" y="123"/>
                    </a:cubicBezTo>
                    <a:cubicBezTo>
                      <a:pt x="247" y="120"/>
                      <a:pt x="247" y="120"/>
                      <a:pt x="247" y="120"/>
                    </a:cubicBezTo>
                    <a:cubicBezTo>
                      <a:pt x="250" y="118"/>
                      <a:pt x="250" y="118"/>
                      <a:pt x="250" y="118"/>
                    </a:cubicBezTo>
                    <a:cubicBezTo>
                      <a:pt x="251" y="115"/>
                      <a:pt x="251" y="115"/>
                      <a:pt x="251" y="115"/>
                    </a:cubicBezTo>
                    <a:cubicBezTo>
                      <a:pt x="254" y="117"/>
                      <a:pt x="254" y="117"/>
                      <a:pt x="254" y="117"/>
                    </a:cubicBezTo>
                    <a:cubicBezTo>
                      <a:pt x="254" y="119"/>
                      <a:pt x="254" y="119"/>
                      <a:pt x="254" y="119"/>
                    </a:cubicBezTo>
                    <a:cubicBezTo>
                      <a:pt x="252" y="118"/>
                      <a:pt x="252" y="118"/>
                      <a:pt x="252" y="118"/>
                    </a:cubicBezTo>
                    <a:cubicBezTo>
                      <a:pt x="252" y="121"/>
                      <a:pt x="252" y="121"/>
                      <a:pt x="252" y="121"/>
                    </a:cubicBezTo>
                    <a:cubicBezTo>
                      <a:pt x="250" y="122"/>
                      <a:pt x="250" y="122"/>
                      <a:pt x="250" y="122"/>
                    </a:cubicBezTo>
                    <a:lnTo>
                      <a:pt x="248" y="123"/>
                    </a:lnTo>
                    <a:close/>
                    <a:moveTo>
                      <a:pt x="239" y="139"/>
                    </a:moveTo>
                    <a:cubicBezTo>
                      <a:pt x="237" y="135"/>
                      <a:pt x="237" y="135"/>
                      <a:pt x="237" y="135"/>
                    </a:cubicBezTo>
                    <a:cubicBezTo>
                      <a:pt x="240" y="132"/>
                      <a:pt x="240" y="132"/>
                      <a:pt x="240" y="132"/>
                    </a:cubicBezTo>
                    <a:cubicBezTo>
                      <a:pt x="239" y="135"/>
                      <a:pt x="239" y="135"/>
                      <a:pt x="239" y="135"/>
                    </a:cubicBezTo>
                    <a:cubicBezTo>
                      <a:pt x="240" y="137"/>
                      <a:pt x="240" y="137"/>
                      <a:pt x="240" y="137"/>
                    </a:cubicBezTo>
                    <a:cubicBezTo>
                      <a:pt x="239" y="138"/>
                      <a:pt x="239" y="138"/>
                      <a:pt x="239" y="138"/>
                    </a:cubicBezTo>
                    <a:lnTo>
                      <a:pt x="239" y="139"/>
                    </a:lnTo>
                    <a:close/>
                    <a:moveTo>
                      <a:pt x="178" y="100"/>
                    </a:moveTo>
                    <a:cubicBezTo>
                      <a:pt x="183" y="97"/>
                      <a:pt x="183" y="97"/>
                      <a:pt x="183" y="97"/>
                    </a:cubicBezTo>
                    <a:cubicBezTo>
                      <a:pt x="188" y="94"/>
                      <a:pt x="188" y="94"/>
                      <a:pt x="188" y="94"/>
                    </a:cubicBezTo>
                    <a:cubicBezTo>
                      <a:pt x="189" y="95"/>
                      <a:pt x="189" y="95"/>
                      <a:pt x="189" y="95"/>
                    </a:cubicBezTo>
                    <a:cubicBezTo>
                      <a:pt x="185" y="97"/>
                      <a:pt x="185" y="97"/>
                      <a:pt x="185" y="97"/>
                    </a:cubicBezTo>
                    <a:lnTo>
                      <a:pt x="178" y="100"/>
                    </a:lnTo>
                    <a:close/>
                    <a:moveTo>
                      <a:pt x="191" y="95"/>
                    </a:moveTo>
                    <a:cubicBezTo>
                      <a:pt x="192" y="93"/>
                      <a:pt x="192" y="93"/>
                      <a:pt x="192" y="93"/>
                    </a:cubicBezTo>
                    <a:cubicBezTo>
                      <a:pt x="194" y="93"/>
                      <a:pt x="194" y="93"/>
                      <a:pt x="194" y="93"/>
                    </a:cubicBezTo>
                    <a:cubicBezTo>
                      <a:pt x="195" y="93"/>
                      <a:pt x="195" y="93"/>
                      <a:pt x="195" y="93"/>
                    </a:cubicBezTo>
                    <a:cubicBezTo>
                      <a:pt x="195" y="95"/>
                      <a:pt x="195" y="95"/>
                      <a:pt x="195" y="95"/>
                    </a:cubicBezTo>
                    <a:lnTo>
                      <a:pt x="191" y="95"/>
                    </a:lnTo>
                    <a:close/>
                    <a:moveTo>
                      <a:pt x="100" y="129"/>
                    </a:moveTo>
                    <a:cubicBezTo>
                      <a:pt x="97" y="128"/>
                      <a:pt x="97" y="128"/>
                      <a:pt x="97" y="128"/>
                    </a:cubicBezTo>
                    <a:cubicBezTo>
                      <a:pt x="98" y="126"/>
                      <a:pt x="98" y="126"/>
                      <a:pt x="98" y="126"/>
                    </a:cubicBezTo>
                    <a:cubicBezTo>
                      <a:pt x="100" y="125"/>
                      <a:pt x="100" y="125"/>
                      <a:pt x="100" y="125"/>
                    </a:cubicBezTo>
                    <a:cubicBezTo>
                      <a:pt x="100" y="124"/>
                      <a:pt x="100" y="124"/>
                      <a:pt x="100" y="124"/>
                    </a:cubicBezTo>
                    <a:cubicBezTo>
                      <a:pt x="103" y="121"/>
                      <a:pt x="103" y="121"/>
                      <a:pt x="103" y="121"/>
                    </a:cubicBezTo>
                    <a:cubicBezTo>
                      <a:pt x="108" y="121"/>
                      <a:pt x="108" y="121"/>
                      <a:pt x="108" y="121"/>
                    </a:cubicBezTo>
                    <a:cubicBezTo>
                      <a:pt x="108" y="123"/>
                      <a:pt x="108" y="123"/>
                      <a:pt x="108" y="123"/>
                    </a:cubicBezTo>
                    <a:cubicBezTo>
                      <a:pt x="111" y="120"/>
                      <a:pt x="111" y="120"/>
                      <a:pt x="111" y="120"/>
                    </a:cubicBezTo>
                    <a:cubicBezTo>
                      <a:pt x="111" y="119"/>
                      <a:pt x="111" y="119"/>
                      <a:pt x="111" y="119"/>
                    </a:cubicBezTo>
                    <a:cubicBezTo>
                      <a:pt x="114" y="118"/>
                      <a:pt x="114" y="118"/>
                      <a:pt x="114" y="118"/>
                    </a:cubicBezTo>
                    <a:cubicBezTo>
                      <a:pt x="114" y="119"/>
                      <a:pt x="114" y="119"/>
                      <a:pt x="114" y="119"/>
                    </a:cubicBezTo>
                    <a:cubicBezTo>
                      <a:pt x="117" y="119"/>
                      <a:pt x="117" y="119"/>
                      <a:pt x="117" y="119"/>
                    </a:cubicBezTo>
                    <a:cubicBezTo>
                      <a:pt x="118" y="118"/>
                      <a:pt x="118" y="118"/>
                      <a:pt x="118" y="118"/>
                    </a:cubicBezTo>
                    <a:cubicBezTo>
                      <a:pt x="120" y="119"/>
                      <a:pt x="120" y="119"/>
                      <a:pt x="120" y="119"/>
                    </a:cubicBezTo>
                    <a:cubicBezTo>
                      <a:pt x="123" y="118"/>
                      <a:pt x="123" y="118"/>
                      <a:pt x="123" y="118"/>
                    </a:cubicBezTo>
                    <a:cubicBezTo>
                      <a:pt x="122" y="121"/>
                      <a:pt x="122" y="121"/>
                      <a:pt x="122" y="121"/>
                    </a:cubicBezTo>
                    <a:cubicBezTo>
                      <a:pt x="122" y="122"/>
                      <a:pt x="122" y="122"/>
                      <a:pt x="122" y="122"/>
                    </a:cubicBezTo>
                    <a:cubicBezTo>
                      <a:pt x="120" y="124"/>
                      <a:pt x="120" y="124"/>
                      <a:pt x="120" y="124"/>
                    </a:cubicBezTo>
                    <a:cubicBezTo>
                      <a:pt x="115" y="123"/>
                      <a:pt x="115" y="123"/>
                      <a:pt x="115" y="123"/>
                    </a:cubicBezTo>
                    <a:cubicBezTo>
                      <a:pt x="116" y="124"/>
                      <a:pt x="116" y="124"/>
                      <a:pt x="116" y="124"/>
                    </a:cubicBezTo>
                    <a:cubicBezTo>
                      <a:pt x="113" y="124"/>
                      <a:pt x="113" y="124"/>
                      <a:pt x="113" y="124"/>
                    </a:cubicBezTo>
                    <a:cubicBezTo>
                      <a:pt x="112" y="126"/>
                      <a:pt x="112" y="126"/>
                      <a:pt x="112" y="126"/>
                    </a:cubicBezTo>
                    <a:cubicBezTo>
                      <a:pt x="109" y="127"/>
                      <a:pt x="109" y="127"/>
                      <a:pt x="109" y="127"/>
                    </a:cubicBezTo>
                    <a:cubicBezTo>
                      <a:pt x="110" y="126"/>
                      <a:pt x="110" y="126"/>
                      <a:pt x="110" y="126"/>
                    </a:cubicBezTo>
                    <a:cubicBezTo>
                      <a:pt x="107" y="127"/>
                      <a:pt x="107" y="127"/>
                      <a:pt x="107" y="127"/>
                    </a:cubicBezTo>
                    <a:cubicBezTo>
                      <a:pt x="105" y="128"/>
                      <a:pt x="105" y="128"/>
                      <a:pt x="105" y="128"/>
                    </a:cubicBezTo>
                    <a:cubicBezTo>
                      <a:pt x="102" y="128"/>
                      <a:pt x="102" y="128"/>
                      <a:pt x="102" y="128"/>
                    </a:cubicBezTo>
                    <a:cubicBezTo>
                      <a:pt x="104" y="127"/>
                      <a:pt x="104" y="127"/>
                      <a:pt x="104" y="127"/>
                    </a:cubicBezTo>
                    <a:cubicBezTo>
                      <a:pt x="103" y="127"/>
                      <a:pt x="103" y="127"/>
                      <a:pt x="103" y="127"/>
                    </a:cubicBezTo>
                    <a:lnTo>
                      <a:pt x="100" y="129"/>
                    </a:lnTo>
                    <a:close/>
                    <a:moveTo>
                      <a:pt x="131" y="116"/>
                    </a:moveTo>
                    <a:cubicBezTo>
                      <a:pt x="130" y="117"/>
                      <a:pt x="130" y="117"/>
                      <a:pt x="130" y="117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2" y="117"/>
                      <a:pt x="122" y="117"/>
                      <a:pt x="122" y="117"/>
                    </a:cubicBezTo>
                    <a:cubicBezTo>
                      <a:pt x="120" y="117"/>
                      <a:pt x="120" y="117"/>
                      <a:pt x="120" y="117"/>
                    </a:cubicBezTo>
                    <a:cubicBezTo>
                      <a:pt x="125" y="116"/>
                      <a:pt x="125" y="116"/>
                      <a:pt x="125" y="116"/>
                    </a:cubicBezTo>
                    <a:cubicBezTo>
                      <a:pt x="126" y="114"/>
                      <a:pt x="126" y="114"/>
                      <a:pt x="126" y="114"/>
                    </a:cubicBezTo>
                    <a:cubicBezTo>
                      <a:pt x="130" y="113"/>
                      <a:pt x="130" y="113"/>
                      <a:pt x="130" y="113"/>
                    </a:cubicBezTo>
                    <a:cubicBezTo>
                      <a:pt x="129" y="114"/>
                      <a:pt x="129" y="114"/>
                      <a:pt x="129" y="114"/>
                    </a:cubicBezTo>
                    <a:lnTo>
                      <a:pt x="131" y="116"/>
                    </a:lnTo>
                    <a:close/>
                    <a:moveTo>
                      <a:pt x="92" y="131"/>
                    </a:moveTo>
                    <a:cubicBezTo>
                      <a:pt x="94" y="130"/>
                      <a:pt x="94" y="130"/>
                      <a:pt x="94" y="130"/>
                    </a:cubicBezTo>
                    <a:cubicBezTo>
                      <a:pt x="95" y="130"/>
                      <a:pt x="95" y="130"/>
                      <a:pt x="95" y="130"/>
                    </a:cubicBezTo>
                    <a:cubicBezTo>
                      <a:pt x="94" y="131"/>
                      <a:pt x="94" y="131"/>
                      <a:pt x="94" y="131"/>
                    </a:cubicBezTo>
                    <a:lnTo>
                      <a:pt x="92" y="131"/>
                    </a:lnTo>
                    <a:close/>
                    <a:moveTo>
                      <a:pt x="97" y="131"/>
                    </a:moveTo>
                    <a:cubicBezTo>
                      <a:pt x="99" y="130"/>
                      <a:pt x="99" y="130"/>
                      <a:pt x="99" y="130"/>
                    </a:cubicBezTo>
                    <a:cubicBezTo>
                      <a:pt x="100" y="131"/>
                      <a:pt x="100" y="131"/>
                      <a:pt x="100" y="131"/>
                    </a:cubicBezTo>
                    <a:cubicBezTo>
                      <a:pt x="99" y="132"/>
                      <a:pt x="99" y="132"/>
                      <a:pt x="99" y="132"/>
                    </a:cubicBezTo>
                    <a:lnTo>
                      <a:pt x="97" y="131"/>
                    </a:lnTo>
                    <a:close/>
                    <a:moveTo>
                      <a:pt x="80" y="137"/>
                    </a:moveTo>
                    <a:cubicBezTo>
                      <a:pt x="81" y="136"/>
                      <a:pt x="81" y="136"/>
                      <a:pt x="81" y="136"/>
                    </a:cubicBezTo>
                    <a:cubicBezTo>
                      <a:pt x="83" y="136"/>
                      <a:pt x="83" y="136"/>
                      <a:pt x="83" y="136"/>
                    </a:cubicBezTo>
                    <a:cubicBezTo>
                      <a:pt x="82" y="137"/>
                      <a:pt x="82" y="137"/>
                      <a:pt x="82" y="137"/>
                    </a:cubicBezTo>
                    <a:lnTo>
                      <a:pt x="80" y="137"/>
                    </a:lnTo>
                    <a:close/>
                    <a:moveTo>
                      <a:pt x="37" y="144"/>
                    </a:moveTo>
                    <a:cubicBezTo>
                      <a:pt x="41" y="143"/>
                      <a:pt x="41" y="143"/>
                      <a:pt x="41" y="143"/>
                    </a:cubicBezTo>
                    <a:cubicBezTo>
                      <a:pt x="41" y="142"/>
                      <a:pt x="41" y="142"/>
                      <a:pt x="41" y="142"/>
                    </a:cubicBezTo>
                    <a:cubicBezTo>
                      <a:pt x="43" y="141"/>
                      <a:pt x="43" y="141"/>
                      <a:pt x="43" y="141"/>
                    </a:cubicBezTo>
                    <a:cubicBezTo>
                      <a:pt x="43" y="142"/>
                      <a:pt x="43" y="142"/>
                      <a:pt x="43" y="142"/>
                    </a:cubicBezTo>
                    <a:cubicBezTo>
                      <a:pt x="42" y="143"/>
                      <a:pt x="42" y="143"/>
                      <a:pt x="42" y="143"/>
                    </a:cubicBezTo>
                    <a:lnTo>
                      <a:pt x="37" y="144"/>
                    </a:lnTo>
                    <a:close/>
                    <a:moveTo>
                      <a:pt x="15" y="149"/>
                    </a:moveTo>
                    <a:cubicBezTo>
                      <a:pt x="15" y="148"/>
                      <a:pt x="15" y="148"/>
                      <a:pt x="15" y="148"/>
                    </a:cubicBezTo>
                    <a:cubicBezTo>
                      <a:pt x="16" y="148"/>
                      <a:pt x="16" y="148"/>
                      <a:pt x="16" y="148"/>
                    </a:cubicBezTo>
                    <a:cubicBezTo>
                      <a:pt x="18" y="149"/>
                      <a:pt x="18" y="149"/>
                      <a:pt x="18" y="149"/>
                    </a:cubicBezTo>
                    <a:lnTo>
                      <a:pt x="15" y="149"/>
                    </a:lnTo>
                    <a:close/>
                    <a:moveTo>
                      <a:pt x="57" y="94"/>
                    </a:moveTo>
                    <a:cubicBezTo>
                      <a:pt x="57" y="95"/>
                      <a:pt x="57" y="95"/>
                      <a:pt x="57" y="95"/>
                    </a:cubicBezTo>
                    <a:cubicBezTo>
                      <a:pt x="53" y="99"/>
                      <a:pt x="53" y="99"/>
                      <a:pt x="53" y="99"/>
                    </a:cubicBezTo>
                    <a:cubicBezTo>
                      <a:pt x="48" y="99"/>
                      <a:pt x="48" y="99"/>
                      <a:pt x="48" y="99"/>
                    </a:cubicBezTo>
                    <a:cubicBezTo>
                      <a:pt x="47" y="101"/>
                      <a:pt x="47" y="101"/>
                      <a:pt x="47" y="101"/>
                    </a:cubicBezTo>
                    <a:cubicBezTo>
                      <a:pt x="46" y="98"/>
                      <a:pt x="46" y="98"/>
                      <a:pt x="46" y="98"/>
                    </a:cubicBezTo>
                    <a:cubicBezTo>
                      <a:pt x="45" y="97"/>
                      <a:pt x="45" y="97"/>
                      <a:pt x="45" y="97"/>
                    </a:cubicBezTo>
                    <a:cubicBezTo>
                      <a:pt x="46" y="96"/>
                      <a:pt x="46" y="96"/>
                      <a:pt x="46" y="96"/>
                    </a:cubicBezTo>
                    <a:cubicBezTo>
                      <a:pt x="51" y="96"/>
                      <a:pt x="51" y="96"/>
                      <a:pt x="51" y="96"/>
                    </a:cubicBezTo>
                    <a:lnTo>
                      <a:pt x="57" y="94"/>
                    </a:lnTo>
                    <a:close/>
                    <a:moveTo>
                      <a:pt x="266" y="134"/>
                    </a:moveTo>
                    <a:cubicBezTo>
                      <a:pt x="266" y="136"/>
                      <a:pt x="266" y="136"/>
                      <a:pt x="266" y="136"/>
                    </a:cubicBezTo>
                    <a:cubicBezTo>
                      <a:pt x="264" y="138"/>
                      <a:pt x="264" y="138"/>
                      <a:pt x="264" y="138"/>
                    </a:cubicBezTo>
                    <a:cubicBezTo>
                      <a:pt x="259" y="142"/>
                      <a:pt x="259" y="142"/>
                      <a:pt x="259" y="142"/>
                    </a:cubicBezTo>
                    <a:cubicBezTo>
                      <a:pt x="255" y="144"/>
                      <a:pt x="255" y="144"/>
                      <a:pt x="255" y="144"/>
                    </a:cubicBezTo>
                    <a:cubicBezTo>
                      <a:pt x="252" y="144"/>
                      <a:pt x="252" y="144"/>
                      <a:pt x="252" y="144"/>
                    </a:cubicBezTo>
                    <a:cubicBezTo>
                      <a:pt x="253" y="143"/>
                      <a:pt x="253" y="143"/>
                      <a:pt x="253" y="143"/>
                    </a:cubicBezTo>
                    <a:cubicBezTo>
                      <a:pt x="256" y="140"/>
                      <a:pt x="256" y="140"/>
                      <a:pt x="256" y="140"/>
                    </a:cubicBezTo>
                    <a:cubicBezTo>
                      <a:pt x="259" y="136"/>
                      <a:pt x="259" y="136"/>
                      <a:pt x="259" y="136"/>
                    </a:cubicBezTo>
                    <a:cubicBezTo>
                      <a:pt x="259" y="134"/>
                      <a:pt x="259" y="134"/>
                      <a:pt x="259" y="134"/>
                    </a:cubicBezTo>
                    <a:cubicBezTo>
                      <a:pt x="256" y="134"/>
                      <a:pt x="256" y="134"/>
                      <a:pt x="256" y="134"/>
                    </a:cubicBezTo>
                    <a:cubicBezTo>
                      <a:pt x="251" y="138"/>
                      <a:pt x="251" y="138"/>
                      <a:pt x="251" y="138"/>
                    </a:cubicBezTo>
                    <a:cubicBezTo>
                      <a:pt x="250" y="138"/>
                      <a:pt x="250" y="138"/>
                      <a:pt x="250" y="138"/>
                    </a:cubicBezTo>
                    <a:cubicBezTo>
                      <a:pt x="250" y="136"/>
                      <a:pt x="250" y="136"/>
                      <a:pt x="250" y="136"/>
                    </a:cubicBezTo>
                    <a:cubicBezTo>
                      <a:pt x="255" y="133"/>
                      <a:pt x="255" y="133"/>
                      <a:pt x="255" y="133"/>
                    </a:cubicBezTo>
                    <a:cubicBezTo>
                      <a:pt x="254" y="131"/>
                      <a:pt x="254" y="131"/>
                      <a:pt x="254" y="131"/>
                    </a:cubicBezTo>
                    <a:cubicBezTo>
                      <a:pt x="255" y="129"/>
                      <a:pt x="255" y="129"/>
                      <a:pt x="255" y="129"/>
                    </a:cubicBezTo>
                    <a:cubicBezTo>
                      <a:pt x="260" y="128"/>
                      <a:pt x="260" y="128"/>
                      <a:pt x="260" y="128"/>
                    </a:cubicBezTo>
                    <a:cubicBezTo>
                      <a:pt x="264" y="131"/>
                      <a:pt x="264" y="131"/>
                      <a:pt x="264" y="131"/>
                    </a:cubicBezTo>
                    <a:lnTo>
                      <a:pt x="266" y="134"/>
                    </a:lnTo>
                    <a:close/>
                    <a:moveTo>
                      <a:pt x="265" y="116"/>
                    </a:moveTo>
                    <a:cubicBezTo>
                      <a:pt x="260" y="128"/>
                      <a:pt x="260" y="128"/>
                      <a:pt x="260" y="128"/>
                    </a:cubicBezTo>
                    <a:cubicBezTo>
                      <a:pt x="256" y="127"/>
                      <a:pt x="256" y="127"/>
                      <a:pt x="256" y="127"/>
                    </a:cubicBezTo>
                    <a:cubicBezTo>
                      <a:pt x="254" y="125"/>
                      <a:pt x="254" y="125"/>
                      <a:pt x="254" y="125"/>
                    </a:cubicBezTo>
                    <a:cubicBezTo>
                      <a:pt x="252" y="124"/>
                      <a:pt x="252" y="124"/>
                      <a:pt x="252" y="124"/>
                    </a:cubicBezTo>
                    <a:cubicBezTo>
                      <a:pt x="255" y="121"/>
                      <a:pt x="255" y="121"/>
                      <a:pt x="255" y="121"/>
                    </a:cubicBezTo>
                    <a:cubicBezTo>
                      <a:pt x="257" y="120"/>
                      <a:pt x="257" y="120"/>
                      <a:pt x="257" y="120"/>
                    </a:cubicBezTo>
                    <a:cubicBezTo>
                      <a:pt x="258" y="119"/>
                      <a:pt x="258" y="119"/>
                      <a:pt x="258" y="119"/>
                    </a:cubicBezTo>
                    <a:cubicBezTo>
                      <a:pt x="260" y="117"/>
                      <a:pt x="260" y="117"/>
                      <a:pt x="260" y="117"/>
                    </a:cubicBezTo>
                    <a:cubicBezTo>
                      <a:pt x="256" y="117"/>
                      <a:pt x="256" y="117"/>
                      <a:pt x="256" y="117"/>
                    </a:cubicBezTo>
                    <a:cubicBezTo>
                      <a:pt x="255" y="114"/>
                      <a:pt x="255" y="114"/>
                      <a:pt x="255" y="114"/>
                    </a:cubicBezTo>
                    <a:cubicBezTo>
                      <a:pt x="256" y="109"/>
                      <a:pt x="256" y="109"/>
                      <a:pt x="256" y="109"/>
                    </a:cubicBezTo>
                    <a:cubicBezTo>
                      <a:pt x="257" y="106"/>
                      <a:pt x="257" y="106"/>
                      <a:pt x="257" y="106"/>
                    </a:cubicBezTo>
                    <a:cubicBezTo>
                      <a:pt x="256" y="107"/>
                      <a:pt x="256" y="107"/>
                      <a:pt x="256" y="107"/>
                    </a:cubicBezTo>
                    <a:cubicBezTo>
                      <a:pt x="253" y="112"/>
                      <a:pt x="253" y="112"/>
                      <a:pt x="253" y="112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49" y="114"/>
                      <a:pt x="249" y="114"/>
                      <a:pt x="249" y="114"/>
                    </a:cubicBezTo>
                    <a:cubicBezTo>
                      <a:pt x="247" y="114"/>
                      <a:pt x="247" y="114"/>
                      <a:pt x="247" y="114"/>
                    </a:cubicBezTo>
                    <a:cubicBezTo>
                      <a:pt x="246" y="114"/>
                      <a:pt x="246" y="114"/>
                      <a:pt x="246" y="114"/>
                    </a:cubicBezTo>
                    <a:cubicBezTo>
                      <a:pt x="249" y="109"/>
                      <a:pt x="249" y="109"/>
                      <a:pt x="249" y="109"/>
                    </a:cubicBezTo>
                    <a:cubicBezTo>
                      <a:pt x="247" y="111"/>
                      <a:pt x="247" y="111"/>
                      <a:pt x="247" y="111"/>
                    </a:cubicBezTo>
                    <a:cubicBezTo>
                      <a:pt x="244" y="109"/>
                      <a:pt x="244" y="109"/>
                      <a:pt x="244" y="109"/>
                    </a:cubicBezTo>
                    <a:cubicBezTo>
                      <a:pt x="242" y="110"/>
                      <a:pt x="242" y="110"/>
                      <a:pt x="242" y="110"/>
                    </a:cubicBezTo>
                    <a:cubicBezTo>
                      <a:pt x="244" y="111"/>
                      <a:pt x="244" y="111"/>
                      <a:pt x="244" y="111"/>
                    </a:cubicBezTo>
                    <a:cubicBezTo>
                      <a:pt x="244" y="114"/>
                      <a:pt x="244" y="114"/>
                      <a:pt x="244" y="114"/>
                    </a:cubicBezTo>
                    <a:cubicBezTo>
                      <a:pt x="240" y="114"/>
                      <a:pt x="240" y="114"/>
                      <a:pt x="240" y="114"/>
                    </a:cubicBezTo>
                    <a:cubicBezTo>
                      <a:pt x="238" y="116"/>
                      <a:pt x="238" y="116"/>
                      <a:pt x="238" y="116"/>
                    </a:cubicBezTo>
                    <a:cubicBezTo>
                      <a:pt x="237" y="114"/>
                      <a:pt x="237" y="114"/>
                      <a:pt x="237" y="114"/>
                    </a:cubicBezTo>
                    <a:cubicBezTo>
                      <a:pt x="234" y="113"/>
                      <a:pt x="234" y="113"/>
                      <a:pt x="234" y="113"/>
                    </a:cubicBezTo>
                    <a:cubicBezTo>
                      <a:pt x="234" y="110"/>
                      <a:pt x="234" y="110"/>
                      <a:pt x="234" y="110"/>
                    </a:cubicBezTo>
                    <a:cubicBezTo>
                      <a:pt x="231" y="107"/>
                      <a:pt x="231" y="107"/>
                      <a:pt x="231" y="107"/>
                    </a:cubicBezTo>
                    <a:cubicBezTo>
                      <a:pt x="231" y="106"/>
                      <a:pt x="231" y="106"/>
                      <a:pt x="231" y="106"/>
                    </a:cubicBezTo>
                    <a:cubicBezTo>
                      <a:pt x="227" y="106"/>
                      <a:pt x="227" y="106"/>
                      <a:pt x="227" y="106"/>
                    </a:cubicBezTo>
                    <a:cubicBezTo>
                      <a:pt x="227" y="104"/>
                      <a:pt x="227" y="104"/>
                      <a:pt x="227" y="104"/>
                    </a:cubicBezTo>
                    <a:cubicBezTo>
                      <a:pt x="233" y="102"/>
                      <a:pt x="233" y="102"/>
                      <a:pt x="233" y="102"/>
                    </a:cubicBezTo>
                    <a:cubicBezTo>
                      <a:pt x="236" y="99"/>
                      <a:pt x="236" y="99"/>
                      <a:pt x="236" y="99"/>
                    </a:cubicBezTo>
                    <a:cubicBezTo>
                      <a:pt x="233" y="99"/>
                      <a:pt x="233" y="99"/>
                      <a:pt x="233" y="99"/>
                    </a:cubicBezTo>
                    <a:cubicBezTo>
                      <a:pt x="232" y="101"/>
                      <a:pt x="232" y="101"/>
                      <a:pt x="232" y="101"/>
                    </a:cubicBezTo>
                    <a:cubicBezTo>
                      <a:pt x="229" y="101"/>
                      <a:pt x="229" y="101"/>
                      <a:pt x="229" y="101"/>
                    </a:cubicBezTo>
                    <a:cubicBezTo>
                      <a:pt x="226" y="103"/>
                      <a:pt x="226" y="103"/>
                      <a:pt x="226" y="103"/>
                    </a:cubicBezTo>
                    <a:cubicBezTo>
                      <a:pt x="222" y="99"/>
                      <a:pt x="222" y="99"/>
                      <a:pt x="222" y="99"/>
                    </a:cubicBezTo>
                    <a:cubicBezTo>
                      <a:pt x="223" y="98"/>
                      <a:pt x="223" y="98"/>
                      <a:pt x="223" y="98"/>
                    </a:cubicBezTo>
                    <a:cubicBezTo>
                      <a:pt x="220" y="98"/>
                      <a:pt x="220" y="98"/>
                      <a:pt x="220" y="98"/>
                    </a:cubicBezTo>
                    <a:cubicBezTo>
                      <a:pt x="218" y="97"/>
                      <a:pt x="218" y="97"/>
                      <a:pt x="218" y="97"/>
                    </a:cubicBezTo>
                    <a:cubicBezTo>
                      <a:pt x="213" y="96"/>
                      <a:pt x="213" y="96"/>
                      <a:pt x="213" y="96"/>
                    </a:cubicBezTo>
                    <a:cubicBezTo>
                      <a:pt x="206" y="97"/>
                      <a:pt x="206" y="97"/>
                      <a:pt x="206" y="97"/>
                    </a:cubicBezTo>
                    <a:cubicBezTo>
                      <a:pt x="204" y="95"/>
                      <a:pt x="204" y="95"/>
                      <a:pt x="204" y="95"/>
                    </a:cubicBezTo>
                    <a:cubicBezTo>
                      <a:pt x="206" y="92"/>
                      <a:pt x="206" y="92"/>
                      <a:pt x="206" y="92"/>
                    </a:cubicBezTo>
                    <a:cubicBezTo>
                      <a:pt x="202" y="94"/>
                      <a:pt x="202" y="94"/>
                      <a:pt x="202" y="94"/>
                    </a:cubicBezTo>
                    <a:cubicBezTo>
                      <a:pt x="201" y="93"/>
                      <a:pt x="201" y="93"/>
                      <a:pt x="201" y="93"/>
                    </a:cubicBezTo>
                    <a:cubicBezTo>
                      <a:pt x="202" y="91"/>
                      <a:pt x="202" y="91"/>
                      <a:pt x="202" y="91"/>
                    </a:cubicBezTo>
                    <a:cubicBezTo>
                      <a:pt x="198" y="90"/>
                      <a:pt x="198" y="90"/>
                      <a:pt x="198" y="90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4" y="86"/>
                      <a:pt x="204" y="86"/>
                      <a:pt x="204" y="86"/>
                    </a:cubicBezTo>
                    <a:cubicBezTo>
                      <a:pt x="200" y="87"/>
                      <a:pt x="200" y="87"/>
                      <a:pt x="200" y="87"/>
                    </a:cubicBezTo>
                    <a:cubicBezTo>
                      <a:pt x="195" y="88"/>
                      <a:pt x="195" y="88"/>
                      <a:pt x="195" y="88"/>
                    </a:cubicBezTo>
                    <a:cubicBezTo>
                      <a:pt x="194" y="87"/>
                      <a:pt x="194" y="87"/>
                      <a:pt x="194" y="87"/>
                    </a:cubicBezTo>
                    <a:cubicBezTo>
                      <a:pt x="191" y="88"/>
                      <a:pt x="191" y="88"/>
                      <a:pt x="191" y="88"/>
                    </a:cubicBezTo>
                    <a:cubicBezTo>
                      <a:pt x="189" y="87"/>
                      <a:pt x="189" y="87"/>
                      <a:pt x="189" y="87"/>
                    </a:cubicBezTo>
                    <a:cubicBezTo>
                      <a:pt x="188" y="89"/>
                      <a:pt x="188" y="89"/>
                      <a:pt x="188" y="89"/>
                    </a:cubicBezTo>
                    <a:cubicBezTo>
                      <a:pt x="185" y="89"/>
                      <a:pt x="185" y="89"/>
                      <a:pt x="185" y="89"/>
                    </a:cubicBezTo>
                    <a:cubicBezTo>
                      <a:pt x="184" y="89"/>
                      <a:pt x="184" y="89"/>
                      <a:pt x="184" y="89"/>
                    </a:cubicBezTo>
                    <a:cubicBezTo>
                      <a:pt x="187" y="91"/>
                      <a:pt x="187" y="91"/>
                      <a:pt x="187" y="91"/>
                    </a:cubicBezTo>
                    <a:cubicBezTo>
                      <a:pt x="184" y="92"/>
                      <a:pt x="184" y="92"/>
                      <a:pt x="184" y="92"/>
                    </a:cubicBezTo>
                    <a:cubicBezTo>
                      <a:pt x="185" y="92"/>
                      <a:pt x="185" y="92"/>
                      <a:pt x="185" y="92"/>
                    </a:cubicBezTo>
                    <a:cubicBezTo>
                      <a:pt x="184" y="94"/>
                      <a:pt x="184" y="94"/>
                      <a:pt x="184" y="94"/>
                    </a:cubicBezTo>
                    <a:cubicBezTo>
                      <a:pt x="181" y="95"/>
                      <a:pt x="181" y="95"/>
                      <a:pt x="181" y="95"/>
                    </a:cubicBezTo>
                    <a:cubicBezTo>
                      <a:pt x="179" y="98"/>
                      <a:pt x="179" y="98"/>
                      <a:pt x="179" y="98"/>
                    </a:cubicBezTo>
                    <a:cubicBezTo>
                      <a:pt x="177" y="98"/>
                      <a:pt x="177" y="98"/>
                      <a:pt x="177" y="98"/>
                    </a:cubicBezTo>
                    <a:cubicBezTo>
                      <a:pt x="174" y="98"/>
                      <a:pt x="174" y="98"/>
                      <a:pt x="174" y="98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65" y="101"/>
                      <a:pt x="165" y="101"/>
                      <a:pt x="165" y="101"/>
                    </a:cubicBezTo>
                    <a:cubicBezTo>
                      <a:pt x="162" y="101"/>
                      <a:pt x="162" y="101"/>
                      <a:pt x="162" y="101"/>
                    </a:cubicBezTo>
                    <a:cubicBezTo>
                      <a:pt x="157" y="104"/>
                      <a:pt x="157" y="104"/>
                      <a:pt x="157" y="104"/>
                    </a:cubicBezTo>
                    <a:cubicBezTo>
                      <a:pt x="155" y="103"/>
                      <a:pt x="155" y="103"/>
                      <a:pt x="155" y="103"/>
                    </a:cubicBezTo>
                    <a:cubicBezTo>
                      <a:pt x="152" y="105"/>
                      <a:pt x="152" y="105"/>
                      <a:pt x="152" y="105"/>
                    </a:cubicBezTo>
                    <a:cubicBezTo>
                      <a:pt x="147" y="107"/>
                      <a:pt x="147" y="107"/>
                      <a:pt x="147" y="107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40" y="107"/>
                      <a:pt x="140" y="107"/>
                      <a:pt x="140" y="107"/>
                    </a:cubicBezTo>
                    <a:cubicBezTo>
                      <a:pt x="141" y="106"/>
                      <a:pt x="141" y="106"/>
                      <a:pt x="141" y="106"/>
                    </a:cubicBezTo>
                    <a:cubicBezTo>
                      <a:pt x="144" y="104"/>
                      <a:pt x="144" y="104"/>
                      <a:pt x="144" y="104"/>
                    </a:cubicBezTo>
                    <a:cubicBezTo>
                      <a:pt x="148" y="103"/>
                      <a:pt x="148" y="103"/>
                      <a:pt x="148" y="103"/>
                    </a:cubicBezTo>
                    <a:cubicBezTo>
                      <a:pt x="153" y="100"/>
                      <a:pt x="153" y="100"/>
                      <a:pt x="153" y="100"/>
                    </a:cubicBezTo>
                    <a:cubicBezTo>
                      <a:pt x="147" y="101"/>
                      <a:pt x="147" y="101"/>
                      <a:pt x="147" y="101"/>
                    </a:cubicBezTo>
                    <a:cubicBezTo>
                      <a:pt x="150" y="99"/>
                      <a:pt x="150" y="99"/>
                      <a:pt x="150" y="99"/>
                    </a:cubicBezTo>
                    <a:cubicBezTo>
                      <a:pt x="153" y="97"/>
                      <a:pt x="153" y="97"/>
                      <a:pt x="153" y="97"/>
                    </a:cubicBezTo>
                    <a:cubicBezTo>
                      <a:pt x="161" y="93"/>
                      <a:pt x="161" y="93"/>
                      <a:pt x="161" y="93"/>
                    </a:cubicBezTo>
                    <a:cubicBezTo>
                      <a:pt x="164" y="90"/>
                      <a:pt x="164" y="90"/>
                      <a:pt x="164" y="90"/>
                    </a:cubicBezTo>
                    <a:cubicBezTo>
                      <a:pt x="176" y="86"/>
                      <a:pt x="176" y="86"/>
                      <a:pt x="176" y="86"/>
                    </a:cubicBezTo>
                    <a:cubicBezTo>
                      <a:pt x="176" y="88"/>
                      <a:pt x="176" y="88"/>
                      <a:pt x="176" y="88"/>
                    </a:cubicBezTo>
                    <a:cubicBezTo>
                      <a:pt x="180" y="87"/>
                      <a:pt x="180" y="87"/>
                      <a:pt x="180" y="87"/>
                    </a:cubicBezTo>
                    <a:cubicBezTo>
                      <a:pt x="180" y="86"/>
                      <a:pt x="180" y="86"/>
                      <a:pt x="180" y="86"/>
                    </a:cubicBezTo>
                    <a:cubicBezTo>
                      <a:pt x="185" y="83"/>
                      <a:pt x="185" y="83"/>
                      <a:pt x="185" y="83"/>
                    </a:cubicBezTo>
                    <a:cubicBezTo>
                      <a:pt x="179" y="84"/>
                      <a:pt x="179" y="84"/>
                      <a:pt x="179" y="84"/>
                    </a:cubicBezTo>
                    <a:cubicBezTo>
                      <a:pt x="177" y="84"/>
                      <a:pt x="177" y="84"/>
                      <a:pt x="177" y="84"/>
                    </a:cubicBezTo>
                    <a:cubicBezTo>
                      <a:pt x="162" y="89"/>
                      <a:pt x="162" y="89"/>
                      <a:pt x="162" y="89"/>
                    </a:cubicBezTo>
                    <a:cubicBezTo>
                      <a:pt x="156" y="92"/>
                      <a:pt x="156" y="92"/>
                      <a:pt x="156" y="92"/>
                    </a:cubicBezTo>
                    <a:cubicBezTo>
                      <a:pt x="154" y="95"/>
                      <a:pt x="154" y="95"/>
                      <a:pt x="154" y="95"/>
                    </a:cubicBezTo>
                    <a:cubicBezTo>
                      <a:pt x="151" y="95"/>
                      <a:pt x="151" y="95"/>
                      <a:pt x="151" y="95"/>
                    </a:cubicBezTo>
                    <a:cubicBezTo>
                      <a:pt x="148" y="95"/>
                      <a:pt x="148" y="95"/>
                      <a:pt x="148" y="95"/>
                    </a:cubicBezTo>
                    <a:cubicBezTo>
                      <a:pt x="147" y="98"/>
                      <a:pt x="147" y="98"/>
                      <a:pt x="147" y="98"/>
                    </a:cubicBezTo>
                    <a:cubicBezTo>
                      <a:pt x="137" y="102"/>
                      <a:pt x="137" y="102"/>
                      <a:pt x="137" y="102"/>
                    </a:cubicBezTo>
                    <a:cubicBezTo>
                      <a:pt x="136" y="101"/>
                      <a:pt x="136" y="101"/>
                      <a:pt x="136" y="101"/>
                    </a:cubicBezTo>
                    <a:cubicBezTo>
                      <a:pt x="131" y="104"/>
                      <a:pt x="131" y="104"/>
                      <a:pt x="131" y="104"/>
                    </a:cubicBezTo>
                    <a:cubicBezTo>
                      <a:pt x="128" y="105"/>
                      <a:pt x="128" y="105"/>
                      <a:pt x="128" y="105"/>
                    </a:cubicBezTo>
                    <a:cubicBezTo>
                      <a:pt x="124" y="108"/>
                      <a:pt x="124" y="108"/>
                      <a:pt x="124" y="108"/>
                    </a:cubicBezTo>
                    <a:cubicBezTo>
                      <a:pt x="127" y="108"/>
                      <a:pt x="127" y="108"/>
                      <a:pt x="127" y="108"/>
                    </a:cubicBezTo>
                    <a:cubicBezTo>
                      <a:pt x="127" y="110"/>
                      <a:pt x="127" y="110"/>
                      <a:pt x="127" y="110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21" y="112"/>
                      <a:pt x="121" y="112"/>
                      <a:pt x="121" y="112"/>
                    </a:cubicBezTo>
                    <a:cubicBezTo>
                      <a:pt x="114" y="116"/>
                      <a:pt x="114" y="116"/>
                      <a:pt x="114" y="116"/>
                    </a:cubicBezTo>
                    <a:cubicBezTo>
                      <a:pt x="109" y="117"/>
                      <a:pt x="109" y="117"/>
                      <a:pt x="109" y="117"/>
                    </a:cubicBezTo>
                    <a:cubicBezTo>
                      <a:pt x="101" y="121"/>
                      <a:pt x="101" y="121"/>
                      <a:pt x="101" y="121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95" y="122"/>
                      <a:pt x="95" y="122"/>
                      <a:pt x="95" y="122"/>
                    </a:cubicBezTo>
                    <a:cubicBezTo>
                      <a:pt x="95" y="121"/>
                      <a:pt x="95" y="121"/>
                      <a:pt x="95" y="121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2" y="120"/>
                      <a:pt x="92" y="120"/>
                      <a:pt x="92" y="120"/>
                    </a:cubicBezTo>
                    <a:cubicBezTo>
                      <a:pt x="93" y="122"/>
                      <a:pt x="93" y="122"/>
                      <a:pt x="93" y="122"/>
                    </a:cubicBezTo>
                    <a:cubicBezTo>
                      <a:pt x="89" y="124"/>
                      <a:pt x="89" y="124"/>
                      <a:pt x="89" y="124"/>
                    </a:cubicBezTo>
                    <a:cubicBezTo>
                      <a:pt x="87" y="126"/>
                      <a:pt x="87" y="126"/>
                      <a:pt x="87" y="126"/>
                    </a:cubicBezTo>
                    <a:cubicBezTo>
                      <a:pt x="78" y="129"/>
                      <a:pt x="78" y="129"/>
                      <a:pt x="78" y="129"/>
                    </a:cubicBezTo>
                    <a:cubicBezTo>
                      <a:pt x="77" y="129"/>
                      <a:pt x="77" y="129"/>
                      <a:pt x="77" y="129"/>
                    </a:cubicBezTo>
                    <a:cubicBezTo>
                      <a:pt x="73" y="131"/>
                      <a:pt x="73" y="131"/>
                      <a:pt x="73" y="131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65" y="132"/>
                      <a:pt x="65" y="132"/>
                      <a:pt x="65" y="132"/>
                    </a:cubicBezTo>
                    <a:cubicBezTo>
                      <a:pt x="62" y="135"/>
                      <a:pt x="62" y="135"/>
                      <a:pt x="62" y="135"/>
                    </a:cubicBezTo>
                    <a:cubicBezTo>
                      <a:pt x="55" y="136"/>
                      <a:pt x="55" y="136"/>
                      <a:pt x="55" y="136"/>
                    </a:cubicBezTo>
                    <a:cubicBezTo>
                      <a:pt x="51" y="137"/>
                      <a:pt x="51" y="137"/>
                      <a:pt x="51" y="137"/>
                    </a:cubicBezTo>
                    <a:cubicBezTo>
                      <a:pt x="48" y="137"/>
                      <a:pt x="48" y="137"/>
                      <a:pt x="48" y="137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9" y="140"/>
                      <a:pt x="39" y="140"/>
                      <a:pt x="39" y="140"/>
                    </a:cubicBezTo>
                    <a:cubicBezTo>
                      <a:pt x="36" y="140"/>
                      <a:pt x="36" y="140"/>
                      <a:pt x="36" y="140"/>
                    </a:cubicBezTo>
                    <a:cubicBezTo>
                      <a:pt x="36" y="139"/>
                      <a:pt x="36" y="139"/>
                      <a:pt x="36" y="139"/>
                    </a:cubicBezTo>
                    <a:cubicBezTo>
                      <a:pt x="37" y="138"/>
                      <a:pt x="37" y="138"/>
                      <a:pt x="37" y="138"/>
                    </a:cubicBezTo>
                    <a:cubicBezTo>
                      <a:pt x="36" y="138"/>
                      <a:pt x="36" y="138"/>
                      <a:pt x="36" y="138"/>
                    </a:cubicBezTo>
                    <a:cubicBezTo>
                      <a:pt x="32" y="141"/>
                      <a:pt x="32" y="141"/>
                      <a:pt x="32" y="141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29" y="142"/>
                      <a:pt x="29" y="142"/>
                      <a:pt x="29" y="142"/>
                    </a:cubicBezTo>
                    <a:cubicBezTo>
                      <a:pt x="27" y="142"/>
                      <a:pt x="27" y="142"/>
                      <a:pt x="27" y="142"/>
                    </a:cubicBezTo>
                    <a:cubicBezTo>
                      <a:pt x="25" y="142"/>
                      <a:pt x="25" y="142"/>
                      <a:pt x="25" y="142"/>
                    </a:cubicBezTo>
                    <a:cubicBezTo>
                      <a:pt x="24" y="142"/>
                      <a:pt x="24" y="142"/>
                      <a:pt x="24" y="142"/>
                    </a:cubicBezTo>
                    <a:cubicBezTo>
                      <a:pt x="22" y="143"/>
                      <a:pt x="22" y="143"/>
                      <a:pt x="22" y="143"/>
                    </a:cubicBezTo>
                    <a:cubicBezTo>
                      <a:pt x="20" y="143"/>
                      <a:pt x="20" y="143"/>
                      <a:pt x="20" y="143"/>
                    </a:cubicBezTo>
                    <a:cubicBezTo>
                      <a:pt x="19" y="144"/>
                      <a:pt x="19" y="144"/>
                      <a:pt x="19" y="144"/>
                    </a:cubicBezTo>
                    <a:cubicBezTo>
                      <a:pt x="14" y="146"/>
                      <a:pt x="14" y="146"/>
                      <a:pt x="14" y="146"/>
                    </a:cubicBezTo>
                    <a:cubicBezTo>
                      <a:pt x="8" y="147"/>
                      <a:pt x="8" y="147"/>
                      <a:pt x="8" y="147"/>
                    </a:cubicBezTo>
                    <a:cubicBezTo>
                      <a:pt x="3" y="149"/>
                      <a:pt x="3" y="149"/>
                      <a:pt x="3" y="149"/>
                    </a:cubicBezTo>
                    <a:cubicBezTo>
                      <a:pt x="0" y="149"/>
                      <a:pt x="0" y="149"/>
                      <a:pt x="0" y="149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1" y="147"/>
                      <a:pt x="1" y="147"/>
                      <a:pt x="1" y="147"/>
                    </a:cubicBezTo>
                    <a:cubicBezTo>
                      <a:pt x="3" y="147"/>
                      <a:pt x="3" y="147"/>
                      <a:pt x="3" y="147"/>
                    </a:cubicBezTo>
                    <a:cubicBezTo>
                      <a:pt x="6" y="144"/>
                      <a:pt x="6" y="144"/>
                      <a:pt x="6" y="144"/>
                    </a:cubicBezTo>
                    <a:cubicBezTo>
                      <a:pt x="9" y="144"/>
                      <a:pt x="9" y="144"/>
                      <a:pt x="9" y="144"/>
                    </a:cubicBezTo>
                    <a:cubicBezTo>
                      <a:pt x="12" y="144"/>
                      <a:pt x="12" y="144"/>
                      <a:pt x="12" y="144"/>
                    </a:cubicBezTo>
                    <a:cubicBezTo>
                      <a:pt x="17" y="143"/>
                      <a:pt x="17" y="143"/>
                      <a:pt x="17" y="143"/>
                    </a:cubicBezTo>
                    <a:cubicBezTo>
                      <a:pt x="19" y="142"/>
                      <a:pt x="19" y="142"/>
                      <a:pt x="19" y="142"/>
                    </a:cubicBezTo>
                    <a:cubicBezTo>
                      <a:pt x="22" y="140"/>
                      <a:pt x="22" y="140"/>
                      <a:pt x="22" y="140"/>
                    </a:cubicBezTo>
                    <a:cubicBezTo>
                      <a:pt x="25" y="140"/>
                      <a:pt x="25" y="140"/>
                      <a:pt x="25" y="140"/>
                    </a:cubicBezTo>
                    <a:cubicBezTo>
                      <a:pt x="30" y="138"/>
                      <a:pt x="30" y="138"/>
                      <a:pt x="30" y="138"/>
                    </a:cubicBezTo>
                    <a:cubicBezTo>
                      <a:pt x="32" y="137"/>
                      <a:pt x="32" y="137"/>
                      <a:pt x="32" y="137"/>
                    </a:cubicBezTo>
                    <a:cubicBezTo>
                      <a:pt x="41" y="135"/>
                      <a:pt x="41" y="135"/>
                      <a:pt x="41" y="135"/>
                    </a:cubicBezTo>
                    <a:cubicBezTo>
                      <a:pt x="43" y="136"/>
                      <a:pt x="43" y="136"/>
                      <a:pt x="43" y="136"/>
                    </a:cubicBezTo>
                    <a:cubicBezTo>
                      <a:pt x="47" y="136"/>
                      <a:pt x="47" y="136"/>
                      <a:pt x="47" y="136"/>
                    </a:cubicBezTo>
                    <a:cubicBezTo>
                      <a:pt x="49" y="133"/>
                      <a:pt x="49" y="133"/>
                      <a:pt x="49" y="133"/>
                    </a:cubicBezTo>
                    <a:cubicBezTo>
                      <a:pt x="55" y="130"/>
                      <a:pt x="55" y="130"/>
                      <a:pt x="55" y="130"/>
                    </a:cubicBezTo>
                    <a:cubicBezTo>
                      <a:pt x="63" y="129"/>
                      <a:pt x="63" y="129"/>
                      <a:pt x="63" y="129"/>
                    </a:cubicBezTo>
                    <a:cubicBezTo>
                      <a:pt x="65" y="128"/>
                      <a:pt x="65" y="128"/>
                      <a:pt x="65" y="128"/>
                    </a:cubicBezTo>
                    <a:cubicBezTo>
                      <a:pt x="68" y="128"/>
                      <a:pt x="68" y="128"/>
                      <a:pt x="68" y="128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82" y="122"/>
                      <a:pt x="82" y="122"/>
                      <a:pt x="82" y="122"/>
                    </a:cubicBezTo>
                    <a:cubicBezTo>
                      <a:pt x="87" y="118"/>
                      <a:pt x="87" y="118"/>
                      <a:pt x="87" y="118"/>
                    </a:cubicBezTo>
                    <a:cubicBezTo>
                      <a:pt x="91" y="116"/>
                      <a:pt x="91" y="116"/>
                      <a:pt x="91" y="116"/>
                    </a:cubicBezTo>
                    <a:cubicBezTo>
                      <a:pt x="92" y="114"/>
                      <a:pt x="92" y="114"/>
                      <a:pt x="92" y="114"/>
                    </a:cubicBezTo>
                    <a:cubicBezTo>
                      <a:pt x="103" y="108"/>
                      <a:pt x="103" y="108"/>
                      <a:pt x="103" y="108"/>
                    </a:cubicBezTo>
                    <a:cubicBezTo>
                      <a:pt x="94" y="111"/>
                      <a:pt x="94" y="111"/>
                      <a:pt x="94" y="111"/>
                    </a:cubicBezTo>
                    <a:cubicBezTo>
                      <a:pt x="91" y="110"/>
                      <a:pt x="91" y="110"/>
                      <a:pt x="91" y="110"/>
                    </a:cubicBezTo>
                    <a:cubicBezTo>
                      <a:pt x="91" y="109"/>
                      <a:pt x="91" y="109"/>
                      <a:pt x="91" y="109"/>
                    </a:cubicBezTo>
                    <a:cubicBezTo>
                      <a:pt x="86" y="111"/>
                      <a:pt x="86" y="111"/>
                      <a:pt x="86" y="111"/>
                    </a:cubicBezTo>
                    <a:cubicBezTo>
                      <a:pt x="83" y="114"/>
                      <a:pt x="83" y="114"/>
                      <a:pt x="83" y="114"/>
                    </a:cubicBezTo>
                    <a:cubicBezTo>
                      <a:pt x="82" y="114"/>
                      <a:pt x="82" y="114"/>
                      <a:pt x="82" y="114"/>
                    </a:cubicBezTo>
                    <a:cubicBezTo>
                      <a:pt x="83" y="109"/>
                      <a:pt x="83" y="109"/>
                      <a:pt x="83" y="109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0" y="108"/>
                      <a:pt x="80" y="108"/>
                      <a:pt x="80" y="108"/>
                    </a:cubicBezTo>
                    <a:cubicBezTo>
                      <a:pt x="74" y="109"/>
                      <a:pt x="74" y="109"/>
                      <a:pt x="74" y="109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68" y="111"/>
                      <a:pt x="68" y="111"/>
                      <a:pt x="68" y="111"/>
                    </a:cubicBezTo>
                    <a:cubicBezTo>
                      <a:pt x="63" y="113"/>
                      <a:pt x="63" y="113"/>
                      <a:pt x="63" y="113"/>
                    </a:cubicBezTo>
                    <a:cubicBezTo>
                      <a:pt x="62" y="111"/>
                      <a:pt x="62" y="111"/>
                      <a:pt x="62" y="111"/>
                    </a:cubicBezTo>
                    <a:cubicBezTo>
                      <a:pt x="66" y="110"/>
                      <a:pt x="66" y="110"/>
                      <a:pt x="66" y="110"/>
                    </a:cubicBezTo>
                    <a:cubicBezTo>
                      <a:pt x="68" y="108"/>
                      <a:pt x="68" y="108"/>
                      <a:pt x="68" y="108"/>
                    </a:cubicBezTo>
                    <a:cubicBezTo>
                      <a:pt x="71" y="106"/>
                      <a:pt x="71" y="106"/>
                      <a:pt x="71" y="106"/>
                    </a:cubicBezTo>
                    <a:cubicBezTo>
                      <a:pt x="70" y="106"/>
                      <a:pt x="70" y="106"/>
                      <a:pt x="70" y="106"/>
                    </a:cubicBezTo>
                    <a:cubicBezTo>
                      <a:pt x="70" y="105"/>
                      <a:pt x="70" y="105"/>
                      <a:pt x="70" y="105"/>
                    </a:cubicBezTo>
                    <a:cubicBezTo>
                      <a:pt x="76" y="103"/>
                      <a:pt x="76" y="103"/>
                      <a:pt x="76" y="103"/>
                    </a:cubicBezTo>
                    <a:cubicBezTo>
                      <a:pt x="78" y="99"/>
                      <a:pt x="78" y="99"/>
                      <a:pt x="78" y="99"/>
                    </a:cubicBezTo>
                    <a:cubicBezTo>
                      <a:pt x="79" y="97"/>
                      <a:pt x="79" y="97"/>
                      <a:pt x="79" y="97"/>
                    </a:cubicBezTo>
                    <a:cubicBezTo>
                      <a:pt x="78" y="97"/>
                      <a:pt x="78" y="97"/>
                      <a:pt x="78" y="97"/>
                    </a:cubicBezTo>
                    <a:cubicBezTo>
                      <a:pt x="75" y="99"/>
                      <a:pt x="75" y="99"/>
                      <a:pt x="75" y="99"/>
                    </a:cubicBezTo>
                    <a:cubicBezTo>
                      <a:pt x="73" y="98"/>
                      <a:pt x="73" y="98"/>
                      <a:pt x="73" y="98"/>
                    </a:cubicBezTo>
                    <a:cubicBezTo>
                      <a:pt x="68" y="100"/>
                      <a:pt x="68" y="100"/>
                      <a:pt x="68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5" y="99"/>
                      <a:pt x="65" y="99"/>
                      <a:pt x="65" y="99"/>
                    </a:cubicBezTo>
                    <a:cubicBezTo>
                      <a:pt x="65" y="95"/>
                      <a:pt x="65" y="95"/>
                      <a:pt x="65" y="95"/>
                    </a:cubicBezTo>
                    <a:cubicBezTo>
                      <a:pt x="63" y="95"/>
                      <a:pt x="63" y="95"/>
                      <a:pt x="63" y="95"/>
                    </a:cubicBezTo>
                    <a:cubicBezTo>
                      <a:pt x="64" y="92"/>
                      <a:pt x="64" y="92"/>
                      <a:pt x="64" y="92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71" y="89"/>
                      <a:pt x="71" y="89"/>
                      <a:pt x="71" y="89"/>
                    </a:cubicBezTo>
                    <a:cubicBezTo>
                      <a:pt x="72" y="89"/>
                      <a:pt x="72" y="89"/>
                      <a:pt x="72" y="89"/>
                    </a:cubicBezTo>
                    <a:cubicBezTo>
                      <a:pt x="74" y="91"/>
                      <a:pt x="74" y="91"/>
                      <a:pt x="74" y="91"/>
                    </a:cubicBezTo>
                    <a:cubicBezTo>
                      <a:pt x="76" y="91"/>
                      <a:pt x="76" y="91"/>
                      <a:pt x="76" y="91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9" y="89"/>
                      <a:pt x="79" y="89"/>
                      <a:pt x="79" y="89"/>
                    </a:cubicBezTo>
                    <a:cubicBezTo>
                      <a:pt x="76" y="89"/>
                      <a:pt x="76" y="89"/>
                      <a:pt x="76" y="89"/>
                    </a:cubicBezTo>
                    <a:cubicBezTo>
                      <a:pt x="73" y="88"/>
                      <a:pt x="73" y="88"/>
                      <a:pt x="73" y="88"/>
                    </a:cubicBezTo>
                    <a:cubicBezTo>
                      <a:pt x="70" y="87"/>
                      <a:pt x="70" y="87"/>
                      <a:pt x="70" y="87"/>
                    </a:cubicBezTo>
                    <a:cubicBezTo>
                      <a:pt x="70" y="85"/>
                      <a:pt x="70" y="85"/>
                      <a:pt x="70" y="85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6" y="81"/>
                      <a:pt x="76" y="81"/>
                      <a:pt x="76" y="81"/>
                    </a:cubicBezTo>
                    <a:cubicBezTo>
                      <a:pt x="79" y="79"/>
                      <a:pt x="79" y="79"/>
                      <a:pt x="79" y="79"/>
                    </a:cubicBezTo>
                    <a:cubicBezTo>
                      <a:pt x="89" y="75"/>
                      <a:pt x="89" y="75"/>
                      <a:pt x="89" y="75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4" y="72"/>
                      <a:pt x="94" y="72"/>
                      <a:pt x="94" y="72"/>
                    </a:cubicBezTo>
                    <a:cubicBezTo>
                      <a:pt x="98" y="71"/>
                      <a:pt x="98" y="71"/>
                      <a:pt x="98" y="71"/>
                    </a:cubicBezTo>
                    <a:cubicBezTo>
                      <a:pt x="100" y="70"/>
                      <a:pt x="100" y="70"/>
                      <a:pt x="100" y="70"/>
                    </a:cubicBezTo>
                    <a:cubicBezTo>
                      <a:pt x="103" y="69"/>
                      <a:pt x="103" y="69"/>
                      <a:pt x="103" y="69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9" y="71"/>
                      <a:pt x="109" y="71"/>
                      <a:pt x="109" y="71"/>
                    </a:cubicBezTo>
                    <a:cubicBezTo>
                      <a:pt x="117" y="68"/>
                      <a:pt x="117" y="68"/>
                      <a:pt x="117" y="68"/>
                    </a:cubicBezTo>
                    <a:cubicBezTo>
                      <a:pt x="117" y="67"/>
                      <a:pt x="117" y="67"/>
                      <a:pt x="117" y="67"/>
                    </a:cubicBezTo>
                    <a:cubicBezTo>
                      <a:pt x="121" y="68"/>
                      <a:pt x="121" y="68"/>
                      <a:pt x="121" y="68"/>
                    </a:cubicBezTo>
                    <a:cubicBezTo>
                      <a:pt x="127" y="67"/>
                      <a:pt x="127" y="67"/>
                      <a:pt x="127" y="67"/>
                    </a:cubicBezTo>
                    <a:cubicBezTo>
                      <a:pt x="132" y="64"/>
                      <a:pt x="132" y="64"/>
                      <a:pt x="132" y="64"/>
                    </a:cubicBezTo>
                    <a:cubicBezTo>
                      <a:pt x="134" y="59"/>
                      <a:pt x="134" y="59"/>
                      <a:pt x="134" y="59"/>
                    </a:cubicBezTo>
                    <a:cubicBezTo>
                      <a:pt x="138" y="59"/>
                      <a:pt x="138" y="59"/>
                      <a:pt x="138" y="59"/>
                    </a:cubicBezTo>
                    <a:cubicBezTo>
                      <a:pt x="142" y="56"/>
                      <a:pt x="142" y="56"/>
                      <a:pt x="142" y="56"/>
                    </a:cubicBezTo>
                    <a:cubicBezTo>
                      <a:pt x="141" y="55"/>
                      <a:pt x="141" y="55"/>
                      <a:pt x="141" y="55"/>
                    </a:cubicBezTo>
                    <a:cubicBezTo>
                      <a:pt x="133" y="57"/>
                      <a:pt x="133" y="57"/>
                      <a:pt x="133" y="57"/>
                    </a:cubicBezTo>
                    <a:cubicBezTo>
                      <a:pt x="124" y="61"/>
                      <a:pt x="124" y="61"/>
                      <a:pt x="124" y="61"/>
                    </a:cubicBezTo>
                    <a:cubicBezTo>
                      <a:pt x="125" y="58"/>
                      <a:pt x="125" y="58"/>
                      <a:pt x="125" y="58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18" y="59"/>
                      <a:pt x="118" y="59"/>
                      <a:pt x="118" y="59"/>
                    </a:cubicBezTo>
                    <a:cubicBezTo>
                      <a:pt x="114" y="59"/>
                      <a:pt x="114" y="59"/>
                      <a:pt x="114" y="59"/>
                    </a:cubicBezTo>
                    <a:cubicBezTo>
                      <a:pt x="112" y="59"/>
                      <a:pt x="112" y="59"/>
                      <a:pt x="112" y="59"/>
                    </a:cubicBezTo>
                    <a:cubicBezTo>
                      <a:pt x="105" y="58"/>
                      <a:pt x="105" y="58"/>
                      <a:pt x="105" y="58"/>
                    </a:cubicBezTo>
                    <a:cubicBezTo>
                      <a:pt x="105" y="57"/>
                      <a:pt x="105" y="57"/>
                      <a:pt x="105" y="57"/>
                    </a:cubicBezTo>
                    <a:cubicBezTo>
                      <a:pt x="107" y="55"/>
                      <a:pt x="107" y="55"/>
                      <a:pt x="107" y="55"/>
                    </a:cubicBezTo>
                    <a:cubicBezTo>
                      <a:pt x="109" y="53"/>
                      <a:pt x="109" y="53"/>
                      <a:pt x="109" y="53"/>
                    </a:cubicBezTo>
                    <a:cubicBezTo>
                      <a:pt x="113" y="51"/>
                      <a:pt x="113" y="51"/>
                      <a:pt x="113" y="51"/>
                    </a:cubicBezTo>
                    <a:cubicBezTo>
                      <a:pt x="113" y="50"/>
                      <a:pt x="113" y="50"/>
                      <a:pt x="113" y="50"/>
                    </a:cubicBezTo>
                    <a:cubicBezTo>
                      <a:pt x="109" y="50"/>
                      <a:pt x="109" y="50"/>
                      <a:pt x="109" y="50"/>
                    </a:cubicBezTo>
                    <a:cubicBezTo>
                      <a:pt x="106" y="48"/>
                      <a:pt x="106" y="48"/>
                      <a:pt x="106" y="48"/>
                    </a:cubicBezTo>
                    <a:cubicBezTo>
                      <a:pt x="107" y="47"/>
                      <a:pt x="107" y="47"/>
                      <a:pt x="107" y="47"/>
                    </a:cubicBezTo>
                    <a:cubicBezTo>
                      <a:pt x="115" y="46"/>
                      <a:pt x="115" y="46"/>
                      <a:pt x="115" y="46"/>
                    </a:cubicBezTo>
                    <a:cubicBezTo>
                      <a:pt x="126" y="44"/>
                      <a:pt x="126" y="44"/>
                      <a:pt x="126" y="44"/>
                    </a:cubicBezTo>
                    <a:cubicBezTo>
                      <a:pt x="127" y="44"/>
                      <a:pt x="127" y="44"/>
                      <a:pt x="127" y="44"/>
                    </a:cubicBezTo>
                    <a:cubicBezTo>
                      <a:pt x="129" y="43"/>
                      <a:pt x="129" y="43"/>
                      <a:pt x="129" y="43"/>
                    </a:cubicBezTo>
                    <a:cubicBezTo>
                      <a:pt x="138" y="41"/>
                      <a:pt x="138" y="41"/>
                      <a:pt x="138" y="41"/>
                    </a:cubicBezTo>
                    <a:cubicBezTo>
                      <a:pt x="144" y="41"/>
                      <a:pt x="144" y="41"/>
                      <a:pt x="144" y="41"/>
                    </a:cubicBezTo>
                    <a:cubicBezTo>
                      <a:pt x="143" y="42"/>
                      <a:pt x="143" y="42"/>
                      <a:pt x="143" y="42"/>
                    </a:cubicBezTo>
                    <a:cubicBezTo>
                      <a:pt x="139" y="44"/>
                      <a:pt x="139" y="44"/>
                      <a:pt x="139" y="44"/>
                    </a:cubicBezTo>
                    <a:cubicBezTo>
                      <a:pt x="145" y="44"/>
                      <a:pt x="145" y="44"/>
                      <a:pt x="145" y="44"/>
                    </a:cubicBezTo>
                    <a:cubicBezTo>
                      <a:pt x="149" y="45"/>
                      <a:pt x="149" y="45"/>
                      <a:pt x="149" y="45"/>
                    </a:cubicBezTo>
                    <a:cubicBezTo>
                      <a:pt x="152" y="44"/>
                      <a:pt x="152" y="44"/>
                      <a:pt x="152" y="44"/>
                    </a:cubicBezTo>
                    <a:cubicBezTo>
                      <a:pt x="155" y="42"/>
                      <a:pt x="155" y="42"/>
                      <a:pt x="155" y="42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8" y="38"/>
                      <a:pt x="158" y="38"/>
                      <a:pt x="158" y="38"/>
                    </a:cubicBezTo>
                    <a:cubicBezTo>
                      <a:pt x="157" y="43"/>
                      <a:pt x="157" y="43"/>
                      <a:pt x="157" y="43"/>
                    </a:cubicBezTo>
                    <a:cubicBezTo>
                      <a:pt x="158" y="43"/>
                      <a:pt x="158" y="43"/>
                      <a:pt x="158" y="43"/>
                    </a:cubicBezTo>
                    <a:cubicBezTo>
                      <a:pt x="160" y="41"/>
                      <a:pt x="160" y="41"/>
                      <a:pt x="160" y="41"/>
                    </a:cubicBezTo>
                    <a:cubicBezTo>
                      <a:pt x="164" y="41"/>
                      <a:pt x="164" y="41"/>
                      <a:pt x="164" y="41"/>
                    </a:cubicBezTo>
                    <a:cubicBezTo>
                      <a:pt x="171" y="41"/>
                      <a:pt x="171" y="41"/>
                      <a:pt x="171" y="41"/>
                    </a:cubicBezTo>
                    <a:cubicBezTo>
                      <a:pt x="171" y="40"/>
                      <a:pt x="171" y="40"/>
                      <a:pt x="171" y="40"/>
                    </a:cubicBezTo>
                    <a:cubicBezTo>
                      <a:pt x="163" y="40"/>
                      <a:pt x="163" y="40"/>
                      <a:pt x="163" y="40"/>
                    </a:cubicBezTo>
                    <a:cubicBezTo>
                      <a:pt x="160" y="40"/>
                      <a:pt x="160" y="40"/>
                      <a:pt x="160" y="40"/>
                    </a:cubicBezTo>
                    <a:cubicBezTo>
                      <a:pt x="162" y="38"/>
                      <a:pt x="162" y="38"/>
                      <a:pt x="162" y="38"/>
                    </a:cubicBezTo>
                    <a:cubicBezTo>
                      <a:pt x="160" y="38"/>
                      <a:pt x="160" y="38"/>
                      <a:pt x="160" y="38"/>
                    </a:cubicBezTo>
                    <a:cubicBezTo>
                      <a:pt x="158" y="37"/>
                      <a:pt x="158" y="37"/>
                      <a:pt x="158" y="37"/>
                    </a:cubicBezTo>
                    <a:cubicBezTo>
                      <a:pt x="153" y="37"/>
                      <a:pt x="153" y="37"/>
                      <a:pt x="153" y="37"/>
                    </a:cubicBezTo>
                    <a:cubicBezTo>
                      <a:pt x="151" y="36"/>
                      <a:pt x="151" y="36"/>
                      <a:pt x="151" y="36"/>
                    </a:cubicBezTo>
                    <a:cubicBezTo>
                      <a:pt x="153" y="34"/>
                      <a:pt x="153" y="34"/>
                      <a:pt x="153" y="34"/>
                    </a:cubicBezTo>
                    <a:cubicBezTo>
                      <a:pt x="153" y="29"/>
                      <a:pt x="153" y="29"/>
                      <a:pt x="153" y="29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9" y="21"/>
                      <a:pt x="159" y="21"/>
                      <a:pt x="159" y="21"/>
                    </a:cubicBezTo>
                    <a:cubicBezTo>
                      <a:pt x="166" y="21"/>
                      <a:pt x="166" y="21"/>
                      <a:pt x="166" y="21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81" y="18"/>
                      <a:pt x="181" y="18"/>
                      <a:pt x="181" y="18"/>
                    </a:cubicBezTo>
                    <a:cubicBezTo>
                      <a:pt x="187" y="16"/>
                      <a:pt x="187" y="16"/>
                      <a:pt x="187" y="16"/>
                    </a:cubicBezTo>
                    <a:cubicBezTo>
                      <a:pt x="188" y="15"/>
                      <a:pt x="188" y="15"/>
                      <a:pt x="188" y="15"/>
                    </a:cubicBezTo>
                    <a:cubicBezTo>
                      <a:pt x="198" y="11"/>
                      <a:pt x="198" y="11"/>
                      <a:pt x="198" y="11"/>
                    </a:cubicBezTo>
                    <a:cubicBezTo>
                      <a:pt x="205" y="9"/>
                      <a:pt x="205" y="9"/>
                      <a:pt x="205" y="9"/>
                    </a:cubicBezTo>
                    <a:cubicBezTo>
                      <a:pt x="209" y="9"/>
                      <a:pt x="209" y="9"/>
                      <a:pt x="209" y="9"/>
                    </a:cubicBezTo>
                    <a:cubicBezTo>
                      <a:pt x="219" y="6"/>
                      <a:pt x="219" y="6"/>
                      <a:pt x="219" y="6"/>
                    </a:cubicBezTo>
                    <a:cubicBezTo>
                      <a:pt x="223" y="6"/>
                      <a:pt x="223" y="6"/>
                      <a:pt x="223" y="6"/>
                    </a:cubicBezTo>
                    <a:cubicBezTo>
                      <a:pt x="229" y="3"/>
                      <a:pt x="229" y="3"/>
                      <a:pt x="229" y="3"/>
                    </a:cubicBezTo>
                    <a:cubicBezTo>
                      <a:pt x="230" y="4"/>
                      <a:pt x="230" y="4"/>
                      <a:pt x="230" y="4"/>
                    </a:cubicBezTo>
                    <a:cubicBezTo>
                      <a:pt x="237" y="5"/>
                      <a:pt x="237" y="5"/>
                      <a:pt x="237" y="5"/>
                    </a:cubicBezTo>
                    <a:cubicBezTo>
                      <a:pt x="243" y="3"/>
                      <a:pt x="243" y="3"/>
                      <a:pt x="243" y="3"/>
                    </a:cubicBezTo>
                    <a:cubicBezTo>
                      <a:pt x="249" y="2"/>
                      <a:pt x="249" y="2"/>
                      <a:pt x="249" y="2"/>
                    </a:cubicBezTo>
                    <a:cubicBezTo>
                      <a:pt x="251" y="0"/>
                      <a:pt x="251" y="0"/>
                      <a:pt x="251" y="0"/>
                    </a:cubicBezTo>
                    <a:cubicBezTo>
                      <a:pt x="255" y="2"/>
                      <a:pt x="255" y="2"/>
                      <a:pt x="255" y="2"/>
                    </a:cubicBezTo>
                    <a:cubicBezTo>
                      <a:pt x="258" y="3"/>
                      <a:pt x="258" y="3"/>
                      <a:pt x="258" y="3"/>
                    </a:cubicBezTo>
                    <a:cubicBezTo>
                      <a:pt x="258" y="4"/>
                      <a:pt x="258" y="4"/>
                      <a:pt x="258" y="4"/>
                    </a:cubicBezTo>
                    <a:cubicBezTo>
                      <a:pt x="257" y="6"/>
                      <a:pt x="257" y="6"/>
                      <a:pt x="257" y="6"/>
                    </a:cubicBezTo>
                    <a:cubicBezTo>
                      <a:pt x="257" y="7"/>
                      <a:pt x="257" y="7"/>
                      <a:pt x="257" y="7"/>
                    </a:cubicBezTo>
                    <a:cubicBezTo>
                      <a:pt x="260" y="7"/>
                      <a:pt x="260" y="7"/>
                      <a:pt x="260" y="7"/>
                    </a:cubicBezTo>
                    <a:cubicBezTo>
                      <a:pt x="262" y="7"/>
                      <a:pt x="262" y="7"/>
                      <a:pt x="262" y="7"/>
                    </a:cubicBezTo>
                    <a:cubicBezTo>
                      <a:pt x="263" y="6"/>
                      <a:pt x="263" y="6"/>
                      <a:pt x="263" y="6"/>
                    </a:cubicBezTo>
                    <a:cubicBezTo>
                      <a:pt x="261" y="5"/>
                      <a:pt x="261" y="5"/>
                      <a:pt x="261" y="5"/>
                    </a:cubicBezTo>
                    <a:cubicBezTo>
                      <a:pt x="262" y="4"/>
                      <a:pt x="262" y="4"/>
                      <a:pt x="262" y="4"/>
                    </a:cubicBezTo>
                    <a:cubicBezTo>
                      <a:pt x="272" y="5"/>
                      <a:pt x="272" y="5"/>
                      <a:pt x="272" y="5"/>
                    </a:cubicBezTo>
                    <a:cubicBezTo>
                      <a:pt x="268" y="7"/>
                      <a:pt x="268" y="7"/>
                      <a:pt x="268" y="7"/>
                    </a:cubicBezTo>
                    <a:cubicBezTo>
                      <a:pt x="271" y="7"/>
                      <a:pt x="271" y="7"/>
                      <a:pt x="271" y="7"/>
                    </a:cubicBezTo>
                    <a:cubicBezTo>
                      <a:pt x="273" y="9"/>
                      <a:pt x="273" y="9"/>
                      <a:pt x="273" y="9"/>
                    </a:cubicBezTo>
                    <a:cubicBezTo>
                      <a:pt x="274" y="9"/>
                      <a:pt x="274" y="9"/>
                      <a:pt x="274" y="9"/>
                    </a:cubicBezTo>
                    <a:cubicBezTo>
                      <a:pt x="277" y="8"/>
                      <a:pt x="277" y="8"/>
                      <a:pt x="277" y="8"/>
                    </a:cubicBezTo>
                    <a:cubicBezTo>
                      <a:pt x="283" y="7"/>
                      <a:pt x="283" y="7"/>
                      <a:pt x="283" y="7"/>
                    </a:cubicBezTo>
                    <a:cubicBezTo>
                      <a:pt x="287" y="7"/>
                      <a:pt x="287" y="7"/>
                      <a:pt x="287" y="7"/>
                    </a:cubicBezTo>
                    <a:cubicBezTo>
                      <a:pt x="285" y="9"/>
                      <a:pt x="285" y="9"/>
                      <a:pt x="285" y="9"/>
                    </a:cubicBezTo>
                    <a:cubicBezTo>
                      <a:pt x="289" y="7"/>
                      <a:pt x="289" y="7"/>
                      <a:pt x="289" y="7"/>
                    </a:cubicBezTo>
                    <a:cubicBezTo>
                      <a:pt x="292" y="10"/>
                      <a:pt x="292" y="10"/>
                      <a:pt x="292" y="10"/>
                    </a:cubicBezTo>
                    <a:cubicBezTo>
                      <a:pt x="296" y="10"/>
                      <a:pt x="296" y="10"/>
                      <a:pt x="296" y="10"/>
                    </a:cubicBezTo>
                    <a:cubicBezTo>
                      <a:pt x="300" y="10"/>
                      <a:pt x="300" y="10"/>
                      <a:pt x="300" y="10"/>
                    </a:cubicBezTo>
                    <a:cubicBezTo>
                      <a:pt x="305" y="11"/>
                      <a:pt x="305" y="11"/>
                      <a:pt x="305" y="11"/>
                    </a:cubicBezTo>
                    <a:cubicBezTo>
                      <a:pt x="305" y="12"/>
                      <a:pt x="305" y="12"/>
                      <a:pt x="305" y="12"/>
                    </a:cubicBezTo>
                    <a:cubicBezTo>
                      <a:pt x="313" y="12"/>
                      <a:pt x="313" y="12"/>
                      <a:pt x="313" y="12"/>
                    </a:cubicBezTo>
                    <a:cubicBezTo>
                      <a:pt x="315" y="10"/>
                      <a:pt x="315" y="10"/>
                      <a:pt x="315" y="10"/>
                    </a:cubicBezTo>
                    <a:cubicBezTo>
                      <a:pt x="319" y="11"/>
                      <a:pt x="319" y="11"/>
                      <a:pt x="319" y="11"/>
                    </a:cubicBezTo>
                    <a:cubicBezTo>
                      <a:pt x="325" y="13"/>
                      <a:pt x="325" y="13"/>
                      <a:pt x="325" y="13"/>
                    </a:cubicBezTo>
                    <a:cubicBezTo>
                      <a:pt x="328" y="14"/>
                      <a:pt x="328" y="14"/>
                      <a:pt x="328" y="14"/>
                    </a:cubicBezTo>
                    <a:cubicBezTo>
                      <a:pt x="328" y="14"/>
                      <a:pt x="265" y="65"/>
                      <a:pt x="230" y="95"/>
                    </a:cubicBezTo>
                    <a:cubicBezTo>
                      <a:pt x="234" y="97"/>
                      <a:pt x="234" y="97"/>
                      <a:pt x="234" y="97"/>
                    </a:cubicBezTo>
                    <a:cubicBezTo>
                      <a:pt x="239" y="94"/>
                      <a:pt x="239" y="94"/>
                      <a:pt x="239" y="94"/>
                    </a:cubicBezTo>
                    <a:cubicBezTo>
                      <a:pt x="243" y="96"/>
                      <a:pt x="243" y="96"/>
                      <a:pt x="243" y="96"/>
                    </a:cubicBezTo>
                    <a:cubicBezTo>
                      <a:pt x="240" y="102"/>
                      <a:pt x="240" y="102"/>
                      <a:pt x="240" y="102"/>
                    </a:cubicBezTo>
                    <a:cubicBezTo>
                      <a:pt x="242" y="107"/>
                      <a:pt x="242" y="107"/>
                      <a:pt x="242" y="107"/>
                    </a:cubicBezTo>
                    <a:cubicBezTo>
                      <a:pt x="252" y="105"/>
                      <a:pt x="252" y="105"/>
                      <a:pt x="252" y="105"/>
                    </a:cubicBezTo>
                    <a:cubicBezTo>
                      <a:pt x="257" y="102"/>
                      <a:pt x="257" y="102"/>
                      <a:pt x="257" y="102"/>
                    </a:cubicBezTo>
                    <a:cubicBezTo>
                      <a:pt x="263" y="101"/>
                      <a:pt x="263" y="101"/>
                      <a:pt x="263" y="101"/>
                    </a:cubicBezTo>
                    <a:cubicBezTo>
                      <a:pt x="264" y="104"/>
                      <a:pt x="264" y="104"/>
                      <a:pt x="264" y="104"/>
                    </a:cubicBezTo>
                    <a:cubicBezTo>
                      <a:pt x="261" y="107"/>
                      <a:pt x="261" y="107"/>
                      <a:pt x="261" y="107"/>
                    </a:cubicBezTo>
                    <a:cubicBezTo>
                      <a:pt x="263" y="109"/>
                      <a:pt x="263" y="109"/>
                      <a:pt x="263" y="109"/>
                    </a:cubicBezTo>
                    <a:cubicBezTo>
                      <a:pt x="262" y="112"/>
                      <a:pt x="262" y="112"/>
                      <a:pt x="262" y="112"/>
                    </a:cubicBezTo>
                    <a:lnTo>
                      <a:pt x="265" y="116"/>
                    </a:lnTo>
                    <a:close/>
                    <a:moveTo>
                      <a:pt x="673" y="235"/>
                    </a:moveTo>
                    <a:cubicBezTo>
                      <a:pt x="673" y="237"/>
                      <a:pt x="673" y="237"/>
                      <a:pt x="673" y="237"/>
                    </a:cubicBezTo>
                    <a:cubicBezTo>
                      <a:pt x="672" y="241"/>
                      <a:pt x="672" y="241"/>
                      <a:pt x="672" y="241"/>
                    </a:cubicBezTo>
                    <a:cubicBezTo>
                      <a:pt x="664" y="245"/>
                      <a:pt x="664" y="245"/>
                      <a:pt x="664" y="245"/>
                    </a:cubicBezTo>
                    <a:cubicBezTo>
                      <a:pt x="662" y="244"/>
                      <a:pt x="662" y="244"/>
                      <a:pt x="662" y="244"/>
                    </a:cubicBezTo>
                    <a:cubicBezTo>
                      <a:pt x="662" y="246"/>
                      <a:pt x="662" y="246"/>
                      <a:pt x="662" y="246"/>
                    </a:cubicBezTo>
                    <a:cubicBezTo>
                      <a:pt x="660" y="246"/>
                      <a:pt x="660" y="246"/>
                      <a:pt x="660" y="246"/>
                    </a:cubicBezTo>
                    <a:cubicBezTo>
                      <a:pt x="658" y="246"/>
                      <a:pt x="658" y="246"/>
                      <a:pt x="658" y="246"/>
                    </a:cubicBezTo>
                    <a:cubicBezTo>
                      <a:pt x="657" y="247"/>
                      <a:pt x="657" y="247"/>
                      <a:pt x="657" y="247"/>
                    </a:cubicBezTo>
                    <a:cubicBezTo>
                      <a:pt x="654" y="249"/>
                      <a:pt x="654" y="249"/>
                      <a:pt x="654" y="249"/>
                    </a:cubicBezTo>
                    <a:cubicBezTo>
                      <a:pt x="651" y="249"/>
                      <a:pt x="651" y="249"/>
                      <a:pt x="651" y="249"/>
                    </a:cubicBezTo>
                    <a:cubicBezTo>
                      <a:pt x="649" y="251"/>
                      <a:pt x="649" y="251"/>
                      <a:pt x="649" y="251"/>
                    </a:cubicBezTo>
                    <a:cubicBezTo>
                      <a:pt x="649" y="251"/>
                      <a:pt x="649" y="251"/>
                      <a:pt x="649" y="251"/>
                    </a:cubicBezTo>
                    <a:cubicBezTo>
                      <a:pt x="648" y="250"/>
                      <a:pt x="648" y="250"/>
                      <a:pt x="648" y="250"/>
                    </a:cubicBezTo>
                    <a:cubicBezTo>
                      <a:pt x="645" y="251"/>
                      <a:pt x="645" y="251"/>
                      <a:pt x="645" y="251"/>
                    </a:cubicBezTo>
                    <a:cubicBezTo>
                      <a:pt x="638" y="259"/>
                      <a:pt x="638" y="259"/>
                      <a:pt x="638" y="259"/>
                    </a:cubicBezTo>
                    <a:cubicBezTo>
                      <a:pt x="638" y="260"/>
                      <a:pt x="638" y="260"/>
                      <a:pt x="638" y="260"/>
                    </a:cubicBezTo>
                    <a:cubicBezTo>
                      <a:pt x="637" y="262"/>
                      <a:pt x="637" y="262"/>
                      <a:pt x="637" y="262"/>
                    </a:cubicBezTo>
                    <a:cubicBezTo>
                      <a:pt x="636" y="267"/>
                      <a:pt x="636" y="267"/>
                      <a:pt x="636" y="267"/>
                    </a:cubicBezTo>
                    <a:cubicBezTo>
                      <a:pt x="637" y="269"/>
                      <a:pt x="637" y="269"/>
                      <a:pt x="637" y="269"/>
                    </a:cubicBezTo>
                    <a:cubicBezTo>
                      <a:pt x="641" y="269"/>
                      <a:pt x="641" y="269"/>
                      <a:pt x="641" y="269"/>
                    </a:cubicBezTo>
                    <a:cubicBezTo>
                      <a:pt x="641" y="267"/>
                      <a:pt x="641" y="267"/>
                      <a:pt x="641" y="267"/>
                    </a:cubicBezTo>
                    <a:cubicBezTo>
                      <a:pt x="640" y="266"/>
                      <a:pt x="640" y="266"/>
                      <a:pt x="640" y="266"/>
                    </a:cubicBezTo>
                    <a:cubicBezTo>
                      <a:pt x="640" y="266"/>
                      <a:pt x="640" y="266"/>
                      <a:pt x="640" y="266"/>
                    </a:cubicBezTo>
                    <a:cubicBezTo>
                      <a:pt x="642" y="267"/>
                      <a:pt x="642" y="267"/>
                      <a:pt x="642" y="267"/>
                    </a:cubicBezTo>
                    <a:cubicBezTo>
                      <a:pt x="642" y="268"/>
                      <a:pt x="642" y="268"/>
                      <a:pt x="642" y="268"/>
                    </a:cubicBezTo>
                    <a:cubicBezTo>
                      <a:pt x="641" y="271"/>
                      <a:pt x="641" y="271"/>
                      <a:pt x="641" y="271"/>
                    </a:cubicBezTo>
                    <a:cubicBezTo>
                      <a:pt x="639" y="270"/>
                      <a:pt x="639" y="270"/>
                      <a:pt x="639" y="270"/>
                    </a:cubicBezTo>
                    <a:cubicBezTo>
                      <a:pt x="636" y="271"/>
                      <a:pt x="636" y="271"/>
                      <a:pt x="636" y="271"/>
                    </a:cubicBezTo>
                    <a:cubicBezTo>
                      <a:pt x="635" y="270"/>
                      <a:pt x="635" y="270"/>
                      <a:pt x="635" y="270"/>
                    </a:cubicBezTo>
                    <a:cubicBezTo>
                      <a:pt x="633" y="271"/>
                      <a:pt x="633" y="271"/>
                      <a:pt x="633" y="271"/>
                    </a:cubicBezTo>
                    <a:cubicBezTo>
                      <a:pt x="629" y="272"/>
                      <a:pt x="629" y="272"/>
                      <a:pt x="629" y="272"/>
                    </a:cubicBezTo>
                    <a:cubicBezTo>
                      <a:pt x="630" y="271"/>
                      <a:pt x="630" y="271"/>
                      <a:pt x="630" y="271"/>
                    </a:cubicBezTo>
                    <a:cubicBezTo>
                      <a:pt x="630" y="270"/>
                      <a:pt x="630" y="270"/>
                      <a:pt x="630" y="270"/>
                    </a:cubicBezTo>
                    <a:cubicBezTo>
                      <a:pt x="628" y="272"/>
                      <a:pt x="628" y="272"/>
                      <a:pt x="628" y="272"/>
                    </a:cubicBezTo>
                    <a:cubicBezTo>
                      <a:pt x="627" y="274"/>
                      <a:pt x="627" y="274"/>
                      <a:pt x="627" y="274"/>
                    </a:cubicBezTo>
                    <a:cubicBezTo>
                      <a:pt x="624" y="274"/>
                      <a:pt x="624" y="274"/>
                      <a:pt x="624" y="274"/>
                    </a:cubicBezTo>
                    <a:cubicBezTo>
                      <a:pt x="622" y="272"/>
                      <a:pt x="622" y="272"/>
                      <a:pt x="622" y="272"/>
                    </a:cubicBezTo>
                    <a:cubicBezTo>
                      <a:pt x="616" y="273"/>
                      <a:pt x="616" y="273"/>
                      <a:pt x="616" y="273"/>
                    </a:cubicBezTo>
                    <a:cubicBezTo>
                      <a:pt x="613" y="274"/>
                      <a:pt x="613" y="274"/>
                      <a:pt x="613" y="274"/>
                    </a:cubicBezTo>
                    <a:cubicBezTo>
                      <a:pt x="608" y="277"/>
                      <a:pt x="608" y="277"/>
                      <a:pt x="608" y="277"/>
                    </a:cubicBezTo>
                    <a:cubicBezTo>
                      <a:pt x="607" y="277"/>
                      <a:pt x="607" y="277"/>
                      <a:pt x="607" y="277"/>
                    </a:cubicBezTo>
                    <a:cubicBezTo>
                      <a:pt x="606" y="278"/>
                      <a:pt x="606" y="278"/>
                      <a:pt x="606" y="278"/>
                    </a:cubicBezTo>
                    <a:cubicBezTo>
                      <a:pt x="604" y="280"/>
                      <a:pt x="604" y="280"/>
                      <a:pt x="604" y="280"/>
                    </a:cubicBezTo>
                    <a:cubicBezTo>
                      <a:pt x="605" y="282"/>
                      <a:pt x="605" y="282"/>
                      <a:pt x="605" y="282"/>
                    </a:cubicBezTo>
                    <a:cubicBezTo>
                      <a:pt x="604" y="284"/>
                      <a:pt x="604" y="284"/>
                      <a:pt x="604" y="284"/>
                    </a:cubicBezTo>
                    <a:cubicBezTo>
                      <a:pt x="603" y="287"/>
                      <a:pt x="603" y="287"/>
                      <a:pt x="603" y="287"/>
                    </a:cubicBezTo>
                    <a:cubicBezTo>
                      <a:pt x="600" y="290"/>
                      <a:pt x="600" y="290"/>
                      <a:pt x="600" y="290"/>
                    </a:cubicBezTo>
                    <a:cubicBezTo>
                      <a:pt x="597" y="292"/>
                      <a:pt x="597" y="292"/>
                      <a:pt x="597" y="292"/>
                    </a:cubicBezTo>
                    <a:cubicBezTo>
                      <a:pt x="594" y="295"/>
                      <a:pt x="594" y="295"/>
                      <a:pt x="594" y="295"/>
                    </a:cubicBezTo>
                    <a:cubicBezTo>
                      <a:pt x="592" y="296"/>
                      <a:pt x="592" y="296"/>
                      <a:pt x="592" y="296"/>
                    </a:cubicBezTo>
                    <a:cubicBezTo>
                      <a:pt x="591" y="297"/>
                      <a:pt x="591" y="297"/>
                      <a:pt x="591" y="297"/>
                    </a:cubicBezTo>
                    <a:cubicBezTo>
                      <a:pt x="591" y="295"/>
                      <a:pt x="591" y="295"/>
                      <a:pt x="591" y="295"/>
                    </a:cubicBezTo>
                    <a:cubicBezTo>
                      <a:pt x="590" y="294"/>
                      <a:pt x="590" y="294"/>
                      <a:pt x="590" y="294"/>
                    </a:cubicBezTo>
                    <a:cubicBezTo>
                      <a:pt x="589" y="292"/>
                      <a:pt x="589" y="292"/>
                      <a:pt x="589" y="292"/>
                    </a:cubicBezTo>
                    <a:cubicBezTo>
                      <a:pt x="589" y="290"/>
                      <a:pt x="589" y="290"/>
                      <a:pt x="589" y="290"/>
                    </a:cubicBezTo>
                    <a:cubicBezTo>
                      <a:pt x="588" y="292"/>
                      <a:pt x="588" y="292"/>
                      <a:pt x="588" y="292"/>
                    </a:cubicBezTo>
                    <a:cubicBezTo>
                      <a:pt x="588" y="295"/>
                      <a:pt x="588" y="295"/>
                      <a:pt x="588" y="295"/>
                    </a:cubicBezTo>
                    <a:cubicBezTo>
                      <a:pt x="588" y="300"/>
                      <a:pt x="588" y="300"/>
                      <a:pt x="588" y="300"/>
                    </a:cubicBezTo>
                    <a:cubicBezTo>
                      <a:pt x="587" y="304"/>
                      <a:pt x="587" y="304"/>
                      <a:pt x="587" y="304"/>
                    </a:cubicBezTo>
                    <a:cubicBezTo>
                      <a:pt x="583" y="307"/>
                      <a:pt x="583" y="307"/>
                      <a:pt x="583" y="307"/>
                    </a:cubicBezTo>
                    <a:cubicBezTo>
                      <a:pt x="582" y="311"/>
                      <a:pt x="582" y="311"/>
                      <a:pt x="582" y="311"/>
                    </a:cubicBezTo>
                    <a:cubicBezTo>
                      <a:pt x="580" y="313"/>
                      <a:pt x="580" y="313"/>
                      <a:pt x="580" y="313"/>
                    </a:cubicBezTo>
                    <a:cubicBezTo>
                      <a:pt x="578" y="315"/>
                      <a:pt x="578" y="315"/>
                      <a:pt x="578" y="315"/>
                    </a:cubicBezTo>
                    <a:cubicBezTo>
                      <a:pt x="577" y="317"/>
                      <a:pt x="577" y="317"/>
                      <a:pt x="577" y="317"/>
                    </a:cubicBezTo>
                    <a:cubicBezTo>
                      <a:pt x="576" y="316"/>
                      <a:pt x="576" y="316"/>
                      <a:pt x="576" y="316"/>
                    </a:cubicBezTo>
                    <a:cubicBezTo>
                      <a:pt x="578" y="313"/>
                      <a:pt x="578" y="313"/>
                      <a:pt x="578" y="313"/>
                    </a:cubicBezTo>
                    <a:cubicBezTo>
                      <a:pt x="580" y="310"/>
                      <a:pt x="580" y="310"/>
                      <a:pt x="580" y="310"/>
                    </a:cubicBezTo>
                    <a:cubicBezTo>
                      <a:pt x="580" y="306"/>
                      <a:pt x="580" y="306"/>
                      <a:pt x="580" y="306"/>
                    </a:cubicBezTo>
                    <a:cubicBezTo>
                      <a:pt x="580" y="304"/>
                      <a:pt x="580" y="304"/>
                      <a:pt x="580" y="304"/>
                    </a:cubicBezTo>
                    <a:cubicBezTo>
                      <a:pt x="581" y="300"/>
                      <a:pt x="581" y="300"/>
                      <a:pt x="581" y="300"/>
                    </a:cubicBezTo>
                    <a:cubicBezTo>
                      <a:pt x="580" y="299"/>
                      <a:pt x="580" y="299"/>
                      <a:pt x="580" y="299"/>
                    </a:cubicBezTo>
                    <a:cubicBezTo>
                      <a:pt x="582" y="297"/>
                      <a:pt x="582" y="297"/>
                      <a:pt x="582" y="297"/>
                    </a:cubicBezTo>
                    <a:cubicBezTo>
                      <a:pt x="583" y="295"/>
                      <a:pt x="583" y="295"/>
                      <a:pt x="583" y="295"/>
                    </a:cubicBezTo>
                    <a:cubicBezTo>
                      <a:pt x="585" y="293"/>
                      <a:pt x="585" y="293"/>
                      <a:pt x="585" y="293"/>
                    </a:cubicBezTo>
                    <a:cubicBezTo>
                      <a:pt x="585" y="292"/>
                      <a:pt x="585" y="292"/>
                      <a:pt x="585" y="292"/>
                    </a:cubicBezTo>
                    <a:cubicBezTo>
                      <a:pt x="584" y="292"/>
                      <a:pt x="584" y="292"/>
                      <a:pt x="584" y="292"/>
                    </a:cubicBezTo>
                    <a:cubicBezTo>
                      <a:pt x="580" y="295"/>
                      <a:pt x="580" y="295"/>
                      <a:pt x="580" y="295"/>
                    </a:cubicBezTo>
                    <a:cubicBezTo>
                      <a:pt x="579" y="297"/>
                      <a:pt x="579" y="297"/>
                      <a:pt x="579" y="297"/>
                    </a:cubicBezTo>
                    <a:cubicBezTo>
                      <a:pt x="576" y="300"/>
                      <a:pt x="576" y="300"/>
                      <a:pt x="576" y="300"/>
                    </a:cubicBezTo>
                    <a:cubicBezTo>
                      <a:pt x="576" y="303"/>
                      <a:pt x="576" y="303"/>
                      <a:pt x="576" y="303"/>
                    </a:cubicBezTo>
                    <a:cubicBezTo>
                      <a:pt x="578" y="305"/>
                      <a:pt x="578" y="305"/>
                      <a:pt x="578" y="305"/>
                    </a:cubicBezTo>
                    <a:cubicBezTo>
                      <a:pt x="577" y="306"/>
                      <a:pt x="577" y="306"/>
                      <a:pt x="577" y="306"/>
                    </a:cubicBezTo>
                    <a:cubicBezTo>
                      <a:pt x="572" y="305"/>
                      <a:pt x="572" y="305"/>
                      <a:pt x="572" y="305"/>
                    </a:cubicBezTo>
                    <a:cubicBezTo>
                      <a:pt x="570" y="304"/>
                      <a:pt x="570" y="304"/>
                      <a:pt x="570" y="304"/>
                    </a:cubicBezTo>
                    <a:cubicBezTo>
                      <a:pt x="572" y="303"/>
                      <a:pt x="572" y="303"/>
                      <a:pt x="572" y="303"/>
                    </a:cubicBezTo>
                    <a:cubicBezTo>
                      <a:pt x="573" y="301"/>
                      <a:pt x="573" y="301"/>
                      <a:pt x="573" y="301"/>
                    </a:cubicBezTo>
                    <a:cubicBezTo>
                      <a:pt x="570" y="303"/>
                      <a:pt x="570" y="303"/>
                      <a:pt x="570" y="303"/>
                    </a:cubicBezTo>
                    <a:cubicBezTo>
                      <a:pt x="569" y="305"/>
                      <a:pt x="569" y="305"/>
                      <a:pt x="569" y="305"/>
                    </a:cubicBezTo>
                    <a:cubicBezTo>
                      <a:pt x="570" y="306"/>
                      <a:pt x="570" y="306"/>
                      <a:pt x="570" y="306"/>
                    </a:cubicBezTo>
                    <a:cubicBezTo>
                      <a:pt x="576" y="307"/>
                      <a:pt x="576" y="307"/>
                      <a:pt x="576" y="307"/>
                    </a:cubicBezTo>
                    <a:cubicBezTo>
                      <a:pt x="576" y="310"/>
                      <a:pt x="576" y="310"/>
                      <a:pt x="576" y="310"/>
                    </a:cubicBezTo>
                    <a:cubicBezTo>
                      <a:pt x="574" y="311"/>
                      <a:pt x="574" y="311"/>
                      <a:pt x="574" y="311"/>
                    </a:cubicBezTo>
                    <a:cubicBezTo>
                      <a:pt x="572" y="310"/>
                      <a:pt x="572" y="310"/>
                      <a:pt x="572" y="310"/>
                    </a:cubicBezTo>
                    <a:cubicBezTo>
                      <a:pt x="575" y="312"/>
                      <a:pt x="575" y="312"/>
                      <a:pt x="575" y="312"/>
                    </a:cubicBezTo>
                    <a:cubicBezTo>
                      <a:pt x="574" y="314"/>
                      <a:pt x="574" y="314"/>
                      <a:pt x="574" y="314"/>
                    </a:cubicBezTo>
                    <a:cubicBezTo>
                      <a:pt x="573" y="314"/>
                      <a:pt x="573" y="314"/>
                      <a:pt x="573" y="314"/>
                    </a:cubicBezTo>
                    <a:cubicBezTo>
                      <a:pt x="572" y="313"/>
                      <a:pt x="572" y="313"/>
                      <a:pt x="572" y="313"/>
                    </a:cubicBezTo>
                    <a:cubicBezTo>
                      <a:pt x="573" y="316"/>
                      <a:pt x="573" y="316"/>
                      <a:pt x="573" y="316"/>
                    </a:cubicBezTo>
                    <a:cubicBezTo>
                      <a:pt x="572" y="317"/>
                      <a:pt x="572" y="317"/>
                      <a:pt x="572" y="317"/>
                    </a:cubicBezTo>
                    <a:cubicBezTo>
                      <a:pt x="569" y="316"/>
                      <a:pt x="569" y="316"/>
                      <a:pt x="569" y="316"/>
                    </a:cubicBezTo>
                    <a:cubicBezTo>
                      <a:pt x="572" y="320"/>
                      <a:pt x="572" y="320"/>
                      <a:pt x="572" y="320"/>
                    </a:cubicBezTo>
                    <a:cubicBezTo>
                      <a:pt x="574" y="320"/>
                      <a:pt x="574" y="320"/>
                      <a:pt x="574" y="320"/>
                    </a:cubicBezTo>
                    <a:cubicBezTo>
                      <a:pt x="576" y="321"/>
                      <a:pt x="576" y="321"/>
                      <a:pt x="576" y="321"/>
                    </a:cubicBezTo>
                    <a:cubicBezTo>
                      <a:pt x="576" y="329"/>
                      <a:pt x="576" y="329"/>
                      <a:pt x="576" y="329"/>
                    </a:cubicBezTo>
                    <a:cubicBezTo>
                      <a:pt x="575" y="326"/>
                      <a:pt x="575" y="326"/>
                      <a:pt x="575" y="326"/>
                    </a:cubicBezTo>
                    <a:cubicBezTo>
                      <a:pt x="573" y="325"/>
                      <a:pt x="573" y="325"/>
                      <a:pt x="573" y="325"/>
                    </a:cubicBezTo>
                    <a:cubicBezTo>
                      <a:pt x="572" y="326"/>
                      <a:pt x="572" y="326"/>
                      <a:pt x="572" y="326"/>
                    </a:cubicBezTo>
                    <a:cubicBezTo>
                      <a:pt x="569" y="327"/>
                      <a:pt x="569" y="327"/>
                      <a:pt x="569" y="327"/>
                    </a:cubicBezTo>
                    <a:cubicBezTo>
                      <a:pt x="568" y="325"/>
                      <a:pt x="568" y="325"/>
                      <a:pt x="568" y="325"/>
                    </a:cubicBezTo>
                    <a:cubicBezTo>
                      <a:pt x="567" y="328"/>
                      <a:pt x="567" y="328"/>
                      <a:pt x="567" y="328"/>
                    </a:cubicBezTo>
                    <a:cubicBezTo>
                      <a:pt x="570" y="328"/>
                      <a:pt x="570" y="328"/>
                      <a:pt x="570" y="328"/>
                    </a:cubicBezTo>
                    <a:cubicBezTo>
                      <a:pt x="573" y="328"/>
                      <a:pt x="573" y="328"/>
                      <a:pt x="573" y="328"/>
                    </a:cubicBezTo>
                    <a:cubicBezTo>
                      <a:pt x="574" y="330"/>
                      <a:pt x="574" y="330"/>
                      <a:pt x="574" y="330"/>
                    </a:cubicBezTo>
                    <a:cubicBezTo>
                      <a:pt x="572" y="332"/>
                      <a:pt x="572" y="332"/>
                      <a:pt x="572" y="332"/>
                    </a:cubicBezTo>
                    <a:cubicBezTo>
                      <a:pt x="567" y="331"/>
                      <a:pt x="567" y="331"/>
                      <a:pt x="567" y="331"/>
                    </a:cubicBezTo>
                    <a:cubicBezTo>
                      <a:pt x="567" y="332"/>
                      <a:pt x="567" y="332"/>
                      <a:pt x="567" y="332"/>
                    </a:cubicBezTo>
                    <a:cubicBezTo>
                      <a:pt x="564" y="332"/>
                      <a:pt x="564" y="332"/>
                      <a:pt x="564" y="332"/>
                    </a:cubicBezTo>
                    <a:cubicBezTo>
                      <a:pt x="567" y="334"/>
                      <a:pt x="567" y="334"/>
                      <a:pt x="567" y="334"/>
                    </a:cubicBezTo>
                    <a:cubicBezTo>
                      <a:pt x="565" y="336"/>
                      <a:pt x="565" y="336"/>
                      <a:pt x="565" y="336"/>
                    </a:cubicBezTo>
                    <a:cubicBezTo>
                      <a:pt x="567" y="336"/>
                      <a:pt x="567" y="336"/>
                      <a:pt x="567" y="336"/>
                    </a:cubicBezTo>
                    <a:cubicBezTo>
                      <a:pt x="569" y="337"/>
                      <a:pt x="569" y="337"/>
                      <a:pt x="569" y="337"/>
                    </a:cubicBezTo>
                    <a:cubicBezTo>
                      <a:pt x="566" y="340"/>
                      <a:pt x="566" y="340"/>
                      <a:pt x="566" y="340"/>
                    </a:cubicBezTo>
                    <a:cubicBezTo>
                      <a:pt x="567" y="338"/>
                      <a:pt x="567" y="338"/>
                      <a:pt x="567" y="338"/>
                    </a:cubicBezTo>
                    <a:cubicBezTo>
                      <a:pt x="565" y="339"/>
                      <a:pt x="565" y="339"/>
                      <a:pt x="565" y="339"/>
                    </a:cubicBezTo>
                    <a:cubicBezTo>
                      <a:pt x="562" y="340"/>
                      <a:pt x="562" y="340"/>
                      <a:pt x="562" y="340"/>
                    </a:cubicBezTo>
                    <a:cubicBezTo>
                      <a:pt x="560" y="339"/>
                      <a:pt x="560" y="339"/>
                      <a:pt x="560" y="339"/>
                    </a:cubicBezTo>
                    <a:cubicBezTo>
                      <a:pt x="557" y="341"/>
                      <a:pt x="557" y="341"/>
                      <a:pt x="557" y="341"/>
                    </a:cubicBezTo>
                    <a:cubicBezTo>
                      <a:pt x="554" y="344"/>
                      <a:pt x="554" y="344"/>
                      <a:pt x="554" y="344"/>
                    </a:cubicBezTo>
                    <a:cubicBezTo>
                      <a:pt x="552" y="345"/>
                      <a:pt x="552" y="345"/>
                      <a:pt x="552" y="345"/>
                    </a:cubicBezTo>
                    <a:cubicBezTo>
                      <a:pt x="548" y="346"/>
                      <a:pt x="548" y="346"/>
                      <a:pt x="548" y="346"/>
                    </a:cubicBezTo>
                    <a:cubicBezTo>
                      <a:pt x="542" y="349"/>
                      <a:pt x="542" y="349"/>
                      <a:pt x="542" y="349"/>
                    </a:cubicBezTo>
                    <a:cubicBezTo>
                      <a:pt x="538" y="355"/>
                      <a:pt x="538" y="355"/>
                      <a:pt x="538" y="355"/>
                    </a:cubicBezTo>
                    <a:cubicBezTo>
                      <a:pt x="532" y="358"/>
                      <a:pt x="532" y="358"/>
                      <a:pt x="532" y="358"/>
                    </a:cubicBezTo>
                    <a:cubicBezTo>
                      <a:pt x="531" y="360"/>
                      <a:pt x="531" y="360"/>
                      <a:pt x="531" y="360"/>
                    </a:cubicBezTo>
                    <a:cubicBezTo>
                      <a:pt x="528" y="360"/>
                      <a:pt x="528" y="360"/>
                      <a:pt x="528" y="360"/>
                    </a:cubicBezTo>
                    <a:cubicBezTo>
                      <a:pt x="526" y="361"/>
                      <a:pt x="526" y="361"/>
                      <a:pt x="526" y="361"/>
                    </a:cubicBezTo>
                    <a:cubicBezTo>
                      <a:pt x="524" y="362"/>
                      <a:pt x="524" y="362"/>
                      <a:pt x="524" y="362"/>
                    </a:cubicBezTo>
                    <a:cubicBezTo>
                      <a:pt x="523" y="364"/>
                      <a:pt x="523" y="364"/>
                      <a:pt x="523" y="364"/>
                    </a:cubicBezTo>
                    <a:cubicBezTo>
                      <a:pt x="521" y="366"/>
                      <a:pt x="521" y="366"/>
                      <a:pt x="521" y="366"/>
                    </a:cubicBezTo>
                    <a:cubicBezTo>
                      <a:pt x="521" y="367"/>
                      <a:pt x="521" y="367"/>
                      <a:pt x="521" y="367"/>
                    </a:cubicBezTo>
                    <a:cubicBezTo>
                      <a:pt x="519" y="369"/>
                      <a:pt x="519" y="369"/>
                      <a:pt x="519" y="369"/>
                    </a:cubicBezTo>
                    <a:cubicBezTo>
                      <a:pt x="518" y="372"/>
                      <a:pt x="518" y="372"/>
                      <a:pt x="518" y="372"/>
                    </a:cubicBezTo>
                    <a:cubicBezTo>
                      <a:pt x="515" y="376"/>
                      <a:pt x="515" y="376"/>
                      <a:pt x="515" y="376"/>
                    </a:cubicBezTo>
                    <a:cubicBezTo>
                      <a:pt x="512" y="382"/>
                      <a:pt x="512" y="382"/>
                      <a:pt x="512" y="382"/>
                    </a:cubicBezTo>
                    <a:cubicBezTo>
                      <a:pt x="512" y="385"/>
                      <a:pt x="512" y="385"/>
                      <a:pt x="512" y="385"/>
                    </a:cubicBezTo>
                    <a:cubicBezTo>
                      <a:pt x="512" y="389"/>
                      <a:pt x="512" y="389"/>
                      <a:pt x="512" y="389"/>
                    </a:cubicBezTo>
                    <a:cubicBezTo>
                      <a:pt x="514" y="395"/>
                      <a:pt x="514" y="395"/>
                      <a:pt x="514" y="395"/>
                    </a:cubicBezTo>
                    <a:cubicBezTo>
                      <a:pt x="514" y="397"/>
                      <a:pt x="514" y="397"/>
                      <a:pt x="514" y="397"/>
                    </a:cubicBezTo>
                    <a:cubicBezTo>
                      <a:pt x="513" y="398"/>
                      <a:pt x="513" y="398"/>
                      <a:pt x="513" y="398"/>
                    </a:cubicBezTo>
                    <a:cubicBezTo>
                      <a:pt x="513" y="401"/>
                      <a:pt x="513" y="401"/>
                      <a:pt x="513" y="401"/>
                    </a:cubicBezTo>
                    <a:cubicBezTo>
                      <a:pt x="514" y="406"/>
                      <a:pt x="514" y="406"/>
                      <a:pt x="514" y="406"/>
                    </a:cubicBezTo>
                    <a:cubicBezTo>
                      <a:pt x="515" y="403"/>
                      <a:pt x="515" y="403"/>
                      <a:pt x="515" y="403"/>
                    </a:cubicBezTo>
                    <a:cubicBezTo>
                      <a:pt x="515" y="399"/>
                      <a:pt x="515" y="399"/>
                      <a:pt x="515" y="399"/>
                    </a:cubicBezTo>
                    <a:cubicBezTo>
                      <a:pt x="515" y="398"/>
                      <a:pt x="515" y="398"/>
                      <a:pt x="515" y="398"/>
                    </a:cubicBezTo>
                    <a:cubicBezTo>
                      <a:pt x="516" y="399"/>
                      <a:pt x="516" y="399"/>
                      <a:pt x="516" y="399"/>
                    </a:cubicBezTo>
                    <a:cubicBezTo>
                      <a:pt x="515" y="402"/>
                      <a:pt x="515" y="402"/>
                      <a:pt x="515" y="402"/>
                    </a:cubicBezTo>
                    <a:cubicBezTo>
                      <a:pt x="515" y="407"/>
                      <a:pt x="515" y="407"/>
                      <a:pt x="515" y="407"/>
                    </a:cubicBezTo>
                    <a:cubicBezTo>
                      <a:pt x="516" y="411"/>
                      <a:pt x="516" y="411"/>
                      <a:pt x="516" y="411"/>
                    </a:cubicBezTo>
                    <a:cubicBezTo>
                      <a:pt x="517" y="419"/>
                      <a:pt x="517" y="419"/>
                      <a:pt x="517" y="419"/>
                    </a:cubicBezTo>
                    <a:cubicBezTo>
                      <a:pt x="515" y="425"/>
                      <a:pt x="515" y="425"/>
                      <a:pt x="515" y="425"/>
                    </a:cubicBezTo>
                    <a:cubicBezTo>
                      <a:pt x="513" y="428"/>
                      <a:pt x="513" y="428"/>
                      <a:pt x="513" y="428"/>
                    </a:cubicBezTo>
                    <a:cubicBezTo>
                      <a:pt x="513" y="431"/>
                      <a:pt x="513" y="431"/>
                      <a:pt x="513" y="431"/>
                    </a:cubicBezTo>
                    <a:cubicBezTo>
                      <a:pt x="510" y="433"/>
                      <a:pt x="510" y="433"/>
                      <a:pt x="510" y="433"/>
                    </a:cubicBezTo>
                    <a:cubicBezTo>
                      <a:pt x="508" y="434"/>
                      <a:pt x="508" y="434"/>
                      <a:pt x="508" y="434"/>
                    </a:cubicBezTo>
                    <a:cubicBezTo>
                      <a:pt x="505" y="434"/>
                      <a:pt x="505" y="434"/>
                      <a:pt x="505" y="434"/>
                    </a:cubicBezTo>
                    <a:cubicBezTo>
                      <a:pt x="503" y="434"/>
                      <a:pt x="503" y="434"/>
                      <a:pt x="503" y="434"/>
                    </a:cubicBezTo>
                    <a:cubicBezTo>
                      <a:pt x="502" y="432"/>
                      <a:pt x="502" y="432"/>
                      <a:pt x="502" y="432"/>
                    </a:cubicBezTo>
                    <a:cubicBezTo>
                      <a:pt x="502" y="431"/>
                      <a:pt x="502" y="431"/>
                      <a:pt x="502" y="431"/>
                    </a:cubicBezTo>
                    <a:cubicBezTo>
                      <a:pt x="503" y="433"/>
                      <a:pt x="503" y="433"/>
                      <a:pt x="503" y="433"/>
                    </a:cubicBezTo>
                    <a:cubicBezTo>
                      <a:pt x="505" y="432"/>
                      <a:pt x="505" y="432"/>
                      <a:pt x="505" y="432"/>
                    </a:cubicBezTo>
                    <a:cubicBezTo>
                      <a:pt x="505" y="430"/>
                      <a:pt x="505" y="430"/>
                      <a:pt x="505" y="430"/>
                    </a:cubicBezTo>
                    <a:cubicBezTo>
                      <a:pt x="503" y="429"/>
                      <a:pt x="503" y="429"/>
                      <a:pt x="503" y="429"/>
                    </a:cubicBezTo>
                    <a:cubicBezTo>
                      <a:pt x="501" y="427"/>
                      <a:pt x="501" y="427"/>
                      <a:pt x="501" y="427"/>
                    </a:cubicBezTo>
                    <a:cubicBezTo>
                      <a:pt x="499" y="426"/>
                      <a:pt x="499" y="426"/>
                      <a:pt x="499" y="426"/>
                    </a:cubicBezTo>
                    <a:cubicBezTo>
                      <a:pt x="499" y="422"/>
                      <a:pt x="499" y="422"/>
                      <a:pt x="499" y="422"/>
                    </a:cubicBezTo>
                    <a:cubicBezTo>
                      <a:pt x="498" y="419"/>
                      <a:pt x="498" y="419"/>
                      <a:pt x="498" y="419"/>
                    </a:cubicBezTo>
                    <a:cubicBezTo>
                      <a:pt x="499" y="416"/>
                      <a:pt x="499" y="416"/>
                      <a:pt x="499" y="416"/>
                    </a:cubicBezTo>
                    <a:cubicBezTo>
                      <a:pt x="498" y="415"/>
                      <a:pt x="498" y="415"/>
                      <a:pt x="498" y="415"/>
                    </a:cubicBezTo>
                    <a:cubicBezTo>
                      <a:pt x="498" y="416"/>
                      <a:pt x="498" y="416"/>
                      <a:pt x="498" y="416"/>
                    </a:cubicBezTo>
                    <a:cubicBezTo>
                      <a:pt x="497" y="416"/>
                      <a:pt x="497" y="416"/>
                      <a:pt x="497" y="416"/>
                    </a:cubicBezTo>
                    <a:cubicBezTo>
                      <a:pt x="496" y="411"/>
                      <a:pt x="496" y="411"/>
                      <a:pt x="496" y="411"/>
                    </a:cubicBezTo>
                    <a:cubicBezTo>
                      <a:pt x="498" y="408"/>
                      <a:pt x="498" y="408"/>
                      <a:pt x="498" y="408"/>
                    </a:cubicBezTo>
                    <a:cubicBezTo>
                      <a:pt x="498" y="406"/>
                      <a:pt x="498" y="406"/>
                      <a:pt x="498" y="406"/>
                    </a:cubicBezTo>
                    <a:cubicBezTo>
                      <a:pt x="498" y="406"/>
                      <a:pt x="498" y="406"/>
                      <a:pt x="498" y="406"/>
                    </a:cubicBezTo>
                    <a:cubicBezTo>
                      <a:pt x="496" y="407"/>
                      <a:pt x="496" y="407"/>
                      <a:pt x="496" y="407"/>
                    </a:cubicBezTo>
                    <a:cubicBezTo>
                      <a:pt x="495" y="408"/>
                      <a:pt x="495" y="408"/>
                      <a:pt x="495" y="408"/>
                    </a:cubicBezTo>
                    <a:cubicBezTo>
                      <a:pt x="495" y="403"/>
                      <a:pt x="495" y="403"/>
                      <a:pt x="495" y="403"/>
                    </a:cubicBezTo>
                    <a:cubicBezTo>
                      <a:pt x="498" y="399"/>
                      <a:pt x="498" y="399"/>
                      <a:pt x="498" y="399"/>
                    </a:cubicBezTo>
                    <a:cubicBezTo>
                      <a:pt x="498" y="396"/>
                      <a:pt x="498" y="396"/>
                      <a:pt x="498" y="396"/>
                    </a:cubicBezTo>
                    <a:cubicBezTo>
                      <a:pt x="495" y="392"/>
                      <a:pt x="495" y="392"/>
                      <a:pt x="495" y="392"/>
                    </a:cubicBezTo>
                    <a:cubicBezTo>
                      <a:pt x="493" y="388"/>
                      <a:pt x="493" y="388"/>
                      <a:pt x="493" y="388"/>
                    </a:cubicBezTo>
                    <a:cubicBezTo>
                      <a:pt x="491" y="386"/>
                      <a:pt x="491" y="386"/>
                      <a:pt x="491" y="386"/>
                    </a:cubicBezTo>
                    <a:cubicBezTo>
                      <a:pt x="489" y="385"/>
                      <a:pt x="489" y="385"/>
                      <a:pt x="489" y="385"/>
                    </a:cubicBezTo>
                    <a:cubicBezTo>
                      <a:pt x="486" y="386"/>
                      <a:pt x="486" y="386"/>
                      <a:pt x="486" y="386"/>
                    </a:cubicBezTo>
                    <a:cubicBezTo>
                      <a:pt x="484" y="387"/>
                      <a:pt x="484" y="387"/>
                      <a:pt x="484" y="387"/>
                    </a:cubicBezTo>
                    <a:cubicBezTo>
                      <a:pt x="484" y="388"/>
                      <a:pt x="484" y="388"/>
                      <a:pt x="484" y="388"/>
                    </a:cubicBezTo>
                    <a:cubicBezTo>
                      <a:pt x="480" y="389"/>
                      <a:pt x="480" y="389"/>
                      <a:pt x="480" y="389"/>
                    </a:cubicBezTo>
                    <a:cubicBezTo>
                      <a:pt x="480" y="390"/>
                      <a:pt x="480" y="390"/>
                      <a:pt x="480" y="390"/>
                    </a:cubicBezTo>
                    <a:cubicBezTo>
                      <a:pt x="479" y="390"/>
                      <a:pt x="479" y="390"/>
                      <a:pt x="479" y="390"/>
                    </a:cubicBezTo>
                    <a:cubicBezTo>
                      <a:pt x="478" y="389"/>
                      <a:pt x="478" y="389"/>
                      <a:pt x="478" y="389"/>
                    </a:cubicBezTo>
                    <a:cubicBezTo>
                      <a:pt x="478" y="387"/>
                      <a:pt x="478" y="387"/>
                      <a:pt x="478" y="387"/>
                    </a:cubicBezTo>
                    <a:cubicBezTo>
                      <a:pt x="479" y="387"/>
                      <a:pt x="479" y="387"/>
                      <a:pt x="479" y="387"/>
                    </a:cubicBezTo>
                    <a:cubicBezTo>
                      <a:pt x="478" y="385"/>
                      <a:pt x="478" y="385"/>
                      <a:pt x="478" y="385"/>
                    </a:cubicBezTo>
                    <a:cubicBezTo>
                      <a:pt x="477" y="383"/>
                      <a:pt x="477" y="383"/>
                      <a:pt x="477" y="383"/>
                    </a:cubicBezTo>
                    <a:cubicBezTo>
                      <a:pt x="476" y="385"/>
                      <a:pt x="476" y="385"/>
                      <a:pt x="476" y="385"/>
                    </a:cubicBezTo>
                    <a:cubicBezTo>
                      <a:pt x="474" y="384"/>
                      <a:pt x="474" y="384"/>
                      <a:pt x="474" y="384"/>
                    </a:cubicBezTo>
                    <a:cubicBezTo>
                      <a:pt x="473" y="383"/>
                      <a:pt x="473" y="383"/>
                      <a:pt x="473" y="383"/>
                    </a:cubicBezTo>
                    <a:cubicBezTo>
                      <a:pt x="475" y="383"/>
                      <a:pt x="475" y="383"/>
                      <a:pt x="475" y="383"/>
                    </a:cubicBezTo>
                    <a:cubicBezTo>
                      <a:pt x="471" y="382"/>
                      <a:pt x="471" y="382"/>
                      <a:pt x="471" y="382"/>
                    </a:cubicBezTo>
                    <a:cubicBezTo>
                      <a:pt x="470" y="382"/>
                      <a:pt x="470" y="382"/>
                      <a:pt x="470" y="382"/>
                    </a:cubicBezTo>
                    <a:cubicBezTo>
                      <a:pt x="468" y="383"/>
                      <a:pt x="468" y="383"/>
                      <a:pt x="468" y="383"/>
                    </a:cubicBezTo>
                    <a:cubicBezTo>
                      <a:pt x="466" y="382"/>
                      <a:pt x="466" y="382"/>
                      <a:pt x="466" y="382"/>
                    </a:cubicBezTo>
                    <a:cubicBezTo>
                      <a:pt x="464" y="382"/>
                      <a:pt x="464" y="382"/>
                      <a:pt x="464" y="382"/>
                    </a:cubicBezTo>
                    <a:cubicBezTo>
                      <a:pt x="462" y="382"/>
                      <a:pt x="462" y="382"/>
                      <a:pt x="462" y="382"/>
                    </a:cubicBezTo>
                    <a:cubicBezTo>
                      <a:pt x="461" y="383"/>
                      <a:pt x="461" y="383"/>
                      <a:pt x="461" y="383"/>
                    </a:cubicBezTo>
                    <a:cubicBezTo>
                      <a:pt x="459" y="383"/>
                      <a:pt x="459" y="383"/>
                      <a:pt x="459" y="383"/>
                    </a:cubicBezTo>
                    <a:cubicBezTo>
                      <a:pt x="460" y="382"/>
                      <a:pt x="460" y="382"/>
                      <a:pt x="460" y="382"/>
                    </a:cubicBezTo>
                    <a:cubicBezTo>
                      <a:pt x="460" y="380"/>
                      <a:pt x="460" y="380"/>
                      <a:pt x="460" y="380"/>
                    </a:cubicBezTo>
                    <a:cubicBezTo>
                      <a:pt x="458" y="381"/>
                      <a:pt x="458" y="381"/>
                      <a:pt x="458" y="381"/>
                    </a:cubicBezTo>
                    <a:cubicBezTo>
                      <a:pt x="458" y="382"/>
                      <a:pt x="458" y="382"/>
                      <a:pt x="458" y="382"/>
                    </a:cubicBezTo>
                    <a:cubicBezTo>
                      <a:pt x="454" y="382"/>
                      <a:pt x="454" y="382"/>
                      <a:pt x="454" y="382"/>
                    </a:cubicBezTo>
                    <a:cubicBezTo>
                      <a:pt x="450" y="382"/>
                      <a:pt x="450" y="382"/>
                      <a:pt x="450" y="382"/>
                    </a:cubicBezTo>
                    <a:cubicBezTo>
                      <a:pt x="448" y="383"/>
                      <a:pt x="448" y="383"/>
                      <a:pt x="448" y="383"/>
                    </a:cubicBezTo>
                    <a:cubicBezTo>
                      <a:pt x="447" y="382"/>
                      <a:pt x="447" y="382"/>
                      <a:pt x="447" y="382"/>
                    </a:cubicBezTo>
                    <a:cubicBezTo>
                      <a:pt x="443" y="383"/>
                      <a:pt x="443" y="383"/>
                      <a:pt x="443" y="383"/>
                    </a:cubicBezTo>
                    <a:cubicBezTo>
                      <a:pt x="442" y="382"/>
                      <a:pt x="442" y="382"/>
                      <a:pt x="442" y="382"/>
                    </a:cubicBezTo>
                    <a:cubicBezTo>
                      <a:pt x="440" y="381"/>
                      <a:pt x="440" y="381"/>
                      <a:pt x="440" y="381"/>
                    </a:cubicBezTo>
                    <a:cubicBezTo>
                      <a:pt x="437" y="382"/>
                      <a:pt x="437" y="382"/>
                      <a:pt x="437" y="382"/>
                    </a:cubicBezTo>
                    <a:cubicBezTo>
                      <a:pt x="437" y="382"/>
                      <a:pt x="437" y="382"/>
                      <a:pt x="437" y="382"/>
                    </a:cubicBezTo>
                    <a:cubicBezTo>
                      <a:pt x="439" y="383"/>
                      <a:pt x="439" y="383"/>
                      <a:pt x="439" y="383"/>
                    </a:cubicBezTo>
                    <a:cubicBezTo>
                      <a:pt x="440" y="385"/>
                      <a:pt x="440" y="385"/>
                      <a:pt x="440" y="385"/>
                    </a:cubicBezTo>
                    <a:cubicBezTo>
                      <a:pt x="442" y="384"/>
                      <a:pt x="442" y="384"/>
                      <a:pt x="442" y="384"/>
                    </a:cubicBezTo>
                    <a:cubicBezTo>
                      <a:pt x="443" y="384"/>
                      <a:pt x="443" y="384"/>
                      <a:pt x="443" y="384"/>
                    </a:cubicBezTo>
                    <a:cubicBezTo>
                      <a:pt x="443" y="386"/>
                      <a:pt x="443" y="386"/>
                      <a:pt x="443" y="386"/>
                    </a:cubicBezTo>
                    <a:cubicBezTo>
                      <a:pt x="445" y="385"/>
                      <a:pt x="445" y="385"/>
                      <a:pt x="445" y="385"/>
                    </a:cubicBezTo>
                    <a:cubicBezTo>
                      <a:pt x="446" y="386"/>
                      <a:pt x="446" y="386"/>
                      <a:pt x="446" y="386"/>
                    </a:cubicBezTo>
                    <a:cubicBezTo>
                      <a:pt x="444" y="388"/>
                      <a:pt x="444" y="388"/>
                      <a:pt x="444" y="388"/>
                    </a:cubicBezTo>
                    <a:cubicBezTo>
                      <a:pt x="443" y="390"/>
                      <a:pt x="443" y="390"/>
                      <a:pt x="443" y="390"/>
                    </a:cubicBezTo>
                    <a:cubicBezTo>
                      <a:pt x="443" y="391"/>
                      <a:pt x="443" y="391"/>
                      <a:pt x="443" y="391"/>
                    </a:cubicBezTo>
                    <a:cubicBezTo>
                      <a:pt x="445" y="392"/>
                      <a:pt x="445" y="392"/>
                      <a:pt x="445" y="392"/>
                    </a:cubicBezTo>
                    <a:cubicBezTo>
                      <a:pt x="445" y="393"/>
                      <a:pt x="445" y="393"/>
                      <a:pt x="445" y="393"/>
                    </a:cubicBezTo>
                    <a:cubicBezTo>
                      <a:pt x="446" y="394"/>
                      <a:pt x="446" y="394"/>
                      <a:pt x="446" y="394"/>
                    </a:cubicBezTo>
                    <a:cubicBezTo>
                      <a:pt x="446" y="396"/>
                      <a:pt x="446" y="396"/>
                      <a:pt x="446" y="396"/>
                    </a:cubicBezTo>
                    <a:cubicBezTo>
                      <a:pt x="444" y="395"/>
                      <a:pt x="444" y="395"/>
                      <a:pt x="444" y="395"/>
                    </a:cubicBezTo>
                    <a:cubicBezTo>
                      <a:pt x="443" y="394"/>
                      <a:pt x="443" y="394"/>
                      <a:pt x="443" y="394"/>
                    </a:cubicBezTo>
                    <a:cubicBezTo>
                      <a:pt x="441" y="391"/>
                      <a:pt x="441" y="391"/>
                      <a:pt x="441" y="391"/>
                    </a:cubicBezTo>
                    <a:cubicBezTo>
                      <a:pt x="440" y="390"/>
                      <a:pt x="440" y="390"/>
                      <a:pt x="440" y="390"/>
                    </a:cubicBezTo>
                    <a:cubicBezTo>
                      <a:pt x="438" y="390"/>
                      <a:pt x="438" y="390"/>
                      <a:pt x="438" y="390"/>
                    </a:cubicBezTo>
                    <a:cubicBezTo>
                      <a:pt x="438" y="392"/>
                      <a:pt x="438" y="392"/>
                      <a:pt x="438" y="392"/>
                    </a:cubicBezTo>
                    <a:cubicBezTo>
                      <a:pt x="438" y="393"/>
                      <a:pt x="438" y="393"/>
                      <a:pt x="438" y="393"/>
                    </a:cubicBezTo>
                    <a:cubicBezTo>
                      <a:pt x="437" y="394"/>
                      <a:pt x="437" y="394"/>
                      <a:pt x="437" y="394"/>
                    </a:cubicBezTo>
                    <a:cubicBezTo>
                      <a:pt x="435" y="393"/>
                      <a:pt x="435" y="393"/>
                      <a:pt x="435" y="393"/>
                    </a:cubicBezTo>
                    <a:cubicBezTo>
                      <a:pt x="433" y="393"/>
                      <a:pt x="433" y="393"/>
                      <a:pt x="433" y="393"/>
                    </a:cubicBezTo>
                    <a:cubicBezTo>
                      <a:pt x="432" y="394"/>
                      <a:pt x="432" y="394"/>
                      <a:pt x="432" y="394"/>
                    </a:cubicBezTo>
                    <a:cubicBezTo>
                      <a:pt x="429" y="394"/>
                      <a:pt x="429" y="394"/>
                      <a:pt x="429" y="394"/>
                    </a:cubicBezTo>
                    <a:cubicBezTo>
                      <a:pt x="428" y="393"/>
                      <a:pt x="428" y="393"/>
                      <a:pt x="428" y="393"/>
                    </a:cubicBezTo>
                    <a:cubicBezTo>
                      <a:pt x="429" y="390"/>
                      <a:pt x="429" y="390"/>
                      <a:pt x="429" y="390"/>
                    </a:cubicBezTo>
                    <a:cubicBezTo>
                      <a:pt x="426" y="390"/>
                      <a:pt x="426" y="390"/>
                      <a:pt x="426" y="390"/>
                    </a:cubicBezTo>
                    <a:cubicBezTo>
                      <a:pt x="424" y="390"/>
                      <a:pt x="424" y="390"/>
                      <a:pt x="424" y="390"/>
                    </a:cubicBezTo>
                    <a:cubicBezTo>
                      <a:pt x="423" y="390"/>
                      <a:pt x="423" y="390"/>
                      <a:pt x="423" y="390"/>
                    </a:cubicBezTo>
                    <a:cubicBezTo>
                      <a:pt x="425" y="388"/>
                      <a:pt x="425" y="388"/>
                      <a:pt x="425" y="388"/>
                    </a:cubicBezTo>
                    <a:cubicBezTo>
                      <a:pt x="423" y="388"/>
                      <a:pt x="423" y="388"/>
                      <a:pt x="423" y="388"/>
                    </a:cubicBezTo>
                    <a:cubicBezTo>
                      <a:pt x="422" y="388"/>
                      <a:pt x="422" y="388"/>
                      <a:pt x="422" y="388"/>
                    </a:cubicBezTo>
                    <a:cubicBezTo>
                      <a:pt x="421" y="389"/>
                      <a:pt x="421" y="389"/>
                      <a:pt x="421" y="389"/>
                    </a:cubicBezTo>
                    <a:cubicBezTo>
                      <a:pt x="420" y="390"/>
                      <a:pt x="420" y="390"/>
                      <a:pt x="420" y="390"/>
                    </a:cubicBezTo>
                    <a:cubicBezTo>
                      <a:pt x="418" y="390"/>
                      <a:pt x="418" y="390"/>
                      <a:pt x="418" y="390"/>
                    </a:cubicBezTo>
                    <a:cubicBezTo>
                      <a:pt x="413" y="387"/>
                      <a:pt x="413" y="387"/>
                      <a:pt x="413" y="387"/>
                    </a:cubicBezTo>
                    <a:cubicBezTo>
                      <a:pt x="412" y="387"/>
                      <a:pt x="412" y="387"/>
                      <a:pt x="412" y="387"/>
                    </a:cubicBezTo>
                    <a:cubicBezTo>
                      <a:pt x="405" y="389"/>
                      <a:pt x="405" y="389"/>
                      <a:pt x="405" y="389"/>
                    </a:cubicBezTo>
                    <a:cubicBezTo>
                      <a:pt x="400" y="392"/>
                      <a:pt x="400" y="392"/>
                      <a:pt x="400" y="392"/>
                    </a:cubicBezTo>
                    <a:cubicBezTo>
                      <a:pt x="401" y="390"/>
                      <a:pt x="401" y="390"/>
                      <a:pt x="401" y="390"/>
                    </a:cubicBezTo>
                    <a:cubicBezTo>
                      <a:pt x="400" y="389"/>
                      <a:pt x="400" y="389"/>
                      <a:pt x="400" y="389"/>
                    </a:cubicBezTo>
                    <a:cubicBezTo>
                      <a:pt x="398" y="390"/>
                      <a:pt x="398" y="390"/>
                      <a:pt x="398" y="390"/>
                    </a:cubicBezTo>
                    <a:cubicBezTo>
                      <a:pt x="397" y="392"/>
                      <a:pt x="397" y="392"/>
                      <a:pt x="397" y="392"/>
                    </a:cubicBezTo>
                    <a:cubicBezTo>
                      <a:pt x="399" y="392"/>
                      <a:pt x="399" y="392"/>
                      <a:pt x="399" y="392"/>
                    </a:cubicBezTo>
                    <a:cubicBezTo>
                      <a:pt x="397" y="394"/>
                      <a:pt x="397" y="394"/>
                      <a:pt x="397" y="394"/>
                    </a:cubicBezTo>
                    <a:cubicBezTo>
                      <a:pt x="393" y="396"/>
                      <a:pt x="393" y="396"/>
                      <a:pt x="393" y="396"/>
                    </a:cubicBezTo>
                    <a:cubicBezTo>
                      <a:pt x="389" y="399"/>
                      <a:pt x="389" y="399"/>
                      <a:pt x="389" y="399"/>
                    </a:cubicBezTo>
                    <a:cubicBezTo>
                      <a:pt x="387" y="400"/>
                      <a:pt x="387" y="400"/>
                      <a:pt x="387" y="400"/>
                    </a:cubicBezTo>
                    <a:cubicBezTo>
                      <a:pt x="385" y="401"/>
                      <a:pt x="385" y="401"/>
                      <a:pt x="385" y="401"/>
                    </a:cubicBezTo>
                    <a:cubicBezTo>
                      <a:pt x="382" y="402"/>
                      <a:pt x="382" y="402"/>
                      <a:pt x="382" y="402"/>
                    </a:cubicBezTo>
                    <a:cubicBezTo>
                      <a:pt x="381" y="403"/>
                      <a:pt x="381" y="403"/>
                      <a:pt x="381" y="403"/>
                    </a:cubicBezTo>
                    <a:cubicBezTo>
                      <a:pt x="378" y="404"/>
                      <a:pt x="378" y="404"/>
                      <a:pt x="378" y="404"/>
                    </a:cubicBezTo>
                    <a:cubicBezTo>
                      <a:pt x="376" y="405"/>
                      <a:pt x="376" y="405"/>
                      <a:pt x="376" y="405"/>
                    </a:cubicBezTo>
                    <a:cubicBezTo>
                      <a:pt x="374" y="406"/>
                      <a:pt x="374" y="406"/>
                      <a:pt x="374" y="406"/>
                    </a:cubicBezTo>
                    <a:cubicBezTo>
                      <a:pt x="373" y="406"/>
                      <a:pt x="373" y="406"/>
                      <a:pt x="373" y="406"/>
                    </a:cubicBezTo>
                    <a:cubicBezTo>
                      <a:pt x="372" y="409"/>
                      <a:pt x="372" y="409"/>
                      <a:pt x="372" y="409"/>
                    </a:cubicBezTo>
                    <a:cubicBezTo>
                      <a:pt x="371" y="410"/>
                      <a:pt x="371" y="410"/>
                      <a:pt x="371" y="410"/>
                    </a:cubicBezTo>
                    <a:cubicBezTo>
                      <a:pt x="369" y="412"/>
                      <a:pt x="369" y="412"/>
                      <a:pt x="369" y="412"/>
                    </a:cubicBezTo>
                    <a:cubicBezTo>
                      <a:pt x="370" y="413"/>
                      <a:pt x="370" y="413"/>
                      <a:pt x="370" y="413"/>
                    </a:cubicBezTo>
                    <a:cubicBezTo>
                      <a:pt x="369" y="415"/>
                      <a:pt x="369" y="415"/>
                      <a:pt x="369" y="415"/>
                    </a:cubicBezTo>
                    <a:cubicBezTo>
                      <a:pt x="369" y="421"/>
                      <a:pt x="369" y="421"/>
                      <a:pt x="369" y="421"/>
                    </a:cubicBezTo>
                    <a:cubicBezTo>
                      <a:pt x="370" y="423"/>
                      <a:pt x="370" y="423"/>
                      <a:pt x="370" y="423"/>
                    </a:cubicBezTo>
                    <a:cubicBezTo>
                      <a:pt x="370" y="426"/>
                      <a:pt x="370" y="426"/>
                      <a:pt x="370" y="426"/>
                    </a:cubicBezTo>
                    <a:cubicBezTo>
                      <a:pt x="366" y="425"/>
                      <a:pt x="366" y="425"/>
                      <a:pt x="366" y="425"/>
                    </a:cubicBezTo>
                    <a:cubicBezTo>
                      <a:pt x="361" y="424"/>
                      <a:pt x="361" y="424"/>
                      <a:pt x="361" y="424"/>
                    </a:cubicBezTo>
                    <a:cubicBezTo>
                      <a:pt x="357" y="422"/>
                      <a:pt x="357" y="422"/>
                      <a:pt x="357" y="422"/>
                    </a:cubicBezTo>
                    <a:cubicBezTo>
                      <a:pt x="354" y="419"/>
                      <a:pt x="354" y="419"/>
                      <a:pt x="354" y="419"/>
                    </a:cubicBezTo>
                    <a:cubicBezTo>
                      <a:pt x="354" y="416"/>
                      <a:pt x="354" y="416"/>
                      <a:pt x="354" y="416"/>
                    </a:cubicBezTo>
                    <a:cubicBezTo>
                      <a:pt x="353" y="409"/>
                      <a:pt x="353" y="409"/>
                      <a:pt x="353" y="409"/>
                    </a:cubicBezTo>
                    <a:cubicBezTo>
                      <a:pt x="349" y="403"/>
                      <a:pt x="349" y="403"/>
                      <a:pt x="349" y="403"/>
                    </a:cubicBezTo>
                    <a:cubicBezTo>
                      <a:pt x="348" y="392"/>
                      <a:pt x="348" y="392"/>
                      <a:pt x="348" y="392"/>
                    </a:cubicBezTo>
                    <a:cubicBezTo>
                      <a:pt x="346" y="390"/>
                      <a:pt x="346" y="390"/>
                      <a:pt x="346" y="390"/>
                    </a:cubicBezTo>
                    <a:cubicBezTo>
                      <a:pt x="346" y="388"/>
                      <a:pt x="346" y="388"/>
                      <a:pt x="346" y="388"/>
                    </a:cubicBezTo>
                    <a:cubicBezTo>
                      <a:pt x="338" y="387"/>
                      <a:pt x="338" y="387"/>
                      <a:pt x="338" y="387"/>
                    </a:cubicBezTo>
                    <a:cubicBezTo>
                      <a:pt x="334" y="389"/>
                      <a:pt x="334" y="389"/>
                      <a:pt x="334" y="389"/>
                    </a:cubicBezTo>
                    <a:cubicBezTo>
                      <a:pt x="332" y="393"/>
                      <a:pt x="332" y="393"/>
                      <a:pt x="332" y="393"/>
                    </a:cubicBezTo>
                    <a:cubicBezTo>
                      <a:pt x="329" y="395"/>
                      <a:pt x="329" y="395"/>
                      <a:pt x="329" y="395"/>
                    </a:cubicBezTo>
                    <a:cubicBezTo>
                      <a:pt x="325" y="393"/>
                      <a:pt x="325" y="393"/>
                      <a:pt x="325" y="393"/>
                    </a:cubicBezTo>
                    <a:cubicBezTo>
                      <a:pt x="318" y="390"/>
                      <a:pt x="318" y="390"/>
                      <a:pt x="318" y="390"/>
                    </a:cubicBezTo>
                    <a:cubicBezTo>
                      <a:pt x="317" y="384"/>
                      <a:pt x="317" y="384"/>
                      <a:pt x="317" y="384"/>
                    </a:cubicBezTo>
                    <a:cubicBezTo>
                      <a:pt x="317" y="381"/>
                      <a:pt x="317" y="381"/>
                      <a:pt x="317" y="381"/>
                    </a:cubicBezTo>
                    <a:cubicBezTo>
                      <a:pt x="312" y="373"/>
                      <a:pt x="312" y="373"/>
                      <a:pt x="312" y="373"/>
                    </a:cubicBezTo>
                    <a:cubicBezTo>
                      <a:pt x="309" y="368"/>
                      <a:pt x="309" y="368"/>
                      <a:pt x="309" y="368"/>
                    </a:cubicBezTo>
                    <a:cubicBezTo>
                      <a:pt x="296" y="368"/>
                      <a:pt x="296" y="368"/>
                      <a:pt x="296" y="368"/>
                    </a:cubicBezTo>
                    <a:cubicBezTo>
                      <a:pt x="293" y="372"/>
                      <a:pt x="293" y="372"/>
                      <a:pt x="293" y="372"/>
                    </a:cubicBezTo>
                    <a:cubicBezTo>
                      <a:pt x="268" y="372"/>
                      <a:pt x="268" y="372"/>
                      <a:pt x="268" y="372"/>
                    </a:cubicBezTo>
                    <a:cubicBezTo>
                      <a:pt x="243" y="360"/>
                      <a:pt x="243" y="360"/>
                      <a:pt x="243" y="360"/>
                    </a:cubicBezTo>
                    <a:cubicBezTo>
                      <a:pt x="242" y="358"/>
                      <a:pt x="242" y="358"/>
                      <a:pt x="242" y="358"/>
                    </a:cubicBezTo>
                    <a:cubicBezTo>
                      <a:pt x="223" y="359"/>
                      <a:pt x="223" y="359"/>
                      <a:pt x="223" y="359"/>
                    </a:cubicBezTo>
                    <a:cubicBezTo>
                      <a:pt x="223" y="358"/>
                      <a:pt x="223" y="358"/>
                      <a:pt x="223" y="358"/>
                    </a:cubicBezTo>
                    <a:cubicBezTo>
                      <a:pt x="224" y="354"/>
                      <a:pt x="224" y="354"/>
                      <a:pt x="224" y="354"/>
                    </a:cubicBezTo>
                    <a:cubicBezTo>
                      <a:pt x="223" y="350"/>
                      <a:pt x="223" y="350"/>
                      <a:pt x="223" y="350"/>
                    </a:cubicBezTo>
                    <a:cubicBezTo>
                      <a:pt x="220" y="347"/>
                      <a:pt x="220" y="347"/>
                      <a:pt x="220" y="347"/>
                    </a:cubicBezTo>
                    <a:cubicBezTo>
                      <a:pt x="219" y="345"/>
                      <a:pt x="219" y="345"/>
                      <a:pt x="219" y="345"/>
                    </a:cubicBezTo>
                    <a:cubicBezTo>
                      <a:pt x="215" y="345"/>
                      <a:pt x="215" y="345"/>
                      <a:pt x="215" y="345"/>
                    </a:cubicBezTo>
                    <a:cubicBezTo>
                      <a:pt x="213" y="345"/>
                      <a:pt x="213" y="345"/>
                      <a:pt x="213" y="345"/>
                    </a:cubicBezTo>
                    <a:cubicBezTo>
                      <a:pt x="210" y="342"/>
                      <a:pt x="210" y="342"/>
                      <a:pt x="210" y="342"/>
                    </a:cubicBezTo>
                    <a:cubicBezTo>
                      <a:pt x="204" y="341"/>
                      <a:pt x="204" y="341"/>
                      <a:pt x="204" y="341"/>
                    </a:cubicBezTo>
                    <a:cubicBezTo>
                      <a:pt x="203" y="340"/>
                      <a:pt x="203" y="340"/>
                      <a:pt x="203" y="340"/>
                    </a:cubicBezTo>
                    <a:cubicBezTo>
                      <a:pt x="204" y="336"/>
                      <a:pt x="204" y="336"/>
                      <a:pt x="204" y="336"/>
                    </a:cubicBezTo>
                    <a:cubicBezTo>
                      <a:pt x="205" y="335"/>
                      <a:pt x="205" y="335"/>
                      <a:pt x="205" y="335"/>
                    </a:cubicBezTo>
                    <a:cubicBezTo>
                      <a:pt x="204" y="332"/>
                      <a:pt x="204" y="332"/>
                      <a:pt x="204" y="332"/>
                    </a:cubicBezTo>
                    <a:cubicBezTo>
                      <a:pt x="202" y="329"/>
                      <a:pt x="202" y="329"/>
                      <a:pt x="202" y="329"/>
                    </a:cubicBezTo>
                    <a:cubicBezTo>
                      <a:pt x="202" y="325"/>
                      <a:pt x="202" y="325"/>
                      <a:pt x="202" y="325"/>
                    </a:cubicBezTo>
                    <a:cubicBezTo>
                      <a:pt x="201" y="323"/>
                      <a:pt x="201" y="323"/>
                      <a:pt x="201" y="323"/>
                    </a:cubicBezTo>
                    <a:cubicBezTo>
                      <a:pt x="202" y="320"/>
                      <a:pt x="202" y="320"/>
                      <a:pt x="202" y="320"/>
                    </a:cubicBezTo>
                    <a:cubicBezTo>
                      <a:pt x="204" y="318"/>
                      <a:pt x="204" y="318"/>
                      <a:pt x="204" y="318"/>
                    </a:cubicBezTo>
                    <a:cubicBezTo>
                      <a:pt x="204" y="316"/>
                      <a:pt x="204" y="316"/>
                      <a:pt x="204" y="316"/>
                    </a:cubicBezTo>
                    <a:cubicBezTo>
                      <a:pt x="202" y="315"/>
                      <a:pt x="202" y="315"/>
                      <a:pt x="202" y="315"/>
                    </a:cubicBezTo>
                    <a:cubicBezTo>
                      <a:pt x="202" y="308"/>
                      <a:pt x="202" y="308"/>
                      <a:pt x="202" y="308"/>
                    </a:cubicBezTo>
                    <a:cubicBezTo>
                      <a:pt x="202" y="307"/>
                      <a:pt x="202" y="307"/>
                      <a:pt x="202" y="307"/>
                    </a:cubicBezTo>
                    <a:cubicBezTo>
                      <a:pt x="204" y="308"/>
                      <a:pt x="204" y="308"/>
                      <a:pt x="204" y="308"/>
                    </a:cubicBezTo>
                    <a:cubicBezTo>
                      <a:pt x="204" y="309"/>
                      <a:pt x="204" y="309"/>
                      <a:pt x="204" y="309"/>
                    </a:cubicBezTo>
                    <a:cubicBezTo>
                      <a:pt x="205" y="308"/>
                      <a:pt x="205" y="308"/>
                      <a:pt x="205" y="308"/>
                    </a:cubicBezTo>
                    <a:cubicBezTo>
                      <a:pt x="205" y="306"/>
                      <a:pt x="205" y="306"/>
                      <a:pt x="205" y="306"/>
                    </a:cubicBezTo>
                    <a:cubicBezTo>
                      <a:pt x="209" y="304"/>
                      <a:pt x="209" y="304"/>
                      <a:pt x="209" y="304"/>
                    </a:cubicBezTo>
                    <a:cubicBezTo>
                      <a:pt x="206" y="303"/>
                      <a:pt x="206" y="303"/>
                      <a:pt x="206" y="303"/>
                    </a:cubicBezTo>
                    <a:cubicBezTo>
                      <a:pt x="204" y="305"/>
                      <a:pt x="204" y="305"/>
                      <a:pt x="204" y="305"/>
                    </a:cubicBezTo>
                    <a:cubicBezTo>
                      <a:pt x="203" y="306"/>
                      <a:pt x="203" y="306"/>
                      <a:pt x="203" y="306"/>
                    </a:cubicBezTo>
                    <a:cubicBezTo>
                      <a:pt x="202" y="305"/>
                      <a:pt x="202" y="305"/>
                      <a:pt x="202" y="305"/>
                    </a:cubicBezTo>
                    <a:cubicBezTo>
                      <a:pt x="202" y="303"/>
                      <a:pt x="202" y="303"/>
                      <a:pt x="202" y="303"/>
                    </a:cubicBezTo>
                    <a:cubicBezTo>
                      <a:pt x="201" y="302"/>
                      <a:pt x="201" y="302"/>
                      <a:pt x="201" y="302"/>
                    </a:cubicBezTo>
                    <a:cubicBezTo>
                      <a:pt x="198" y="297"/>
                      <a:pt x="198" y="297"/>
                      <a:pt x="198" y="297"/>
                    </a:cubicBezTo>
                    <a:cubicBezTo>
                      <a:pt x="199" y="293"/>
                      <a:pt x="199" y="293"/>
                      <a:pt x="199" y="293"/>
                    </a:cubicBezTo>
                    <a:cubicBezTo>
                      <a:pt x="201" y="291"/>
                      <a:pt x="201" y="291"/>
                      <a:pt x="201" y="291"/>
                    </a:cubicBezTo>
                    <a:cubicBezTo>
                      <a:pt x="200" y="286"/>
                      <a:pt x="200" y="286"/>
                      <a:pt x="200" y="286"/>
                    </a:cubicBezTo>
                    <a:cubicBezTo>
                      <a:pt x="200" y="284"/>
                      <a:pt x="200" y="284"/>
                      <a:pt x="200" y="284"/>
                    </a:cubicBezTo>
                    <a:cubicBezTo>
                      <a:pt x="202" y="281"/>
                      <a:pt x="202" y="281"/>
                      <a:pt x="202" y="281"/>
                    </a:cubicBezTo>
                    <a:cubicBezTo>
                      <a:pt x="204" y="280"/>
                      <a:pt x="204" y="280"/>
                      <a:pt x="204" y="280"/>
                    </a:cubicBezTo>
                    <a:cubicBezTo>
                      <a:pt x="208" y="273"/>
                      <a:pt x="208" y="273"/>
                      <a:pt x="208" y="273"/>
                    </a:cubicBezTo>
                    <a:cubicBezTo>
                      <a:pt x="208" y="271"/>
                      <a:pt x="208" y="271"/>
                      <a:pt x="208" y="271"/>
                    </a:cubicBezTo>
                    <a:cubicBezTo>
                      <a:pt x="211" y="266"/>
                      <a:pt x="211" y="266"/>
                      <a:pt x="211" y="266"/>
                    </a:cubicBezTo>
                    <a:cubicBezTo>
                      <a:pt x="213" y="259"/>
                      <a:pt x="213" y="259"/>
                      <a:pt x="213" y="259"/>
                    </a:cubicBezTo>
                    <a:cubicBezTo>
                      <a:pt x="217" y="256"/>
                      <a:pt x="217" y="256"/>
                      <a:pt x="217" y="256"/>
                    </a:cubicBezTo>
                    <a:cubicBezTo>
                      <a:pt x="224" y="247"/>
                      <a:pt x="224" y="247"/>
                      <a:pt x="224" y="247"/>
                    </a:cubicBezTo>
                    <a:cubicBezTo>
                      <a:pt x="229" y="239"/>
                      <a:pt x="229" y="239"/>
                      <a:pt x="229" y="239"/>
                    </a:cubicBezTo>
                    <a:cubicBezTo>
                      <a:pt x="232" y="235"/>
                      <a:pt x="232" y="235"/>
                      <a:pt x="232" y="235"/>
                    </a:cubicBezTo>
                    <a:cubicBezTo>
                      <a:pt x="238" y="227"/>
                      <a:pt x="238" y="227"/>
                      <a:pt x="238" y="227"/>
                    </a:cubicBezTo>
                    <a:cubicBezTo>
                      <a:pt x="239" y="227"/>
                      <a:pt x="239" y="227"/>
                      <a:pt x="239" y="227"/>
                    </a:cubicBezTo>
                    <a:cubicBezTo>
                      <a:pt x="238" y="226"/>
                      <a:pt x="238" y="226"/>
                      <a:pt x="238" y="226"/>
                    </a:cubicBezTo>
                    <a:cubicBezTo>
                      <a:pt x="241" y="224"/>
                      <a:pt x="241" y="224"/>
                      <a:pt x="241" y="224"/>
                    </a:cubicBezTo>
                    <a:cubicBezTo>
                      <a:pt x="240" y="222"/>
                      <a:pt x="240" y="222"/>
                      <a:pt x="240" y="222"/>
                    </a:cubicBezTo>
                    <a:cubicBezTo>
                      <a:pt x="243" y="220"/>
                      <a:pt x="243" y="220"/>
                      <a:pt x="243" y="220"/>
                    </a:cubicBezTo>
                    <a:cubicBezTo>
                      <a:pt x="243" y="218"/>
                      <a:pt x="243" y="218"/>
                      <a:pt x="243" y="218"/>
                    </a:cubicBezTo>
                    <a:cubicBezTo>
                      <a:pt x="244" y="213"/>
                      <a:pt x="244" y="213"/>
                      <a:pt x="244" y="213"/>
                    </a:cubicBezTo>
                    <a:cubicBezTo>
                      <a:pt x="244" y="210"/>
                      <a:pt x="244" y="210"/>
                      <a:pt x="244" y="210"/>
                    </a:cubicBezTo>
                    <a:cubicBezTo>
                      <a:pt x="247" y="207"/>
                      <a:pt x="247" y="207"/>
                      <a:pt x="247" y="207"/>
                    </a:cubicBezTo>
                    <a:cubicBezTo>
                      <a:pt x="248" y="207"/>
                      <a:pt x="248" y="207"/>
                      <a:pt x="248" y="207"/>
                    </a:cubicBezTo>
                    <a:cubicBezTo>
                      <a:pt x="250" y="208"/>
                      <a:pt x="250" y="208"/>
                      <a:pt x="250" y="208"/>
                    </a:cubicBezTo>
                    <a:cubicBezTo>
                      <a:pt x="253" y="208"/>
                      <a:pt x="253" y="208"/>
                      <a:pt x="253" y="208"/>
                    </a:cubicBezTo>
                    <a:cubicBezTo>
                      <a:pt x="256" y="209"/>
                      <a:pt x="256" y="209"/>
                      <a:pt x="256" y="209"/>
                    </a:cubicBezTo>
                    <a:cubicBezTo>
                      <a:pt x="261" y="209"/>
                      <a:pt x="261" y="209"/>
                      <a:pt x="261" y="209"/>
                    </a:cubicBezTo>
                    <a:cubicBezTo>
                      <a:pt x="261" y="210"/>
                      <a:pt x="261" y="210"/>
                      <a:pt x="261" y="210"/>
                    </a:cubicBezTo>
                    <a:cubicBezTo>
                      <a:pt x="259" y="211"/>
                      <a:pt x="259" y="211"/>
                      <a:pt x="259" y="211"/>
                    </a:cubicBezTo>
                    <a:cubicBezTo>
                      <a:pt x="255" y="214"/>
                      <a:pt x="255" y="214"/>
                      <a:pt x="255" y="214"/>
                    </a:cubicBezTo>
                    <a:cubicBezTo>
                      <a:pt x="257" y="214"/>
                      <a:pt x="257" y="214"/>
                      <a:pt x="257" y="214"/>
                    </a:cubicBezTo>
                    <a:cubicBezTo>
                      <a:pt x="260" y="212"/>
                      <a:pt x="260" y="212"/>
                      <a:pt x="260" y="212"/>
                    </a:cubicBezTo>
                    <a:cubicBezTo>
                      <a:pt x="260" y="212"/>
                      <a:pt x="260" y="212"/>
                      <a:pt x="260" y="212"/>
                    </a:cubicBezTo>
                    <a:cubicBezTo>
                      <a:pt x="259" y="213"/>
                      <a:pt x="259" y="213"/>
                      <a:pt x="259" y="213"/>
                    </a:cubicBezTo>
                    <a:cubicBezTo>
                      <a:pt x="255" y="216"/>
                      <a:pt x="255" y="216"/>
                      <a:pt x="255" y="216"/>
                    </a:cubicBezTo>
                    <a:cubicBezTo>
                      <a:pt x="254" y="217"/>
                      <a:pt x="254" y="217"/>
                      <a:pt x="254" y="217"/>
                    </a:cubicBezTo>
                    <a:cubicBezTo>
                      <a:pt x="257" y="217"/>
                      <a:pt x="257" y="217"/>
                      <a:pt x="257" y="217"/>
                    </a:cubicBezTo>
                    <a:cubicBezTo>
                      <a:pt x="262" y="212"/>
                      <a:pt x="262" y="212"/>
                      <a:pt x="262" y="212"/>
                    </a:cubicBezTo>
                    <a:cubicBezTo>
                      <a:pt x="263" y="209"/>
                      <a:pt x="263" y="209"/>
                      <a:pt x="263" y="209"/>
                    </a:cubicBezTo>
                    <a:cubicBezTo>
                      <a:pt x="262" y="207"/>
                      <a:pt x="262" y="207"/>
                      <a:pt x="262" y="207"/>
                    </a:cubicBezTo>
                    <a:cubicBezTo>
                      <a:pt x="264" y="205"/>
                      <a:pt x="264" y="205"/>
                      <a:pt x="264" y="205"/>
                    </a:cubicBezTo>
                    <a:cubicBezTo>
                      <a:pt x="265" y="204"/>
                      <a:pt x="265" y="204"/>
                      <a:pt x="265" y="204"/>
                    </a:cubicBezTo>
                    <a:cubicBezTo>
                      <a:pt x="265" y="200"/>
                      <a:pt x="265" y="200"/>
                      <a:pt x="265" y="200"/>
                    </a:cubicBezTo>
                    <a:cubicBezTo>
                      <a:pt x="477" y="200"/>
                      <a:pt x="477" y="200"/>
                      <a:pt x="477" y="200"/>
                    </a:cubicBezTo>
                    <a:cubicBezTo>
                      <a:pt x="480" y="196"/>
                      <a:pt x="480" y="196"/>
                      <a:pt x="480" y="196"/>
                    </a:cubicBezTo>
                    <a:cubicBezTo>
                      <a:pt x="481" y="196"/>
                      <a:pt x="481" y="196"/>
                      <a:pt x="481" y="196"/>
                    </a:cubicBezTo>
                    <a:cubicBezTo>
                      <a:pt x="480" y="200"/>
                      <a:pt x="480" y="200"/>
                      <a:pt x="480" y="200"/>
                    </a:cubicBezTo>
                    <a:cubicBezTo>
                      <a:pt x="485" y="204"/>
                      <a:pt x="485" y="204"/>
                      <a:pt x="485" y="204"/>
                    </a:cubicBezTo>
                    <a:cubicBezTo>
                      <a:pt x="491" y="203"/>
                      <a:pt x="491" y="203"/>
                      <a:pt x="491" y="203"/>
                    </a:cubicBezTo>
                    <a:cubicBezTo>
                      <a:pt x="496" y="206"/>
                      <a:pt x="496" y="206"/>
                      <a:pt x="496" y="206"/>
                    </a:cubicBezTo>
                    <a:cubicBezTo>
                      <a:pt x="500" y="209"/>
                      <a:pt x="500" y="209"/>
                      <a:pt x="500" y="209"/>
                    </a:cubicBezTo>
                    <a:cubicBezTo>
                      <a:pt x="504" y="208"/>
                      <a:pt x="504" y="208"/>
                      <a:pt x="504" y="208"/>
                    </a:cubicBezTo>
                    <a:cubicBezTo>
                      <a:pt x="507" y="209"/>
                      <a:pt x="507" y="209"/>
                      <a:pt x="507" y="209"/>
                    </a:cubicBezTo>
                    <a:cubicBezTo>
                      <a:pt x="509" y="209"/>
                      <a:pt x="509" y="209"/>
                      <a:pt x="509" y="209"/>
                    </a:cubicBezTo>
                    <a:cubicBezTo>
                      <a:pt x="512" y="210"/>
                      <a:pt x="512" y="210"/>
                      <a:pt x="512" y="210"/>
                    </a:cubicBezTo>
                    <a:cubicBezTo>
                      <a:pt x="509" y="211"/>
                      <a:pt x="509" y="211"/>
                      <a:pt x="509" y="211"/>
                    </a:cubicBezTo>
                    <a:cubicBezTo>
                      <a:pt x="504" y="212"/>
                      <a:pt x="504" y="212"/>
                      <a:pt x="504" y="212"/>
                    </a:cubicBezTo>
                    <a:cubicBezTo>
                      <a:pt x="499" y="213"/>
                      <a:pt x="499" y="213"/>
                      <a:pt x="499" y="213"/>
                    </a:cubicBezTo>
                    <a:cubicBezTo>
                      <a:pt x="497" y="216"/>
                      <a:pt x="497" y="216"/>
                      <a:pt x="497" y="216"/>
                    </a:cubicBezTo>
                    <a:cubicBezTo>
                      <a:pt x="490" y="219"/>
                      <a:pt x="490" y="219"/>
                      <a:pt x="490" y="219"/>
                    </a:cubicBezTo>
                    <a:cubicBezTo>
                      <a:pt x="490" y="220"/>
                      <a:pt x="490" y="220"/>
                      <a:pt x="490" y="220"/>
                    </a:cubicBezTo>
                    <a:cubicBezTo>
                      <a:pt x="494" y="220"/>
                      <a:pt x="494" y="220"/>
                      <a:pt x="494" y="220"/>
                    </a:cubicBezTo>
                    <a:cubicBezTo>
                      <a:pt x="498" y="219"/>
                      <a:pt x="498" y="219"/>
                      <a:pt x="498" y="219"/>
                    </a:cubicBezTo>
                    <a:cubicBezTo>
                      <a:pt x="499" y="222"/>
                      <a:pt x="499" y="222"/>
                      <a:pt x="499" y="222"/>
                    </a:cubicBezTo>
                    <a:cubicBezTo>
                      <a:pt x="501" y="222"/>
                      <a:pt x="501" y="222"/>
                      <a:pt x="501" y="222"/>
                    </a:cubicBezTo>
                    <a:cubicBezTo>
                      <a:pt x="504" y="222"/>
                      <a:pt x="504" y="222"/>
                      <a:pt x="504" y="222"/>
                    </a:cubicBezTo>
                    <a:cubicBezTo>
                      <a:pt x="508" y="219"/>
                      <a:pt x="508" y="219"/>
                      <a:pt x="508" y="219"/>
                    </a:cubicBezTo>
                    <a:cubicBezTo>
                      <a:pt x="513" y="218"/>
                      <a:pt x="513" y="218"/>
                      <a:pt x="513" y="218"/>
                    </a:cubicBezTo>
                    <a:cubicBezTo>
                      <a:pt x="515" y="217"/>
                      <a:pt x="515" y="217"/>
                      <a:pt x="515" y="217"/>
                    </a:cubicBezTo>
                    <a:cubicBezTo>
                      <a:pt x="522" y="213"/>
                      <a:pt x="522" y="213"/>
                      <a:pt x="522" y="213"/>
                    </a:cubicBezTo>
                    <a:cubicBezTo>
                      <a:pt x="525" y="213"/>
                      <a:pt x="525" y="213"/>
                      <a:pt x="525" y="213"/>
                    </a:cubicBezTo>
                    <a:cubicBezTo>
                      <a:pt x="524" y="214"/>
                      <a:pt x="524" y="214"/>
                      <a:pt x="524" y="214"/>
                    </a:cubicBezTo>
                    <a:cubicBezTo>
                      <a:pt x="523" y="215"/>
                      <a:pt x="523" y="215"/>
                      <a:pt x="523" y="215"/>
                    </a:cubicBezTo>
                    <a:cubicBezTo>
                      <a:pt x="518" y="217"/>
                      <a:pt x="518" y="217"/>
                      <a:pt x="518" y="217"/>
                    </a:cubicBezTo>
                    <a:cubicBezTo>
                      <a:pt x="518" y="219"/>
                      <a:pt x="518" y="219"/>
                      <a:pt x="518" y="219"/>
                    </a:cubicBezTo>
                    <a:cubicBezTo>
                      <a:pt x="523" y="219"/>
                      <a:pt x="523" y="219"/>
                      <a:pt x="523" y="219"/>
                    </a:cubicBezTo>
                    <a:cubicBezTo>
                      <a:pt x="525" y="222"/>
                      <a:pt x="525" y="222"/>
                      <a:pt x="525" y="222"/>
                    </a:cubicBezTo>
                    <a:cubicBezTo>
                      <a:pt x="527" y="222"/>
                      <a:pt x="527" y="222"/>
                      <a:pt x="527" y="222"/>
                    </a:cubicBezTo>
                    <a:cubicBezTo>
                      <a:pt x="530" y="222"/>
                      <a:pt x="530" y="222"/>
                      <a:pt x="530" y="222"/>
                    </a:cubicBezTo>
                    <a:cubicBezTo>
                      <a:pt x="535" y="220"/>
                      <a:pt x="535" y="220"/>
                      <a:pt x="535" y="220"/>
                    </a:cubicBezTo>
                    <a:cubicBezTo>
                      <a:pt x="539" y="221"/>
                      <a:pt x="539" y="221"/>
                      <a:pt x="539" y="221"/>
                    </a:cubicBezTo>
                    <a:cubicBezTo>
                      <a:pt x="543" y="220"/>
                      <a:pt x="543" y="220"/>
                      <a:pt x="543" y="220"/>
                    </a:cubicBezTo>
                    <a:cubicBezTo>
                      <a:pt x="543" y="220"/>
                      <a:pt x="543" y="220"/>
                      <a:pt x="543" y="220"/>
                    </a:cubicBezTo>
                    <a:cubicBezTo>
                      <a:pt x="542" y="223"/>
                      <a:pt x="542" y="223"/>
                      <a:pt x="542" y="223"/>
                    </a:cubicBezTo>
                    <a:cubicBezTo>
                      <a:pt x="542" y="224"/>
                      <a:pt x="542" y="224"/>
                      <a:pt x="542" y="224"/>
                    </a:cubicBezTo>
                    <a:cubicBezTo>
                      <a:pt x="545" y="224"/>
                      <a:pt x="545" y="224"/>
                      <a:pt x="545" y="224"/>
                    </a:cubicBezTo>
                    <a:cubicBezTo>
                      <a:pt x="546" y="226"/>
                      <a:pt x="546" y="226"/>
                      <a:pt x="546" y="226"/>
                    </a:cubicBezTo>
                    <a:cubicBezTo>
                      <a:pt x="547" y="228"/>
                      <a:pt x="547" y="228"/>
                      <a:pt x="547" y="228"/>
                    </a:cubicBezTo>
                    <a:cubicBezTo>
                      <a:pt x="543" y="228"/>
                      <a:pt x="543" y="228"/>
                      <a:pt x="543" y="228"/>
                    </a:cubicBezTo>
                    <a:cubicBezTo>
                      <a:pt x="542" y="228"/>
                      <a:pt x="542" y="228"/>
                      <a:pt x="542" y="228"/>
                    </a:cubicBezTo>
                    <a:cubicBezTo>
                      <a:pt x="540" y="229"/>
                      <a:pt x="540" y="229"/>
                      <a:pt x="540" y="229"/>
                    </a:cubicBezTo>
                    <a:cubicBezTo>
                      <a:pt x="538" y="228"/>
                      <a:pt x="538" y="228"/>
                      <a:pt x="538" y="228"/>
                    </a:cubicBezTo>
                    <a:cubicBezTo>
                      <a:pt x="535" y="227"/>
                      <a:pt x="535" y="227"/>
                      <a:pt x="535" y="227"/>
                    </a:cubicBezTo>
                    <a:cubicBezTo>
                      <a:pt x="533" y="229"/>
                      <a:pt x="533" y="229"/>
                      <a:pt x="533" y="229"/>
                    </a:cubicBezTo>
                    <a:cubicBezTo>
                      <a:pt x="527" y="229"/>
                      <a:pt x="527" y="229"/>
                      <a:pt x="527" y="229"/>
                    </a:cubicBezTo>
                    <a:cubicBezTo>
                      <a:pt x="525" y="229"/>
                      <a:pt x="525" y="229"/>
                      <a:pt x="525" y="229"/>
                    </a:cubicBezTo>
                    <a:cubicBezTo>
                      <a:pt x="524" y="229"/>
                      <a:pt x="524" y="229"/>
                      <a:pt x="524" y="229"/>
                    </a:cubicBezTo>
                    <a:cubicBezTo>
                      <a:pt x="521" y="229"/>
                      <a:pt x="521" y="229"/>
                      <a:pt x="521" y="229"/>
                    </a:cubicBezTo>
                    <a:cubicBezTo>
                      <a:pt x="519" y="233"/>
                      <a:pt x="519" y="233"/>
                      <a:pt x="519" y="233"/>
                    </a:cubicBezTo>
                    <a:cubicBezTo>
                      <a:pt x="513" y="238"/>
                      <a:pt x="513" y="238"/>
                      <a:pt x="513" y="238"/>
                    </a:cubicBezTo>
                    <a:cubicBezTo>
                      <a:pt x="511" y="241"/>
                      <a:pt x="511" y="241"/>
                      <a:pt x="511" y="241"/>
                    </a:cubicBezTo>
                    <a:cubicBezTo>
                      <a:pt x="511" y="242"/>
                      <a:pt x="511" y="242"/>
                      <a:pt x="511" y="242"/>
                    </a:cubicBezTo>
                    <a:cubicBezTo>
                      <a:pt x="515" y="239"/>
                      <a:pt x="515" y="239"/>
                      <a:pt x="515" y="239"/>
                    </a:cubicBezTo>
                    <a:cubicBezTo>
                      <a:pt x="519" y="235"/>
                      <a:pt x="519" y="235"/>
                      <a:pt x="519" y="235"/>
                    </a:cubicBezTo>
                    <a:cubicBezTo>
                      <a:pt x="521" y="234"/>
                      <a:pt x="521" y="234"/>
                      <a:pt x="521" y="234"/>
                    </a:cubicBezTo>
                    <a:cubicBezTo>
                      <a:pt x="522" y="234"/>
                      <a:pt x="522" y="234"/>
                      <a:pt x="522" y="234"/>
                    </a:cubicBezTo>
                    <a:cubicBezTo>
                      <a:pt x="521" y="236"/>
                      <a:pt x="521" y="236"/>
                      <a:pt x="521" y="236"/>
                    </a:cubicBezTo>
                    <a:cubicBezTo>
                      <a:pt x="518" y="238"/>
                      <a:pt x="518" y="238"/>
                      <a:pt x="518" y="238"/>
                    </a:cubicBezTo>
                    <a:cubicBezTo>
                      <a:pt x="513" y="243"/>
                      <a:pt x="513" y="243"/>
                      <a:pt x="513" y="243"/>
                    </a:cubicBezTo>
                    <a:cubicBezTo>
                      <a:pt x="509" y="248"/>
                      <a:pt x="509" y="248"/>
                      <a:pt x="509" y="248"/>
                    </a:cubicBezTo>
                    <a:cubicBezTo>
                      <a:pt x="505" y="255"/>
                      <a:pt x="505" y="255"/>
                      <a:pt x="505" y="255"/>
                    </a:cubicBezTo>
                    <a:cubicBezTo>
                      <a:pt x="501" y="265"/>
                      <a:pt x="501" y="265"/>
                      <a:pt x="501" y="265"/>
                    </a:cubicBezTo>
                    <a:cubicBezTo>
                      <a:pt x="502" y="269"/>
                      <a:pt x="502" y="269"/>
                      <a:pt x="502" y="269"/>
                    </a:cubicBezTo>
                    <a:cubicBezTo>
                      <a:pt x="503" y="269"/>
                      <a:pt x="503" y="269"/>
                      <a:pt x="503" y="269"/>
                    </a:cubicBezTo>
                    <a:cubicBezTo>
                      <a:pt x="506" y="269"/>
                      <a:pt x="506" y="269"/>
                      <a:pt x="506" y="269"/>
                    </a:cubicBezTo>
                    <a:cubicBezTo>
                      <a:pt x="509" y="266"/>
                      <a:pt x="509" y="266"/>
                      <a:pt x="509" y="266"/>
                    </a:cubicBezTo>
                    <a:cubicBezTo>
                      <a:pt x="514" y="262"/>
                      <a:pt x="514" y="262"/>
                      <a:pt x="514" y="262"/>
                    </a:cubicBezTo>
                    <a:cubicBezTo>
                      <a:pt x="515" y="260"/>
                      <a:pt x="515" y="260"/>
                      <a:pt x="515" y="260"/>
                    </a:cubicBezTo>
                    <a:cubicBezTo>
                      <a:pt x="516" y="257"/>
                      <a:pt x="516" y="257"/>
                      <a:pt x="516" y="257"/>
                    </a:cubicBezTo>
                    <a:cubicBezTo>
                      <a:pt x="517" y="254"/>
                      <a:pt x="517" y="254"/>
                      <a:pt x="517" y="254"/>
                    </a:cubicBezTo>
                    <a:cubicBezTo>
                      <a:pt x="520" y="247"/>
                      <a:pt x="520" y="247"/>
                      <a:pt x="520" y="247"/>
                    </a:cubicBezTo>
                    <a:cubicBezTo>
                      <a:pt x="521" y="245"/>
                      <a:pt x="521" y="245"/>
                      <a:pt x="521" y="245"/>
                    </a:cubicBezTo>
                    <a:cubicBezTo>
                      <a:pt x="527" y="239"/>
                      <a:pt x="527" y="239"/>
                      <a:pt x="527" y="239"/>
                    </a:cubicBezTo>
                    <a:cubicBezTo>
                      <a:pt x="528" y="238"/>
                      <a:pt x="528" y="238"/>
                      <a:pt x="528" y="238"/>
                    </a:cubicBezTo>
                    <a:cubicBezTo>
                      <a:pt x="530" y="237"/>
                      <a:pt x="530" y="237"/>
                      <a:pt x="530" y="237"/>
                    </a:cubicBezTo>
                    <a:cubicBezTo>
                      <a:pt x="530" y="239"/>
                      <a:pt x="530" y="239"/>
                      <a:pt x="530" y="239"/>
                    </a:cubicBezTo>
                    <a:cubicBezTo>
                      <a:pt x="530" y="240"/>
                      <a:pt x="530" y="240"/>
                      <a:pt x="530" y="240"/>
                    </a:cubicBezTo>
                    <a:cubicBezTo>
                      <a:pt x="532" y="239"/>
                      <a:pt x="532" y="239"/>
                      <a:pt x="532" y="239"/>
                    </a:cubicBezTo>
                    <a:cubicBezTo>
                      <a:pt x="534" y="235"/>
                      <a:pt x="534" y="235"/>
                      <a:pt x="534" y="235"/>
                    </a:cubicBezTo>
                    <a:cubicBezTo>
                      <a:pt x="537" y="234"/>
                      <a:pt x="537" y="234"/>
                      <a:pt x="537" y="234"/>
                    </a:cubicBezTo>
                    <a:cubicBezTo>
                      <a:pt x="536" y="233"/>
                      <a:pt x="536" y="233"/>
                      <a:pt x="536" y="233"/>
                    </a:cubicBezTo>
                    <a:cubicBezTo>
                      <a:pt x="538" y="230"/>
                      <a:pt x="538" y="230"/>
                      <a:pt x="538" y="230"/>
                    </a:cubicBezTo>
                    <a:cubicBezTo>
                      <a:pt x="541" y="230"/>
                      <a:pt x="541" y="230"/>
                      <a:pt x="541" y="230"/>
                    </a:cubicBezTo>
                    <a:cubicBezTo>
                      <a:pt x="546" y="235"/>
                      <a:pt x="546" y="235"/>
                      <a:pt x="546" y="235"/>
                    </a:cubicBezTo>
                    <a:cubicBezTo>
                      <a:pt x="548" y="235"/>
                      <a:pt x="548" y="235"/>
                      <a:pt x="548" y="235"/>
                    </a:cubicBezTo>
                    <a:cubicBezTo>
                      <a:pt x="547" y="240"/>
                      <a:pt x="547" y="240"/>
                      <a:pt x="547" y="240"/>
                    </a:cubicBezTo>
                    <a:cubicBezTo>
                      <a:pt x="547" y="243"/>
                      <a:pt x="547" y="243"/>
                      <a:pt x="547" y="243"/>
                    </a:cubicBezTo>
                    <a:cubicBezTo>
                      <a:pt x="543" y="246"/>
                      <a:pt x="543" y="246"/>
                      <a:pt x="543" y="246"/>
                    </a:cubicBezTo>
                    <a:cubicBezTo>
                      <a:pt x="540" y="247"/>
                      <a:pt x="540" y="247"/>
                      <a:pt x="540" y="247"/>
                    </a:cubicBezTo>
                    <a:cubicBezTo>
                      <a:pt x="539" y="249"/>
                      <a:pt x="539" y="249"/>
                      <a:pt x="539" y="249"/>
                    </a:cubicBezTo>
                    <a:cubicBezTo>
                      <a:pt x="539" y="250"/>
                      <a:pt x="539" y="250"/>
                      <a:pt x="539" y="250"/>
                    </a:cubicBezTo>
                    <a:cubicBezTo>
                      <a:pt x="540" y="250"/>
                      <a:pt x="540" y="250"/>
                      <a:pt x="540" y="250"/>
                    </a:cubicBezTo>
                    <a:cubicBezTo>
                      <a:pt x="542" y="249"/>
                      <a:pt x="542" y="249"/>
                      <a:pt x="542" y="249"/>
                    </a:cubicBezTo>
                    <a:cubicBezTo>
                      <a:pt x="547" y="247"/>
                      <a:pt x="547" y="247"/>
                      <a:pt x="547" y="247"/>
                    </a:cubicBezTo>
                    <a:cubicBezTo>
                      <a:pt x="548" y="247"/>
                      <a:pt x="548" y="247"/>
                      <a:pt x="548" y="247"/>
                    </a:cubicBezTo>
                    <a:cubicBezTo>
                      <a:pt x="548" y="250"/>
                      <a:pt x="548" y="250"/>
                      <a:pt x="548" y="250"/>
                    </a:cubicBezTo>
                    <a:cubicBezTo>
                      <a:pt x="547" y="255"/>
                      <a:pt x="547" y="255"/>
                      <a:pt x="547" y="255"/>
                    </a:cubicBezTo>
                    <a:cubicBezTo>
                      <a:pt x="547" y="256"/>
                      <a:pt x="547" y="256"/>
                      <a:pt x="547" y="256"/>
                    </a:cubicBezTo>
                    <a:cubicBezTo>
                      <a:pt x="547" y="257"/>
                      <a:pt x="547" y="257"/>
                      <a:pt x="547" y="257"/>
                    </a:cubicBezTo>
                    <a:cubicBezTo>
                      <a:pt x="545" y="259"/>
                      <a:pt x="545" y="259"/>
                      <a:pt x="545" y="259"/>
                    </a:cubicBezTo>
                    <a:cubicBezTo>
                      <a:pt x="545" y="259"/>
                      <a:pt x="545" y="259"/>
                      <a:pt x="545" y="259"/>
                    </a:cubicBezTo>
                    <a:cubicBezTo>
                      <a:pt x="542" y="259"/>
                      <a:pt x="542" y="259"/>
                      <a:pt x="542" y="259"/>
                    </a:cubicBezTo>
                    <a:cubicBezTo>
                      <a:pt x="540" y="262"/>
                      <a:pt x="540" y="262"/>
                      <a:pt x="540" y="262"/>
                    </a:cubicBezTo>
                    <a:cubicBezTo>
                      <a:pt x="541" y="263"/>
                      <a:pt x="541" y="263"/>
                      <a:pt x="541" y="263"/>
                    </a:cubicBezTo>
                    <a:cubicBezTo>
                      <a:pt x="540" y="263"/>
                      <a:pt x="540" y="263"/>
                      <a:pt x="540" y="263"/>
                    </a:cubicBezTo>
                    <a:cubicBezTo>
                      <a:pt x="538" y="264"/>
                      <a:pt x="538" y="264"/>
                      <a:pt x="538" y="264"/>
                    </a:cubicBezTo>
                    <a:cubicBezTo>
                      <a:pt x="537" y="266"/>
                      <a:pt x="537" y="266"/>
                      <a:pt x="537" y="266"/>
                    </a:cubicBezTo>
                    <a:cubicBezTo>
                      <a:pt x="535" y="266"/>
                      <a:pt x="535" y="266"/>
                      <a:pt x="535" y="266"/>
                    </a:cubicBezTo>
                    <a:cubicBezTo>
                      <a:pt x="533" y="267"/>
                      <a:pt x="533" y="267"/>
                      <a:pt x="533" y="267"/>
                    </a:cubicBezTo>
                    <a:cubicBezTo>
                      <a:pt x="534" y="269"/>
                      <a:pt x="534" y="269"/>
                      <a:pt x="534" y="269"/>
                    </a:cubicBezTo>
                    <a:cubicBezTo>
                      <a:pt x="536" y="269"/>
                      <a:pt x="536" y="269"/>
                      <a:pt x="536" y="269"/>
                    </a:cubicBezTo>
                    <a:cubicBezTo>
                      <a:pt x="537" y="270"/>
                      <a:pt x="537" y="270"/>
                      <a:pt x="537" y="270"/>
                    </a:cubicBezTo>
                    <a:cubicBezTo>
                      <a:pt x="541" y="270"/>
                      <a:pt x="541" y="270"/>
                      <a:pt x="541" y="270"/>
                    </a:cubicBezTo>
                    <a:cubicBezTo>
                      <a:pt x="544" y="270"/>
                      <a:pt x="544" y="270"/>
                      <a:pt x="544" y="270"/>
                    </a:cubicBezTo>
                    <a:cubicBezTo>
                      <a:pt x="547" y="270"/>
                      <a:pt x="547" y="270"/>
                      <a:pt x="547" y="270"/>
                    </a:cubicBezTo>
                    <a:cubicBezTo>
                      <a:pt x="555" y="266"/>
                      <a:pt x="555" y="266"/>
                      <a:pt x="555" y="266"/>
                    </a:cubicBezTo>
                    <a:cubicBezTo>
                      <a:pt x="565" y="263"/>
                      <a:pt x="565" y="263"/>
                      <a:pt x="565" y="263"/>
                    </a:cubicBezTo>
                    <a:cubicBezTo>
                      <a:pt x="573" y="260"/>
                      <a:pt x="573" y="260"/>
                      <a:pt x="573" y="260"/>
                    </a:cubicBezTo>
                    <a:cubicBezTo>
                      <a:pt x="573" y="258"/>
                      <a:pt x="573" y="258"/>
                      <a:pt x="573" y="258"/>
                    </a:cubicBezTo>
                    <a:cubicBezTo>
                      <a:pt x="573" y="258"/>
                      <a:pt x="573" y="258"/>
                      <a:pt x="573" y="258"/>
                    </a:cubicBezTo>
                    <a:cubicBezTo>
                      <a:pt x="574" y="255"/>
                      <a:pt x="574" y="255"/>
                      <a:pt x="574" y="255"/>
                    </a:cubicBezTo>
                    <a:cubicBezTo>
                      <a:pt x="574" y="255"/>
                      <a:pt x="574" y="255"/>
                      <a:pt x="574" y="255"/>
                    </a:cubicBezTo>
                    <a:cubicBezTo>
                      <a:pt x="576" y="254"/>
                      <a:pt x="576" y="254"/>
                      <a:pt x="576" y="254"/>
                    </a:cubicBezTo>
                    <a:cubicBezTo>
                      <a:pt x="581" y="253"/>
                      <a:pt x="581" y="253"/>
                      <a:pt x="581" y="253"/>
                    </a:cubicBezTo>
                    <a:cubicBezTo>
                      <a:pt x="584" y="254"/>
                      <a:pt x="584" y="254"/>
                      <a:pt x="584" y="254"/>
                    </a:cubicBezTo>
                    <a:cubicBezTo>
                      <a:pt x="588" y="254"/>
                      <a:pt x="588" y="254"/>
                      <a:pt x="588" y="254"/>
                    </a:cubicBezTo>
                    <a:cubicBezTo>
                      <a:pt x="597" y="252"/>
                      <a:pt x="597" y="252"/>
                      <a:pt x="597" y="252"/>
                    </a:cubicBezTo>
                    <a:cubicBezTo>
                      <a:pt x="599" y="250"/>
                      <a:pt x="599" y="250"/>
                      <a:pt x="599" y="250"/>
                    </a:cubicBezTo>
                    <a:cubicBezTo>
                      <a:pt x="600" y="247"/>
                      <a:pt x="600" y="247"/>
                      <a:pt x="600" y="247"/>
                    </a:cubicBezTo>
                    <a:cubicBezTo>
                      <a:pt x="606" y="243"/>
                      <a:pt x="606" y="243"/>
                      <a:pt x="606" y="243"/>
                    </a:cubicBezTo>
                    <a:cubicBezTo>
                      <a:pt x="612" y="239"/>
                      <a:pt x="612" y="239"/>
                      <a:pt x="612" y="239"/>
                    </a:cubicBezTo>
                    <a:cubicBezTo>
                      <a:pt x="639" y="239"/>
                      <a:pt x="639" y="239"/>
                      <a:pt x="639" y="239"/>
                    </a:cubicBezTo>
                    <a:cubicBezTo>
                      <a:pt x="641" y="237"/>
                      <a:pt x="641" y="237"/>
                      <a:pt x="641" y="237"/>
                    </a:cubicBezTo>
                    <a:cubicBezTo>
                      <a:pt x="644" y="235"/>
                      <a:pt x="644" y="235"/>
                      <a:pt x="644" y="235"/>
                    </a:cubicBezTo>
                    <a:cubicBezTo>
                      <a:pt x="647" y="235"/>
                      <a:pt x="647" y="235"/>
                      <a:pt x="647" y="235"/>
                    </a:cubicBezTo>
                    <a:cubicBezTo>
                      <a:pt x="650" y="232"/>
                      <a:pt x="650" y="232"/>
                      <a:pt x="650" y="232"/>
                    </a:cubicBezTo>
                    <a:cubicBezTo>
                      <a:pt x="655" y="226"/>
                      <a:pt x="655" y="226"/>
                      <a:pt x="655" y="226"/>
                    </a:cubicBezTo>
                    <a:cubicBezTo>
                      <a:pt x="658" y="224"/>
                      <a:pt x="658" y="224"/>
                      <a:pt x="658" y="224"/>
                    </a:cubicBezTo>
                    <a:cubicBezTo>
                      <a:pt x="661" y="219"/>
                      <a:pt x="661" y="219"/>
                      <a:pt x="661" y="219"/>
                    </a:cubicBezTo>
                    <a:cubicBezTo>
                      <a:pt x="667" y="216"/>
                      <a:pt x="667" y="216"/>
                      <a:pt x="667" y="216"/>
                    </a:cubicBezTo>
                    <a:cubicBezTo>
                      <a:pt x="669" y="218"/>
                      <a:pt x="669" y="218"/>
                      <a:pt x="669" y="218"/>
                    </a:cubicBezTo>
                    <a:cubicBezTo>
                      <a:pt x="674" y="215"/>
                      <a:pt x="674" y="215"/>
                      <a:pt x="674" y="215"/>
                    </a:cubicBezTo>
                    <a:cubicBezTo>
                      <a:pt x="677" y="218"/>
                      <a:pt x="677" y="218"/>
                      <a:pt x="677" y="218"/>
                    </a:cubicBezTo>
                    <a:cubicBezTo>
                      <a:pt x="672" y="229"/>
                      <a:pt x="672" y="229"/>
                      <a:pt x="672" y="229"/>
                    </a:cubicBezTo>
                    <a:cubicBezTo>
                      <a:pt x="673" y="230"/>
                      <a:pt x="673" y="230"/>
                      <a:pt x="673" y="230"/>
                    </a:cubicBezTo>
                    <a:lnTo>
                      <a:pt x="673" y="235"/>
                    </a:lnTo>
                    <a:close/>
                    <a:moveTo>
                      <a:pt x="520" y="208"/>
                    </a:moveTo>
                    <a:cubicBezTo>
                      <a:pt x="520" y="207"/>
                      <a:pt x="520" y="207"/>
                      <a:pt x="520" y="207"/>
                    </a:cubicBezTo>
                    <a:cubicBezTo>
                      <a:pt x="516" y="209"/>
                      <a:pt x="516" y="209"/>
                      <a:pt x="516" y="209"/>
                    </a:cubicBezTo>
                    <a:lnTo>
                      <a:pt x="520" y="20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4" name="Freeform 11"/>
              <p:cNvSpPr>
                <a:spLocks noEditPoints="1"/>
              </p:cNvSpPr>
              <p:nvPr/>
            </p:nvSpPr>
            <p:spPr bwMode="auto">
              <a:xfrm>
                <a:off x="3044844" y="3092692"/>
                <a:ext cx="285995" cy="798450"/>
              </a:xfrm>
              <a:custGeom>
                <a:avLst/>
                <a:gdLst>
                  <a:gd name="T0" fmla="*/ 137 w 269"/>
                  <a:gd name="T1" fmla="*/ 695 h 751"/>
                  <a:gd name="T2" fmla="*/ 163 w 269"/>
                  <a:gd name="T3" fmla="*/ 713 h 751"/>
                  <a:gd name="T4" fmla="*/ 145 w 269"/>
                  <a:gd name="T5" fmla="*/ 703 h 751"/>
                  <a:gd name="T6" fmla="*/ 177 w 269"/>
                  <a:gd name="T7" fmla="*/ 709 h 751"/>
                  <a:gd name="T8" fmla="*/ 247 w 269"/>
                  <a:gd name="T9" fmla="*/ 741 h 751"/>
                  <a:gd name="T10" fmla="*/ 217 w 269"/>
                  <a:gd name="T11" fmla="*/ 733 h 751"/>
                  <a:gd name="T12" fmla="*/ 229 w 269"/>
                  <a:gd name="T13" fmla="*/ 737 h 751"/>
                  <a:gd name="T14" fmla="*/ 223 w 269"/>
                  <a:gd name="T15" fmla="*/ 731 h 751"/>
                  <a:gd name="T16" fmla="*/ 199 w 269"/>
                  <a:gd name="T17" fmla="*/ 729 h 751"/>
                  <a:gd name="T18" fmla="*/ 87 w 269"/>
                  <a:gd name="T19" fmla="*/ 611 h 751"/>
                  <a:gd name="T20" fmla="*/ 81 w 269"/>
                  <a:gd name="T21" fmla="*/ 611 h 751"/>
                  <a:gd name="T22" fmla="*/ 81 w 269"/>
                  <a:gd name="T23" fmla="*/ 625 h 751"/>
                  <a:gd name="T24" fmla="*/ 77 w 269"/>
                  <a:gd name="T25" fmla="*/ 617 h 751"/>
                  <a:gd name="T26" fmla="*/ 67 w 269"/>
                  <a:gd name="T27" fmla="*/ 598 h 751"/>
                  <a:gd name="T28" fmla="*/ 91 w 269"/>
                  <a:gd name="T29" fmla="*/ 649 h 751"/>
                  <a:gd name="T30" fmla="*/ 111 w 269"/>
                  <a:gd name="T31" fmla="*/ 663 h 751"/>
                  <a:gd name="T32" fmla="*/ 119 w 269"/>
                  <a:gd name="T33" fmla="*/ 679 h 751"/>
                  <a:gd name="T34" fmla="*/ 58 w 269"/>
                  <a:gd name="T35" fmla="*/ 508 h 751"/>
                  <a:gd name="T36" fmla="*/ 48 w 269"/>
                  <a:gd name="T37" fmla="*/ 508 h 751"/>
                  <a:gd name="T38" fmla="*/ 71 w 269"/>
                  <a:gd name="T39" fmla="*/ 546 h 751"/>
                  <a:gd name="T40" fmla="*/ 65 w 269"/>
                  <a:gd name="T41" fmla="*/ 548 h 751"/>
                  <a:gd name="T42" fmla="*/ 63 w 269"/>
                  <a:gd name="T43" fmla="*/ 538 h 751"/>
                  <a:gd name="T44" fmla="*/ 65 w 269"/>
                  <a:gd name="T45" fmla="*/ 526 h 751"/>
                  <a:gd name="T46" fmla="*/ 56 w 269"/>
                  <a:gd name="T47" fmla="*/ 530 h 751"/>
                  <a:gd name="T48" fmla="*/ 58 w 269"/>
                  <a:gd name="T49" fmla="*/ 524 h 751"/>
                  <a:gd name="T50" fmla="*/ 121 w 269"/>
                  <a:gd name="T51" fmla="*/ 615 h 751"/>
                  <a:gd name="T52" fmla="*/ 87 w 269"/>
                  <a:gd name="T53" fmla="*/ 506 h 751"/>
                  <a:gd name="T54" fmla="*/ 71 w 269"/>
                  <a:gd name="T55" fmla="*/ 414 h 751"/>
                  <a:gd name="T56" fmla="*/ 58 w 269"/>
                  <a:gd name="T57" fmla="*/ 317 h 751"/>
                  <a:gd name="T58" fmla="*/ 48 w 269"/>
                  <a:gd name="T59" fmla="*/ 207 h 751"/>
                  <a:gd name="T60" fmla="*/ 50 w 269"/>
                  <a:gd name="T61" fmla="*/ 137 h 751"/>
                  <a:gd name="T62" fmla="*/ 36 w 269"/>
                  <a:gd name="T63" fmla="*/ 36 h 751"/>
                  <a:gd name="T64" fmla="*/ 12 w 269"/>
                  <a:gd name="T65" fmla="*/ 81 h 751"/>
                  <a:gd name="T66" fmla="*/ 14 w 269"/>
                  <a:gd name="T67" fmla="*/ 189 h 751"/>
                  <a:gd name="T68" fmla="*/ 28 w 269"/>
                  <a:gd name="T69" fmla="*/ 295 h 751"/>
                  <a:gd name="T70" fmla="*/ 26 w 269"/>
                  <a:gd name="T71" fmla="*/ 378 h 751"/>
                  <a:gd name="T72" fmla="*/ 36 w 269"/>
                  <a:gd name="T73" fmla="*/ 436 h 751"/>
                  <a:gd name="T74" fmla="*/ 58 w 269"/>
                  <a:gd name="T75" fmla="*/ 470 h 751"/>
                  <a:gd name="T76" fmla="*/ 73 w 269"/>
                  <a:gd name="T77" fmla="*/ 514 h 751"/>
                  <a:gd name="T78" fmla="*/ 77 w 269"/>
                  <a:gd name="T79" fmla="*/ 544 h 751"/>
                  <a:gd name="T80" fmla="*/ 77 w 269"/>
                  <a:gd name="T81" fmla="*/ 556 h 751"/>
                  <a:gd name="T82" fmla="*/ 54 w 269"/>
                  <a:gd name="T83" fmla="*/ 566 h 751"/>
                  <a:gd name="T84" fmla="*/ 75 w 269"/>
                  <a:gd name="T85" fmla="*/ 570 h 751"/>
                  <a:gd name="T86" fmla="*/ 95 w 269"/>
                  <a:gd name="T87" fmla="*/ 596 h 751"/>
                  <a:gd name="T88" fmla="*/ 105 w 269"/>
                  <a:gd name="T89" fmla="*/ 627 h 751"/>
                  <a:gd name="T90" fmla="*/ 109 w 269"/>
                  <a:gd name="T91" fmla="*/ 651 h 751"/>
                  <a:gd name="T92" fmla="*/ 127 w 269"/>
                  <a:gd name="T93" fmla="*/ 673 h 751"/>
                  <a:gd name="T94" fmla="*/ 143 w 269"/>
                  <a:gd name="T95" fmla="*/ 669 h 751"/>
                  <a:gd name="T96" fmla="*/ 149 w 269"/>
                  <a:gd name="T97" fmla="*/ 675 h 751"/>
                  <a:gd name="T98" fmla="*/ 155 w 269"/>
                  <a:gd name="T99" fmla="*/ 693 h 751"/>
                  <a:gd name="T100" fmla="*/ 155 w 269"/>
                  <a:gd name="T101" fmla="*/ 689 h 751"/>
                  <a:gd name="T102" fmla="*/ 173 w 269"/>
                  <a:gd name="T103" fmla="*/ 697 h 751"/>
                  <a:gd name="T104" fmla="*/ 197 w 269"/>
                  <a:gd name="T105" fmla="*/ 683 h 751"/>
                  <a:gd name="T106" fmla="*/ 197 w 269"/>
                  <a:gd name="T107" fmla="*/ 685 h 751"/>
                  <a:gd name="T108" fmla="*/ 207 w 269"/>
                  <a:gd name="T109" fmla="*/ 699 h 751"/>
                  <a:gd name="T110" fmla="*/ 213 w 269"/>
                  <a:gd name="T111" fmla="*/ 719 h 751"/>
                  <a:gd name="T112" fmla="*/ 193 w 269"/>
                  <a:gd name="T113" fmla="*/ 709 h 751"/>
                  <a:gd name="T114" fmla="*/ 197 w 269"/>
                  <a:gd name="T115" fmla="*/ 725 h 751"/>
                  <a:gd name="T116" fmla="*/ 257 w 269"/>
                  <a:gd name="T117" fmla="*/ 731 h 751"/>
                  <a:gd name="T118" fmla="*/ 261 w 269"/>
                  <a:gd name="T119" fmla="*/ 737 h 751"/>
                  <a:gd name="T120" fmla="*/ 259 w 269"/>
                  <a:gd name="T121" fmla="*/ 751 h 751"/>
                  <a:gd name="T122" fmla="*/ 257 w 269"/>
                  <a:gd name="T123" fmla="*/ 745 h 7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69" h="751">
                    <a:moveTo>
                      <a:pt x="75" y="530"/>
                    </a:moveTo>
                    <a:lnTo>
                      <a:pt x="77" y="528"/>
                    </a:lnTo>
                    <a:lnTo>
                      <a:pt x="81" y="528"/>
                    </a:lnTo>
                    <a:lnTo>
                      <a:pt x="81" y="534"/>
                    </a:lnTo>
                    <a:lnTo>
                      <a:pt x="79" y="536"/>
                    </a:lnTo>
                    <a:lnTo>
                      <a:pt x="75" y="534"/>
                    </a:lnTo>
                    <a:lnTo>
                      <a:pt x="75" y="530"/>
                    </a:lnTo>
                    <a:close/>
                    <a:moveTo>
                      <a:pt x="131" y="693"/>
                    </a:moveTo>
                    <a:lnTo>
                      <a:pt x="135" y="695"/>
                    </a:lnTo>
                    <a:lnTo>
                      <a:pt x="135" y="699"/>
                    </a:lnTo>
                    <a:lnTo>
                      <a:pt x="137" y="695"/>
                    </a:lnTo>
                    <a:lnTo>
                      <a:pt x="141" y="695"/>
                    </a:lnTo>
                    <a:lnTo>
                      <a:pt x="145" y="697"/>
                    </a:lnTo>
                    <a:lnTo>
                      <a:pt x="153" y="697"/>
                    </a:lnTo>
                    <a:lnTo>
                      <a:pt x="143" y="691"/>
                    </a:lnTo>
                    <a:lnTo>
                      <a:pt x="131" y="689"/>
                    </a:lnTo>
                    <a:lnTo>
                      <a:pt x="125" y="687"/>
                    </a:lnTo>
                    <a:lnTo>
                      <a:pt x="123" y="687"/>
                    </a:lnTo>
                    <a:lnTo>
                      <a:pt x="127" y="689"/>
                    </a:lnTo>
                    <a:lnTo>
                      <a:pt x="131" y="693"/>
                    </a:lnTo>
                    <a:close/>
                    <a:moveTo>
                      <a:pt x="157" y="713"/>
                    </a:moveTo>
                    <a:lnTo>
                      <a:pt x="163" y="713"/>
                    </a:lnTo>
                    <a:lnTo>
                      <a:pt x="167" y="713"/>
                    </a:lnTo>
                    <a:lnTo>
                      <a:pt x="167" y="711"/>
                    </a:lnTo>
                    <a:lnTo>
                      <a:pt x="171" y="707"/>
                    </a:lnTo>
                    <a:lnTo>
                      <a:pt x="167" y="707"/>
                    </a:lnTo>
                    <a:lnTo>
                      <a:pt x="161" y="705"/>
                    </a:lnTo>
                    <a:lnTo>
                      <a:pt x="159" y="701"/>
                    </a:lnTo>
                    <a:lnTo>
                      <a:pt x="153" y="699"/>
                    </a:lnTo>
                    <a:lnTo>
                      <a:pt x="151" y="701"/>
                    </a:lnTo>
                    <a:lnTo>
                      <a:pt x="145" y="699"/>
                    </a:lnTo>
                    <a:lnTo>
                      <a:pt x="143" y="701"/>
                    </a:lnTo>
                    <a:lnTo>
                      <a:pt x="145" y="703"/>
                    </a:lnTo>
                    <a:lnTo>
                      <a:pt x="149" y="705"/>
                    </a:lnTo>
                    <a:lnTo>
                      <a:pt x="153" y="707"/>
                    </a:lnTo>
                    <a:lnTo>
                      <a:pt x="155" y="709"/>
                    </a:lnTo>
                    <a:lnTo>
                      <a:pt x="157" y="713"/>
                    </a:lnTo>
                    <a:close/>
                    <a:moveTo>
                      <a:pt x="187" y="715"/>
                    </a:moveTo>
                    <a:lnTo>
                      <a:pt x="189" y="713"/>
                    </a:lnTo>
                    <a:lnTo>
                      <a:pt x="187" y="711"/>
                    </a:lnTo>
                    <a:lnTo>
                      <a:pt x="185" y="711"/>
                    </a:lnTo>
                    <a:lnTo>
                      <a:pt x="181" y="709"/>
                    </a:lnTo>
                    <a:lnTo>
                      <a:pt x="179" y="711"/>
                    </a:lnTo>
                    <a:lnTo>
                      <a:pt x="177" y="709"/>
                    </a:lnTo>
                    <a:lnTo>
                      <a:pt x="173" y="709"/>
                    </a:lnTo>
                    <a:lnTo>
                      <a:pt x="171" y="711"/>
                    </a:lnTo>
                    <a:lnTo>
                      <a:pt x="173" y="713"/>
                    </a:lnTo>
                    <a:lnTo>
                      <a:pt x="173" y="717"/>
                    </a:lnTo>
                    <a:lnTo>
                      <a:pt x="177" y="719"/>
                    </a:lnTo>
                    <a:lnTo>
                      <a:pt x="179" y="717"/>
                    </a:lnTo>
                    <a:lnTo>
                      <a:pt x="187" y="715"/>
                    </a:lnTo>
                    <a:close/>
                    <a:moveTo>
                      <a:pt x="249" y="747"/>
                    </a:moveTo>
                    <a:lnTo>
                      <a:pt x="251" y="747"/>
                    </a:lnTo>
                    <a:lnTo>
                      <a:pt x="251" y="743"/>
                    </a:lnTo>
                    <a:lnTo>
                      <a:pt x="247" y="741"/>
                    </a:lnTo>
                    <a:lnTo>
                      <a:pt x="247" y="739"/>
                    </a:lnTo>
                    <a:lnTo>
                      <a:pt x="243" y="739"/>
                    </a:lnTo>
                    <a:lnTo>
                      <a:pt x="235" y="737"/>
                    </a:lnTo>
                    <a:lnTo>
                      <a:pt x="241" y="737"/>
                    </a:lnTo>
                    <a:lnTo>
                      <a:pt x="239" y="735"/>
                    </a:lnTo>
                    <a:lnTo>
                      <a:pt x="233" y="733"/>
                    </a:lnTo>
                    <a:lnTo>
                      <a:pt x="237" y="731"/>
                    </a:lnTo>
                    <a:lnTo>
                      <a:pt x="233" y="729"/>
                    </a:lnTo>
                    <a:lnTo>
                      <a:pt x="229" y="731"/>
                    </a:lnTo>
                    <a:lnTo>
                      <a:pt x="221" y="733"/>
                    </a:lnTo>
                    <a:lnTo>
                      <a:pt x="217" y="733"/>
                    </a:lnTo>
                    <a:lnTo>
                      <a:pt x="215" y="735"/>
                    </a:lnTo>
                    <a:lnTo>
                      <a:pt x="217" y="737"/>
                    </a:lnTo>
                    <a:lnTo>
                      <a:pt x="219" y="737"/>
                    </a:lnTo>
                    <a:lnTo>
                      <a:pt x="223" y="737"/>
                    </a:lnTo>
                    <a:lnTo>
                      <a:pt x="223" y="739"/>
                    </a:lnTo>
                    <a:lnTo>
                      <a:pt x="225" y="741"/>
                    </a:lnTo>
                    <a:lnTo>
                      <a:pt x="227" y="739"/>
                    </a:lnTo>
                    <a:lnTo>
                      <a:pt x="227" y="741"/>
                    </a:lnTo>
                    <a:lnTo>
                      <a:pt x="233" y="743"/>
                    </a:lnTo>
                    <a:lnTo>
                      <a:pt x="233" y="741"/>
                    </a:lnTo>
                    <a:lnTo>
                      <a:pt x="229" y="737"/>
                    </a:lnTo>
                    <a:lnTo>
                      <a:pt x="233" y="737"/>
                    </a:lnTo>
                    <a:lnTo>
                      <a:pt x="235" y="743"/>
                    </a:lnTo>
                    <a:lnTo>
                      <a:pt x="239" y="741"/>
                    </a:lnTo>
                    <a:lnTo>
                      <a:pt x="245" y="743"/>
                    </a:lnTo>
                    <a:lnTo>
                      <a:pt x="247" y="745"/>
                    </a:lnTo>
                    <a:lnTo>
                      <a:pt x="249" y="747"/>
                    </a:lnTo>
                    <a:close/>
                    <a:moveTo>
                      <a:pt x="223" y="731"/>
                    </a:moveTo>
                    <a:lnTo>
                      <a:pt x="217" y="729"/>
                    </a:lnTo>
                    <a:lnTo>
                      <a:pt x="213" y="729"/>
                    </a:lnTo>
                    <a:lnTo>
                      <a:pt x="213" y="733"/>
                    </a:lnTo>
                    <a:lnTo>
                      <a:pt x="223" y="731"/>
                    </a:lnTo>
                    <a:close/>
                    <a:moveTo>
                      <a:pt x="209" y="731"/>
                    </a:moveTo>
                    <a:lnTo>
                      <a:pt x="209" y="729"/>
                    </a:lnTo>
                    <a:lnTo>
                      <a:pt x="203" y="729"/>
                    </a:lnTo>
                    <a:lnTo>
                      <a:pt x="201" y="731"/>
                    </a:lnTo>
                    <a:lnTo>
                      <a:pt x="203" y="735"/>
                    </a:lnTo>
                    <a:lnTo>
                      <a:pt x="205" y="733"/>
                    </a:lnTo>
                    <a:lnTo>
                      <a:pt x="211" y="737"/>
                    </a:lnTo>
                    <a:lnTo>
                      <a:pt x="205" y="731"/>
                    </a:lnTo>
                    <a:lnTo>
                      <a:pt x="209" y="731"/>
                    </a:lnTo>
                    <a:close/>
                    <a:moveTo>
                      <a:pt x="197" y="731"/>
                    </a:moveTo>
                    <a:lnTo>
                      <a:pt x="199" y="729"/>
                    </a:lnTo>
                    <a:lnTo>
                      <a:pt x="197" y="727"/>
                    </a:lnTo>
                    <a:lnTo>
                      <a:pt x="193" y="727"/>
                    </a:lnTo>
                    <a:lnTo>
                      <a:pt x="193" y="729"/>
                    </a:lnTo>
                    <a:lnTo>
                      <a:pt x="197" y="731"/>
                    </a:lnTo>
                    <a:close/>
                    <a:moveTo>
                      <a:pt x="95" y="639"/>
                    </a:moveTo>
                    <a:lnTo>
                      <a:pt x="99" y="637"/>
                    </a:lnTo>
                    <a:lnTo>
                      <a:pt x="101" y="633"/>
                    </a:lnTo>
                    <a:lnTo>
                      <a:pt x="97" y="629"/>
                    </a:lnTo>
                    <a:lnTo>
                      <a:pt x="93" y="623"/>
                    </a:lnTo>
                    <a:lnTo>
                      <a:pt x="91" y="615"/>
                    </a:lnTo>
                    <a:lnTo>
                      <a:pt x="87" y="611"/>
                    </a:lnTo>
                    <a:lnTo>
                      <a:pt x="85" y="609"/>
                    </a:lnTo>
                    <a:lnTo>
                      <a:pt x="85" y="602"/>
                    </a:lnTo>
                    <a:lnTo>
                      <a:pt x="81" y="598"/>
                    </a:lnTo>
                    <a:lnTo>
                      <a:pt x="77" y="596"/>
                    </a:lnTo>
                    <a:lnTo>
                      <a:pt x="75" y="592"/>
                    </a:lnTo>
                    <a:lnTo>
                      <a:pt x="73" y="588"/>
                    </a:lnTo>
                    <a:lnTo>
                      <a:pt x="69" y="592"/>
                    </a:lnTo>
                    <a:lnTo>
                      <a:pt x="73" y="594"/>
                    </a:lnTo>
                    <a:lnTo>
                      <a:pt x="75" y="598"/>
                    </a:lnTo>
                    <a:lnTo>
                      <a:pt x="79" y="602"/>
                    </a:lnTo>
                    <a:lnTo>
                      <a:pt x="81" y="611"/>
                    </a:lnTo>
                    <a:lnTo>
                      <a:pt x="83" y="615"/>
                    </a:lnTo>
                    <a:lnTo>
                      <a:pt x="85" y="619"/>
                    </a:lnTo>
                    <a:lnTo>
                      <a:pt x="87" y="625"/>
                    </a:lnTo>
                    <a:lnTo>
                      <a:pt x="91" y="627"/>
                    </a:lnTo>
                    <a:lnTo>
                      <a:pt x="91" y="631"/>
                    </a:lnTo>
                    <a:lnTo>
                      <a:pt x="95" y="639"/>
                    </a:lnTo>
                    <a:close/>
                    <a:moveTo>
                      <a:pt x="89" y="635"/>
                    </a:moveTo>
                    <a:lnTo>
                      <a:pt x="89" y="627"/>
                    </a:lnTo>
                    <a:lnTo>
                      <a:pt x="85" y="623"/>
                    </a:lnTo>
                    <a:lnTo>
                      <a:pt x="81" y="623"/>
                    </a:lnTo>
                    <a:lnTo>
                      <a:pt x="81" y="625"/>
                    </a:lnTo>
                    <a:lnTo>
                      <a:pt x="85" y="629"/>
                    </a:lnTo>
                    <a:lnTo>
                      <a:pt x="89" y="635"/>
                    </a:lnTo>
                    <a:close/>
                    <a:moveTo>
                      <a:pt x="87" y="633"/>
                    </a:moveTo>
                    <a:lnTo>
                      <a:pt x="83" y="631"/>
                    </a:lnTo>
                    <a:lnTo>
                      <a:pt x="81" y="629"/>
                    </a:lnTo>
                    <a:lnTo>
                      <a:pt x="83" y="633"/>
                    </a:lnTo>
                    <a:lnTo>
                      <a:pt x="87" y="633"/>
                    </a:lnTo>
                    <a:close/>
                    <a:moveTo>
                      <a:pt x="83" y="619"/>
                    </a:moveTo>
                    <a:lnTo>
                      <a:pt x="81" y="615"/>
                    </a:lnTo>
                    <a:lnTo>
                      <a:pt x="79" y="615"/>
                    </a:lnTo>
                    <a:lnTo>
                      <a:pt x="77" y="617"/>
                    </a:lnTo>
                    <a:lnTo>
                      <a:pt x="83" y="619"/>
                    </a:lnTo>
                    <a:close/>
                    <a:moveTo>
                      <a:pt x="79" y="613"/>
                    </a:moveTo>
                    <a:lnTo>
                      <a:pt x="79" y="609"/>
                    </a:lnTo>
                    <a:lnTo>
                      <a:pt x="77" y="609"/>
                    </a:lnTo>
                    <a:lnTo>
                      <a:pt x="77" y="611"/>
                    </a:lnTo>
                    <a:lnTo>
                      <a:pt x="79" y="613"/>
                    </a:lnTo>
                    <a:close/>
                    <a:moveTo>
                      <a:pt x="73" y="611"/>
                    </a:moveTo>
                    <a:lnTo>
                      <a:pt x="77" y="606"/>
                    </a:lnTo>
                    <a:lnTo>
                      <a:pt x="75" y="602"/>
                    </a:lnTo>
                    <a:lnTo>
                      <a:pt x="71" y="596"/>
                    </a:lnTo>
                    <a:lnTo>
                      <a:pt x="67" y="598"/>
                    </a:lnTo>
                    <a:lnTo>
                      <a:pt x="71" y="602"/>
                    </a:lnTo>
                    <a:lnTo>
                      <a:pt x="73" y="611"/>
                    </a:lnTo>
                    <a:close/>
                    <a:moveTo>
                      <a:pt x="97" y="649"/>
                    </a:moveTo>
                    <a:lnTo>
                      <a:pt x="99" y="647"/>
                    </a:lnTo>
                    <a:lnTo>
                      <a:pt x="97" y="645"/>
                    </a:lnTo>
                    <a:lnTo>
                      <a:pt x="99" y="643"/>
                    </a:lnTo>
                    <a:lnTo>
                      <a:pt x="97" y="641"/>
                    </a:lnTo>
                    <a:lnTo>
                      <a:pt x="95" y="643"/>
                    </a:lnTo>
                    <a:lnTo>
                      <a:pt x="91" y="639"/>
                    </a:lnTo>
                    <a:lnTo>
                      <a:pt x="89" y="641"/>
                    </a:lnTo>
                    <a:lnTo>
                      <a:pt x="91" y="649"/>
                    </a:lnTo>
                    <a:lnTo>
                      <a:pt x="95" y="649"/>
                    </a:lnTo>
                    <a:lnTo>
                      <a:pt x="97" y="649"/>
                    </a:lnTo>
                    <a:close/>
                    <a:moveTo>
                      <a:pt x="111" y="663"/>
                    </a:moveTo>
                    <a:lnTo>
                      <a:pt x="113" y="661"/>
                    </a:lnTo>
                    <a:lnTo>
                      <a:pt x="111" y="657"/>
                    </a:lnTo>
                    <a:lnTo>
                      <a:pt x="107" y="653"/>
                    </a:lnTo>
                    <a:lnTo>
                      <a:pt x="105" y="649"/>
                    </a:lnTo>
                    <a:lnTo>
                      <a:pt x="103" y="649"/>
                    </a:lnTo>
                    <a:lnTo>
                      <a:pt x="99" y="651"/>
                    </a:lnTo>
                    <a:lnTo>
                      <a:pt x="105" y="655"/>
                    </a:lnTo>
                    <a:lnTo>
                      <a:pt x="111" y="663"/>
                    </a:lnTo>
                    <a:close/>
                    <a:moveTo>
                      <a:pt x="105" y="665"/>
                    </a:moveTo>
                    <a:lnTo>
                      <a:pt x="105" y="659"/>
                    </a:lnTo>
                    <a:lnTo>
                      <a:pt x="103" y="655"/>
                    </a:lnTo>
                    <a:lnTo>
                      <a:pt x="105" y="665"/>
                    </a:lnTo>
                    <a:lnTo>
                      <a:pt x="105" y="665"/>
                    </a:lnTo>
                    <a:close/>
                    <a:moveTo>
                      <a:pt x="119" y="679"/>
                    </a:moveTo>
                    <a:lnTo>
                      <a:pt x="121" y="675"/>
                    </a:lnTo>
                    <a:lnTo>
                      <a:pt x="119" y="673"/>
                    </a:lnTo>
                    <a:lnTo>
                      <a:pt x="115" y="675"/>
                    </a:lnTo>
                    <a:lnTo>
                      <a:pt x="115" y="677"/>
                    </a:lnTo>
                    <a:lnTo>
                      <a:pt x="119" y="679"/>
                    </a:lnTo>
                    <a:close/>
                    <a:moveTo>
                      <a:pt x="115" y="673"/>
                    </a:moveTo>
                    <a:lnTo>
                      <a:pt x="117" y="671"/>
                    </a:lnTo>
                    <a:lnTo>
                      <a:pt x="115" y="669"/>
                    </a:lnTo>
                    <a:lnTo>
                      <a:pt x="113" y="671"/>
                    </a:lnTo>
                    <a:lnTo>
                      <a:pt x="115" y="673"/>
                    </a:lnTo>
                    <a:close/>
                    <a:moveTo>
                      <a:pt x="115" y="667"/>
                    </a:moveTo>
                    <a:lnTo>
                      <a:pt x="107" y="667"/>
                    </a:lnTo>
                    <a:lnTo>
                      <a:pt x="107" y="669"/>
                    </a:lnTo>
                    <a:lnTo>
                      <a:pt x="115" y="667"/>
                    </a:lnTo>
                    <a:close/>
                    <a:moveTo>
                      <a:pt x="56" y="508"/>
                    </a:moveTo>
                    <a:lnTo>
                      <a:pt x="58" y="508"/>
                    </a:lnTo>
                    <a:lnTo>
                      <a:pt x="56" y="502"/>
                    </a:lnTo>
                    <a:lnTo>
                      <a:pt x="58" y="500"/>
                    </a:lnTo>
                    <a:lnTo>
                      <a:pt x="54" y="494"/>
                    </a:lnTo>
                    <a:lnTo>
                      <a:pt x="54" y="486"/>
                    </a:lnTo>
                    <a:lnTo>
                      <a:pt x="50" y="476"/>
                    </a:lnTo>
                    <a:lnTo>
                      <a:pt x="48" y="478"/>
                    </a:lnTo>
                    <a:lnTo>
                      <a:pt x="42" y="476"/>
                    </a:lnTo>
                    <a:lnTo>
                      <a:pt x="42" y="484"/>
                    </a:lnTo>
                    <a:lnTo>
                      <a:pt x="46" y="496"/>
                    </a:lnTo>
                    <a:lnTo>
                      <a:pt x="46" y="502"/>
                    </a:lnTo>
                    <a:lnTo>
                      <a:pt x="48" y="508"/>
                    </a:lnTo>
                    <a:lnTo>
                      <a:pt x="48" y="508"/>
                    </a:lnTo>
                    <a:lnTo>
                      <a:pt x="52" y="508"/>
                    </a:lnTo>
                    <a:lnTo>
                      <a:pt x="56" y="508"/>
                    </a:lnTo>
                    <a:close/>
                    <a:moveTo>
                      <a:pt x="75" y="556"/>
                    </a:moveTo>
                    <a:lnTo>
                      <a:pt x="73" y="550"/>
                    </a:lnTo>
                    <a:lnTo>
                      <a:pt x="73" y="552"/>
                    </a:lnTo>
                    <a:lnTo>
                      <a:pt x="73" y="556"/>
                    </a:lnTo>
                    <a:lnTo>
                      <a:pt x="75" y="556"/>
                    </a:lnTo>
                    <a:close/>
                    <a:moveTo>
                      <a:pt x="71" y="550"/>
                    </a:moveTo>
                    <a:lnTo>
                      <a:pt x="73" y="548"/>
                    </a:lnTo>
                    <a:lnTo>
                      <a:pt x="71" y="546"/>
                    </a:lnTo>
                    <a:lnTo>
                      <a:pt x="69" y="548"/>
                    </a:lnTo>
                    <a:lnTo>
                      <a:pt x="71" y="550"/>
                    </a:lnTo>
                    <a:close/>
                    <a:moveTo>
                      <a:pt x="69" y="546"/>
                    </a:moveTo>
                    <a:lnTo>
                      <a:pt x="71" y="544"/>
                    </a:lnTo>
                    <a:lnTo>
                      <a:pt x="71" y="540"/>
                    </a:lnTo>
                    <a:lnTo>
                      <a:pt x="69" y="540"/>
                    </a:lnTo>
                    <a:lnTo>
                      <a:pt x="67" y="542"/>
                    </a:lnTo>
                    <a:lnTo>
                      <a:pt x="69" y="546"/>
                    </a:lnTo>
                    <a:close/>
                    <a:moveTo>
                      <a:pt x="67" y="554"/>
                    </a:moveTo>
                    <a:lnTo>
                      <a:pt x="67" y="552"/>
                    </a:lnTo>
                    <a:lnTo>
                      <a:pt x="65" y="548"/>
                    </a:lnTo>
                    <a:lnTo>
                      <a:pt x="65" y="554"/>
                    </a:lnTo>
                    <a:lnTo>
                      <a:pt x="67" y="554"/>
                    </a:lnTo>
                    <a:close/>
                    <a:moveTo>
                      <a:pt x="63" y="544"/>
                    </a:moveTo>
                    <a:lnTo>
                      <a:pt x="63" y="542"/>
                    </a:lnTo>
                    <a:lnTo>
                      <a:pt x="60" y="542"/>
                    </a:lnTo>
                    <a:lnTo>
                      <a:pt x="63" y="544"/>
                    </a:lnTo>
                    <a:lnTo>
                      <a:pt x="63" y="544"/>
                    </a:lnTo>
                    <a:close/>
                    <a:moveTo>
                      <a:pt x="63" y="534"/>
                    </a:moveTo>
                    <a:lnTo>
                      <a:pt x="60" y="534"/>
                    </a:lnTo>
                    <a:lnTo>
                      <a:pt x="60" y="538"/>
                    </a:lnTo>
                    <a:lnTo>
                      <a:pt x="63" y="538"/>
                    </a:lnTo>
                    <a:lnTo>
                      <a:pt x="67" y="538"/>
                    </a:lnTo>
                    <a:lnTo>
                      <a:pt x="63" y="534"/>
                    </a:lnTo>
                    <a:close/>
                    <a:moveTo>
                      <a:pt x="58" y="526"/>
                    </a:moveTo>
                    <a:lnTo>
                      <a:pt x="54" y="522"/>
                    </a:lnTo>
                    <a:lnTo>
                      <a:pt x="54" y="524"/>
                    </a:lnTo>
                    <a:lnTo>
                      <a:pt x="56" y="528"/>
                    </a:lnTo>
                    <a:lnTo>
                      <a:pt x="58" y="526"/>
                    </a:lnTo>
                    <a:close/>
                    <a:moveTo>
                      <a:pt x="67" y="524"/>
                    </a:moveTo>
                    <a:lnTo>
                      <a:pt x="67" y="522"/>
                    </a:lnTo>
                    <a:lnTo>
                      <a:pt x="65" y="522"/>
                    </a:lnTo>
                    <a:lnTo>
                      <a:pt x="65" y="526"/>
                    </a:lnTo>
                    <a:lnTo>
                      <a:pt x="67" y="528"/>
                    </a:lnTo>
                    <a:lnTo>
                      <a:pt x="67" y="524"/>
                    </a:lnTo>
                    <a:close/>
                    <a:moveTo>
                      <a:pt x="48" y="516"/>
                    </a:moveTo>
                    <a:lnTo>
                      <a:pt x="46" y="512"/>
                    </a:lnTo>
                    <a:lnTo>
                      <a:pt x="44" y="514"/>
                    </a:lnTo>
                    <a:lnTo>
                      <a:pt x="44" y="516"/>
                    </a:lnTo>
                    <a:lnTo>
                      <a:pt x="48" y="516"/>
                    </a:lnTo>
                    <a:close/>
                    <a:moveTo>
                      <a:pt x="58" y="532"/>
                    </a:moveTo>
                    <a:lnTo>
                      <a:pt x="60" y="532"/>
                    </a:lnTo>
                    <a:lnTo>
                      <a:pt x="58" y="530"/>
                    </a:lnTo>
                    <a:lnTo>
                      <a:pt x="56" y="530"/>
                    </a:lnTo>
                    <a:lnTo>
                      <a:pt x="58" y="532"/>
                    </a:lnTo>
                    <a:close/>
                    <a:moveTo>
                      <a:pt x="69" y="534"/>
                    </a:moveTo>
                    <a:lnTo>
                      <a:pt x="73" y="538"/>
                    </a:lnTo>
                    <a:lnTo>
                      <a:pt x="69" y="530"/>
                    </a:lnTo>
                    <a:lnTo>
                      <a:pt x="65" y="532"/>
                    </a:lnTo>
                    <a:lnTo>
                      <a:pt x="65" y="534"/>
                    </a:lnTo>
                    <a:lnTo>
                      <a:pt x="69" y="534"/>
                    </a:lnTo>
                    <a:close/>
                    <a:moveTo>
                      <a:pt x="63" y="524"/>
                    </a:moveTo>
                    <a:lnTo>
                      <a:pt x="63" y="522"/>
                    </a:lnTo>
                    <a:lnTo>
                      <a:pt x="58" y="522"/>
                    </a:lnTo>
                    <a:lnTo>
                      <a:pt x="58" y="524"/>
                    </a:lnTo>
                    <a:lnTo>
                      <a:pt x="63" y="524"/>
                    </a:lnTo>
                    <a:close/>
                    <a:moveTo>
                      <a:pt x="189" y="675"/>
                    </a:moveTo>
                    <a:lnTo>
                      <a:pt x="159" y="675"/>
                    </a:lnTo>
                    <a:lnTo>
                      <a:pt x="153" y="669"/>
                    </a:lnTo>
                    <a:lnTo>
                      <a:pt x="147" y="665"/>
                    </a:lnTo>
                    <a:lnTo>
                      <a:pt x="147" y="663"/>
                    </a:lnTo>
                    <a:lnTo>
                      <a:pt x="147" y="657"/>
                    </a:lnTo>
                    <a:lnTo>
                      <a:pt x="139" y="649"/>
                    </a:lnTo>
                    <a:lnTo>
                      <a:pt x="129" y="651"/>
                    </a:lnTo>
                    <a:lnTo>
                      <a:pt x="111" y="627"/>
                    </a:lnTo>
                    <a:lnTo>
                      <a:pt x="121" y="615"/>
                    </a:lnTo>
                    <a:lnTo>
                      <a:pt x="117" y="596"/>
                    </a:lnTo>
                    <a:lnTo>
                      <a:pt x="113" y="592"/>
                    </a:lnTo>
                    <a:lnTo>
                      <a:pt x="115" y="582"/>
                    </a:lnTo>
                    <a:lnTo>
                      <a:pt x="113" y="568"/>
                    </a:lnTo>
                    <a:lnTo>
                      <a:pt x="111" y="556"/>
                    </a:lnTo>
                    <a:lnTo>
                      <a:pt x="107" y="552"/>
                    </a:lnTo>
                    <a:lnTo>
                      <a:pt x="109" y="548"/>
                    </a:lnTo>
                    <a:lnTo>
                      <a:pt x="109" y="532"/>
                    </a:lnTo>
                    <a:lnTo>
                      <a:pt x="97" y="524"/>
                    </a:lnTo>
                    <a:lnTo>
                      <a:pt x="91" y="514"/>
                    </a:lnTo>
                    <a:lnTo>
                      <a:pt x="87" y="506"/>
                    </a:lnTo>
                    <a:lnTo>
                      <a:pt x="87" y="502"/>
                    </a:lnTo>
                    <a:lnTo>
                      <a:pt x="81" y="502"/>
                    </a:lnTo>
                    <a:lnTo>
                      <a:pt x="77" y="486"/>
                    </a:lnTo>
                    <a:lnTo>
                      <a:pt x="77" y="476"/>
                    </a:lnTo>
                    <a:lnTo>
                      <a:pt x="71" y="466"/>
                    </a:lnTo>
                    <a:lnTo>
                      <a:pt x="67" y="448"/>
                    </a:lnTo>
                    <a:lnTo>
                      <a:pt x="67" y="440"/>
                    </a:lnTo>
                    <a:lnTo>
                      <a:pt x="65" y="434"/>
                    </a:lnTo>
                    <a:lnTo>
                      <a:pt x="67" y="426"/>
                    </a:lnTo>
                    <a:lnTo>
                      <a:pt x="65" y="420"/>
                    </a:lnTo>
                    <a:lnTo>
                      <a:pt x="71" y="414"/>
                    </a:lnTo>
                    <a:lnTo>
                      <a:pt x="67" y="410"/>
                    </a:lnTo>
                    <a:lnTo>
                      <a:pt x="60" y="396"/>
                    </a:lnTo>
                    <a:lnTo>
                      <a:pt x="58" y="390"/>
                    </a:lnTo>
                    <a:lnTo>
                      <a:pt x="54" y="380"/>
                    </a:lnTo>
                    <a:lnTo>
                      <a:pt x="56" y="374"/>
                    </a:lnTo>
                    <a:lnTo>
                      <a:pt x="63" y="368"/>
                    </a:lnTo>
                    <a:lnTo>
                      <a:pt x="60" y="358"/>
                    </a:lnTo>
                    <a:lnTo>
                      <a:pt x="56" y="350"/>
                    </a:lnTo>
                    <a:lnTo>
                      <a:pt x="58" y="329"/>
                    </a:lnTo>
                    <a:lnTo>
                      <a:pt x="60" y="327"/>
                    </a:lnTo>
                    <a:lnTo>
                      <a:pt x="58" y="317"/>
                    </a:lnTo>
                    <a:lnTo>
                      <a:pt x="58" y="307"/>
                    </a:lnTo>
                    <a:lnTo>
                      <a:pt x="54" y="307"/>
                    </a:lnTo>
                    <a:lnTo>
                      <a:pt x="50" y="297"/>
                    </a:lnTo>
                    <a:lnTo>
                      <a:pt x="44" y="287"/>
                    </a:lnTo>
                    <a:lnTo>
                      <a:pt x="40" y="277"/>
                    </a:lnTo>
                    <a:lnTo>
                      <a:pt x="40" y="255"/>
                    </a:lnTo>
                    <a:lnTo>
                      <a:pt x="42" y="245"/>
                    </a:lnTo>
                    <a:lnTo>
                      <a:pt x="38" y="231"/>
                    </a:lnTo>
                    <a:lnTo>
                      <a:pt x="40" y="225"/>
                    </a:lnTo>
                    <a:lnTo>
                      <a:pt x="40" y="213"/>
                    </a:lnTo>
                    <a:lnTo>
                      <a:pt x="48" y="207"/>
                    </a:lnTo>
                    <a:lnTo>
                      <a:pt x="50" y="189"/>
                    </a:lnTo>
                    <a:lnTo>
                      <a:pt x="56" y="187"/>
                    </a:lnTo>
                    <a:lnTo>
                      <a:pt x="58" y="185"/>
                    </a:lnTo>
                    <a:lnTo>
                      <a:pt x="54" y="179"/>
                    </a:lnTo>
                    <a:lnTo>
                      <a:pt x="52" y="173"/>
                    </a:lnTo>
                    <a:lnTo>
                      <a:pt x="54" y="169"/>
                    </a:lnTo>
                    <a:lnTo>
                      <a:pt x="48" y="161"/>
                    </a:lnTo>
                    <a:lnTo>
                      <a:pt x="50" y="153"/>
                    </a:lnTo>
                    <a:lnTo>
                      <a:pt x="50" y="147"/>
                    </a:lnTo>
                    <a:lnTo>
                      <a:pt x="46" y="143"/>
                    </a:lnTo>
                    <a:lnTo>
                      <a:pt x="50" y="137"/>
                    </a:lnTo>
                    <a:lnTo>
                      <a:pt x="67" y="129"/>
                    </a:lnTo>
                    <a:lnTo>
                      <a:pt x="69" y="109"/>
                    </a:lnTo>
                    <a:lnTo>
                      <a:pt x="65" y="105"/>
                    </a:lnTo>
                    <a:lnTo>
                      <a:pt x="54" y="107"/>
                    </a:lnTo>
                    <a:lnTo>
                      <a:pt x="52" y="93"/>
                    </a:lnTo>
                    <a:lnTo>
                      <a:pt x="42" y="68"/>
                    </a:lnTo>
                    <a:lnTo>
                      <a:pt x="36" y="62"/>
                    </a:lnTo>
                    <a:lnTo>
                      <a:pt x="32" y="50"/>
                    </a:lnTo>
                    <a:lnTo>
                      <a:pt x="36" y="46"/>
                    </a:lnTo>
                    <a:lnTo>
                      <a:pt x="32" y="40"/>
                    </a:lnTo>
                    <a:lnTo>
                      <a:pt x="36" y="36"/>
                    </a:lnTo>
                    <a:lnTo>
                      <a:pt x="26" y="28"/>
                    </a:lnTo>
                    <a:lnTo>
                      <a:pt x="22" y="6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10" y="10"/>
                    </a:lnTo>
                    <a:lnTo>
                      <a:pt x="0" y="14"/>
                    </a:lnTo>
                    <a:lnTo>
                      <a:pt x="4" y="30"/>
                    </a:lnTo>
                    <a:lnTo>
                      <a:pt x="8" y="50"/>
                    </a:lnTo>
                    <a:lnTo>
                      <a:pt x="8" y="60"/>
                    </a:lnTo>
                    <a:lnTo>
                      <a:pt x="12" y="74"/>
                    </a:lnTo>
                    <a:lnTo>
                      <a:pt x="12" y="81"/>
                    </a:lnTo>
                    <a:lnTo>
                      <a:pt x="12" y="107"/>
                    </a:lnTo>
                    <a:lnTo>
                      <a:pt x="10" y="109"/>
                    </a:lnTo>
                    <a:lnTo>
                      <a:pt x="8" y="117"/>
                    </a:lnTo>
                    <a:lnTo>
                      <a:pt x="12" y="119"/>
                    </a:lnTo>
                    <a:lnTo>
                      <a:pt x="12" y="143"/>
                    </a:lnTo>
                    <a:lnTo>
                      <a:pt x="14" y="145"/>
                    </a:lnTo>
                    <a:lnTo>
                      <a:pt x="18" y="153"/>
                    </a:lnTo>
                    <a:lnTo>
                      <a:pt x="12" y="161"/>
                    </a:lnTo>
                    <a:lnTo>
                      <a:pt x="14" y="165"/>
                    </a:lnTo>
                    <a:lnTo>
                      <a:pt x="16" y="177"/>
                    </a:lnTo>
                    <a:lnTo>
                      <a:pt x="14" y="189"/>
                    </a:lnTo>
                    <a:lnTo>
                      <a:pt x="16" y="195"/>
                    </a:lnTo>
                    <a:lnTo>
                      <a:pt x="14" y="203"/>
                    </a:lnTo>
                    <a:lnTo>
                      <a:pt x="16" y="213"/>
                    </a:lnTo>
                    <a:lnTo>
                      <a:pt x="12" y="223"/>
                    </a:lnTo>
                    <a:lnTo>
                      <a:pt x="14" y="233"/>
                    </a:lnTo>
                    <a:lnTo>
                      <a:pt x="16" y="233"/>
                    </a:lnTo>
                    <a:lnTo>
                      <a:pt x="18" y="247"/>
                    </a:lnTo>
                    <a:lnTo>
                      <a:pt x="14" y="251"/>
                    </a:lnTo>
                    <a:lnTo>
                      <a:pt x="12" y="257"/>
                    </a:lnTo>
                    <a:lnTo>
                      <a:pt x="22" y="277"/>
                    </a:lnTo>
                    <a:lnTo>
                      <a:pt x="28" y="295"/>
                    </a:lnTo>
                    <a:lnTo>
                      <a:pt x="26" y="299"/>
                    </a:lnTo>
                    <a:lnTo>
                      <a:pt x="24" y="307"/>
                    </a:lnTo>
                    <a:lnTo>
                      <a:pt x="30" y="317"/>
                    </a:lnTo>
                    <a:lnTo>
                      <a:pt x="28" y="325"/>
                    </a:lnTo>
                    <a:lnTo>
                      <a:pt x="28" y="329"/>
                    </a:lnTo>
                    <a:lnTo>
                      <a:pt x="28" y="339"/>
                    </a:lnTo>
                    <a:lnTo>
                      <a:pt x="28" y="348"/>
                    </a:lnTo>
                    <a:lnTo>
                      <a:pt x="24" y="358"/>
                    </a:lnTo>
                    <a:lnTo>
                      <a:pt x="26" y="360"/>
                    </a:lnTo>
                    <a:lnTo>
                      <a:pt x="26" y="370"/>
                    </a:lnTo>
                    <a:lnTo>
                      <a:pt x="26" y="378"/>
                    </a:lnTo>
                    <a:lnTo>
                      <a:pt x="22" y="376"/>
                    </a:lnTo>
                    <a:lnTo>
                      <a:pt x="22" y="378"/>
                    </a:lnTo>
                    <a:lnTo>
                      <a:pt x="26" y="386"/>
                    </a:lnTo>
                    <a:lnTo>
                      <a:pt x="24" y="390"/>
                    </a:lnTo>
                    <a:lnTo>
                      <a:pt x="18" y="388"/>
                    </a:lnTo>
                    <a:lnTo>
                      <a:pt x="20" y="398"/>
                    </a:lnTo>
                    <a:lnTo>
                      <a:pt x="22" y="400"/>
                    </a:lnTo>
                    <a:lnTo>
                      <a:pt x="24" y="402"/>
                    </a:lnTo>
                    <a:lnTo>
                      <a:pt x="30" y="416"/>
                    </a:lnTo>
                    <a:lnTo>
                      <a:pt x="36" y="426"/>
                    </a:lnTo>
                    <a:lnTo>
                      <a:pt x="36" y="436"/>
                    </a:lnTo>
                    <a:lnTo>
                      <a:pt x="38" y="440"/>
                    </a:lnTo>
                    <a:lnTo>
                      <a:pt x="34" y="440"/>
                    </a:lnTo>
                    <a:lnTo>
                      <a:pt x="34" y="444"/>
                    </a:lnTo>
                    <a:lnTo>
                      <a:pt x="38" y="456"/>
                    </a:lnTo>
                    <a:lnTo>
                      <a:pt x="38" y="462"/>
                    </a:lnTo>
                    <a:lnTo>
                      <a:pt x="44" y="470"/>
                    </a:lnTo>
                    <a:lnTo>
                      <a:pt x="46" y="472"/>
                    </a:lnTo>
                    <a:lnTo>
                      <a:pt x="48" y="474"/>
                    </a:lnTo>
                    <a:lnTo>
                      <a:pt x="54" y="474"/>
                    </a:lnTo>
                    <a:lnTo>
                      <a:pt x="56" y="470"/>
                    </a:lnTo>
                    <a:lnTo>
                      <a:pt x="58" y="470"/>
                    </a:lnTo>
                    <a:lnTo>
                      <a:pt x="63" y="472"/>
                    </a:lnTo>
                    <a:lnTo>
                      <a:pt x="65" y="474"/>
                    </a:lnTo>
                    <a:lnTo>
                      <a:pt x="63" y="480"/>
                    </a:lnTo>
                    <a:lnTo>
                      <a:pt x="67" y="484"/>
                    </a:lnTo>
                    <a:lnTo>
                      <a:pt x="69" y="484"/>
                    </a:lnTo>
                    <a:lnTo>
                      <a:pt x="69" y="490"/>
                    </a:lnTo>
                    <a:lnTo>
                      <a:pt x="67" y="496"/>
                    </a:lnTo>
                    <a:lnTo>
                      <a:pt x="71" y="498"/>
                    </a:lnTo>
                    <a:lnTo>
                      <a:pt x="71" y="502"/>
                    </a:lnTo>
                    <a:lnTo>
                      <a:pt x="71" y="508"/>
                    </a:lnTo>
                    <a:lnTo>
                      <a:pt x="73" y="514"/>
                    </a:lnTo>
                    <a:lnTo>
                      <a:pt x="75" y="518"/>
                    </a:lnTo>
                    <a:lnTo>
                      <a:pt x="71" y="522"/>
                    </a:lnTo>
                    <a:lnTo>
                      <a:pt x="75" y="526"/>
                    </a:lnTo>
                    <a:lnTo>
                      <a:pt x="81" y="526"/>
                    </a:lnTo>
                    <a:lnTo>
                      <a:pt x="83" y="526"/>
                    </a:lnTo>
                    <a:lnTo>
                      <a:pt x="85" y="526"/>
                    </a:lnTo>
                    <a:lnTo>
                      <a:pt x="83" y="532"/>
                    </a:lnTo>
                    <a:lnTo>
                      <a:pt x="87" y="534"/>
                    </a:lnTo>
                    <a:lnTo>
                      <a:pt x="83" y="538"/>
                    </a:lnTo>
                    <a:lnTo>
                      <a:pt x="77" y="540"/>
                    </a:lnTo>
                    <a:lnTo>
                      <a:pt x="77" y="544"/>
                    </a:lnTo>
                    <a:lnTo>
                      <a:pt x="85" y="548"/>
                    </a:lnTo>
                    <a:lnTo>
                      <a:pt x="85" y="548"/>
                    </a:lnTo>
                    <a:lnTo>
                      <a:pt x="81" y="550"/>
                    </a:lnTo>
                    <a:lnTo>
                      <a:pt x="81" y="552"/>
                    </a:lnTo>
                    <a:lnTo>
                      <a:pt x="83" y="556"/>
                    </a:lnTo>
                    <a:lnTo>
                      <a:pt x="85" y="560"/>
                    </a:lnTo>
                    <a:lnTo>
                      <a:pt x="83" y="570"/>
                    </a:lnTo>
                    <a:lnTo>
                      <a:pt x="81" y="572"/>
                    </a:lnTo>
                    <a:lnTo>
                      <a:pt x="81" y="562"/>
                    </a:lnTo>
                    <a:lnTo>
                      <a:pt x="79" y="556"/>
                    </a:lnTo>
                    <a:lnTo>
                      <a:pt x="77" y="556"/>
                    </a:lnTo>
                    <a:lnTo>
                      <a:pt x="77" y="558"/>
                    </a:lnTo>
                    <a:lnTo>
                      <a:pt x="75" y="560"/>
                    </a:lnTo>
                    <a:lnTo>
                      <a:pt x="69" y="558"/>
                    </a:lnTo>
                    <a:lnTo>
                      <a:pt x="65" y="558"/>
                    </a:lnTo>
                    <a:lnTo>
                      <a:pt x="60" y="556"/>
                    </a:lnTo>
                    <a:lnTo>
                      <a:pt x="56" y="558"/>
                    </a:lnTo>
                    <a:lnTo>
                      <a:pt x="58" y="560"/>
                    </a:lnTo>
                    <a:lnTo>
                      <a:pt x="60" y="562"/>
                    </a:lnTo>
                    <a:lnTo>
                      <a:pt x="60" y="564"/>
                    </a:lnTo>
                    <a:lnTo>
                      <a:pt x="58" y="564"/>
                    </a:lnTo>
                    <a:lnTo>
                      <a:pt x="54" y="566"/>
                    </a:lnTo>
                    <a:lnTo>
                      <a:pt x="54" y="570"/>
                    </a:lnTo>
                    <a:lnTo>
                      <a:pt x="58" y="576"/>
                    </a:lnTo>
                    <a:lnTo>
                      <a:pt x="60" y="576"/>
                    </a:lnTo>
                    <a:lnTo>
                      <a:pt x="63" y="574"/>
                    </a:lnTo>
                    <a:lnTo>
                      <a:pt x="60" y="574"/>
                    </a:lnTo>
                    <a:lnTo>
                      <a:pt x="58" y="572"/>
                    </a:lnTo>
                    <a:lnTo>
                      <a:pt x="58" y="570"/>
                    </a:lnTo>
                    <a:lnTo>
                      <a:pt x="63" y="570"/>
                    </a:lnTo>
                    <a:lnTo>
                      <a:pt x="67" y="574"/>
                    </a:lnTo>
                    <a:lnTo>
                      <a:pt x="71" y="574"/>
                    </a:lnTo>
                    <a:lnTo>
                      <a:pt x="75" y="570"/>
                    </a:lnTo>
                    <a:lnTo>
                      <a:pt x="81" y="578"/>
                    </a:lnTo>
                    <a:lnTo>
                      <a:pt x="83" y="578"/>
                    </a:lnTo>
                    <a:lnTo>
                      <a:pt x="85" y="582"/>
                    </a:lnTo>
                    <a:lnTo>
                      <a:pt x="81" y="582"/>
                    </a:lnTo>
                    <a:lnTo>
                      <a:pt x="77" y="586"/>
                    </a:lnTo>
                    <a:lnTo>
                      <a:pt x="85" y="588"/>
                    </a:lnTo>
                    <a:lnTo>
                      <a:pt x="81" y="592"/>
                    </a:lnTo>
                    <a:lnTo>
                      <a:pt x="81" y="596"/>
                    </a:lnTo>
                    <a:lnTo>
                      <a:pt x="87" y="598"/>
                    </a:lnTo>
                    <a:lnTo>
                      <a:pt x="91" y="600"/>
                    </a:lnTo>
                    <a:lnTo>
                      <a:pt x="95" y="596"/>
                    </a:lnTo>
                    <a:lnTo>
                      <a:pt x="97" y="596"/>
                    </a:lnTo>
                    <a:lnTo>
                      <a:pt x="99" y="600"/>
                    </a:lnTo>
                    <a:lnTo>
                      <a:pt x="95" y="600"/>
                    </a:lnTo>
                    <a:lnTo>
                      <a:pt x="95" y="602"/>
                    </a:lnTo>
                    <a:lnTo>
                      <a:pt x="89" y="604"/>
                    </a:lnTo>
                    <a:lnTo>
                      <a:pt x="89" y="611"/>
                    </a:lnTo>
                    <a:lnTo>
                      <a:pt x="97" y="625"/>
                    </a:lnTo>
                    <a:lnTo>
                      <a:pt x="101" y="627"/>
                    </a:lnTo>
                    <a:lnTo>
                      <a:pt x="101" y="627"/>
                    </a:lnTo>
                    <a:lnTo>
                      <a:pt x="105" y="619"/>
                    </a:lnTo>
                    <a:lnTo>
                      <a:pt x="105" y="627"/>
                    </a:lnTo>
                    <a:lnTo>
                      <a:pt x="109" y="629"/>
                    </a:lnTo>
                    <a:lnTo>
                      <a:pt x="105" y="631"/>
                    </a:lnTo>
                    <a:lnTo>
                      <a:pt x="101" y="635"/>
                    </a:lnTo>
                    <a:lnTo>
                      <a:pt x="101" y="637"/>
                    </a:lnTo>
                    <a:lnTo>
                      <a:pt x="101" y="641"/>
                    </a:lnTo>
                    <a:lnTo>
                      <a:pt x="105" y="643"/>
                    </a:lnTo>
                    <a:lnTo>
                      <a:pt x="109" y="643"/>
                    </a:lnTo>
                    <a:lnTo>
                      <a:pt x="113" y="645"/>
                    </a:lnTo>
                    <a:lnTo>
                      <a:pt x="111" y="645"/>
                    </a:lnTo>
                    <a:lnTo>
                      <a:pt x="107" y="647"/>
                    </a:lnTo>
                    <a:lnTo>
                      <a:pt x="109" y="651"/>
                    </a:lnTo>
                    <a:lnTo>
                      <a:pt x="115" y="651"/>
                    </a:lnTo>
                    <a:lnTo>
                      <a:pt x="117" y="647"/>
                    </a:lnTo>
                    <a:lnTo>
                      <a:pt x="117" y="653"/>
                    </a:lnTo>
                    <a:lnTo>
                      <a:pt x="113" y="653"/>
                    </a:lnTo>
                    <a:lnTo>
                      <a:pt x="113" y="655"/>
                    </a:lnTo>
                    <a:lnTo>
                      <a:pt x="117" y="659"/>
                    </a:lnTo>
                    <a:lnTo>
                      <a:pt x="121" y="659"/>
                    </a:lnTo>
                    <a:lnTo>
                      <a:pt x="129" y="665"/>
                    </a:lnTo>
                    <a:lnTo>
                      <a:pt x="129" y="671"/>
                    </a:lnTo>
                    <a:lnTo>
                      <a:pt x="125" y="667"/>
                    </a:lnTo>
                    <a:lnTo>
                      <a:pt x="127" y="673"/>
                    </a:lnTo>
                    <a:lnTo>
                      <a:pt x="121" y="665"/>
                    </a:lnTo>
                    <a:lnTo>
                      <a:pt x="119" y="663"/>
                    </a:lnTo>
                    <a:lnTo>
                      <a:pt x="125" y="675"/>
                    </a:lnTo>
                    <a:lnTo>
                      <a:pt x="129" y="679"/>
                    </a:lnTo>
                    <a:lnTo>
                      <a:pt x="131" y="677"/>
                    </a:lnTo>
                    <a:lnTo>
                      <a:pt x="133" y="675"/>
                    </a:lnTo>
                    <a:lnTo>
                      <a:pt x="133" y="673"/>
                    </a:lnTo>
                    <a:lnTo>
                      <a:pt x="139" y="673"/>
                    </a:lnTo>
                    <a:lnTo>
                      <a:pt x="139" y="669"/>
                    </a:lnTo>
                    <a:lnTo>
                      <a:pt x="137" y="665"/>
                    </a:lnTo>
                    <a:lnTo>
                      <a:pt x="143" y="669"/>
                    </a:lnTo>
                    <a:lnTo>
                      <a:pt x="145" y="669"/>
                    </a:lnTo>
                    <a:lnTo>
                      <a:pt x="139" y="663"/>
                    </a:lnTo>
                    <a:lnTo>
                      <a:pt x="137" y="659"/>
                    </a:lnTo>
                    <a:lnTo>
                      <a:pt x="139" y="659"/>
                    </a:lnTo>
                    <a:lnTo>
                      <a:pt x="139" y="663"/>
                    </a:lnTo>
                    <a:lnTo>
                      <a:pt x="147" y="667"/>
                    </a:lnTo>
                    <a:lnTo>
                      <a:pt x="149" y="673"/>
                    </a:lnTo>
                    <a:lnTo>
                      <a:pt x="153" y="675"/>
                    </a:lnTo>
                    <a:lnTo>
                      <a:pt x="153" y="679"/>
                    </a:lnTo>
                    <a:lnTo>
                      <a:pt x="151" y="679"/>
                    </a:lnTo>
                    <a:lnTo>
                      <a:pt x="149" y="675"/>
                    </a:lnTo>
                    <a:lnTo>
                      <a:pt x="143" y="677"/>
                    </a:lnTo>
                    <a:lnTo>
                      <a:pt x="139" y="675"/>
                    </a:lnTo>
                    <a:lnTo>
                      <a:pt x="137" y="677"/>
                    </a:lnTo>
                    <a:lnTo>
                      <a:pt x="139" y="683"/>
                    </a:lnTo>
                    <a:lnTo>
                      <a:pt x="135" y="683"/>
                    </a:lnTo>
                    <a:lnTo>
                      <a:pt x="135" y="685"/>
                    </a:lnTo>
                    <a:lnTo>
                      <a:pt x="141" y="687"/>
                    </a:lnTo>
                    <a:lnTo>
                      <a:pt x="141" y="687"/>
                    </a:lnTo>
                    <a:lnTo>
                      <a:pt x="147" y="689"/>
                    </a:lnTo>
                    <a:lnTo>
                      <a:pt x="151" y="689"/>
                    </a:lnTo>
                    <a:lnTo>
                      <a:pt x="155" y="693"/>
                    </a:lnTo>
                    <a:lnTo>
                      <a:pt x="149" y="693"/>
                    </a:lnTo>
                    <a:lnTo>
                      <a:pt x="161" y="699"/>
                    </a:lnTo>
                    <a:lnTo>
                      <a:pt x="163" y="697"/>
                    </a:lnTo>
                    <a:lnTo>
                      <a:pt x="161" y="695"/>
                    </a:lnTo>
                    <a:lnTo>
                      <a:pt x="161" y="691"/>
                    </a:lnTo>
                    <a:lnTo>
                      <a:pt x="165" y="693"/>
                    </a:lnTo>
                    <a:lnTo>
                      <a:pt x="173" y="687"/>
                    </a:lnTo>
                    <a:lnTo>
                      <a:pt x="171" y="685"/>
                    </a:lnTo>
                    <a:lnTo>
                      <a:pt x="165" y="687"/>
                    </a:lnTo>
                    <a:lnTo>
                      <a:pt x="161" y="687"/>
                    </a:lnTo>
                    <a:lnTo>
                      <a:pt x="155" y="689"/>
                    </a:lnTo>
                    <a:lnTo>
                      <a:pt x="151" y="683"/>
                    </a:lnTo>
                    <a:lnTo>
                      <a:pt x="151" y="683"/>
                    </a:lnTo>
                    <a:lnTo>
                      <a:pt x="155" y="683"/>
                    </a:lnTo>
                    <a:lnTo>
                      <a:pt x="169" y="683"/>
                    </a:lnTo>
                    <a:lnTo>
                      <a:pt x="171" y="679"/>
                    </a:lnTo>
                    <a:lnTo>
                      <a:pt x="173" y="679"/>
                    </a:lnTo>
                    <a:lnTo>
                      <a:pt x="173" y="685"/>
                    </a:lnTo>
                    <a:lnTo>
                      <a:pt x="177" y="687"/>
                    </a:lnTo>
                    <a:lnTo>
                      <a:pt x="177" y="691"/>
                    </a:lnTo>
                    <a:lnTo>
                      <a:pt x="173" y="693"/>
                    </a:lnTo>
                    <a:lnTo>
                      <a:pt x="173" y="697"/>
                    </a:lnTo>
                    <a:lnTo>
                      <a:pt x="167" y="697"/>
                    </a:lnTo>
                    <a:lnTo>
                      <a:pt x="165" y="701"/>
                    </a:lnTo>
                    <a:lnTo>
                      <a:pt x="167" y="705"/>
                    </a:lnTo>
                    <a:lnTo>
                      <a:pt x="177" y="705"/>
                    </a:lnTo>
                    <a:lnTo>
                      <a:pt x="185" y="707"/>
                    </a:lnTo>
                    <a:lnTo>
                      <a:pt x="187" y="705"/>
                    </a:lnTo>
                    <a:lnTo>
                      <a:pt x="183" y="697"/>
                    </a:lnTo>
                    <a:lnTo>
                      <a:pt x="181" y="687"/>
                    </a:lnTo>
                    <a:lnTo>
                      <a:pt x="187" y="685"/>
                    </a:lnTo>
                    <a:lnTo>
                      <a:pt x="189" y="683"/>
                    </a:lnTo>
                    <a:lnTo>
                      <a:pt x="197" y="683"/>
                    </a:lnTo>
                    <a:lnTo>
                      <a:pt x="199" y="677"/>
                    </a:lnTo>
                    <a:lnTo>
                      <a:pt x="199" y="675"/>
                    </a:lnTo>
                    <a:lnTo>
                      <a:pt x="205" y="679"/>
                    </a:lnTo>
                    <a:lnTo>
                      <a:pt x="211" y="677"/>
                    </a:lnTo>
                    <a:lnTo>
                      <a:pt x="213" y="677"/>
                    </a:lnTo>
                    <a:lnTo>
                      <a:pt x="199" y="673"/>
                    </a:lnTo>
                    <a:lnTo>
                      <a:pt x="189" y="675"/>
                    </a:lnTo>
                    <a:close/>
                    <a:moveTo>
                      <a:pt x="207" y="687"/>
                    </a:moveTo>
                    <a:lnTo>
                      <a:pt x="203" y="687"/>
                    </a:lnTo>
                    <a:lnTo>
                      <a:pt x="201" y="685"/>
                    </a:lnTo>
                    <a:lnTo>
                      <a:pt x="197" y="685"/>
                    </a:lnTo>
                    <a:lnTo>
                      <a:pt x="197" y="689"/>
                    </a:lnTo>
                    <a:lnTo>
                      <a:pt x="193" y="689"/>
                    </a:lnTo>
                    <a:lnTo>
                      <a:pt x="191" y="687"/>
                    </a:lnTo>
                    <a:lnTo>
                      <a:pt x="189" y="689"/>
                    </a:lnTo>
                    <a:lnTo>
                      <a:pt x="193" y="691"/>
                    </a:lnTo>
                    <a:lnTo>
                      <a:pt x="191" y="693"/>
                    </a:lnTo>
                    <a:lnTo>
                      <a:pt x="193" y="699"/>
                    </a:lnTo>
                    <a:lnTo>
                      <a:pt x="195" y="703"/>
                    </a:lnTo>
                    <a:lnTo>
                      <a:pt x="201" y="703"/>
                    </a:lnTo>
                    <a:lnTo>
                      <a:pt x="201" y="699"/>
                    </a:lnTo>
                    <a:lnTo>
                      <a:pt x="207" y="699"/>
                    </a:lnTo>
                    <a:lnTo>
                      <a:pt x="209" y="701"/>
                    </a:lnTo>
                    <a:lnTo>
                      <a:pt x="207" y="705"/>
                    </a:lnTo>
                    <a:lnTo>
                      <a:pt x="201" y="707"/>
                    </a:lnTo>
                    <a:lnTo>
                      <a:pt x="201" y="709"/>
                    </a:lnTo>
                    <a:lnTo>
                      <a:pt x="207" y="713"/>
                    </a:lnTo>
                    <a:lnTo>
                      <a:pt x="215" y="717"/>
                    </a:lnTo>
                    <a:lnTo>
                      <a:pt x="223" y="719"/>
                    </a:lnTo>
                    <a:lnTo>
                      <a:pt x="223" y="721"/>
                    </a:lnTo>
                    <a:lnTo>
                      <a:pt x="219" y="721"/>
                    </a:lnTo>
                    <a:lnTo>
                      <a:pt x="217" y="721"/>
                    </a:lnTo>
                    <a:lnTo>
                      <a:pt x="213" y="719"/>
                    </a:lnTo>
                    <a:lnTo>
                      <a:pt x="209" y="719"/>
                    </a:lnTo>
                    <a:lnTo>
                      <a:pt x="205" y="721"/>
                    </a:lnTo>
                    <a:lnTo>
                      <a:pt x="203" y="721"/>
                    </a:lnTo>
                    <a:lnTo>
                      <a:pt x="203" y="719"/>
                    </a:lnTo>
                    <a:lnTo>
                      <a:pt x="199" y="717"/>
                    </a:lnTo>
                    <a:lnTo>
                      <a:pt x="201" y="713"/>
                    </a:lnTo>
                    <a:lnTo>
                      <a:pt x="197" y="709"/>
                    </a:lnTo>
                    <a:lnTo>
                      <a:pt x="195" y="705"/>
                    </a:lnTo>
                    <a:lnTo>
                      <a:pt x="193" y="703"/>
                    </a:lnTo>
                    <a:lnTo>
                      <a:pt x="191" y="707"/>
                    </a:lnTo>
                    <a:lnTo>
                      <a:pt x="193" y="709"/>
                    </a:lnTo>
                    <a:lnTo>
                      <a:pt x="195" y="713"/>
                    </a:lnTo>
                    <a:lnTo>
                      <a:pt x="193" y="713"/>
                    </a:lnTo>
                    <a:lnTo>
                      <a:pt x="191" y="717"/>
                    </a:lnTo>
                    <a:lnTo>
                      <a:pt x="185" y="717"/>
                    </a:lnTo>
                    <a:lnTo>
                      <a:pt x="185" y="721"/>
                    </a:lnTo>
                    <a:lnTo>
                      <a:pt x="183" y="721"/>
                    </a:lnTo>
                    <a:lnTo>
                      <a:pt x="181" y="723"/>
                    </a:lnTo>
                    <a:lnTo>
                      <a:pt x="183" y="725"/>
                    </a:lnTo>
                    <a:lnTo>
                      <a:pt x="189" y="725"/>
                    </a:lnTo>
                    <a:lnTo>
                      <a:pt x="195" y="723"/>
                    </a:lnTo>
                    <a:lnTo>
                      <a:pt x="197" y="725"/>
                    </a:lnTo>
                    <a:lnTo>
                      <a:pt x="201" y="727"/>
                    </a:lnTo>
                    <a:lnTo>
                      <a:pt x="207" y="727"/>
                    </a:lnTo>
                    <a:lnTo>
                      <a:pt x="209" y="727"/>
                    </a:lnTo>
                    <a:lnTo>
                      <a:pt x="221" y="727"/>
                    </a:lnTo>
                    <a:lnTo>
                      <a:pt x="227" y="729"/>
                    </a:lnTo>
                    <a:lnTo>
                      <a:pt x="233" y="727"/>
                    </a:lnTo>
                    <a:lnTo>
                      <a:pt x="209" y="685"/>
                    </a:lnTo>
                    <a:lnTo>
                      <a:pt x="207" y="687"/>
                    </a:lnTo>
                    <a:close/>
                    <a:moveTo>
                      <a:pt x="257" y="737"/>
                    </a:moveTo>
                    <a:lnTo>
                      <a:pt x="257" y="735"/>
                    </a:lnTo>
                    <a:lnTo>
                      <a:pt x="257" y="731"/>
                    </a:lnTo>
                    <a:lnTo>
                      <a:pt x="243" y="731"/>
                    </a:lnTo>
                    <a:lnTo>
                      <a:pt x="243" y="733"/>
                    </a:lnTo>
                    <a:lnTo>
                      <a:pt x="247" y="737"/>
                    </a:lnTo>
                    <a:lnTo>
                      <a:pt x="251" y="737"/>
                    </a:lnTo>
                    <a:lnTo>
                      <a:pt x="253" y="735"/>
                    </a:lnTo>
                    <a:lnTo>
                      <a:pt x="257" y="737"/>
                    </a:lnTo>
                    <a:close/>
                    <a:moveTo>
                      <a:pt x="261" y="737"/>
                    </a:moveTo>
                    <a:lnTo>
                      <a:pt x="261" y="735"/>
                    </a:lnTo>
                    <a:lnTo>
                      <a:pt x="259" y="737"/>
                    </a:lnTo>
                    <a:lnTo>
                      <a:pt x="261" y="739"/>
                    </a:lnTo>
                    <a:lnTo>
                      <a:pt x="261" y="737"/>
                    </a:lnTo>
                    <a:close/>
                    <a:moveTo>
                      <a:pt x="267" y="737"/>
                    </a:moveTo>
                    <a:lnTo>
                      <a:pt x="269" y="735"/>
                    </a:lnTo>
                    <a:lnTo>
                      <a:pt x="263" y="735"/>
                    </a:lnTo>
                    <a:lnTo>
                      <a:pt x="265" y="737"/>
                    </a:lnTo>
                    <a:lnTo>
                      <a:pt x="267" y="737"/>
                    </a:lnTo>
                    <a:close/>
                    <a:moveTo>
                      <a:pt x="261" y="735"/>
                    </a:moveTo>
                    <a:lnTo>
                      <a:pt x="261" y="733"/>
                    </a:lnTo>
                    <a:lnTo>
                      <a:pt x="259" y="733"/>
                    </a:lnTo>
                    <a:lnTo>
                      <a:pt x="259" y="733"/>
                    </a:lnTo>
                    <a:lnTo>
                      <a:pt x="261" y="735"/>
                    </a:lnTo>
                    <a:close/>
                    <a:moveTo>
                      <a:pt x="259" y="751"/>
                    </a:moveTo>
                    <a:lnTo>
                      <a:pt x="259" y="749"/>
                    </a:lnTo>
                    <a:lnTo>
                      <a:pt x="255" y="749"/>
                    </a:lnTo>
                    <a:lnTo>
                      <a:pt x="253" y="749"/>
                    </a:lnTo>
                    <a:lnTo>
                      <a:pt x="259" y="751"/>
                    </a:lnTo>
                    <a:close/>
                    <a:moveTo>
                      <a:pt x="261" y="743"/>
                    </a:moveTo>
                    <a:lnTo>
                      <a:pt x="261" y="747"/>
                    </a:lnTo>
                    <a:lnTo>
                      <a:pt x="257" y="745"/>
                    </a:lnTo>
                    <a:lnTo>
                      <a:pt x="261" y="749"/>
                    </a:lnTo>
                    <a:lnTo>
                      <a:pt x="261" y="743"/>
                    </a:lnTo>
                    <a:close/>
                    <a:moveTo>
                      <a:pt x="255" y="745"/>
                    </a:moveTo>
                    <a:lnTo>
                      <a:pt x="257" y="745"/>
                    </a:lnTo>
                    <a:lnTo>
                      <a:pt x="253" y="743"/>
                    </a:lnTo>
                    <a:lnTo>
                      <a:pt x="255" y="745"/>
                    </a:lnTo>
                    <a:close/>
                    <a:moveTo>
                      <a:pt x="265" y="749"/>
                    </a:moveTo>
                    <a:lnTo>
                      <a:pt x="265" y="747"/>
                    </a:lnTo>
                    <a:lnTo>
                      <a:pt x="263" y="751"/>
                    </a:lnTo>
                    <a:lnTo>
                      <a:pt x="265" y="749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5" name="Freeform 12"/>
              <p:cNvSpPr>
                <a:spLocks noEditPoints="1"/>
              </p:cNvSpPr>
              <p:nvPr/>
            </p:nvSpPr>
            <p:spPr bwMode="auto">
              <a:xfrm>
                <a:off x="3375494" y="3793330"/>
                <a:ext cx="55286" cy="21264"/>
              </a:xfrm>
              <a:custGeom>
                <a:avLst/>
                <a:gdLst>
                  <a:gd name="T0" fmla="*/ 48 w 52"/>
                  <a:gd name="T1" fmla="*/ 10 h 20"/>
                  <a:gd name="T2" fmla="*/ 46 w 52"/>
                  <a:gd name="T3" fmla="*/ 12 h 20"/>
                  <a:gd name="T4" fmla="*/ 40 w 52"/>
                  <a:gd name="T5" fmla="*/ 14 h 20"/>
                  <a:gd name="T6" fmla="*/ 42 w 52"/>
                  <a:gd name="T7" fmla="*/ 16 h 20"/>
                  <a:gd name="T8" fmla="*/ 38 w 52"/>
                  <a:gd name="T9" fmla="*/ 16 h 20"/>
                  <a:gd name="T10" fmla="*/ 36 w 52"/>
                  <a:gd name="T11" fmla="*/ 16 h 20"/>
                  <a:gd name="T12" fmla="*/ 38 w 52"/>
                  <a:gd name="T13" fmla="*/ 18 h 20"/>
                  <a:gd name="T14" fmla="*/ 32 w 52"/>
                  <a:gd name="T15" fmla="*/ 16 h 20"/>
                  <a:gd name="T16" fmla="*/ 32 w 52"/>
                  <a:gd name="T17" fmla="*/ 18 h 20"/>
                  <a:gd name="T18" fmla="*/ 28 w 52"/>
                  <a:gd name="T19" fmla="*/ 20 h 20"/>
                  <a:gd name="T20" fmla="*/ 30 w 52"/>
                  <a:gd name="T21" fmla="*/ 14 h 20"/>
                  <a:gd name="T22" fmla="*/ 32 w 52"/>
                  <a:gd name="T23" fmla="*/ 10 h 20"/>
                  <a:gd name="T24" fmla="*/ 34 w 52"/>
                  <a:gd name="T25" fmla="*/ 4 h 20"/>
                  <a:gd name="T26" fmla="*/ 32 w 52"/>
                  <a:gd name="T27" fmla="*/ 0 h 20"/>
                  <a:gd name="T28" fmla="*/ 36 w 52"/>
                  <a:gd name="T29" fmla="*/ 2 h 20"/>
                  <a:gd name="T30" fmla="*/ 42 w 52"/>
                  <a:gd name="T31" fmla="*/ 0 h 20"/>
                  <a:gd name="T32" fmla="*/ 42 w 52"/>
                  <a:gd name="T33" fmla="*/ 4 h 20"/>
                  <a:gd name="T34" fmla="*/ 38 w 52"/>
                  <a:gd name="T35" fmla="*/ 4 h 20"/>
                  <a:gd name="T36" fmla="*/ 44 w 52"/>
                  <a:gd name="T37" fmla="*/ 8 h 20"/>
                  <a:gd name="T38" fmla="*/ 44 w 52"/>
                  <a:gd name="T39" fmla="*/ 6 h 20"/>
                  <a:gd name="T40" fmla="*/ 44 w 52"/>
                  <a:gd name="T41" fmla="*/ 4 h 20"/>
                  <a:gd name="T42" fmla="*/ 50 w 52"/>
                  <a:gd name="T43" fmla="*/ 4 h 20"/>
                  <a:gd name="T44" fmla="*/ 52 w 52"/>
                  <a:gd name="T45" fmla="*/ 6 h 20"/>
                  <a:gd name="T46" fmla="*/ 48 w 52"/>
                  <a:gd name="T47" fmla="*/ 10 h 20"/>
                  <a:gd name="T48" fmla="*/ 26 w 52"/>
                  <a:gd name="T49" fmla="*/ 4 h 20"/>
                  <a:gd name="T50" fmla="*/ 22 w 52"/>
                  <a:gd name="T51" fmla="*/ 2 h 20"/>
                  <a:gd name="T52" fmla="*/ 20 w 52"/>
                  <a:gd name="T53" fmla="*/ 6 h 20"/>
                  <a:gd name="T54" fmla="*/ 16 w 52"/>
                  <a:gd name="T55" fmla="*/ 6 h 20"/>
                  <a:gd name="T56" fmla="*/ 8 w 52"/>
                  <a:gd name="T57" fmla="*/ 2 h 20"/>
                  <a:gd name="T58" fmla="*/ 16 w 52"/>
                  <a:gd name="T59" fmla="*/ 8 h 20"/>
                  <a:gd name="T60" fmla="*/ 12 w 52"/>
                  <a:gd name="T61" fmla="*/ 10 h 20"/>
                  <a:gd name="T62" fmla="*/ 20 w 52"/>
                  <a:gd name="T63" fmla="*/ 10 h 20"/>
                  <a:gd name="T64" fmla="*/ 22 w 52"/>
                  <a:gd name="T65" fmla="*/ 10 h 20"/>
                  <a:gd name="T66" fmla="*/ 14 w 52"/>
                  <a:gd name="T67" fmla="*/ 12 h 20"/>
                  <a:gd name="T68" fmla="*/ 12 w 52"/>
                  <a:gd name="T69" fmla="*/ 14 h 20"/>
                  <a:gd name="T70" fmla="*/ 8 w 52"/>
                  <a:gd name="T71" fmla="*/ 16 h 20"/>
                  <a:gd name="T72" fmla="*/ 10 w 52"/>
                  <a:gd name="T73" fmla="*/ 18 h 20"/>
                  <a:gd name="T74" fmla="*/ 16 w 52"/>
                  <a:gd name="T75" fmla="*/ 20 h 20"/>
                  <a:gd name="T76" fmla="*/ 18 w 52"/>
                  <a:gd name="T77" fmla="*/ 18 h 20"/>
                  <a:gd name="T78" fmla="*/ 20 w 52"/>
                  <a:gd name="T79" fmla="*/ 14 h 20"/>
                  <a:gd name="T80" fmla="*/ 22 w 52"/>
                  <a:gd name="T81" fmla="*/ 14 h 20"/>
                  <a:gd name="T82" fmla="*/ 24 w 52"/>
                  <a:gd name="T83" fmla="*/ 14 h 20"/>
                  <a:gd name="T84" fmla="*/ 30 w 52"/>
                  <a:gd name="T85" fmla="*/ 6 h 20"/>
                  <a:gd name="T86" fmla="*/ 30 w 52"/>
                  <a:gd name="T87" fmla="*/ 4 h 20"/>
                  <a:gd name="T88" fmla="*/ 26 w 52"/>
                  <a:gd name="T89" fmla="*/ 4 h 20"/>
                  <a:gd name="T90" fmla="*/ 12 w 52"/>
                  <a:gd name="T91" fmla="*/ 0 h 20"/>
                  <a:gd name="T92" fmla="*/ 18 w 52"/>
                  <a:gd name="T93" fmla="*/ 2 h 20"/>
                  <a:gd name="T94" fmla="*/ 18 w 52"/>
                  <a:gd name="T95" fmla="*/ 0 h 20"/>
                  <a:gd name="T96" fmla="*/ 12 w 52"/>
                  <a:gd name="T97" fmla="*/ 0 h 20"/>
                  <a:gd name="T98" fmla="*/ 8 w 52"/>
                  <a:gd name="T99" fmla="*/ 14 h 20"/>
                  <a:gd name="T100" fmla="*/ 8 w 52"/>
                  <a:gd name="T101" fmla="*/ 12 h 20"/>
                  <a:gd name="T102" fmla="*/ 8 w 52"/>
                  <a:gd name="T103" fmla="*/ 10 h 20"/>
                  <a:gd name="T104" fmla="*/ 4 w 52"/>
                  <a:gd name="T105" fmla="*/ 10 h 20"/>
                  <a:gd name="T106" fmla="*/ 4 w 52"/>
                  <a:gd name="T107" fmla="*/ 12 h 20"/>
                  <a:gd name="T108" fmla="*/ 8 w 52"/>
                  <a:gd name="T109" fmla="*/ 14 h 20"/>
                  <a:gd name="T110" fmla="*/ 2 w 52"/>
                  <a:gd name="T111" fmla="*/ 10 h 20"/>
                  <a:gd name="T112" fmla="*/ 2 w 52"/>
                  <a:gd name="T113" fmla="*/ 8 h 20"/>
                  <a:gd name="T114" fmla="*/ 2 w 52"/>
                  <a:gd name="T115" fmla="*/ 6 h 20"/>
                  <a:gd name="T116" fmla="*/ 0 w 52"/>
                  <a:gd name="T117" fmla="*/ 6 h 20"/>
                  <a:gd name="T118" fmla="*/ 0 w 52"/>
                  <a:gd name="T119" fmla="*/ 8 h 20"/>
                  <a:gd name="T120" fmla="*/ 2 w 52"/>
                  <a:gd name="T121" fmla="*/ 1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2" h="20">
                    <a:moveTo>
                      <a:pt x="48" y="10"/>
                    </a:moveTo>
                    <a:lnTo>
                      <a:pt x="46" y="12"/>
                    </a:lnTo>
                    <a:lnTo>
                      <a:pt x="40" y="14"/>
                    </a:lnTo>
                    <a:lnTo>
                      <a:pt x="42" y="16"/>
                    </a:lnTo>
                    <a:lnTo>
                      <a:pt x="38" y="16"/>
                    </a:lnTo>
                    <a:lnTo>
                      <a:pt x="36" y="16"/>
                    </a:lnTo>
                    <a:lnTo>
                      <a:pt x="38" y="18"/>
                    </a:lnTo>
                    <a:lnTo>
                      <a:pt x="32" y="16"/>
                    </a:lnTo>
                    <a:lnTo>
                      <a:pt x="32" y="18"/>
                    </a:lnTo>
                    <a:lnTo>
                      <a:pt x="28" y="20"/>
                    </a:lnTo>
                    <a:lnTo>
                      <a:pt x="30" y="14"/>
                    </a:lnTo>
                    <a:lnTo>
                      <a:pt x="32" y="10"/>
                    </a:lnTo>
                    <a:lnTo>
                      <a:pt x="34" y="4"/>
                    </a:lnTo>
                    <a:lnTo>
                      <a:pt x="32" y="0"/>
                    </a:lnTo>
                    <a:lnTo>
                      <a:pt x="36" y="2"/>
                    </a:lnTo>
                    <a:lnTo>
                      <a:pt x="42" y="0"/>
                    </a:lnTo>
                    <a:lnTo>
                      <a:pt x="42" y="4"/>
                    </a:lnTo>
                    <a:lnTo>
                      <a:pt x="38" y="4"/>
                    </a:lnTo>
                    <a:lnTo>
                      <a:pt x="44" y="8"/>
                    </a:lnTo>
                    <a:lnTo>
                      <a:pt x="44" y="6"/>
                    </a:lnTo>
                    <a:lnTo>
                      <a:pt x="44" y="4"/>
                    </a:lnTo>
                    <a:lnTo>
                      <a:pt x="50" y="4"/>
                    </a:lnTo>
                    <a:lnTo>
                      <a:pt x="52" y="6"/>
                    </a:lnTo>
                    <a:lnTo>
                      <a:pt x="48" y="10"/>
                    </a:lnTo>
                    <a:close/>
                    <a:moveTo>
                      <a:pt x="26" y="4"/>
                    </a:moveTo>
                    <a:lnTo>
                      <a:pt x="22" y="2"/>
                    </a:lnTo>
                    <a:lnTo>
                      <a:pt x="20" y="6"/>
                    </a:lnTo>
                    <a:lnTo>
                      <a:pt x="16" y="6"/>
                    </a:lnTo>
                    <a:lnTo>
                      <a:pt x="8" y="2"/>
                    </a:lnTo>
                    <a:lnTo>
                      <a:pt x="16" y="8"/>
                    </a:lnTo>
                    <a:lnTo>
                      <a:pt x="12" y="10"/>
                    </a:lnTo>
                    <a:lnTo>
                      <a:pt x="20" y="10"/>
                    </a:lnTo>
                    <a:lnTo>
                      <a:pt x="22" y="10"/>
                    </a:lnTo>
                    <a:lnTo>
                      <a:pt x="14" y="12"/>
                    </a:lnTo>
                    <a:lnTo>
                      <a:pt x="12" y="14"/>
                    </a:lnTo>
                    <a:lnTo>
                      <a:pt x="8" y="16"/>
                    </a:lnTo>
                    <a:lnTo>
                      <a:pt x="10" y="18"/>
                    </a:lnTo>
                    <a:lnTo>
                      <a:pt x="16" y="20"/>
                    </a:lnTo>
                    <a:lnTo>
                      <a:pt x="18" y="18"/>
                    </a:lnTo>
                    <a:lnTo>
                      <a:pt x="20" y="14"/>
                    </a:lnTo>
                    <a:lnTo>
                      <a:pt x="22" y="14"/>
                    </a:lnTo>
                    <a:lnTo>
                      <a:pt x="24" y="14"/>
                    </a:lnTo>
                    <a:lnTo>
                      <a:pt x="30" y="6"/>
                    </a:lnTo>
                    <a:lnTo>
                      <a:pt x="30" y="4"/>
                    </a:lnTo>
                    <a:lnTo>
                      <a:pt x="26" y="4"/>
                    </a:lnTo>
                    <a:close/>
                    <a:moveTo>
                      <a:pt x="12" y="0"/>
                    </a:moveTo>
                    <a:lnTo>
                      <a:pt x="18" y="2"/>
                    </a:lnTo>
                    <a:lnTo>
                      <a:pt x="18" y="0"/>
                    </a:lnTo>
                    <a:lnTo>
                      <a:pt x="12" y="0"/>
                    </a:lnTo>
                    <a:close/>
                    <a:moveTo>
                      <a:pt x="8" y="14"/>
                    </a:moveTo>
                    <a:lnTo>
                      <a:pt x="8" y="12"/>
                    </a:lnTo>
                    <a:lnTo>
                      <a:pt x="8" y="10"/>
                    </a:lnTo>
                    <a:lnTo>
                      <a:pt x="4" y="10"/>
                    </a:lnTo>
                    <a:lnTo>
                      <a:pt x="4" y="12"/>
                    </a:lnTo>
                    <a:lnTo>
                      <a:pt x="8" y="14"/>
                    </a:lnTo>
                    <a:close/>
                    <a:moveTo>
                      <a:pt x="2" y="10"/>
                    </a:moveTo>
                    <a:lnTo>
                      <a:pt x="2" y="8"/>
                    </a:lnTo>
                    <a:lnTo>
                      <a:pt x="2" y="6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1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6" name="Freeform 17"/>
              <p:cNvSpPr>
                <a:spLocks noEditPoints="1"/>
              </p:cNvSpPr>
              <p:nvPr/>
            </p:nvSpPr>
            <p:spPr bwMode="auto">
              <a:xfrm>
                <a:off x="2628078" y="2693999"/>
                <a:ext cx="306196" cy="131834"/>
              </a:xfrm>
              <a:custGeom>
                <a:avLst/>
                <a:gdLst>
                  <a:gd name="T0" fmla="*/ 202 w 288"/>
                  <a:gd name="T1" fmla="*/ 86 h 124"/>
                  <a:gd name="T2" fmla="*/ 198 w 288"/>
                  <a:gd name="T3" fmla="*/ 82 h 124"/>
                  <a:gd name="T4" fmla="*/ 206 w 288"/>
                  <a:gd name="T5" fmla="*/ 80 h 124"/>
                  <a:gd name="T6" fmla="*/ 204 w 288"/>
                  <a:gd name="T7" fmla="*/ 82 h 124"/>
                  <a:gd name="T8" fmla="*/ 14 w 288"/>
                  <a:gd name="T9" fmla="*/ 48 h 124"/>
                  <a:gd name="T10" fmla="*/ 16 w 288"/>
                  <a:gd name="T11" fmla="*/ 40 h 124"/>
                  <a:gd name="T12" fmla="*/ 14 w 288"/>
                  <a:gd name="T13" fmla="*/ 34 h 124"/>
                  <a:gd name="T14" fmla="*/ 6 w 288"/>
                  <a:gd name="T15" fmla="*/ 26 h 124"/>
                  <a:gd name="T16" fmla="*/ 6 w 288"/>
                  <a:gd name="T17" fmla="*/ 30 h 124"/>
                  <a:gd name="T18" fmla="*/ 10 w 288"/>
                  <a:gd name="T19" fmla="*/ 40 h 124"/>
                  <a:gd name="T20" fmla="*/ 6 w 288"/>
                  <a:gd name="T21" fmla="*/ 44 h 124"/>
                  <a:gd name="T22" fmla="*/ 8 w 288"/>
                  <a:gd name="T23" fmla="*/ 50 h 124"/>
                  <a:gd name="T24" fmla="*/ 6 w 288"/>
                  <a:gd name="T25" fmla="*/ 36 h 124"/>
                  <a:gd name="T26" fmla="*/ 2 w 288"/>
                  <a:gd name="T27" fmla="*/ 32 h 124"/>
                  <a:gd name="T28" fmla="*/ 2 w 288"/>
                  <a:gd name="T29" fmla="*/ 36 h 124"/>
                  <a:gd name="T30" fmla="*/ 38 w 288"/>
                  <a:gd name="T31" fmla="*/ 52 h 124"/>
                  <a:gd name="T32" fmla="*/ 34 w 288"/>
                  <a:gd name="T33" fmla="*/ 52 h 124"/>
                  <a:gd name="T34" fmla="*/ 34 w 288"/>
                  <a:gd name="T35" fmla="*/ 54 h 124"/>
                  <a:gd name="T36" fmla="*/ 44 w 288"/>
                  <a:gd name="T37" fmla="*/ 44 h 124"/>
                  <a:gd name="T38" fmla="*/ 46 w 288"/>
                  <a:gd name="T39" fmla="*/ 40 h 124"/>
                  <a:gd name="T40" fmla="*/ 38 w 288"/>
                  <a:gd name="T41" fmla="*/ 42 h 124"/>
                  <a:gd name="T42" fmla="*/ 44 w 288"/>
                  <a:gd name="T43" fmla="*/ 44 h 124"/>
                  <a:gd name="T44" fmla="*/ 24 w 288"/>
                  <a:gd name="T45" fmla="*/ 34 h 124"/>
                  <a:gd name="T46" fmla="*/ 20 w 288"/>
                  <a:gd name="T47" fmla="*/ 38 h 124"/>
                  <a:gd name="T48" fmla="*/ 26 w 288"/>
                  <a:gd name="T49" fmla="*/ 40 h 124"/>
                  <a:gd name="T50" fmla="*/ 26 w 288"/>
                  <a:gd name="T51" fmla="*/ 36 h 124"/>
                  <a:gd name="T52" fmla="*/ 16 w 288"/>
                  <a:gd name="T53" fmla="*/ 28 h 124"/>
                  <a:gd name="T54" fmla="*/ 20 w 288"/>
                  <a:gd name="T55" fmla="*/ 34 h 124"/>
                  <a:gd name="T56" fmla="*/ 22 w 288"/>
                  <a:gd name="T57" fmla="*/ 32 h 124"/>
                  <a:gd name="T58" fmla="*/ 274 w 288"/>
                  <a:gd name="T59" fmla="*/ 22 h 124"/>
                  <a:gd name="T60" fmla="*/ 264 w 288"/>
                  <a:gd name="T61" fmla="*/ 20 h 124"/>
                  <a:gd name="T62" fmla="*/ 254 w 288"/>
                  <a:gd name="T63" fmla="*/ 20 h 124"/>
                  <a:gd name="T64" fmla="*/ 246 w 288"/>
                  <a:gd name="T65" fmla="*/ 10 h 124"/>
                  <a:gd name="T66" fmla="*/ 234 w 288"/>
                  <a:gd name="T67" fmla="*/ 4 h 124"/>
                  <a:gd name="T68" fmla="*/ 224 w 288"/>
                  <a:gd name="T69" fmla="*/ 0 h 124"/>
                  <a:gd name="T70" fmla="*/ 214 w 288"/>
                  <a:gd name="T71" fmla="*/ 6 h 124"/>
                  <a:gd name="T72" fmla="*/ 202 w 288"/>
                  <a:gd name="T73" fmla="*/ 12 h 124"/>
                  <a:gd name="T74" fmla="*/ 202 w 288"/>
                  <a:gd name="T75" fmla="*/ 24 h 124"/>
                  <a:gd name="T76" fmla="*/ 194 w 288"/>
                  <a:gd name="T77" fmla="*/ 40 h 124"/>
                  <a:gd name="T78" fmla="*/ 190 w 288"/>
                  <a:gd name="T79" fmla="*/ 52 h 124"/>
                  <a:gd name="T80" fmla="*/ 192 w 288"/>
                  <a:gd name="T81" fmla="*/ 68 h 124"/>
                  <a:gd name="T82" fmla="*/ 188 w 288"/>
                  <a:gd name="T83" fmla="*/ 72 h 124"/>
                  <a:gd name="T84" fmla="*/ 196 w 288"/>
                  <a:gd name="T85" fmla="*/ 78 h 124"/>
                  <a:gd name="T86" fmla="*/ 200 w 288"/>
                  <a:gd name="T87" fmla="*/ 76 h 124"/>
                  <a:gd name="T88" fmla="*/ 208 w 288"/>
                  <a:gd name="T89" fmla="*/ 70 h 124"/>
                  <a:gd name="T90" fmla="*/ 208 w 288"/>
                  <a:gd name="T91" fmla="*/ 78 h 124"/>
                  <a:gd name="T92" fmla="*/ 212 w 288"/>
                  <a:gd name="T93" fmla="*/ 74 h 124"/>
                  <a:gd name="T94" fmla="*/ 210 w 288"/>
                  <a:gd name="T95" fmla="*/ 88 h 124"/>
                  <a:gd name="T96" fmla="*/ 204 w 288"/>
                  <a:gd name="T97" fmla="*/ 102 h 124"/>
                  <a:gd name="T98" fmla="*/ 198 w 288"/>
                  <a:gd name="T99" fmla="*/ 108 h 124"/>
                  <a:gd name="T100" fmla="*/ 208 w 288"/>
                  <a:gd name="T101" fmla="*/ 110 h 124"/>
                  <a:gd name="T102" fmla="*/ 218 w 288"/>
                  <a:gd name="T103" fmla="*/ 122 h 124"/>
                  <a:gd name="T104" fmla="*/ 234 w 288"/>
                  <a:gd name="T105" fmla="*/ 114 h 124"/>
                  <a:gd name="T106" fmla="*/ 234 w 288"/>
                  <a:gd name="T107" fmla="*/ 96 h 124"/>
                  <a:gd name="T108" fmla="*/ 252 w 288"/>
                  <a:gd name="T109" fmla="*/ 84 h 124"/>
                  <a:gd name="T110" fmla="*/ 282 w 288"/>
                  <a:gd name="T111" fmla="*/ 58 h 124"/>
                  <a:gd name="T112" fmla="*/ 288 w 288"/>
                  <a:gd name="T113" fmla="*/ 42 h 124"/>
                  <a:gd name="T114" fmla="*/ 288 w 288"/>
                  <a:gd name="T115" fmla="*/ 36 h 124"/>
                  <a:gd name="T116" fmla="*/ 288 w 288"/>
                  <a:gd name="T117" fmla="*/ 30 h 124"/>
                  <a:gd name="T118" fmla="*/ 274 w 288"/>
                  <a:gd name="T119" fmla="*/ 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88" h="124">
                    <a:moveTo>
                      <a:pt x="204" y="82"/>
                    </a:moveTo>
                    <a:lnTo>
                      <a:pt x="202" y="86"/>
                    </a:lnTo>
                    <a:lnTo>
                      <a:pt x="198" y="86"/>
                    </a:lnTo>
                    <a:lnTo>
                      <a:pt x="198" y="82"/>
                    </a:lnTo>
                    <a:lnTo>
                      <a:pt x="204" y="78"/>
                    </a:lnTo>
                    <a:lnTo>
                      <a:pt x="206" y="80"/>
                    </a:lnTo>
                    <a:lnTo>
                      <a:pt x="208" y="82"/>
                    </a:lnTo>
                    <a:lnTo>
                      <a:pt x="204" y="82"/>
                    </a:lnTo>
                    <a:close/>
                    <a:moveTo>
                      <a:pt x="8" y="50"/>
                    </a:moveTo>
                    <a:lnTo>
                      <a:pt x="14" y="48"/>
                    </a:lnTo>
                    <a:lnTo>
                      <a:pt x="16" y="46"/>
                    </a:lnTo>
                    <a:lnTo>
                      <a:pt x="16" y="40"/>
                    </a:lnTo>
                    <a:lnTo>
                      <a:pt x="14" y="38"/>
                    </a:lnTo>
                    <a:lnTo>
                      <a:pt x="14" y="34"/>
                    </a:lnTo>
                    <a:lnTo>
                      <a:pt x="12" y="30"/>
                    </a:lnTo>
                    <a:lnTo>
                      <a:pt x="6" y="26"/>
                    </a:lnTo>
                    <a:lnTo>
                      <a:pt x="4" y="26"/>
                    </a:lnTo>
                    <a:lnTo>
                      <a:pt x="6" y="30"/>
                    </a:lnTo>
                    <a:lnTo>
                      <a:pt x="8" y="34"/>
                    </a:lnTo>
                    <a:lnTo>
                      <a:pt x="10" y="40"/>
                    </a:lnTo>
                    <a:lnTo>
                      <a:pt x="10" y="42"/>
                    </a:lnTo>
                    <a:lnTo>
                      <a:pt x="6" y="44"/>
                    </a:lnTo>
                    <a:lnTo>
                      <a:pt x="4" y="46"/>
                    </a:lnTo>
                    <a:lnTo>
                      <a:pt x="8" y="50"/>
                    </a:lnTo>
                    <a:close/>
                    <a:moveTo>
                      <a:pt x="4" y="38"/>
                    </a:moveTo>
                    <a:lnTo>
                      <a:pt x="6" y="36"/>
                    </a:lnTo>
                    <a:lnTo>
                      <a:pt x="6" y="32"/>
                    </a:lnTo>
                    <a:lnTo>
                      <a:pt x="2" y="32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4" y="38"/>
                    </a:lnTo>
                    <a:close/>
                    <a:moveTo>
                      <a:pt x="38" y="52"/>
                    </a:moveTo>
                    <a:lnTo>
                      <a:pt x="38" y="52"/>
                    </a:lnTo>
                    <a:lnTo>
                      <a:pt x="34" y="52"/>
                    </a:lnTo>
                    <a:lnTo>
                      <a:pt x="32" y="52"/>
                    </a:lnTo>
                    <a:lnTo>
                      <a:pt x="34" y="54"/>
                    </a:lnTo>
                    <a:lnTo>
                      <a:pt x="38" y="52"/>
                    </a:lnTo>
                    <a:close/>
                    <a:moveTo>
                      <a:pt x="44" y="44"/>
                    </a:moveTo>
                    <a:lnTo>
                      <a:pt x="44" y="42"/>
                    </a:lnTo>
                    <a:lnTo>
                      <a:pt x="46" y="40"/>
                    </a:lnTo>
                    <a:lnTo>
                      <a:pt x="42" y="40"/>
                    </a:lnTo>
                    <a:lnTo>
                      <a:pt x="38" y="42"/>
                    </a:lnTo>
                    <a:lnTo>
                      <a:pt x="38" y="46"/>
                    </a:lnTo>
                    <a:lnTo>
                      <a:pt x="44" y="44"/>
                    </a:lnTo>
                    <a:close/>
                    <a:moveTo>
                      <a:pt x="26" y="36"/>
                    </a:moveTo>
                    <a:lnTo>
                      <a:pt x="24" y="34"/>
                    </a:lnTo>
                    <a:lnTo>
                      <a:pt x="22" y="36"/>
                    </a:lnTo>
                    <a:lnTo>
                      <a:pt x="20" y="38"/>
                    </a:lnTo>
                    <a:lnTo>
                      <a:pt x="22" y="40"/>
                    </a:lnTo>
                    <a:lnTo>
                      <a:pt x="26" y="40"/>
                    </a:lnTo>
                    <a:lnTo>
                      <a:pt x="28" y="38"/>
                    </a:lnTo>
                    <a:lnTo>
                      <a:pt x="26" y="36"/>
                    </a:lnTo>
                    <a:close/>
                    <a:moveTo>
                      <a:pt x="18" y="30"/>
                    </a:moveTo>
                    <a:lnTo>
                      <a:pt x="16" y="28"/>
                    </a:lnTo>
                    <a:lnTo>
                      <a:pt x="16" y="30"/>
                    </a:lnTo>
                    <a:lnTo>
                      <a:pt x="20" y="34"/>
                    </a:lnTo>
                    <a:lnTo>
                      <a:pt x="20" y="34"/>
                    </a:lnTo>
                    <a:lnTo>
                      <a:pt x="22" y="32"/>
                    </a:lnTo>
                    <a:lnTo>
                      <a:pt x="18" y="30"/>
                    </a:lnTo>
                    <a:close/>
                    <a:moveTo>
                      <a:pt x="274" y="22"/>
                    </a:moveTo>
                    <a:lnTo>
                      <a:pt x="270" y="18"/>
                    </a:lnTo>
                    <a:lnTo>
                      <a:pt x="264" y="20"/>
                    </a:lnTo>
                    <a:lnTo>
                      <a:pt x="256" y="20"/>
                    </a:lnTo>
                    <a:lnTo>
                      <a:pt x="254" y="20"/>
                    </a:lnTo>
                    <a:lnTo>
                      <a:pt x="250" y="20"/>
                    </a:lnTo>
                    <a:lnTo>
                      <a:pt x="246" y="10"/>
                    </a:lnTo>
                    <a:lnTo>
                      <a:pt x="238" y="8"/>
                    </a:lnTo>
                    <a:lnTo>
                      <a:pt x="234" y="4"/>
                    </a:lnTo>
                    <a:lnTo>
                      <a:pt x="230" y="2"/>
                    </a:lnTo>
                    <a:lnTo>
                      <a:pt x="224" y="0"/>
                    </a:lnTo>
                    <a:lnTo>
                      <a:pt x="222" y="2"/>
                    </a:lnTo>
                    <a:lnTo>
                      <a:pt x="214" y="6"/>
                    </a:lnTo>
                    <a:lnTo>
                      <a:pt x="210" y="10"/>
                    </a:lnTo>
                    <a:lnTo>
                      <a:pt x="202" y="12"/>
                    </a:lnTo>
                    <a:lnTo>
                      <a:pt x="204" y="20"/>
                    </a:lnTo>
                    <a:lnTo>
                      <a:pt x="202" y="24"/>
                    </a:lnTo>
                    <a:lnTo>
                      <a:pt x="194" y="34"/>
                    </a:lnTo>
                    <a:lnTo>
                      <a:pt x="194" y="40"/>
                    </a:lnTo>
                    <a:lnTo>
                      <a:pt x="190" y="44"/>
                    </a:lnTo>
                    <a:lnTo>
                      <a:pt x="190" y="52"/>
                    </a:lnTo>
                    <a:lnTo>
                      <a:pt x="192" y="60"/>
                    </a:lnTo>
                    <a:lnTo>
                      <a:pt x="192" y="68"/>
                    </a:lnTo>
                    <a:lnTo>
                      <a:pt x="188" y="70"/>
                    </a:lnTo>
                    <a:lnTo>
                      <a:pt x="188" y="72"/>
                    </a:lnTo>
                    <a:lnTo>
                      <a:pt x="194" y="74"/>
                    </a:lnTo>
                    <a:lnTo>
                      <a:pt x="196" y="78"/>
                    </a:lnTo>
                    <a:lnTo>
                      <a:pt x="200" y="78"/>
                    </a:lnTo>
                    <a:lnTo>
                      <a:pt x="200" y="76"/>
                    </a:lnTo>
                    <a:lnTo>
                      <a:pt x="206" y="70"/>
                    </a:lnTo>
                    <a:lnTo>
                      <a:pt x="208" y="70"/>
                    </a:lnTo>
                    <a:lnTo>
                      <a:pt x="206" y="78"/>
                    </a:lnTo>
                    <a:lnTo>
                      <a:pt x="208" y="78"/>
                    </a:lnTo>
                    <a:lnTo>
                      <a:pt x="210" y="72"/>
                    </a:lnTo>
                    <a:lnTo>
                      <a:pt x="212" y="74"/>
                    </a:lnTo>
                    <a:lnTo>
                      <a:pt x="212" y="78"/>
                    </a:lnTo>
                    <a:lnTo>
                      <a:pt x="210" y="88"/>
                    </a:lnTo>
                    <a:lnTo>
                      <a:pt x="202" y="92"/>
                    </a:lnTo>
                    <a:lnTo>
                      <a:pt x="204" y="102"/>
                    </a:lnTo>
                    <a:lnTo>
                      <a:pt x="200" y="104"/>
                    </a:lnTo>
                    <a:lnTo>
                      <a:pt x="198" y="108"/>
                    </a:lnTo>
                    <a:lnTo>
                      <a:pt x="200" y="112"/>
                    </a:lnTo>
                    <a:lnTo>
                      <a:pt x="208" y="110"/>
                    </a:lnTo>
                    <a:lnTo>
                      <a:pt x="216" y="112"/>
                    </a:lnTo>
                    <a:lnTo>
                      <a:pt x="218" y="122"/>
                    </a:lnTo>
                    <a:lnTo>
                      <a:pt x="224" y="124"/>
                    </a:lnTo>
                    <a:lnTo>
                      <a:pt x="234" y="114"/>
                    </a:lnTo>
                    <a:lnTo>
                      <a:pt x="234" y="104"/>
                    </a:lnTo>
                    <a:lnTo>
                      <a:pt x="234" y="96"/>
                    </a:lnTo>
                    <a:lnTo>
                      <a:pt x="238" y="90"/>
                    </a:lnTo>
                    <a:lnTo>
                      <a:pt x="252" y="84"/>
                    </a:lnTo>
                    <a:lnTo>
                      <a:pt x="266" y="76"/>
                    </a:lnTo>
                    <a:lnTo>
                      <a:pt x="282" y="58"/>
                    </a:lnTo>
                    <a:lnTo>
                      <a:pt x="284" y="50"/>
                    </a:lnTo>
                    <a:lnTo>
                      <a:pt x="288" y="42"/>
                    </a:lnTo>
                    <a:lnTo>
                      <a:pt x="286" y="40"/>
                    </a:lnTo>
                    <a:lnTo>
                      <a:pt x="288" y="36"/>
                    </a:lnTo>
                    <a:lnTo>
                      <a:pt x="286" y="32"/>
                    </a:lnTo>
                    <a:lnTo>
                      <a:pt x="288" y="30"/>
                    </a:lnTo>
                    <a:lnTo>
                      <a:pt x="284" y="26"/>
                    </a:lnTo>
                    <a:lnTo>
                      <a:pt x="274" y="2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7" name="Freeform 23"/>
              <p:cNvSpPr>
                <a:spLocks/>
              </p:cNvSpPr>
              <p:nvPr/>
            </p:nvSpPr>
            <p:spPr bwMode="auto">
              <a:xfrm>
                <a:off x="2698247" y="2335707"/>
                <a:ext cx="27642" cy="51033"/>
              </a:xfrm>
              <a:custGeom>
                <a:avLst/>
                <a:gdLst>
                  <a:gd name="T0" fmla="*/ 14 w 26"/>
                  <a:gd name="T1" fmla="*/ 6 h 48"/>
                  <a:gd name="T2" fmla="*/ 10 w 26"/>
                  <a:gd name="T3" fmla="*/ 8 h 48"/>
                  <a:gd name="T4" fmla="*/ 6 w 26"/>
                  <a:gd name="T5" fmla="*/ 10 h 48"/>
                  <a:gd name="T6" fmla="*/ 2 w 26"/>
                  <a:gd name="T7" fmla="*/ 14 h 48"/>
                  <a:gd name="T8" fmla="*/ 0 w 26"/>
                  <a:gd name="T9" fmla="*/ 48 h 48"/>
                  <a:gd name="T10" fmla="*/ 8 w 26"/>
                  <a:gd name="T11" fmla="*/ 48 h 48"/>
                  <a:gd name="T12" fmla="*/ 8 w 26"/>
                  <a:gd name="T13" fmla="*/ 46 h 48"/>
                  <a:gd name="T14" fmla="*/ 10 w 26"/>
                  <a:gd name="T15" fmla="*/ 42 h 48"/>
                  <a:gd name="T16" fmla="*/ 14 w 26"/>
                  <a:gd name="T17" fmla="*/ 40 h 48"/>
                  <a:gd name="T18" fmla="*/ 18 w 26"/>
                  <a:gd name="T19" fmla="*/ 34 h 48"/>
                  <a:gd name="T20" fmla="*/ 20 w 26"/>
                  <a:gd name="T21" fmla="*/ 28 h 48"/>
                  <a:gd name="T22" fmla="*/ 18 w 26"/>
                  <a:gd name="T23" fmla="*/ 22 h 48"/>
                  <a:gd name="T24" fmla="*/ 20 w 26"/>
                  <a:gd name="T25" fmla="*/ 18 h 48"/>
                  <a:gd name="T26" fmla="*/ 22 w 26"/>
                  <a:gd name="T27" fmla="*/ 10 h 48"/>
                  <a:gd name="T28" fmla="*/ 26 w 26"/>
                  <a:gd name="T29" fmla="*/ 2 h 48"/>
                  <a:gd name="T30" fmla="*/ 24 w 26"/>
                  <a:gd name="T31" fmla="*/ 0 h 48"/>
                  <a:gd name="T32" fmla="*/ 20 w 26"/>
                  <a:gd name="T33" fmla="*/ 2 h 48"/>
                  <a:gd name="T34" fmla="*/ 16 w 26"/>
                  <a:gd name="T35" fmla="*/ 2 h 48"/>
                  <a:gd name="T36" fmla="*/ 14 w 26"/>
                  <a:gd name="T37" fmla="*/ 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48">
                    <a:moveTo>
                      <a:pt x="14" y="6"/>
                    </a:moveTo>
                    <a:lnTo>
                      <a:pt x="10" y="8"/>
                    </a:lnTo>
                    <a:lnTo>
                      <a:pt x="6" y="10"/>
                    </a:lnTo>
                    <a:lnTo>
                      <a:pt x="2" y="14"/>
                    </a:lnTo>
                    <a:lnTo>
                      <a:pt x="0" y="48"/>
                    </a:lnTo>
                    <a:lnTo>
                      <a:pt x="8" y="48"/>
                    </a:lnTo>
                    <a:lnTo>
                      <a:pt x="8" y="46"/>
                    </a:lnTo>
                    <a:lnTo>
                      <a:pt x="10" y="42"/>
                    </a:lnTo>
                    <a:lnTo>
                      <a:pt x="14" y="40"/>
                    </a:lnTo>
                    <a:lnTo>
                      <a:pt x="18" y="34"/>
                    </a:lnTo>
                    <a:lnTo>
                      <a:pt x="20" y="28"/>
                    </a:lnTo>
                    <a:lnTo>
                      <a:pt x="18" y="22"/>
                    </a:lnTo>
                    <a:lnTo>
                      <a:pt x="20" y="18"/>
                    </a:lnTo>
                    <a:lnTo>
                      <a:pt x="22" y="10"/>
                    </a:lnTo>
                    <a:lnTo>
                      <a:pt x="26" y="2"/>
                    </a:lnTo>
                    <a:lnTo>
                      <a:pt x="24" y="0"/>
                    </a:lnTo>
                    <a:lnTo>
                      <a:pt x="20" y="2"/>
                    </a:lnTo>
                    <a:lnTo>
                      <a:pt x="16" y="2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8" name="Freeform 24"/>
              <p:cNvSpPr>
                <a:spLocks/>
              </p:cNvSpPr>
              <p:nvPr/>
            </p:nvSpPr>
            <p:spPr bwMode="auto">
              <a:xfrm>
                <a:off x="4030414" y="1353328"/>
                <a:ext cx="149908" cy="57412"/>
              </a:xfrm>
              <a:custGeom>
                <a:avLst/>
                <a:gdLst>
                  <a:gd name="T0" fmla="*/ 127 w 141"/>
                  <a:gd name="T1" fmla="*/ 36 h 54"/>
                  <a:gd name="T2" fmla="*/ 137 w 141"/>
                  <a:gd name="T3" fmla="*/ 28 h 54"/>
                  <a:gd name="T4" fmla="*/ 133 w 141"/>
                  <a:gd name="T5" fmla="*/ 26 h 54"/>
                  <a:gd name="T6" fmla="*/ 139 w 141"/>
                  <a:gd name="T7" fmla="*/ 24 h 54"/>
                  <a:gd name="T8" fmla="*/ 141 w 141"/>
                  <a:gd name="T9" fmla="*/ 18 h 54"/>
                  <a:gd name="T10" fmla="*/ 125 w 141"/>
                  <a:gd name="T11" fmla="*/ 14 h 54"/>
                  <a:gd name="T12" fmla="*/ 131 w 141"/>
                  <a:gd name="T13" fmla="*/ 8 h 54"/>
                  <a:gd name="T14" fmla="*/ 127 w 141"/>
                  <a:gd name="T15" fmla="*/ 6 h 54"/>
                  <a:gd name="T16" fmla="*/ 123 w 141"/>
                  <a:gd name="T17" fmla="*/ 4 h 54"/>
                  <a:gd name="T18" fmla="*/ 115 w 141"/>
                  <a:gd name="T19" fmla="*/ 0 h 54"/>
                  <a:gd name="T20" fmla="*/ 109 w 141"/>
                  <a:gd name="T21" fmla="*/ 4 h 54"/>
                  <a:gd name="T22" fmla="*/ 101 w 141"/>
                  <a:gd name="T23" fmla="*/ 4 h 54"/>
                  <a:gd name="T24" fmla="*/ 91 w 141"/>
                  <a:gd name="T25" fmla="*/ 8 h 54"/>
                  <a:gd name="T26" fmla="*/ 85 w 141"/>
                  <a:gd name="T27" fmla="*/ 4 h 54"/>
                  <a:gd name="T28" fmla="*/ 87 w 141"/>
                  <a:gd name="T29" fmla="*/ 12 h 54"/>
                  <a:gd name="T30" fmla="*/ 83 w 141"/>
                  <a:gd name="T31" fmla="*/ 12 h 54"/>
                  <a:gd name="T32" fmla="*/ 71 w 141"/>
                  <a:gd name="T33" fmla="*/ 6 h 54"/>
                  <a:gd name="T34" fmla="*/ 65 w 141"/>
                  <a:gd name="T35" fmla="*/ 14 h 54"/>
                  <a:gd name="T36" fmla="*/ 55 w 141"/>
                  <a:gd name="T37" fmla="*/ 6 h 54"/>
                  <a:gd name="T38" fmla="*/ 49 w 141"/>
                  <a:gd name="T39" fmla="*/ 14 h 54"/>
                  <a:gd name="T40" fmla="*/ 47 w 141"/>
                  <a:gd name="T41" fmla="*/ 22 h 54"/>
                  <a:gd name="T42" fmla="*/ 43 w 141"/>
                  <a:gd name="T43" fmla="*/ 18 h 54"/>
                  <a:gd name="T44" fmla="*/ 45 w 141"/>
                  <a:gd name="T45" fmla="*/ 14 h 54"/>
                  <a:gd name="T46" fmla="*/ 39 w 141"/>
                  <a:gd name="T47" fmla="*/ 6 h 54"/>
                  <a:gd name="T48" fmla="*/ 33 w 141"/>
                  <a:gd name="T49" fmla="*/ 0 h 54"/>
                  <a:gd name="T50" fmla="*/ 25 w 141"/>
                  <a:gd name="T51" fmla="*/ 2 h 54"/>
                  <a:gd name="T52" fmla="*/ 33 w 141"/>
                  <a:gd name="T53" fmla="*/ 8 h 54"/>
                  <a:gd name="T54" fmla="*/ 27 w 141"/>
                  <a:gd name="T55" fmla="*/ 8 h 54"/>
                  <a:gd name="T56" fmla="*/ 19 w 141"/>
                  <a:gd name="T57" fmla="*/ 4 h 54"/>
                  <a:gd name="T58" fmla="*/ 12 w 141"/>
                  <a:gd name="T59" fmla="*/ 8 h 54"/>
                  <a:gd name="T60" fmla="*/ 10 w 141"/>
                  <a:gd name="T61" fmla="*/ 12 h 54"/>
                  <a:gd name="T62" fmla="*/ 6 w 141"/>
                  <a:gd name="T63" fmla="*/ 16 h 54"/>
                  <a:gd name="T64" fmla="*/ 0 w 141"/>
                  <a:gd name="T65" fmla="*/ 18 h 54"/>
                  <a:gd name="T66" fmla="*/ 6 w 141"/>
                  <a:gd name="T67" fmla="*/ 20 h 54"/>
                  <a:gd name="T68" fmla="*/ 21 w 141"/>
                  <a:gd name="T69" fmla="*/ 18 h 54"/>
                  <a:gd name="T70" fmla="*/ 29 w 141"/>
                  <a:gd name="T71" fmla="*/ 22 h 54"/>
                  <a:gd name="T72" fmla="*/ 37 w 141"/>
                  <a:gd name="T73" fmla="*/ 22 h 54"/>
                  <a:gd name="T74" fmla="*/ 25 w 141"/>
                  <a:gd name="T75" fmla="*/ 24 h 54"/>
                  <a:gd name="T76" fmla="*/ 6 w 141"/>
                  <a:gd name="T77" fmla="*/ 26 h 54"/>
                  <a:gd name="T78" fmla="*/ 6 w 141"/>
                  <a:gd name="T79" fmla="*/ 30 h 54"/>
                  <a:gd name="T80" fmla="*/ 25 w 141"/>
                  <a:gd name="T81" fmla="*/ 30 h 54"/>
                  <a:gd name="T82" fmla="*/ 29 w 141"/>
                  <a:gd name="T83" fmla="*/ 36 h 54"/>
                  <a:gd name="T84" fmla="*/ 33 w 141"/>
                  <a:gd name="T85" fmla="*/ 40 h 54"/>
                  <a:gd name="T86" fmla="*/ 21 w 141"/>
                  <a:gd name="T87" fmla="*/ 44 h 54"/>
                  <a:gd name="T88" fmla="*/ 17 w 141"/>
                  <a:gd name="T89" fmla="*/ 46 h 54"/>
                  <a:gd name="T90" fmla="*/ 37 w 141"/>
                  <a:gd name="T91" fmla="*/ 44 h 54"/>
                  <a:gd name="T92" fmla="*/ 39 w 141"/>
                  <a:gd name="T93" fmla="*/ 46 h 54"/>
                  <a:gd name="T94" fmla="*/ 45 w 141"/>
                  <a:gd name="T95" fmla="*/ 46 h 54"/>
                  <a:gd name="T96" fmla="*/ 51 w 141"/>
                  <a:gd name="T97" fmla="*/ 52 h 54"/>
                  <a:gd name="T98" fmla="*/ 69 w 141"/>
                  <a:gd name="T99" fmla="*/ 54 h 54"/>
                  <a:gd name="T100" fmla="*/ 77 w 141"/>
                  <a:gd name="T101" fmla="*/ 52 h 54"/>
                  <a:gd name="T102" fmla="*/ 95 w 141"/>
                  <a:gd name="T103" fmla="*/ 46 h 54"/>
                  <a:gd name="T104" fmla="*/ 115 w 141"/>
                  <a:gd name="T105" fmla="*/ 40 h 54"/>
                  <a:gd name="T106" fmla="*/ 123 w 141"/>
                  <a:gd name="T107" fmla="*/ 3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1" h="54">
                    <a:moveTo>
                      <a:pt x="123" y="38"/>
                    </a:moveTo>
                    <a:lnTo>
                      <a:pt x="127" y="36"/>
                    </a:lnTo>
                    <a:lnTo>
                      <a:pt x="127" y="34"/>
                    </a:lnTo>
                    <a:lnTo>
                      <a:pt x="137" y="28"/>
                    </a:lnTo>
                    <a:lnTo>
                      <a:pt x="137" y="26"/>
                    </a:lnTo>
                    <a:lnTo>
                      <a:pt x="133" y="26"/>
                    </a:lnTo>
                    <a:lnTo>
                      <a:pt x="133" y="24"/>
                    </a:lnTo>
                    <a:lnTo>
                      <a:pt x="139" y="24"/>
                    </a:lnTo>
                    <a:lnTo>
                      <a:pt x="139" y="22"/>
                    </a:lnTo>
                    <a:lnTo>
                      <a:pt x="141" y="18"/>
                    </a:lnTo>
                    <a:lnTo>
                      <a:pt x="133" y="14"/>
                    </a:lnTo>
                    <a:lnTo>
                      <a:pt x="125" y="14"/>
                    </a:lnTo>
                    <a:lnTo>
                      <a:pt x="131" y="10"/>
                    </a:lnTo>
                    <a:lnTo>
                      <a:pt x="131" y="8"/>
                    </a:lnTo>
                    <a:lnTo>
                      <a:pt x="127" y="8"/>
                    </a:lnTo>
                    <a:lnTo>
                      <a:pt x="127" y="6"/>
                    </a:lnTo>
                    <a:lnTo>
                      <a:pt x="131" y="2"/>
                    </a:lnTo>
                    <a:lnTo>
                      <a:pt x="123" y="4"/>
                    </a:lnTo>
                    <a:lnTo>
                      <a:pt x="121" y="0"/>
                    </a:lnTo>
                    <a:lnTo>
                      <a:pt x="115" y="0"/>
                    </a:lnTo>
                    <a:lnTo>
                      <a:pt x="109" y="0"/>
                    </a:lnTo>
                    <a:lnTo>
                      <a:pt x="109" y="4"/>
                    </a:lnTo>
                    <a:lnTo>
                      <a:pt x="107" y="6"/>
                    </a:lnTo>
                    <a:lnTo>
                      <a:pt x="101" y="4"/>
                    </a:lnTo>
                    <a:lnTo>
                      <a:pt x="95" y="8"/>
                    </a:lnTo>
                    <a:lnTo>
                      <a:pt x="91" y="8"/>
                    </a:lnTo>
                    <a:lnTo>
                      <a:pt x="89" y="6"/>
                    </a:lnTo>
                    <a:lnTo>
                      <a:pt x="85" y="4"/>
                    </a:lnTo>
                    <a:lnTo>
                      <a:pt x="85" y="8"/>
                    </a:lnTo>
                    <a:lnTo>
                      <a:pt x="87" y="12"/>
                    </a:lnTo>
                    <a:lnTo>
                      <a:pt x="85" y="16"/>
                    </a:lnTo>
                    <a:lnTo>
                      <a:pt x="83" y="12"/>
                    </a:lnTo>
                    <a:lnTo>
                      <a:pt x="79" y="4"/>
                    </a:lnTo>
                    <a:lnTo>
                      <a:pt x="71" y="6"/>
                    </a:lnTo>
                    <a:lnTo>
                      <a:pt x="69" y="14"/>
                    </a:lnTo>
                    <a:lnTo>
                      <a:pt x="65" y="14"/>
                    </a:lnTo>
                    <a:lnTo>
                      <a:pt x="59" y="6"/>
                    </a:lnTo>
                    <a:lnTo>
                      <a:pt x="55" y="6"/>
                    </a:lnTo>
                    <a:lnTo>
                      <a:pt x="55" y="16"/>
                    </a:lnTo>
                    <a:lnTo>
                      <a:pt x="49" y="14"/>
                    </a:lnTo>
                    <a:lnTo>
                      <a:pt x="47" y="18"/>
                    </a:lnTo>
                    <a:lnTo>
                      <a:pt x="47" y="22"/>
                    </a:lnTo>
                    <a:lnTo>
                      <a:pt x="43" y="22"/>
                    </a:lnTo>
                    <a:lnTo>
                      <a:pt x="43" y="18"/>
                    </a:lnTo>
                    <a:lnTo>
                      <a:pt x="39" y="14"/>
                    </a:lnTo>
                    <a:lnTo>
                      <a:pt x="45" y="14"/>
                    </a:lnTo>
                    <a:lnTo>
                      <a:pt x="43" y="6"/>
                    </a:lnTo>
                    <a:lnTo>
                      <a:pt x="39" y="6"/>
                    </a:lnTo>
                    <a:lnTo>
                      <a:pt x="35" y="2"/>
                    </a:lnTo>
                    <a:lnTo>
                      <a:pt x="33" y="0"/>
                    </a:lnTo>
                    <a:lnTo>
                      <a:pt x="25" y="0"/>
                    </a:lnTo>
                    <a:lnTo>
                      <a:pt x="25" y="2"/>
                    </a:lnTo>
                    <a:lnTo>
                      <a:pt x="33" y="4"/>
                    </a:lnTo>
                    <a:lnTo>
                      <a:pt x="33" y="8"/>
                    </a:lnTo>
                    <a:lnTo>
                      <a:pt x="31" y="10"/>
                    </a:lnTo>
                    <a:lnTo>
                      <a:pt x="27" y="8"/>
                    </a:lnTo>
                    <a:lnTo>
                      <a:pt x="23" y="8"/>
                    </a:lnTo>
                    <a:lnTo>
                      <a:pt x="19" y="4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7" y="14"/>
                    </a:lnTo>
                    <a:lnTo>
                      <a:pt x="10" y="12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2" y="16"/>
                    </a:lnTo>
                    <a:lnTo>
                      <a:pt x="0" y="18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10" y="20"/>
                    </a:lnTo>
                    <a:lnTo>
                      <a:pt x="21" y="18"/>
                    </a:lnTo>
                    <a:lnTo>
                      <a:pt x="33" y="16"/>
                    </a:lnTo>
                    <a:lnTo>
                      <a:pt x="29" y="22"/>
                    </a:lnTo>
                    <a:lnTo>
                      <a:pt x="37" y="22"/>
                    </a:lnTo>
                    <a:lnTo>
                      <a:pt x="37" y="22"/>
                    </a:lnTo>
                    <a:lnTo>
                      <a:pt x="29" y="24"/>
                    </a:lnTo>
                    <a:lnTo>
                      <a:pt x="25" y="24"/>
                    </a:lnTo>
                    <a:lnTo>
                      <a:pt x="10" y="28"/>
                    </a:lnTo>
                    <a:lnTo>
                      <a:pt x="6" y="26"/>
                    </a:lnTo>
                    <a:lnTo>
                      <a:pt x="4" y="28"/>
                    </a:lnTo>
                    <a:lnTo>
                      <a:pt x="6" y="30"/>
                    </a:lnTo>
                    <a:lnTo>
                      <a:pt x="10" y="30"/>
                    </a:lnTo>
                    <a:lnTo>
                      <a:pt x="25" y="30"/>
                    </a:lnTo>
                    <a:lnTo>
                      <a:pt x="25" y="34"/>
                    </a:lnTo>
                    <a:lnTo>
                      <a:pt x="29" y="36"/>
                    </a:lnTo>
                    <a:lnTo>
                      <a:pt x="27" y="38"/>
                    </a:lnTo>
                    <a:lnTo>
                      <a:pt x="33" y="40"/>
                    </a:lnTo>
                    <a:lnTo>
                      <a:pt x="29" y="42"/>
                    </a:lnTo>
                    <a:lnTo>
                      <a:pt x="21" y="44"/>
                    </a:lnTo>
                    <a:lnTo>
                      <a:pt x="17" y="42"/>
                    </a:lnTo>
                    <a:lnTo>
                      <a:pt x="17" y="46"/>
                    </a:lnTo>
                    <a:lnTo>
                      <a:pt x="23" y="46"/>
                    </a:lnTo>
                    <a:lnTo>
                      <a:pt x="37" y="44"/>
                    </a:lnTo>
                    <a:lnTo>
                      <a:pt x="39" y="42"/>
                    </a:lnTo>
                    <a:lnTo>
                      <a:pt x="39" y="46"/>
                    </a:lnTo>
                    <a:lnTo>
                      <a:pt x="41" y="48"/>
                    </a:lnTo>
                    <a:lnTo>
                      <a:pt x="45" y="46"/>
                    </a:lnTo>
                    <a:lnTo>
                      <a:pt x="43" y="52"/>
                    </a:lnTo>
                    <a:lnTo>
                      <a:pt x="51" y="52"/>
                    </a:lnTo>
                    <a:lnTo>
                      <a:pt x="61" y="54"/>
                    </a:lnTo>
                    <a:lnTo>
                      <a:pt x="69" y="54"/>
                    </a:lnTo>
                    <a:lnTo>
                      <a:pt x="75" y="54"/>
                    </a:lnTo>
                    <a:lnTo>
                      <a:pt x="77" y="52"/>
                    </a:lnTo>
                    <a:lnTo>
                      <a:pt x="83" y="50"/>
                    </a:lnTo>
                    <a:lnTo>
                      <a:pt x="95" y="46"/>
                    </a:lnTo>
                    <a:lnTo>
                      <a:pt x="111" y="40"/>
                    </a:lnTo>
                    <a:lnTo>
                      <a:pt x="115" y="40"/>
                    </a:lnTo>
                    <a:lnTo>
                      <a:pt x="119" y="38"/>
                    </a:lnTo>
                    <a:lnTo>
                      <a:pt x="123" y="3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79" name="Freeform 25"/>
              <p:cNvSpPr>
                <a:spLocks noEditPoints="1"/>
              </p:cNvSpPr>
              <p:nvPr/>
            </p:nvSpPr>
            <p:spPr bwMode="auto">
              <a:xfrm>
                <a:off x="3530718" y="1080089"/>
                <a:ext cx="732532" cy="397630"/>
              </a:xfrm>
              <a:custGeom>
                <a:avLst/>
                <a:gdLst>
                  <a:gd name="T0" fmla="*/ 637 w 689"/>
                  <a:gd name="T1" fmla="*/ 42 h 374"/>
                  <a:gd name="T2" fmla="*/ 605 w 689"/>
                  <a:gd name="T3" fmla="*/ 48 h 374"/>
                  <a:gd name="T4" fmla="*/ 579 w 689"/>
                  <a:gd name="T5" fmla="*/ 78 h 374"/>
                  <a:gd name="T6" fmla="*/ 561 w 689"/>
                  <a:gd name="T7" fmla="*/ 94 h 374"/>
                  <a:gd name="T8" fmla="*/ 571 w 689"/>
                  <a:gd name="T9" fmla="*/ 115 h 374"/>
                  <a:gd name="T10" fmla="*/ 575 w 689"/>
                  <a:gd name="T11" fmla="*/ 131 h 374"/>
                  <a:gd name="T12" fmla="*/ 543 w 689"/>
                  <a:gd name="T13" fmla="*/ 143 h 374"/>
                  <a:gd name="T14" fmla="*/ 472 w 689"/>
                  <a:gd name="T15" fmla="*/ 149 h 374"/>
                  <a:gd name="T16" fmla="*/ 491 w 689"/>
                  <a:gd name="T17" fmla="*/ 165 h 374"/>
                  <a:gd name="T18" fmla="*/ 527 w 689"/>
                  <a:gd name="T19" fmla="*/ 193 h 374"/>
                  <a:gd name="T20" fmla="*/ 454 w 689"/>
                  <a:gd name="T21" fmla="*/ 165 h 374"/>
                  <a:gd name="T22" fmla="*/ 436 w 689"/>
                  <a:gd name="T23" fmla="*/ 191 h 374"/>
                  <a:gd name="T24" fmla="*/ 523 w 689"/>
                  <a:gd name="T25" fmla="*/ 195 h 374"/>
                  <a:gd name="T26" fmla="*/ 416 w 689"/>
                  <a:gd name="T27" fmla="*/ 229 h 374"/>
                  <a:gd name="T28" fmla="*/ 328 w 689"/>
                  <a:gd name="T29" fmla="*/ 261 h 374"/>
                  <a:gd name="T30" fmla="*/ 260 w 689"/>
                  <a:gd name="T31" fmla="*/ 275 h 374"/>
                  <a:gd name="T32" fmla="*/ 246 w 689"/>
                  <a:gd name="T33" fmla="*/ 307 h 374"/>
                  <a:gd name="T34" fmla="*/ 196 w 689"/>
                  <a:gd name="T35" fmla="*/ 355 h 374"/>
                  <a:gd name="T36" fmla="*/ 126 w 689"/>
                  <a:gd name="T37" fmla="*/ 353 h 374"/>
                  <a:gd name="T38" fmla="*/ 106 w 689"/>
                  <a:gd name="T39" fmla="*/ 303 h 374"/>
                  <a:gd name="T40" fmla="*/ 106 w 689"/>
                  <a:gd name="T41" fmla="*/ 279 h 374"/>
                  <a:gd name="T42" fmla="*/ 92 w 689"/>
                  <a:gd name="T43" fmla="*/ 263 h 374"/>
                  <a:gd name="T44" fmla="*/ 148 w 689"/>
                  <a:gd name="T45" fmla="*/ 241 h 374"/>
                  <a:gd name="T46" fmla="*/ 124 w 689"/>
                  <a:gd name="T47" fmla="*/ 225 h 374"/>
                  <a:gd name="T48" fmla="*/ 164 w 689"/>
                  <a:gd name="T49" fmla="*/ 199 h 374"/>
                  <a:gd name="T50" fmla="*/ 164 w 689"/>
                  <a:gd name="T51" fmla="*/ 189 h 374"/>
                  <a:gd name="T52" fmla="*/ 156 w 689"/>
                  <a:gd name="T53" fmla="*/ 171 h 374"/>
                  <a:gd name="T54" fmla="*/ 120 w 689"/>
                  <a:gd name="T55" fmla="*/ 171 h 374"/>
                  <a:gd name="T56" fmla="*/ 140 w 689"/>
                  <a:gd name="T57" fmla="*/ 127 h 374"/>
                  <a:gd name="T58" fmla="*/ 92 w 689"/>
                  <a:gd name="T59" fmla="*/ 100 h 374"/>
                  <a:gd name="T60" fmla="*/ 56 w 689"/>
                  <a:gd name="T61" fmla="*/ 100 h 374"/>
                  <a:gd name="T62" fmla="*/ 30 w 689"/>
                  <a:gd name="T63" fmla="*/ 94 h 374"/>
                  <a:gd name="T64" fmla="*/ 64 w 689"/>
                  <a:gd name="T65" fmla="*/ 86 h 374"/>
                  <a:gd name="T66" fmla="*/ 24 w 689"/>
                  <a:gd name="T67" fmla="*/ 66 h 374"/>
                  <a:gd name="T68" fmla="*/ 120 w 689"/>
                  <a:gd name="T69" fmla="*/ 36 h 374"/>
                  <a:gd name="T70" fmla="*/ 194 w 689"/>
                  <a:gd name="T71" fmla="*/ 20 h 374"/>
                  <a:gd name="T72" fmla="*/ 304 w 689"/>
                  <a:gd name="T73" fmla="*/ 16 h 374"/>
                  <a:gd name="T74" fmla="*/ 370 w 689"/>
                  <a:gd name="T75" fmla="*/ 14 h 374"/>
                  <a:gd name="T76" fmla="*/ 404 w 689"/>
                  <a:gd name="T77" fmla="*/ 10 h 374"/>
                  <a:gd name="T78" fmla="*/ 525 w 689"/>
                  <a:gd name="T79" fmla="*/ 4 h 374"/>
                  <a:gd name="T80" fmla="*/ 507 w 689"/>
                  <a:gd name="T81" fmla="*/ 8 h 374"/>
                  <a:gd name="T82" fmla="*/ 571 w 689"/>
                  <a:gd name="T83" fmla="*/ 16 h 374"/>
                  <a:gd name="T84" fmla="*/ 533 w 689"/>
                  <a:gd name="T85" fmla="*/ 20 h 374"/>
                  <a:gd name="T86" fmla="*/ 561 w 689"/>
                  <a:gd name="T87" fmla="*/ 38 h 374"/>
                  <a:gd name="T88" fmla="*/ 673 w 689"/>
                  <a:gd name="T89" fmla="*/ 22 h 374"/>
                  <a:gd name="T90" fmla="*/ 406 w 689"/>
                  <a:gd name="T91" fmla="*/ 6 h 374"/>
                  <a:gd name="T92" fmla="*/ 48 w 689"/>
                  <a:gd name="T93" fmla="*/ 82 h 374"/>
                  <a:gd name="T94" fmla="*/ 128 w 689"/>
                  <a:gd name="T95" fmla="*/ 123 h 374"/>
                  <a:gd name="T96" fmla="*/ 134 w 689"/>
                  <a:gd name="T97" fmla="*/ 165 h 374"/>
                  <a:gd name="T98" fmla="*/ 152 w 689"/>
                  <a:gd name="T99" fmla="*/ 177 h 374"/>
                  <a:gd name="T100" fmla="*/ 162 w 689"/>
                  <a:gd name="T101" fmla="*/ 183 h 374"/>
                  <a:gd name="T102" fmla="*/ 124 w 689"/>
                  <a:gd name="T103" fmla="*/ 195 h 374"/>
                  <a:gd name="T104" fmla="*/ 118 w 689"/>
                  <a:gd name="T105" fmla="*/ 211 h 374"/>
                  <a:gd name="T106" fmla="*/ 180 w 689"/>
                  <a:gd name="T107" fmla="*/ 374 h 374"/>
                  <a:gd name="T108" fmla="*/ 454 w 689"/>
                  <a:gd name="T109" fmla="*/ 191 h 374"/>
                  <a:gd name="T110" fmla="*/ 511 w 689"/>
                  <a:gd name="T111" fmla="*/ 153 h 374"/>
                  <a:gd name="T112" fmla="*/ 503 w 689"/>
                  <a:gd name="T113" fmla="*/ 145 h 374"/>
                  <a:gd name="T114" fmla="*/ 599 w 689"/>
                  <a:gd name="T115" fmla="*/ 113 h 374"/>
                  <a:gd name="T116" fmla="*/ 589 w 689"/>
                  <a:gd name="T117" fmla="*/ 96 h 374"/>
                  <a:gd name="T118" fmla="*/ 615 w 689"/>
                  <a:gd name="T119" fmla="*/ 76 h 374"/>
                  <a:gd name="T120" fmla="*/ 601 w 689"/>
                  <a:gd name="T121" fmla="*/ 62 h 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89" h="374">
                    <a:moveTo>
                      <a:pt x="659" y="30"/>
                    </a:moveTo>
                    <a:lnTo>
                      <a:pt x="659" y="32"/>
                    </a:lnTo>
                    <a:lnTo>
                      <a:pt x="647" y="34"/>
                    </a:lnTo>
                    <a:lnTo>
                      <a:pt x="633" y="36"/>
                    </a:lnTo>
                    <a:lnTo>
                      <a:pt x="627" y="34"/>
                    </a:lnTo>
                    <a:lnTo>
                      <a:pt x="623" y="36"/>
                    </a:lnTo>
                    <a:lnTo>
                      <a:pt x="611" y="36"/>
                    </a:lnTo>
                    <a:lnTo>
                      <a:pt x="599" y="36"/>
                    </a:lnTo>
                    <a:lnTo>
                      <a:pt x="591" y="38"/>
                    </a:lnTo>
                    <a:lnTo>
                      <a:pt x="591" y="38"/>
                    </a:lnTo>
                    <a:lnTo>
                      <a:pt x="607" y="38"/>
                    </a:lnTo>
                    <a:lnTo>
                      <a:pt x="621" y="38"/>
                    </a:lnTo>
                    <a:lnTo>
                      <a:pt x="633" y="38"/>
                    </a:lnTo>
                    <a:lnTo>
                      <a:pt x="643" y="38"/>
                    </a:lnTo>
                    <a:lnTo>
                      <a:pt x="637" y="42"/>
                    </a:lnTo>
                    <a:lnTo>
                      <a:pt x="629" y="42"/>
                    </a:lnTo>
                    <a:lnTo>
                      <a:pt x="617" y="42"/>
                    </a:lnTo>
                    <a:lnTo>
                      <a:pt x="603" y="40"/>
                    </a:lnTo>
                    <a:lnTo>
                      <a:pt x="593" y="44"/>
                    </a:lnTo>
                    <a:lnTo>
                      <a:pt x="593" y="48"/>
                    </a:lnTo>
                    <a:lnTo>
                      <a:pt x="599" y="46"/>
                    </a:lnTo>
                    <a:lnTo>
                      <a:pt x="603" y="42"/>
                    </a:lnTo>
                    <a:lnTo>
                      <a:pt x="609" y="44"/>
                    </a:lnTo>
                    <a:lnTo>
                      <a:pt x="615" y="46"/>
                    </a:lnTo>
                    <a:lnTo>
                      <a:pt x="623" y="44"/>
                    </a:lnTo>
                    <a:lnTo>
                      <a:pt x="627" y="44"/>
                    </a:lnTo>
                    <a:lnTo>
                      <a:pt x="625" y="46"/>
                    </a:lnTo>
                    <a:lnTo>
                      <a:pt x="619" y="48"/>
                    </a:lnTo>
                    <a:lnTo>
                      <a:pt x="611" y="48"/>
                    </a:lnTo>
                    <a:lnTo>
                      <a:pt x="605" y="48"/>
                    </a:lnTo>
                    <a:lnTo>
                      <a:pt x="599" y="52"/>
                    </a:lnTo>
                    <a:lnTo>
                      <a:pt x="593" y="60"/>
                    </a:lnTo>
                    <a:lnTo>
                      <a:pt x="581" y="62"/>
                    </a:lnTo>
                    <a:lnTo>
                      <a:pt x="581" y="66"/>
                    </a:lnTo>
                    <a:lnTo>
                      <a:pt x="575" y="70"/>
                    </a:lnTo>
                    <a:lnTo>
                      <a:pt x="569" y="78"/>
                    </a:lnTo>
                    <a:lnTo>
                      <a:pt x="571" y="78"/>
                    </a:lnTo>
                    <a:lnTo>
                      <a:pt x="579" y="74"/>
                    </a:lnTo>
                    <a:lnTo>
                      <a:pt x="581" y="70"/>
                    </a:lnTo>
                    <a:lnTo>
                      <a:pt x="587" y="74"/>
                    </a:lnTo>
                    <a:lnTo>
                      <a:pt x="595" y="76"/>
                    </a:lnTo>
                    <a:lnTo>
                      <a:pt x="597" y="78"/>
                    </a:lnTo>
                    <a:lnTo>
                      <a:pt x="595" y="80"/>
                    </a:lnTo>
                    <a:lnTo>
                      <a:pt x="587" y="78"/>
                    </a:lnTo>
                    <a:lnTo>
                      <a:pt x="579" y="78"/>
                    </a:lnTo>
                    <a:lnTo>
                      <a:pt x="577" y="80"/>
                    </a:lnTo>
                    <a:lnTo>
                      <a:pt x="585" y="82"/>
                    </a:lnTo>
                    <a:lnTo>
                      <a:pt x="587" y="84"/>
                    </a:lnTo>
                    <a:lnTo>
                      <a:pt x="595" y="84"/>
                    </a:lnTo>
                    <a:lnTo>
                      <a:pt x="597" y="82"/>
                    </a:lnTo>
                    <a:lnTo>
                      <a:pt x="605" y="84"/>
                    </a:lnTo>
                    <a:lnTo>
                      <a:pt x="605" y="88"/>
                    </a:lnTo>
                    <a:lnTo>
                      <a:pt x="597" y="92"/>
                    </a:lnTo>
                    <a:lnTo>
                      <a:pt x="595" y="90"/>
                    </a:lnTo>
                    <a:lnTo>
                      <a:pt x="579" y="90"/>
                    </a:lnTo>
                    <a:lnTo>
                      <a:pt x="569" y="88"/>
                    </a:lnTo>
                    <a:lnTo>
                      <a:pt x="563" y="90"/>
                    </a:lnTo>
                    <a:lnTo>
                      <a:pt x="565" y="92"/>
                    </a:lnTo>
                    <a:lnTo>
                      <a:pt x="567" y="94"/>
                    </a:lnTo>
                    <a:lnTo>
                      <a:pt x="561" y="94"/>
                    </a:lnTo>
                    <a:lnTo>
                      <a:pt x="555" y="90"/>
                    </a:lnTo>
                    <a:lnTo>
                      <a:pt x="555" y="94"/>
                    </a:lnTo>
                    <a:lnTo>
                      <a:pt x="551" y="96"/>
                    </a:lnTo>
                    <a:lnTo>
                      <a:pt x="559" y="96"/>
                    </a:lnTo>
                    <a:lnTo>
                      <a:pt x="561" y="100"/>
                    </a:lnTo>
                    <a:lnTo>
                      <a:pt x="567" y="100"/>
                    </a:lnTo>
                    <a:lnTo>
                      <a:pt x="579" y="100"/>
                    </a:lnTo>
                    <a:lnTo>
                      <a:pt x="581" y="100"/>
                    </a:lnTo>
                    <a:lnTo>
                      <a:pt x="575" y="103"/>
                    </a:lnTo>
                    <a:lnTo>
                      <a:pt x="561" y="107"/>
                    </a:lnTo>
                    <a:lnTo>
                      <a:pt x="577" y="105"/>
                    </a:lnTo>
                    <a:lnTo>
                      <a:pt x="583" y="107"/>
                    </a:lnTo>
                    <a:lnTo>
                      <a:pt x="581" y="115"/>
                    </a:lnTo>
                    <a:lnTo>
                      <a:pt x="577" y="117"/>
                    </a:lnTo>
                    <a:lnTo>
                      <a:pt x="571" y="115"/>
                    </a:lnTo>
                    <a:lnTo>
                      <a:pt x="569" y="115"/>
                    </a:lnTo>
                    <a:lnTo>
                      <a:pt x="561" y="113"/>
                    </a:lnTo>
                    <a:lnTo>
                      <a:pt x="551" y="111"/>
                    </a:lnTo>
                    <a:lnTo>
                      <a:pt x="547" y="111"/>
                    </a:lnTo>
                    <a:lnTo>
                      <a:pt x="555" y="115"/>
                    </a:lnTo>
                    <a:lnTo>
                      <a:pt x="555" y="117"/>
                    </a:lnTo>
                    <a:lnTo>
                      <a:pt x="545" y="117"/>
                    </a:lnTo>
                    <a:lnTo>
                      <a:pt x="553" y="121"/>
                    </a:lnTo>
                    <a:lnTo>
                      <a:pt x="565" y="119"/>
                    </a:lnTo>
                    <a:lnTo>
                      <a:pt x="565" y="121"/>
                    </a:lnTo>
                    <a:lnTo>
                      <a:pt x="561" y="125"/>
                    </a:lnTo>
                    <a:lnTo>
                      <a:pt x="567" y="125"/>
                    </a:lnTo>
                    <a:lnTo>
                      <a:pt x="577" y="125"/>
                    </a:lnTo>
                    <a:lnTo>
                      <a:pt x="577" y="129"/>
                    </a:lnTo>
                    <a:lnTo>
                      <a:pt x="575" y="131"/>
                    </a:lnTo>
                    <a:lnTo>
                      <a:pt x="567" y="131"/>
                    </a:lnTo>
                    <a:lnTo>
                      <a:pt x="563" y="127"/>
                    </a:lnTo>
                    <a:lnTo>
                      <a:pt x="553" y="127"/>
                    </a:lnTo>
                    <a:lnTo>
                      <a:pt x="547" y="125"/>
                    </a:lnTo>
                    <a:lnTo>
                      <a:pt x="545" y="129"/>
                    </a:lnTo>
                    <a:lnTo>
                      <a:pt x="543" y="129"/>
                    </a:lnTo>
                    <a:lnTo>
                      <a:pt x="541" y="133"/>
                    </a:lnTo>
                    <a:lnTo>
                      <a:pt x="543" y="135"/>
                    </a:lnTo>
                    <a:lnTo>
                      <a:pt x="545" y="139"/>
                    </a:lnTo>
                    <a:lnTo>
                      <a:pt x="547" y="133"/>
                    </a:lnTo>
                    <a:lnTo>
                      <a:pt x="553" y="135"/>
                    </a:lnTo>
                    <a:lnTo>
                      <a:pt x="561" y="137"/>
                    </a:lnTo>
                    <a:lnTo>
                      <a:pt x="559" y="143"/>
                    </a:lnTo>
                    <a:lnTo>
                      <a:pt x="551" y="143"/>
                    </a:lnTo>
                    <a:lnTo>
                      <a:pt x="543" y="143"/>
                    </a:lnTo>
                    <a:lnTo>
                      <a:pt x="537" y="147"/>
                    </a:lnTo>
                    <a:lnTo>
                      <a:pt x="519" y="143"/>
                    </a:lnTo>
                    <a:lnTo>
                      <a:pt x="519" y="141"/>
                    </a:lnTo>
                    <a:lnTo>
                      <a:pt x="535" y="141"/>
                    </a:lnTo>
                    <a:lnTo>
                      <a:pt x="517" y="137"/>
                    </a:lnTo>
                    <a:lnTo>
                      <a:pt x="513" y="141"/>
                    </a:lnTo>
                    <a:lnTo>
                      <a:pt x="501" y="139"/>
                    </a:lnTo>
                    <a:lnTo>
                      <a:pt x="509" y="143"/>
                    </a:lnTo>
                    <a:lnTo>
                      <a:pt x="499" y="145"/>
                    </a:lnTo>
                    <a:lnTo>
                      <a:pt x="499" y="147"/>
                    </a:lnTo>
                    <a:lnTo>
                      <a:pt x="491" y="147"/>
                    </a:lnTo>
                    <a:lnTo>
                      <a:pt x="487" y="147"/>
                    </a:lnTo>
                    <a:lnTo>
                      <a:pt x="476" y="147"/>
                    </a:lnTo>
                    <a:lnTo>
                      <a:pt x="478" y="147"/>
                    </a:lnTo>
                    <a:lnTo>
                      <a:pt x="472" y="149"/>
                    </a:lnTo>
                    <a:lnTo>
                      <a:pt x="478" y="149"/>
                    </a:lnTo>
                    <a:lnTo>
                      <a:pt x="489" y="149"/>
                    </a:lnTo>
                    <a:lnTo>
                      <a:pt x="499" y="151"/>
                    </a:lnTo>
                    <a:lnTo>
                      <a:pt x="495" y="153"/>
                    </a:lnTo>
                    <a:lnTo>
                      <a:pt x="480" y="153"/>
                    </a:lnTo>
                    <a:lnTo>
                      <a:pt x="474" y="153"/>
                    </a:lnTo>
                    <a:lnTo>
                      <a:pt x="478" y="153"/>
                    </a:lnTo>
                    <a:lnTo>
                      <a:pt x="480" y="157"/>
                    </a:lnTo>
                    <a:lnTo>
                      <a:pt x="493" y="153"/>
                    </a:lnTo>
                    <a:lnTo>
                      <a:pt x="501" y="155"/>
                    </a:lnTo>
                    <a:lnTo>
                      <a:pt x="501" y="157"/>
                    </a:lnTo>
                    <a:lnTo>
                      <a:pt x="482" y="159"/>
                    </a:lnTo>
                    <a:lnTo>
                      <a:pt x="482" y="161"/>
                    </a:lnTo>
                    <a:lnTo>
                      <a:pt x="491" y="163"/>
                    </a:lnTo>
                    <a:lnTo>
                      <a:pt x="491" y="165"/>
                    </a:lnTo>
                    <a:lnTo>
                      <a:pt x="499" y="161"/>
                    </a:lnTo>
                    <a:lnTo>
                      <a:pt x="507" y="161"/>
                    </a:lnTo>
                    <a:lnTo>
                      <a:pt x="519" y="167"/>
                    </a:lnTo>
                    <a:lnTo>
                      <a:pt x="525" y="169"/>
                    </a:lnTo>
                    <a:lnTo>
                      <a:pt x="521" y="173"/>
                    </a:lnTo>
                    <a:lnTo>
                      <a:pt x="531" y="171"/>
                    </a:lnTo>
                    <a:lnTo>
                      <a:pt x="527" y="173"/>
                    </a:lnTo>
                    <a:lnTo>
                      <a:pt x="529" y="177"/>
                    </a:lnTo>
                    <a:lnTo>
                      <a:pt x="533" y="177"/>
                    </a:lnTo>
                    <a:lnTo>
                      <a:pt x="533" y="179"/>
                    </a:lnTo>
                    <a:lnTo>
                      <a:pt x="529" y="179"/>
                    </a:lnTo>
                    <a:lnTo>
                      <a:pt x="535" y="185"/>
                    </a:lnTo>
                    <a:lnTo>
                      <a:pt x="539" y="189"/>
                    </a:lnTo>
                    <a:lnTo>
                      <a:pt x="531" y="191"/>
                    </a:lnTo>
                    <a:lnTo>
                      <a:pt x="527" y="193"/>
                    </a:lnTo>
                    <a:lnTo>
                      <a:pt x="521" y="191"/>
                    </a:lnTo>
                    <a:lnTo>
                      <a:pt x="525" y="183"/>
                    </a:lnTo>
                    <a:lnTo>
                      <a:pt x="517" y="187"/>
                    </a:lnTo>
                    <a:lnTo>
                      <a:pt x="517" y="193"/>
                    </a:lnTo>
                    <a:lnTo>
                      <a:pt x="507" y="191"/>
                    </a:lnTo>
                    <a:lnTo>
                      <a:pt x="505" y="189"/>
                    </a:lnTo>
                    <a:lnTo>
                      <a:pt x="501" y="185"/>
                    </a:lnTo>
                    <a:lnTo>
                      <a:pt x="503" y="181"/>
                    </a:lnTo>
                    <a:lnTo>
                      <a:pt x="499" y="177"/>
                    </a:lnTo>
                    <a:lnTo>
                      <a:pt x="491" y="177"/>
                    </a:lnTo>
                    <a:lnTo>
                      <a:pt x="487" y="173"/>
                    </a:lnTo>
                    <a:lnTo>
                      <a:pt x="474" y="173"/>
                    </a:lnTo>
                    <a:lnTo>
                      <a:pt x="470" y="173"/>
                    </a:lnTo>
                    <a:lnTo>
                      <a:pt x="460" y="167"/>
                    </a:lnTo>
                    <a:lnTo>
                      <a:pt x="454" y="165"/>
                    </a:lnTo>
                    <a:lnTo>
                      <a:pt x="456" y="167"/>
                    </a:lnTo>
                    <a:lnTo>
                      <a:pt x="460" y="171"/>
                    </a:lnTo>
                    <a:lnTo>
                      <a:pt x="454" y="173"/>
                    </a:lnTo>
                    <a:lnTo>
                      <a:pt x="462" y="173"/>
                    </a:lnTo>
                    <a:lnTo>
                      <a:pt x="466" y="175"/>
                    </a:lnTo>
                    <a:lnTo>
                      <a:pt x="482" y="175"/>
                    </a:lnTo>
                    <a:lnTo>
                      <a:pt x="487" y="179"/>
                    </a:lnTo>
                    <a:lnTo>
                      <a:pt x="478" y="183"/>
                    </a:lnTo>
                    <a:lnTo>
                      <a:pt x="464" y="183"/>
                    </a:lnTo>
                    <a:lnTo>
                      <a:pt x="458" y="181"/>
                    </a:lnTo>
                    <a:lnTo>
                      <a:pt x="458" y="183"/>
                    </a:lnTo>
                    <a:lnTo>
                      <a:pt x="450" y="183"/>
                    </a:lnTo>
                    <a:lnTo>
                      <a:pt x="454" y="185"/>
                    </a:lnTo>
                    <a:lnTo>
                      <a:pt x="448" y="191"/>
                    </a:lnTo>
                    <a:lnTo>
                      <a:pt x="436" y="191"/>
                    </a:lnTo>
                    <a:lnTo>
                      <a:pt x="436" y="193"/>
                    </a:lnTo>
                    <a:lnTo>
                      <a:pt x="446" y="193"/>
                    </a:lnTo>
                    <a:lnTo>
                      <a:pt x="452" y="193"/>
                    </a:lnTo>
                    <a:lnTo>
                      <a:pt x="452" y="195"/>
                    </a:lnTo>
                    <a:lnTo>
                      <a:pt x="442" y="197"/>
                    </a:lnTo>
                    <a:lnTo>
                      <a:pt x="442" y="199"/>
                    </a:lnTo>
                    <a:lnTo>
                      <a:pt x="452" y="197"/>
                    </a:lnTo>
                    <a:lnTo>
                      <a:pt x="456" y="199"/>
                    </a:lnTo>
                    <a:lnTo>
                      <a:pt x="460" y="197"/>
                    </a:lnTo>
                    <a:lnTo>
                      <a:pt x="470" y="197"/>
                    </a:lnTo>
                    <a:lnTo>
                      <a:pt x="482" y="193"/>
                    </a:lnTo>
                    <a:lnTo>
                      <a:pt x="484" y="195"/>
                    </a:lnTo>
                    <a:lnTo>
                      <a:pt x="499" y="197"/>
                    </a:lnTo>
                    <a:lnTo>
                      <a:pt x="513" y="199"/>
                    </a:lnTo>
                    <a:lnTo>
                      <a:pt x="523" y="195"/>
                    </a:lnTo>
                    <a:lnTo>
                      <a:pt x="517" y="201"/>
                    </a:lnTo>
                    <a:lnTo>
                      <a:pt x="503" y="203"/>
                    </a:lnTo>
                    <a:lnTo>
                      <a:pt x="501" y="205"/>
                    </a:lnTo>
                    <a:lnTo>
                      <a:pt x="491" y="205"/>
                    </a:lnTo>
                    <a:lnTo>
                      <a:pt x="493" y="207"/>
                    </a:lnTo>
                    <a:lnTo>
                      <a:pt x="484" y="209"/>
                    </a:lnTo>
                    <a:lnTo>
                      <a:pt x="484" y="211"/>
                    </a:lnTo>
                    <a:lnTo>
                      <a:pt x="478" y="211"/>
                    </a:lnTo>
                    <a:lnTo>
                      <a:pt x="480" y="213"/>
                    </a:lnTo>
                    <a:lnTo>
                      <a:pt x="472" y="215"/>
                    </a:lnTo>
                    <a:lnTo>
                      <a:pt x="466" y="219"/>
                    </a:lnTo>
                    <a:lnTo>
                      <a:pt x="454" y="223"/>
                    </a:lnTo>
                    <a:lnTo>
                      <a:pt x="440" y="223"/>
                    </a:lnTo>
                    <a:lnTo>
                      <a:pt x="426" y="227"/>
                    </a:lnTo>
                    <a:lnTo>
                      <a:pt x="416" y="229"/>
                    </a:lnTo>
                    <a:lnTo>
                      <a:pt x="412" y="229"/>
                    </a:lnTo>
                    <a:lnTo>
                      <a:pt x="406" y="229"/>
                    </a:lnTo>
                    <a:lnTo>
                      <a:pt x="398" y="231"/>
                    </a:lnTo>
                    <a:lnTo>
                      <a:pt x="390" y="231"/>
                    </a:lnTo>
                    <a:lnTo>
                      <a:pt x="384" y="225"/>
                    </a:lnTo>
                    <a:lnTo>
                      <a:pt x="382" y="225"/>
                    </a:lnTo>
                    <a:lnTo>
                      <a:pt x="386" y="229"/>
                    </a:lnTo>
                    <a:lnTo>
                      <a:pt x="384" y="235"/>
                    </a:lnTo>
                    <a:lnTo>
                      <a:pt x="374" y="237"/>
                    </a:lnTo>
                    <a:lnTo>
                      <a:pt x="366" y="239"/>
                    </a:lnTo>
                    <a:lnTo>
                      <a:pt x="358" y="249"/>
                    </a:lnTo>
                    <a:lnTo>
                      <a:pt x="350" y="255"/>
                    </a:lnTo>
                    <a:lnTo>
                      <a:pt x="344" y="255"/>
                    </a:lnTo>
                    <a:lnTo>
                      <a:pt x="338" y="261"/>
                    </a:lnTo>
                    <a:lnTo>
                      <a:pt x="328" y="261"/>
                    </a:lnTo>
                    <a:lnTo>
                      <a:pt x="324" y="263"/>
                    </a:lnTo>
                    <a:lnTo>
                      <a:pt x="322" y="267"/>
                    </a:lnTo>
                    <a:lnTo>
                      <a:pt x="314" y="265"/>
                    </a:lnTo>
                    <a:lnTo>
                      <a:pt x="308" y="267"/>
                    </a:lnTo>
                    <a:lnTo>
                      <a:pt x="304" y="265"/>
                    </a:lnTo>
                    <a:lnTo>
                      <a:pt x="304" y="263"/>
                    </a:lnTo>
                    <a:lnTo>
                      <a:pt x="308" y="261"/>
                    </a:lnTo>
                    <a:lnTo>
                      <a:pt x="300" y="259"/>
                    </a:lnTo>
                    <a:lnTo>
                      <a:pt x="296" y="265"/>
                    </a:lnTo>
                    <a:lnTo>
                      <a:pt x="290" y="267"/>
                    </a:lnTo>
                    <a:lnTo>
                      <a:pt x="290" y="269"/>
                    </a:lnTo>
                    <a:lnTo>
                      <a:pt x="288" y="273"/>
                    </a:lnTo>
                    <a:lnTo>
                      <a:pt x="278" y="273"/>
                    </a:lnTo>
                    <a:lnTo>
                      <a:pt x="274" y="273"/>
                    </a:lnTo>
                    <a:lnTo>
                      <a:pt x="260" y="275"/>
                    </a:lnTo>
                    <a:lnTo>
                      <a:pt x="268" y="277"/>
                    </a:lnTo>
                    <a:lnTo>
                      <a:pt x="268" y="279"/>
                    </a:lnTo>
                    <a:lnTo>
                      <a:pt x="260" y="283"/>
                    </a:lnTo>
                    <a:lnTo>
                      <a:pt x="248" y="279"/>
                    </a:lnTo>
                    <a:lnTo>
                      <a:pt x="246" y="287"/>
                    </a:lnTo>
                    <a:lnTo>
                      <a:pt x="252" y="291"/>
                    </a:lnTo>
                    <a:lnTo>
                      <a:pt x="250" y="285"/>
                    </a:lnTo>
                    <a:lnTo>
                      <a:pt x="252" y="285"/>
                    </a:lnTo>
                    <a:lnTo>
                      <a:pt x="254" y="293"/>
                    </a:lnTo>
                    <a:lnTo>
                      <a:pt x="252" y="293"/>
                    </a:lnTo>
                    <a:lnTo>
                      <a:pt x="238" y="295"/>
                    </a:lnTo>
                    <a:lnTo>
                      <a:pt x="236" y="297"/>
                    </a:lnTo>
                    <a:lnTo>
                      <a:pt x="242" y="297"/>
                    </a:lnTo>
                    <a:lnTo>
                      <a:pt x="248" y="299"/>
                    </a:lnTo>
                    <a:lnTo>
                      <a:pt x="246" y="307"/>
                    </a:lnTo>
                    <a:lnTo>
                      <a:pt x="234" y="307"/>
                    </a:lnTo>
                    <a:lnTo>
                      <a:pt x="238" y="309"/>
                    </a:lnTo>
                    <a:lnTo>
                      <a:pt x="240" y="311"/>
                    </a:lnTo>
                    <a:lnTo>
                      <a:pt x="228" y="311"/>
                    </a:lnTo>
                    <a:lnTo>
                      <a:pt x="230" y="317"/>
                    </a:lnTo>
                    <a:lnTo>
                      <a:pt x="222" y="319"/>
                    </a:lnTo>
                    <a:lnTo>
                      <a:pt x="226" y="321"/>
                    </a:lnTo>
                    <a:lnTo>
                      <a:pt x="216" y="323"/>
                    </a:lnTo>
                    <a:lnTo>
                      <a:pt x="208" y="327"/>
                    </a:lnTo>
                    <a:lnTo>
                      <a:pt x="210" y="329"/>
                    </a:lnTo>
                    <a:lnTo>
                      <a:pt x="210" y="339"/>
                    </a:lnTo>
                    <a:lnTo>
                      <a:pt x="200" y="347"/>
                    </a:lnTo>
                    <a:lnTo>
                      <a:pt x="200" y="349"/>
                    </a:lnTo>
                    <a:lnTo>
                      <a:pt x="192" y="351"/>
                    </a:lnTo>
                    <a:lnTo>
                      <a:pt x="196" y="355"/>
                    </a:lnTo>
                    <a:lnTo>
                      <a:pt x="186" y="359"/>
                    </a:lnTo>
                    <a:lnTo>
                      <a:pt x="190" y="361"/>
                    </a:lnTo>
                    <a:lnTo>
                      <a:pt x="184" y="365"/>
                    </a:lnTo>
                    <a:lnTo>
                      <a:pt x="174" y="365"/>
                    </a:lnTo>
                    <a:lnTo>
                      <a:pt x="170" y="372"/>
                    </a:lnTo>
                    <a:lnTo>
                      <a:pt x="162" y="370"/>
                    </a:lnTo>
                    <a:lnTo>
                      <a:pt x="164" y="361"/>
                    </a:lnTo>
                    <a:lnTo>
                      <a:pt x="158" y="361"/>
                    </a:lnTo>
                    <a:lnTo>
                      <a:pt x="156" y="357"/>
                    </a:lnTo>
                    <a:lnTo>
                      <a:pt x="156" y="353"/>
                    </a:lnTo>
                    <a:lnTo>
                      <a:pt x="144" y="357"/>
                    </a:lnTo>
                    <a:lnTo>
                      <a:pt x="140" y="359"/>
                    </a:lnTo>
                    <a:lnTo>
                      <a:pt x="134" y="357"/>
                    </a:lnTo>
                    <a:lnTo>
                      <a:pt x="126" y="357"/>
                    </a:lnTo>
                    <a:lnTo>
                      <a:pt x="126" y="353"/>
                    </a:lnTo>
                    <a:lnTo>
                      <a:pt x="122" y="351"/>
                    </a:lnTo>
                    <a:lnTo>
                      <a:pt x="122" y="345"/>
                    </a:lnTo>
                    <a:lnTo>
                      <a:pt x="112" y="343"/>
                    </a:lnTo>
                    <a:lnTo>
                      <a:pt x="112" y="341"/>
                    </a:lnTo>
                    <a:lnTo>
                      <a:pt x="116" y="337"/>
                    </a:lnTo>
                    <a:lnTo>
                      <a:pt x="112" y="333"/>
                    </a:lnTo>
                    <a:lnTo>
                      <a:pt x="108" y="333"/>
                    </a:lnTo>
                    <a:lnTo>
                      <a:pt x="106" y="327"/>
                    </a:lnTo>
                    <a:lnTo>
                      <a:pt x="112" y="319"/>
                    </a:lnTo>
                    <a:lnTo>
                      <a:pt x="104" y="317"/>
                    </a:lnTo>
                    <a:lnTo>
                      <a:pt x="108" y="313"/>
                    </a:lnTo>
                    <a:lnTo>
                      <a:pt x="104" y="313"/>
                    </a:lnTo>
                    <a:lnTo>
                      <a:pt x="108" y="309"/>
                    </a:lnTo>
                    <a:lnTo>
                      <a:pt x="102" y="307"/>
                    </a:lnTo>
                    <a:lnTo>
                      <a:pt x="106" y="303"/>
                    </a:lnTo>
                    <a:lnTo>
                      <a:pt x="122" y="301"/>
                    </a:lnTo>
                    <a:lnTo>
                      <a:pt x="122" y="299"/>
                    </a:lnTo>
                    <a:lnTo>
                      <a:pt x="120" y="299"/>
                    </a:lnTo>
                    <a:lnTo>
                      <a:pt x="116" y="299"/>
                    </a:lnTo>
                    <a:lnTo>
                      <a:pt x="104" y="299"/>
                    </a:lnTo>
                    <a:lnTo>
                      <a:pt x="114" y="295"/>
                    </a:lnTo>
                    <a:lnTo>
                      <a:pt x="120" y="289"/>
                    </a:lnTo>
                    <a:lnTo>
                      <a:pt x="128" y="295"/>
                    </a:lnTo>
                    <a:lnTo>
                      <a:pt x="122" y="287"/>
                    </a:lnTo>
                    <a:lnTo>
                      <a:pt x="114" y="287"/>
                    </a:lnTo>
                    <a:lnTo>
                      <a:pt x="106" y="293"/>
                    </a:lnTo>
                    <a:lnTo>
                      <a:pt x="98" y="297"/>
                    </a:lnTo>
                    <a:lnTo>
                      <a:pt x="102" y="285"/>
                    </a:lnTo>
                    <a:lnTo>
                      <a:pt x="106" y="285"/>
                    </a:lnTo>
                    <a:lnTo>
                      <a:pt x="106" y="279"/>
                    </a:lnTo>
                    <a:lnTo>
                      <a:pt x="118" y="273"/>
                    </a:lnTo>
                    <a:lnTo>
                      <a:pt x="128" y="275"/>
                    </a:lnTo>
                    <a:lnTo>
                      <a:pt x="118" y="271"/>
                    </a:lnTo>
                    <a:lnTo>
                      <a:pt x="106" y="275"/>
                    </a:lnTo>
                    <a:lnTo>
                      <a:pt x="102" y="273"/>
                    </a:lnTo>
                    <a:lnTo>
                      <a:pt x="98" y="271"/>
                    </a:lnTo>
                    <a:lnTo>
                      <a:pt x="110" y="267"/>
                    </a:lnTo>
                    <a:lnTo>
                      <a:pt x="98" y="267"/>
                    </a:lnTo>
                    <a:lnTo>
                      <a:pt x="124" y="257"/>
                    </a:lnTo>
                    <a:lnTo>
                      <a:pt x="140" y="251"/>
                    </a:lnTo>
                    <a:lnTo>
                      <a:pt x="140" y="249"/>
                    </a:lnTo>
                    <a:lnTo>
                      <a:pt x="134" y="251"/>
                    </a:lnTo>
                    <a:lnTo>
                      <a:pt x="120" y="257"/>
                    </a:lnTo>
                    <a:lnTo>
                      <a:pt x="96" y="265"/>
                    </a:lnTo>
                    <a:lnTo>
                      <a:pt x="92" y="263"/>
                    </a:lnTo>
                    <a:lnTo>
                      <a:pt x="96" y="259"/>
                    </a:lnTo>
                    <a:lnTo>
                      <a:pt x="104" y="257"/>
                    </a:lnTo>
                    <a:lnTo>
                      <a:pt x="114" y="253"/>
                    </a:lnTo>
                    <a:lnTo>
                      <a:pt x="116" y="251"/>
                    </a:lnTo>
                    <a:lnTo>
                      <a:pt x="102" y="251"/>
                    </a:lnTo>
                    <a:lnTo>
                      <a:pt x="102" y="249"/>
                    </a:lnTo>
                    <a:lnTo>
                      <a:pt x="124" y="243"/>
                    </a:lnTo>
                    <a:lnTo>
                      <a:pt x="102" y="247"/>
                    </a:lnTo>
                    <a:lnTo>
                      <a:pt x="102" y="243"/>
                    </a:lnTo>
                    <a:lnTo>
                      <a:pt x="108" y="241"/>
                    </a:lnTo>
                    <a:lnTo>
                      <a:pt x="122" y="237"/>
                    </a:lnTo>
                    <a:lnTo>
                      <a:pt x="130" y="241"/>
                    </a:lnTo>
                    <a:lnTo>
                      <a:pt x="136" y="239"/>
                    </a:lnTo>
                    <a:lnTo>
                      <a:pt x="148" y="241"/>
                    </a:lnTo>
                    <a:lnTo>
                      <a:pt x="148" y="241"/>
                    </a:lnTo>
                    <a:lnTo>
                      <a:pt x="140" y="239"/>
                    </a:lnTo>
                    <a:lnTo>
                      <a:pt x="134" y="237"/>
                    </a:lnTo>
                    <a:lnTo>
                      <a:pt x="124" y="235"/>
                    </a:lnTo>
                    <a:lnTo>
                      <a:pt x="106" y="239"/>
                    </a:lnTo>
                    <a:lnTo>
                      <a:pt x="106" y="235"/>
                    </a:lnTo>
                    <a:lnTo>
                      <a:pt x="122" y="231"/>
                    </a:lnTo>
                    <a:lnTo>
                      <a:pt x="132" y="233"/>
                    </a:lnTo>
                    <a:lnTo>
                      <a:pt x="142" y="235"/>
                    </a:lnTo>
                    <a:lnTo>
                      <a:pt x="150" y="235"/>
                    </a:lnTo>
                    <a:lnTo>
                      <a:pt x="150" y="235"/>
                    </a:lnTo>
                    <a:lnTo>
                      <a:pt x="142" y="231"/>
                    </a:lnTo>
                    <a:lnTo>
                      <a:pt x="134" y="229"/>
                    </a:lnTo>
                    <a:lnTo>
                      <a:pt x="124" y="229"/>
                    </a:lnTo>
                    <a:lnTo>
                      <a:pt x="118" y="229"/>
                    </a:lnTo>
                    <a:lnTo>
                      <a:pt x="124" y="225"/>
                    </a:lnTo>
                    <a:lnTo>
                      <a:pt x="134" y="225"/>
                    </a:lnTo>
                    <a:lnTo>
                      <a:pt x="142" y="227"/>
                    </a:lnTo>
                    <a:lnTo>
                      <a:pt x="148" y="225"/>
                    </a:lnTo>
                    <a:lnTo>
                      <a:pt x="152" y="221"/>
                    </a:lnTo>
                    <a:lnTo>
                      <a:pt x="152" y="221"/>
                    </a:lnTo>
                    <a:lnTo>
                      <a:pt x="154" y="219"/>
                    </a:lnTo>
                    <a:lnTo>
                      <a:pt x="150" y="217"/>
                    </a:lnTo>
                    <a:lnTo>
                      <a:pt x="152" y="213"/>
                    </a:lnTo>
                    <a:lnTo>
                      <a:pt x="158" y="207"/>
                    </a:lnTo>
                    <a:lnTo>
                      <a:pt x="164" y="207"/>
                    </a:lnTo>
                    <a:lnTo>
                      <a:pt x="166" y="203"/>
                    </a:lnTo>
                    <a:lnTo>
                      <a:pt x="166" y="201"/>
                    </a:lnTo>
                    <a:lnTo>
                      <a:pt x="170" y="199"/>
                    </a:lnTo>
                    <a:lnTo>
                      <a:pt x="170" y="197"/>
                    </a:lnTo>
                    <a:lnTo>
                      <a:pt x="164" y="199"/>
                    </a:lnTo>
                    <a:lnTo>
                      <a:pt x="164" y="197"/>
                    </a:lnTo>
                    <a:lnTo>
                      <a:pt x="158" y="197"/>
                    </a:lnTo>
                    <a:lnTo>
                      <a:pt x="154" y="197"/>
                    </a:lnTo>
                    <a:lnTo>
                      <a:pt x="148" y="197"/>
                    </a:lnTo>
                    <a:lnTo>
                      <a:pt x="142" y="195"/>
                    </a:lnTo>
                    <a:lnTo>
                      <a:pt x="132" y="193"/>
                    </a:lnTo>
                    <a:lnTo>
                      <a:pt x="124" y="189"/>
                    </a:lnTo>
                    <a:lnTo>
                      <a:pt x="124" y="187"/>
                    </a:lnTo>
                    <a:lnTo>
                      <a:pt x="130" y="185"/>
                    </a:lnTo>
                    <a:lnTo>
                      <a:pt x="146" y="185"/>
                    </a:lnTo>
                    <a:lnTo>
                      <a:pt x="154" y="191"/>
                    </a:lnTo>
                    <a:lnTo>
                      <a:pt x="162" y="193"/>
                    </a:lnTo>
                    <a:lnTo>
                      <a:pt x="170" y="193"/>
                    </a:lnTo>
                    <a:lnTo>
                      <a:pt x="170" y="189"/>
                    </a:lnTo>
                    <a:lnTo>
                      <a:pt x="164" y="189"/>
                    </a:lnTo>
                    <a:lnTo>
                      <a:pt x="166" y="187"/>
                    </a:lnTo>
                    <a:lnTo>
                      <a:pt x="170" y="185"/>
                    </a:lnTo>
                    <a:lnTo>
                      <a:pt x="172" y="185"/>
                    </a:lnTo>
                    <a:lnTo>
                      <a:pt x="166" y="183"/>
                    </a:lnTo>
                    <a:lnTo>
                      <a:pt x="168" y="179"/>
                    </a:lnTo>
                    <a:lnTo>
                      <a:pt x="162" y="179"/>
                    </a:lnTo>
                    <a:lnTo>
                      <a:pt x="162" y="177"/>
                    </a:lnTo>
                    <a:lnTo>
                      <a:pt x="170" y="175"/>
                    </a:lnTo>
                    <a:lnTo>
                      <a:pt x="170" y="175"/>
                    </a:lnTo>
                    <a:lnTo>
                      <a:pt x="168" y="173"/>
                    </a:lnTo>
                    <a:lnTo>
                      <a:pt x="170" y="169"/>
                    </a:lnTo>
                    <a:lnTo>
                      <a:pt x="162" y="173"/>
                    </a:lnTo>
                    <a:lnTo>
                      <a:pt x="154" y="175"/>
                    </a:lnTo>
                    <a:lnTo>
                      <a:pt x="154" y="175"/>
                    </a:lnTo>
                    <a:lnTo>
                      <a:pt x="156" y="171"/>
                    </a:lnTo>
                    <a:lnTo>
                      <a:pt x="158" y="165"/>
                    </a:lnTo>
                    <a:lnTo>
                      <a:pt x="154" y="169"/>
                    </a:lnTo>
                    <a:lnTo>
                      <a:pt x="150" y="169"/>
                    </a:lnTo>
                    <a:lnTo>
                      <a:pt x="150" y="165"/>
                    </a:lnTo>
                    <a:lnTo>
                      <a:pt x="148" y="163"/>
                    </a:lnTo>
                    <a:lnTo>
                      <a:pt x="150" y="165"/>
                    </a:lnTo>
                    <a:lnTo>
                      <a:pt x="148" y="169"/>
                    </a:lnTo>
                    <a:lnTo>
                      <a:pt x="144" y="169"/>
                    </a:lnTo>
                    <a:lnTo>
                      <a:pt x="138" y="173"/>
                    </a:lnTo>
                    <a:lnTo>
                      <a:pt x="140" y="175"/>
                    </a:lnTo>
                    <a:lnTo>
                      <a:pt x="138" y="175"/>
                    </a:lnTo>
                    <a:lnTo>
                      <a:pt x="128" y="177"/>
                    </a:lnTo>
                    <a:lnTo>
                      <a:pt x="120" y="173"/>
                    </a:lnTo>
                    <a:lnTo>
                      <a:pt x="118" y="173"/>
                    </a:lnTo>
                    <a:lnTo>
                      <a:pt x="120" y="171"/>
                    </a:lnTo>
                    <a:lnTo>
                      <a:pt x="132" y="169"/>
                    </a:lnTo>
                    <a:lnTo>
                      <a:pt x="138" y="165"/>
                    </a:lnTo>
                    <a:lnTo>
                      <a:pt x="140" y="159"/>
                    </a:lnTo>
                    <a:lnTo>
                      <a:pt x="142" y="157"/>
                    </a:lnTo>
                    <a:lnTo>
                      <a:pt x="140" y="155"/>
                    </a:lnTo>
                    <a:lnTo>
                      <a:pt x="144" y="153"/>
                    </a:lnTo>
                    <a:lnTo>
                      <a:pt x="144" y="149"/>
                    </a:lnTo>
                    <a:lnTo>
                      <a:pt x="140" y="147"/>
                    </a:lnTo>
                    <a:lnTo>
                      <a:pt x="140" y="143"/>
                    </a:lnTo>
                    <a:lnTo>
                      <a:pt x="138" y="141"/>
                    </a:lnTo>
                    <a:lnTo>
                      <a:pt x="142" y="137"/>
                    </a:lnTo>
                    <a:lnTo>
                      <a:pt x="140" y="135"/>
                    </a:lnTo>
                    <a:lnTo>
                      <a:pt x="140" y="129"/>
                    </a:lnTo>
                    <a:lnTo>
                      <a:pt x="138" y="129"/>
                    </a:lnTo>
                    <a:lnTo>
                      <a:pt x="140" y="127"/>
                    </a:lnTo>
                    <a:lnTo>
                      <a:pt x="138" y="123"/>
                    </a:lnTo>
                    <a:lnTo>
                      <a:pt x="138" y="119"/>
                    </a:lnTo>
                    <a:lnTo>
                      <a:pt x="132" y="117"/>
                    </a:lnTo>
                    <a:lnTo>
                      <a:pt x="130" y="115"/>
                    </a:lnTo>
                    <a:lnTo>
                      <a:pt x="126" y="113"/>
                    </a:lnTo>
                    <a:lnTo>
                      <a:pt x="130" y="111"/>
                    </a:lnTo>
                    <a:lnTo>
                      <a:pt x="132" y="109"/>
                    </a:lnTo>
                    <a:lnTo>
                      <a:pt x="124" y="107"/>
                    </a:lnTo>
                    <a:lnTo>
                      <a:pt x="122" y="107"/>
                    </a:lnTo>
                    <a:lnTo>
                      <a:pt x="116" y="107"/>
                    </a:lnTo>
                    <a:lnTo>
                      <a:pt x="114" y="105"/>
                    </a:lnTo>
                    <a:lnTo>
                      <a:pt x="114" y="103"/>
                    </a:lnTo>
                    <a:lnTo>
                      <a:pt x="110" y="103"/>
                    </a:lnTo>
                    <a:lnTo>
                      <a:pt x="104" y="103"/>
                    </a:lnTo>
                    <a:lnTo>
                      <a:pt x="92" y="100"/>
                    </a:lnTo>
                    <a:lnTo>
                      <a:pt x="86" y="100"/>
                    </a:lnTo>
                    <a:lnTo>
                      <a:pt x="86" y="98"/>
                    </a:lnTo>
                    <a:lnTo>
                      <a:pt x="82" y="98"/>
                    </a:lnTo>
                    <a:lnTo>
                      <a:pt x="78" y="100"/>
                    </a:lnTo>
                    <a:lnTo>
                      <a:pt x="72" y="105"/>
                    </a:lnTo>
                    <a:lnTo>
                      <a:pt x="72" y="103"/>
                    </a:lnTo>
                    <a:lnTo>
                      <a:pt x="72" y="98"/>
                    </a:lnTo>
                    <a:lnTo>
                      <a:pt x="70" y="98"/>
                    </a:lnTo>
                    <a:lnTo>
                      <a:pt x="68" y="100"/>
                    </a:lnTo>
                    <a:lnTo>
                      <a:pt x="62" y="103"/>
                    </a:lnTo>
                    <a:lnTo>
                      <a:pt x="60" y="105"/>
                    </a:lnTo>
                    <a:lnTo>
                      <a:pt x="58" y="105"/>
                    </a:lnTo>
                    <a:lnTo>
                      <a:pt x="56" y="103"/>
                    </a:lnTo>
                    <a:lnTo>
                      <a:pt x="50" y="103"/>
                    </a:lnTo>
                    <a:lnTo>
                      <a:pt x="56" y="100"/>
                    </a:lnTo>
                    <a:lnTo>
                      <a:pt x="56" y="98"/>
                    </a:lnTo>
                    <a:lnTo>
                      <a:pt x="48" y="98"/>
                    </a:lnTo>
                    <a:lnTo>
                      <a:pt x="46" y="103"/>
                    </a:lnTo>
                    <a:lnTo>
                      <a:pt x="40" y="98"/>
                    </a:lnTo>
                    <a:lnTo>
                      <a:pt x="36" y="100"/>
                    </a:lnTo>
                    <a:lnTo>
                      <a:pt x="36" y="103"/>
                    </a:lnTo>
                    <a:lnTo>
                      <a:pt x="40" y="105"/>
                    </a:lnTo>
                    <a:lnTo>
                      <a:pt x="42" y="105"/>
                    </a:lnTo>
                    <a:lnTo>
                      <a:pt x="24" y="103"/>
                    </a:lnTo>
                    <a:lnTo>
                      <a:pt x="22" y="103"/>
                    </a:lnTo>
                    <a:lnTo>
                      <a:pt x="18" y="103"/>
                    </a:lnTo>
                    <a:lnTo>
                      <a:pt x="12" y="98"/>
                    </a:lnTo>
                    <a:lnTo>
                      <a:pt x="10" y="96"/>
                    </a:lnTo>
                    <a:lnTo>
                      <a:pt x="20" y="96"/>
                    </a:lnTo>
                    <a:lnTo>
                      <a:pt x="30" y="94"/>
                    </a:lnTo>
                    <a:lnTo>
                      <a:pt x="30" y="94"/>
                    </a:lnTo>
                    <a:lnTo>
                      <a:pt x="22" y="94"/>
                    </a:lnTo>
                    <a:lnTo>
                      <a:pt x="16" y="94"/>
                    </a:lnTo>
                    <a:lnTo>
                      <a:pt x="14" y="92"/>
                    </a:lnTo>
                    <a:lnTo>
                      <a:pt x="20" y="88"/>
                    </a:lnTo>
                    <a:lnTo>
                      <a:pt x="16" y="88"/>
                    </a:lnTo>
                    <a:lnTo>
                      <a:pt x="10" y="92"/>
                    </a:lnTo>
                    <a:lnTo>
                      <a:pt x="4" y="92"/>
                    </a:lnTo>
                    <a:lnTo>
                      <a:pt x="0" y="90"/>
                    </a:lnTo>
                    <a:lnTo>
                      <a:pt x="0" y="88"/>
                    </a:lnTo>
                    <a:lnTo>
                      <a:pt x="16" y="84"/>
                    </a:lnTo>
                    <a:lnTo>
                      <a:pt x="30" y="86"/>
                    </a:lnTo>
                    <a:lnTo>
                      <a:pt x="40" y="86"/>
                    </a:lnTo>
                    <a:lnTo>
                      <a:pt x="54" y="88"/>
                    </a:lnTo>
                    <a:lnTo>
                      <a:pt x="64" y="86"/>
                    </a:lnTo>
                    <a:lnTo>
                      <a:pt x="66" y="84"/>
                    </a:lnTo>
                    <a:lnTo>
                      <a:pt x="54" y="82"/>
                    </a:lnTo>
                    <a:lnTo>
                      <a:pt x="66" y="80"/>
                    </a:lnTo>
                    <a:lnTo>
                      <a:pt x="64" y="78"/>
                    </a:lnTo>
                    <a:lnTo>
                      <a:pt x="58" y="76"/>
                    </a:lnTo>
                    <a:lnTo>
                      <a:pt x="52" y="78"/>
                    </a:lnTo>
                    <a:lnTo>
                      <a:pt x="42" y="80"/>
                    </a:lnTo>
                    <a:lnTo>
                      <a:pt x="32" y="80"/>
                    </a:lnTo>
                    <a:lnTo>
                      <a:pt x="24" y="78"/>
                    </a:lnTo>
                    <a:lnTo>
                      <a:pt x="24" y="76"/>
                    </a:lnTo>
                    <a:lnTo>
                      <a:pt x="14" y="78"/>
                    </a:lnTo>
                    <a:lnTo>
                      <a:pt x="0" y="72"/>
                    </a:lnTo>
                    <a:lnTo>
                      <a:pt x="4" y="68"/>
                    </a:lnTo>
                    <a:lnTo>
                      <a:pt x="20" y="64"/>
                    </a:lnTo>
                    <a:lnTo>
                      <a:pt x="24" y="66"/>
                    </a:lnTo>
                    <a:lnTo>
                      <a:pt x="48" y="62"/>
                    </a:lnTo>
                    <a:lnTo>
                      <a:pt x="50" y="60"/>
                    </a:lnTo>
                    <a:lnTo>
                      <a:pt x="72" y="58"/>
                    </a:lnTo>
                    <a:lnTo>
                      <a:pt x="82" y="58"/>
                    </a:lnTo>
                    <a:lnTo>
                      <a:pt x="94" y="54"/>
                    </a:lnTo>
                    <a:lnTo>
                      <a:pt x="106" y="52"/>
                    </a:lnTo>
                    <a:lnTo>
                      <a:pt x="110" y="46"/>
                    </a:lnTo>
                    <a:lnTo>
                      <a:pt x="120" y="46"/>
                    </a:lnTo>
                    <a:lnTo>
                      <a:pt x="126" y="42"/>
                    </a:lnTo>
                    <a:lnTo>
                      <a:pt x="112" y="44"/>
                    </a:lnTo>
                    <a:lnTo>
                      <a:pt x="106" y="44"/>
                    </a:lnTo>
                    <a:lnTo>
                      <a:pt x="94" y="44"/>
                    </a:lnTo>
                    <a:lnTo>
                      <a:pt x="90" y="44"/>
                    </a:lnTo>
                    <a:lnTo>
                      <a:pt x="100" y="38"/>
                    </a:lnTo>
                    <a:lnTo>
                      <a:pt x="120" y="36"/>
                    </a:lnTo>
                    <a:lnTo>
                      <a:pt x="128" y="32"/>
                    </a:lnTo>
                    <a:lnTo>
                      <a:pt x="140" y="32"/>
                    </a:lnTo>
                    <a:lnTo>
                      <a:pt x="144" y="36"/>
                    </a:lnTo>
                    <a:lnTo>
                      <a:pt x="146" y="30"/>
                    </a:lnTo>
                    <a:lnTo>
                      <a:pt x="164" y="30"/>
                    </a:lnTo>
                    <a:lnTo>
                      <a:pt x="170" y="24"/>
                    </a:lnTo>
                    <a:lnTo>
                      <a:pt x="172" y="22"/>
                    </a:lnTo>
                    <a:lnTo>
                      <a:pt x="188" y="22"/>
                    </a:lnTo>
                    <a:lnTo>
                      <a:pt x="192" y="24"/>
                    </a:lnTo>
                    <a:lnTo>
                      <a:pt x="210" y="28"/>
                    </a:lnTo>
                    <a:lnTo>
                      <a:pt x="214" y="30"/>
                    </a:lnTo>
                    <a:lnTo>
                      <a:pt x="216" y="28"/>
                    </a:lnTo>
                    <a:lnTo>
                      <a:pt x="210" y="26"/>
                    </a:lnTo>
                    <a:lnTo>
                      <a:pt x="192" y="20"/>
                    </a:lnTo>
                    <a:lnTo>
                      <a:pt x="194" y="20"/>
                    </a:lnTo>
                    <a:lnTo>
                      <a:pt x="218" y="16"/>
                    </a:lnTo>
                    <a:lnTo>
                      <a:pt x="240" y="16"/>
                    </a:lnTo>
                    <a:lnTo>
                      <a:pt x="254" y="16"/>
                    </a:lnTo>
                    <a:lnTo>
                      <a:pt x="252" y="22"/>
                    </a:lnTo>
                    <a:lnTo>
                      <a:pt x="250" y="26"/>
                    </a:lnTo>
                    <a:lnTo>
                      <a:pt x="258" y="20"/>
                    </a:lnTo>
                    <a:lnTo>
                      <a:pt x="262" y="18"/>
                    </a:lnTo>
                    <a:lnTo>
                      <a:pt x="270" y="20"/>
                    </a:lnTo>
                    <a:lnTo>
                      <a:pt x="276" y="24"/>
                    </a:lnTo>
                    <a:lnTo>
                      <a:pt x="282" y="22"/>
                    </a:lnTo>
                    <a:lnTo>
                      <a:pt x="292" y="22"/>
                    </a:lnTo>
                    <a:lnTo>
                      <a:pt x="282" y="16"/>
                    </a:lnTo>
                    <a:lnTo>
                      <a:pt x="282" y="14"/>
                    </a:lnTo>
                    <a:lnTo>
                      <a:pt x="294" y="14"/>
                    </a:lnTo>
                    <a:lnTo>
                      <a:pt x="304" y="16"/>
                    </a:lnTo>
                    <a:lnTo>
                      <a:pt x="308" y="14"/>
                    </a:lnTo>
                    <a:lnTo>
                      <a:pt x="320" y="18"/>
                    </a:lnTo>
                    <a:lnTo>
                      <a:pt x="330" y="18"/>
                    </a:lnTo>
                    <a:lnTo>
                      <a:pt x="332" y="20"/>
                    </a:lnTo>
                    <a:lnTo>
                      <a:pt x="338" y="22"/>
                    </a:lnTo>
                    <a:lnTo>
                      <a:pt x="344" y="22"/>
                    </a:lnTo>
                    <a:lnTo>
                      <a:pt x="336" y="16"/>
                    </a:lnTo>
                    <a:lnTo>
                      <a:pt x="322" y="14"/>
                    </a:lnTo>
                    <a:lnTo>
                      <a:pt x="324" y="12"/>
                    </a:lnTo>
                    <a:lnTo>
                      <a:pt x="340" y="14"/>
                    </a:lnTo>
                    <a:lnTo>
                      <a:pt x="350" y="18"/>
                    </a:lnTo>
                    <a:lnTo>
                      <a:pt x="358" y="16"/>
                    </a:lnTo>
                    <a:lnTo>
                      <a:pt x="348" y="14"/>
                    </a:lnTo>
                    <a:lnTo>
                      <a:pt x="352" y="12"/>
                    </a:lnTo>
                    <a:lnTo>
                      <a:pt x="370" y="14"/>
                    </a:lnTo>
                    <a:lnTo>
                      <a:pt x="374" y="14"/>
                    </a:lnTo>
                    <a:lnTo>
                      <a:pt x="392" y="16"/>
                    </a:lnTo>
                    <a:lnTo>
                      <a:pt x="390" y="14"/>
                    </a:lnTo>
                    <a:lnTo>
                      <a:pt x="382" y="12"/>
                    </a:lnTo>
                    <a:lnTo>
                      <a:pt x="372" y="12"/>
                    </a:lnTo>
                    <a:lnTo>
                      <a:pt x="360" y="12"/>
                    </a:lnTo>
                    <a:lnTo>
                      <a:pt x="350" y="10"/>
                    </a:lnTo>
                    <a:lnTo>
                      <a:pt x="350" y="6"/>
                    </a:lnTo>
                    <a:lnTo>
                      <a:pt x="354" y="6"/>
                    </a:lnTo>
                    <a:lnTo>
                      <a:pt x="362" y="8"/>
                    </a:lnTo>
                    <a:lnTo>
                      <a:pt x="368" y="8"/>
                    </a:lnTo>
                    <a:lnTo>
                      <a:pt x="370" y="6"/>
                    </a:lnTo>
                    <a:lnTo>
                      <a:pt x="380" y="6"/>
                    </a:lnTo>
                    <a:lnTo>
                      <a:pt x="390" y="8"/>
                    </a:lnTo>
                    <a:lnTo>
                      <a:pt x="404" y="10"/>
                    </a:lnTo>
                    <a:lnTo>
                      <a:pt x="408" y="10"/>
                    </a:lnTo>
                    <a:lnTo>
                      <a:pt x="408" y="8"/>
                    </a:lnTo>
                    <a:lnTo>
                      <a:pt x="412" y="10"/>
                    </a:lnTo>
                    <a:lnTo>
                      <a:pt x="420" y="8"/>
                    </a:lnTo>
                    <a:lnTo>
                      <a:pt x="410" y="4"/>
                    </a:lnTo>
                    <a:lnTo>
                      <a:pt x="418" y="4"/>
                    </a:lnTo>
                    <a:lnTo>
                      <a:pt x="422" y="2"/>
                    </a:lnTo>
                    <a:lnTo>
                      <a:pt x="432" y="4"/>
                    </a:lnTo>
                    <a:lnTo>
                      <a:pt x="434" y="2"/>
                    </a:lnTo>
                    <a:lnTo>
                      <a:pt x="454" y="2"/>
                    </a:lnTo>
                    <a:lnTo>
                      <a:pt x="460" y="2"/>
                    </a:lnTo>
                    <a:lnTo>
                      <a:pt x="474" y="0"/>
                    </a:lnTo>
                    <a:lnTo>
                      <a:pt x="503" y="2"/>
                    </a:lnTo>
                    <a:lnTo>
                      <a:pt x="513" y="2"/>
                    </a:lnTo>
                    <a:lnTo>
                      <a:pt x="525" y="4"/>
                    </a:lnTo>
                    <a:lnTo>
                      <a:pt x="531" y="4"/>
                    </a:lnTo>
                    <a:lnTo>
                      <a:pt x="515" y="6"/>
                    </a:lnTo>
                    <a:lnTo>
                      <a:pt x="501" y="6"/>
                    </a:lnTo>
                    <a:lnTo>
                      <a:pt x="489" y="6"/>
                    </a:lnTo>
                    <a:lnTo>
                      <a:pt x="474" y="6"/>
                    </a:lnTo>
                    <a:lnTo>
                      <a:pt x="466" y="6"/>
                    </a:lnTo>
                    <a:lnTo>
                      <a:pt x="462" y="6"/>
                    </a:lnTo>
                    <a:lnTo>
                      <a:pt x="444" y="8"/>
                    </a:lnTo>
                    <a:lnTo>
                      <a:pt x="440" y="12"/>
                    </a:lnTo>
                    <a:lnTo>
                      <a:pt x="454" y="12"/>
                    </a:lnTo>
                    <a:lnTo>
                      <a:pt x="456" y="12"/>
                    </a:lnTo>
                    <a:lnTo>
                      <a:pt x="472" y="10"/>
                    </a:lnTo>
                    <a:lnTo>
                      <a:pt x="478" y="10"/>
                    </a:lnTo>
                    <a:lnTo>
                      <a:pt x="493" y="8"/>
                    </a:lnTo>
                    <a:lnTo>
                      <a:pt x="507" y="8"/>
                    </a:lnTo>
                    <a:lnTo>
                      <a:pt x="521" y="8"/>
                    </a:lnTo>
                    <a:lnTo>
                      <a:pt x="529" y="8"/>
                    </a:lnTo>
                    <a:lnTo>
                      <a:pt x="547" y="6"/>
                    </a:lnTo>
                    <a:lnTo>
                      <a:pt x="555" y="4"/>
                    </a:lnTo>
                    <a:lnTo>
                      <a:pt x="557" y="6"/>
                    </a:lnTo>
                    <a:lnTo>
                      <a:pt x="551" y="10"/>
                    </a:lnTo>
                    <a:lnTo>
                      <a:pt x="561" y="10"/>
                    </a:lnTo>
                    <a:lnTo>
                      <a:pt x="567" y="12"/>
                    </a:lnTo>
                    <a:lnTo>
                      <a:pt x="571" y="10"/>
                    </a:lnTo>
                    <a:lnTo>
                      <a:pt x="581" y="10"/>
                    </a:lnTo>
                    <a:lnTo>
                      <a:pt x="593" y="10"/>
                    </a:lnTo>
                    <a:lnTo>
                      <a:pt x="593" y="14"/>
                    </a:lnTo>
                    <a:lnTo>
                      <a:pt x="583" y="14"/>
                    </a:lnTo>
                    <a:lnTo>
                      <a:pt x="579" y="16"/>
                    </a:lnTo>
                    <a:lnTo>
                      <a:pt x="571" y="16"/>
                    </a:lnTo>
                    <a:lnTo>
                      <a:pt x="555" y="16"/>
                    </a:lnTo>
                    <a:lnTo>
                      <a:pt x="543" y="16"/>
                    </a:lnTo>
                    <a:lnTo>
                      <a:pt x="523" y="16"/>
                    </a:lnTo>
                    <a:lnTo>
                      <a:pt x="503" y="16"/>
                    </a:lnTo>
                    <a:lnTo>
                      <a:pt x="493" y="16"/>
                    </a:lnTo>
                    <a:lnTo>
                      <a:pt x="487" y="16"/>
                    </a:lnTo>
                    <a:lnTo>
                      <a:pt x="482" y="18"/>
                    </a:lnTo>
                    <a:lnTo>
                      <a:pt x="462" y="22"/>
                    </a:lnTo>
                    <a:lnTo>
                      <a:pt x="462" y="24"/>
                    </a:lnTo>
                    <a:lnTo>
                      <a:pt x="468" y="26"/>
                    </a:lnTo>
                    <a:lnTo>
                      <a:pt x="484" y="22"/>
                    </a:lnTo>
                    <a:lnTo>
                      <a:pt x="495" y="22"/>
                    </a:lnTo>
                    <a:lnTo>
                      <a:pt x="501" y="22"/>
                    </a:lnTo>
                    <a:lnTo>
                      <a:pt x="505" y="20"/>
                    </a:lnTo>
                    <a:lnTo>
                      <a:pt x="533" y="20"/>
                    </a:lnTo>
                    <a:lnTo>
                      <a:pt x="545" y="20"/>
                    </a:lnTo>
                    <a:lnTo>
                      <a:pt x="531" y="24"/>
                    </a:lnTo>
                    <a:lnTo>
                      <a:pt x="523" y="26"/>
                    </a:lnTo>
                    <a:lnTo>
                      <a:pt x="525" y="28"/>
                    </a:lnTo>
                    <a:lnTo>
                      <a:pt x="541" y="26"/>
                    </a:lnTo>
                    <a:lnTo>
                      <a:pt x="557" y="22"/>
                    </a:lnTo>
                    <a:lnTo>
                      <a:pt x="559" y="22"/>
                    </a:lnTo>
                    <a:lnTo>
                      <a:pt x="577" y="20"/>
                    </a:lnTo>
                    <a:lnTo>
                      <a:pt x="581" y="22"/>
                    </a:lnTo>
                    <a:lnTo>
                      <a:pt x="579" y="24"/>
                    </a:lnTo>
                    <a:lnTo>
                      <a:pt x="561" y="30"/>
                    </a:lnTo>
                    <a:lnTo>
                      <a:pt x="557" y="34"/>
                    </a:lnTo>
                    <a:lnTo>
                      <a:pt x="545" y="40"/>
                    </a:lnTo>
                    <a:lnTo>
                      <a:pt x="555" y="38"/>
                    </a:lnTo>
                    <a:lnTo>
                      <a:pt x="561" y="38"/>
                    </a:lnTo>
                    <a:lnTo>
                      <a:pt x="569" y="34"/>
                    </a:lnTo>
                    <a:lnTo>
                      <a:pt x="571" y="32"/>
                    </a:lnTo>
                    <a:lnTo>
                      <a:pt x="577" y="30"/>
                    </a:lnTo>
                    <a:lnTo>
                      <a:pt x="593" y="26"/>
                    </a:lnTo>
                    <a:lnTo>
                      <a:pt x="599" y="24"/>
                    </a:lnTo>
                    <a:lnTo>
                      <a:pt x="601" y="24"/>
                    </a:lnTo>
                    <a:lnTo>
                      <a:pt x="601" y="26"/>
                    </a:lnTo>
                    <a:lnTo>
                      <a:pt x="613" y="26"/>
                    </a:lnTo>
                    <a:lnTo>
                      <a:pt x="625" y="26"/>
                    </a:lnTo>
                    <a:lnTo>
                      <a:pt x="627" y="26"/>
                    </a:lnTo>
                    <a:lnTo>
                      <a:pt x="635" y="24"/>
                    </a:lnTo>
                    <a:lnTo>
                      <a:pt x="643" y="20"/>
                    </a:lnTo>
                    <a:lnTo>
                      <a:pt x="657" y="22"/>
                    </a:lnTo>
                    <a:lnTo>
                      <a:pt x="661" y="20"/>
                    </a:lnTo>
                    <a:lnTo>
                      <a:pt x="673" y="22"/>
                    </a:lnTo>
                    <a:lnTo>
                      <a:pt x="681" y="22"/>
                    </a:lnTo>
                    <a:lnTo>
                      <a:pt x="689" y="24"/>
                    </a:lnTo>
                    <a:lnTo>
                      <a:pt x="685" y="26"/>
                    </a:lnTo>
                    <a:lnTo>
                      <a:pt x="673" y="28"/>
                    </a:lnTo>
                    <a:lnTo>
                      <a:pt x="665" y="30"/>
                    </a:lnTo>
                    <a:lnTo>
                      <a:pt x="659" y="30"/>
                    </a:lnTo>
                    <a:close/>
                    <a:moveTo>
                      <a:pt x="607" y="22"/>
                    </a:moveTo>
                    <a:lnTo>
                      <a:pt x="603" y="18"/>
                    </a:lnTo>
                    <a:lnTo>
                      <a:pt x="599" y="16"/>
                    </a:lnTo>
                    <a:lnTo>
                      <a:pt x="599" y="20"/>
                    </a:lnTo>
                    <a:lnTo>
                      <a:pt x="605" y="22"/>
                    </a:lnTo>
                    <a:lnTo>
                      <a:pt x="607" y="22"/>
                    </a:lnTo>
                    <a:close/>
                    <a:moveTo>
                      <a:pt x="404" y="4"/>
                    </a:moveTo>
                    <a:lnTo>
                      <a:pt x="402" y="6"/>
                    </a:lnTo>
                    <a:lnTo>
                      <a:pt x="406" y="6"/>
                    </a:lnTo>
                    <a:lnTo>
                      <a:pt x="408" y="4"/>
                    </a:lnTo>
                    <a:lnTo>
                      <a:pt x="404" y="4"/>
                    </a:lnTo>
                    <a:close/>
                    <a:moveTo>
                      <a:pt x="390" y="4"/>
                    </a:moveTo>
                    <a:lnTo>
                      <a:pt x="400" y="8"/>
                    </a:lnTo>
                    <a:lnTo>
                      <a:pt x="400" y="4"/>
                    </a:lnTo>
                    <a:lnTo>
                      <a:pt x="390" y="4"/>
                    </a:lnTo>
                    <a:close/>
                    <a:moveTo>
                      <a:pt x="332" y="10"/>
                    </a:moveTo>
                    <a:lnTo>
                      <a:pt x="346" y="12"/>
                    </a:lnTo>
                    <a:lnTo>
                      <a:pt x="342" y="10"/>
                    </a:lnTo>
                    <a:lnTo>
                      <a:pt x="334" y="8"/>
                    </a:lnTo>
                    <a:lnTo>
                      <a:pt x="332" y="10"/>
                    </a:lnTo>
                    <a:close/>
                    <a:moveTo>
                      <a:pt x="40" y="84"/>
                    </a:moveTo>
                    <a:lnTo>
                      <a:pt x="54" y="86"/>
                    </a:lnTo>
                    <a:lnTo>
                      <a:pt x="58" y="84"/>
                    </a:lnTo>
                    <a:lnTo>
                      <a:pt x="48" y="82"/>
                    </a:lnTo>
                    <a:lnTo>
                      <a:pt x="42" y="82"/>
                    </a:lnTo>
                    <a:lnTo>
                      <a:pt x="40" y="84"/>
                    </a:lnTo>
                    <a:close/>
                    <a:moveTo>
                      <a:pt x="4" y="82"/>
                    </a:moveTo>
                    <a:lnTo>
                      <a:pt x="6" y="84"/>
                    </a:lnTo>
                    <a:lnTo>
                      <a:pt x="14" y="82"/>
                    </a:lnTo>
                    <a:lnTo>
                      <a:pt x="12" y="82"/>
                    </a:lnTo>
                    <a:lnTo>
                      <a:pt x="10" y="82"/>
                    </a:lnTo>
                    <a:lnTo>
                      <a:pt x="8" y="82"/>
                    </a:lnTo>
                    <a:lnTo>
                      <a:pt x="4" y="82"/>
                    </a:lnTo>
                    <a:close/>
                    <a:moveTo>
                      <a:pt x="134" y="125"/>
                    </a:moveTo>
                    <a:lnTo>
                      <a:pt x="128" y="127"/>
                    </a:lnTo>
                    <a:lnTo>
                      <a:pt x="134" y="127"/>
                    </a:lnTo>
                    <a:lnTo>
                      <a:pt x="136" y="127"/>
                    </a:lnTo>
                    <a:lnTo>
                      <a:pt x="134" y="125"/>
                    </a:lnTo>
                    <a:close/>
                    <a:moveTo>
                      <a:pt x="128" y="123"/>
                    </a:moveTo>
                    <a:lnTo>
                      <a:pt x="134" y="123"/>
                    </a:lnTo>
                    <a:lnTo>
                      <a:pt x="132" y="121"/>
                    </a:lnTo>
                    <a:lnTo>
                      <a:pt x="128" y="123"/>
                    </a:lnTo>
                    <a:close/>
                    <a:moveTo>
                      <a:pt x="134" y="135"/>
                    </a:moveTo>
                    <a:lnTo>
                      <a:pt x="136" y="133"/>
                    </a:lnTo>
                    <a:lnTo>
                      <a:pt x="128" y="131"/>
                    </a:lnTo>
                    <a:lnTo>
                      <a:pt x="126" y="133"/>
                    </a:lnTo>
                    <a:lnTo>
                      <a:pt x="134" y="135"/>
                    </a:lnTo>
                    <a:close/>
                    <a:moveTo>
                      <a:pt x="132" y="139"/>
                    </a:moveTo>
                    <a:lnTo>
                      <a:pt x="134" y="137"/>
                    </a:lnTo>
                    <a:lnTo>
                      <a:pt x="130" y="137"/>
                    </a:lnTo>
                    <a:lnTo>
                      <a:pt x="124" y="139"/>
                    </a:lnTo>
                    <a:lnTo>
                      <a:pt x="132" y="139"/>
                    </a:lnTo>
                    <a:close/>
                    <a:moveTo>
                      <a:pt x="128" y="167"/>
                    </a:moveTo>
                    <a:lnTo>
                      <a:pt x="134" y="165"/>
                    </a:lnTo>
                    <a:lnTo>
                      <a:pt x="136" y="163"/>
                    </a:lnTo>
                    <a:lnTo>
                      <a:pt x="132" y="163"/>
                    </a:lnTo>
                    <a:lnTo>
                      <a:pt x="128" y="167"/>
                    </a:lnTo>
                    <a:close/>
                    <a:moveTo>
                      <a:pt x="134" y="157"/>
                    </a:moveTo>
                    <a:lnTo>
                      <a:pt x="136" y="155"/>
                    </a:lnTo>
                    <a:lnTo>
                      <a:pt x="136" y="153"/>
                    </a:lnTo>
                    <a:lnTo>
                      <a:pt x="134" y="153"/>
                    </a:lnTo>
                    <a:lnTo>
                      <a:pt x="134" y="157"/>
                    </a:lnTo>
                    <a:close/>
                    <a:moveTo>
                      <a:pt x="128" y="157"/>
                    </a:moveTo>
                    <a:lnTo>
                      <a:pt x="130" y="155"/>
                    </a:lnTo>
                    <a:lnTo>
                      <a:pt x="130" y="151"/>
                    </a:lnTo>
                    <a:lnTo>
                      <a:pt x="128" y="151"/>
                    </a:lnTo>
                    <a:lnTo>
                      <a:pt x="128" y="157"/>
                    </a:lnTo>
                    <a:close/>
                    <a:moveTo>
                      <a:pt x="152" y="179"/>
                    </a:moveTo>
                    <a:lnTo>
                      <a:pt x="152" y="177"/>
                    </a:lnTo>
                    <a:lnTo>
                      <a:pt x="152" y="175"/>
                    </a:lnTo>
                    <a:lnTo>
                      <a:pt x="148" y="177"/>
                    </a:lnTo>
                    <a:lnTo>
                      <a:pt x="148" y="179"/>
                    </a:lnTo>
                    <a:lnTo>
                      <a:pt x="152" y="179"/>
                    </a:lnTo>
                    <a:close/>
                    <a:moveTo>
                      <a:pt x="140" y="181"/>
                    </a:moveTo>
                    <a:lnTo>
                      <a:pt x="142" y="181"/>
                    </a:lnTo>
                    <a:lnTo>
                      <a:pt x="142" y="177"/>
                    </a:lnTo>
                    <a:lnTo>
                      <a:pt x="138" y="179"/>
                    </a:lnTo>
                    <a:lnTo>
                      <a:pt x="136" y="181"/>
                    </a:lnTo>
                    <a:lnTo>
                      <a:pt x="140" y="181"/>
                    </a:lnTo>
                    <a:close/>
                    <a:moveTo>
                      <a:pt x="162" y="183"/>
                    </a:moveTo>
                    <a:lnTo>
                      <a:pt x="162" y="181"/>
                    </a:lnTo>
                    <a:lnTo>
                      <a:pt x="160" y="179"/>
                    </a:lnTo>
                    <a:lnTo>
                      <a:pt x="156" y="181"/>
                    </a:lnTo>
                    <a:lnTo>
                      <a:pt x="162" y="183"/>
                    </a:lnTo>
                    <a:close/>
                    <a:moveTo>
                      <a:pt x="156" y="189"/>
                    </a:moveTo>
                    <a:lnTo>
                      <a:pt x="160" y="189"/>
                    </a:lnTo>
                    <a:lnTo>
                      <a:pt x="162" y="189"/>
                    </a:lnTo>
                    <a:lnTo>
                      <a:pt x="164" y="187"/>
                    </a:lnTo>
                    <a:lnTo>
                      <a:pt x="160" y="189"/>
                    </a:lnTo>
                    <a:lnTo>
                      <a:pt x="158" y="187"/>
                    </a:lnTo>
                    <a:lnTo>
                      <a:pt x="156" y="189"/>
                    </a:lnTo>
                    <a:lnTo>
                      <a:pt x="156" y="189"/>
                    </a:lnTo>
                    <a:close/>
                    <a:moveTo>
                      <a:pt x="156" y="205"/>
                    </a:moveTo>
                    <a:lnTo>
                      <a:pt x="160" y="205"/>
                    </a:lnTo>
                    <a:lnTo>
                      <a:pt x="162" y="201"/>
                    </a:lnTo>
                    <a:lnTo>
                      <a:pt x="162" y="201"/>
                    </a:lnTo>
                    <a:lnTo>
                      <a:pt x="156" y="205"/>
                    </a:lnTo>
                    <a:close/>
                    <a:moveTo>
                      <a:pt x="128" y="195"/>
                    </a:moveTo>
                    <a:lnTo>
                      <a:pt x="124" y="195"/>
                    </a:lnTo>
                    <a:lnTo>
                      <a:pt x="118" y="193"/>
                    </a:lnTo>
                    <a:lnTo>
                      <a:pt x="118" y="195"/>
                    </a:lnTo>
                    <a:lnTo>
                      <a:pt x="114" y="197"/>
                    </a:lnTo>
                    <a:lnTo>
                      <a:pt x="120" y="199"/>
                    </a:lnTo>
                    <a:lnTo>
                      <a:pt x="118" y="201"/>
                    </a:lnTo>
                    <a:lnTo>
                      <a:pt x="114" y="199"/>
                    </a:lnTo>
                    <a:lnTo>
                      <a:pt x="112" y="201"/>
                    </a:lnTo>
                    <a:lnTo>
                      <a:pt x="116" y="203"/>
                    </a:lnTo>
                    <a:lnTo>
                      <a:pt x="116" y="205"/>
                    </a:lnTo>
                    <a:lnTo>
                      <a:pt x="120" y="205"/>
                    </a:lnTo>
                    <a:lnTo>
                      <a:pt x="128" y="207"/>
                    </a:lnTo>
                    <a:lnTo>
                      <a:pt x="122" y="209"/>
                    </a:lnTo>
                    <a:lnTo>
                      <a:pt x="116" y="209"/>
                    </a:lnTo>
                    <a:lnTo>
                      <a:pt x="114" y="209"/>
                    </a:lnTo>
                    <a:lnTo>
                      <a:pt x="118" y="211"/>
                    </a:lnTo>
                    <a:lnTo>
                      <a:pt x="122" y="213"/>
                    </a:lnTo>
                    <a:lnTo>
                      <a:pt x="130" y="211"/>
                    </a:lnTo>
                    <a:lnTo>
                      <a:pt x="140" y="209"/>
                    </a:lnTo>
                    <a:lnTo>
                      <a:pt x="148" y="205"/>
                    </a:lnTo>
                    <a:lnTo>
                      <a:pt x="148" y="203"/>
                    </a:lnTo>
                    <a:lnTo>
                      <a:pt x="146" y="201"/>
                    </a:lnTo>
                    <a:lnTo>
                      <a:pt x="140" y="199"/>
                    </a:lnTo>
                    <a:lnTo>
                      <a:pt x="134" y="197"/>
                    </a:lnTo>
                    <a:lnTo>
                      <a:pt x="128" y="195"/>
                    </a:lnTo>
                    <a:close/>
                    <a:moveTo>
                      <a:pt x="180" y="374"/>
                    </a:moveTo>
                    <a:lnTo>
                      <a:pt x="184" y="372"/>
                    </a:lnTo>
                    <a:lnTo>
                      <a:pt x="184" y="370"/>
                    </a:lnTo>
                    <a:lnTo>
                      <a:pt x="176" y="368"/>
                    </a:lnTo>
                    <a:lnTo>
                      <a:pt x="172" y="372"/>
                    </a:lnTo>
                    <a:lnTo>
                      <a:pt x="180" y="374"/>
                    </a:lnTo>
                    <a:close/>
                    <a:moveTo>
                      <a:pt x="124" y="359"/>
                    </a:moveTo>
                    <a:lnTo>
                      <a:pt x="124" y="357"/>
                    </a:lnTo>
                    <a:lnTo>
                      <a:pt x="120" y="353"/>
                    </a:lnTo>
                    <a:lnTo>
                      <a:pt x="118" y="357"/>
                    </a:lnTo>
                    <a:lnTo>
                      <a:pt x="124" y="359"/>
                    </a:lnTo>
                    <a:close/>
                    <a:moveTo>
                      <a:pt x="304" y="271"/>
                    </a:moveTo>
                    <a:lnTo>
                      <a:pt x="304" y="269"/>
                    </a:lnTo>
                    <a:lnTo>
                      <a:pt x="300" y="267"/>
                    </a:lnTo>
                    <a:lnTo>
                      <a:pt x="296" y="269"/>
                    </a:lnTo>
                    <a:lnTo>
                      <a:pt x="296" y="273"/>
                    </a:lnTo>
                    <a:lnTo>
                      <a:pt x="300" y="275"/>
                    </a:lnTo>
                    <a:lnTo>
                      <a:pt x="304" y="271"/>
                    </a:lnTo>
                    <a:close/>
                    <a:moveTo>
                      <a:pt x="472" y="185"/>
                    </a:moveTo>
                    <a:lnTo>
                      <a:pt x="462" y="187"/>
                    </a:lnTo>
                    <a:lnTo>
                      <a:pt x="454" y="191"/>
                    </a:lnTo>
                    <a:lnTo>
                      <a:pt x="458" y="193"/>
                    </a:lnTo>
                    <a:lnTo>
                      <a:pt x="470" y="189"/>
                    </a:lnTo>
                    <a:lnTo>
                      <a:pt x="476" y="189"/>
                    </a:lnTo>
                    <a:lnTo>
                      <a:pt x="487" y="187"/>
                    </a:lnTo>
                    <a:lnTo>
                      <a:pt x="487" y="185"/>
                    </a:lnTo>
                    <a:lnTo>
                      <a:pt x="487" y="181"/>
                    </a:lnTo>
                    <a:lnTo>
                      <a:pt x="472" y="185"/>
                    </a:lnTo>
                    <a:close/>
                    <a:moveTo>
                      <a:pt x="521" y="163"/>
                    </a:moveTo>
                    <a:lnTo>
                      <a:pt x="533" y="165"/>
                    </a:lnTo>
                    <a:lnTo>
                      <a:pt x="533" y="163"/>
                    </a:lnTo>
                    <a:lnTo>
                      <a:pt x="527" y="161"/>
                    </a:lnTo>
                    <a:lnTo>
                      <a:pt x="527" y="161"/>
                    </a:lnTo>
                    <a:lnTo>
                      <a:pt x="535" y="159"/>
                    </a:lnTo>
                    <a:lnTo>
                      <a:pt x="527" y="157"/>
                    </a:lnTo>
                    <a:lnTo>
                      <a:pt x="511" y="153"/>
                    </a:lnTo>
                    <a:lnTo>
                      <a:pt x="507" y="155"/>
                    </a:lnTo>
                    <a:lnTo>
                      <a:pt x="507" y="157"/>
                    </a:lnTo>
                    <a:lnTo>
                      <a:pt x="509" y="159"/>
                    </a:lnTo>
                    <a:lnTo>
                      <a:pt x="521" y="163"/>
                    </a:lnTo>
                    <a:close/>
                    <a:moveTo>
                      <a:pt x="533" y="153"/>
                    </a:moveTo>
                    <a:lnTo>
                      <a:pt x="537" y="153"/>
                    </a:lnTo>
                    <a:lnTo>
                      <a:pt x="513" y="147"/>
                    </a:lnTo>
                    <a:lnTo>
                      <a:pt x="509" y="149"/>
                    </a:lnTo>
                    <a:lnTo>
                      <a:pt x="511" y="151"/>
                    </a:lnTo>
                    <a:lnTo>
                      <a:pt x="523" y="153"/>
                    </a:lnTo>
                    <a:lnTo>
                      <a:pt x="527" y="155"/>
                    </a:lnTo>
                    <a:lnTo>
                      <a:pt x="537" y="157"/>
                    </a:lnTo>
                    <a:lnTo>
                      <a:pt x="533" y="153"/>
                    </a:lnTo>
                    <a:close/>
                    <a:moveTo>
                      <a:pt x="511" y="145"/>
                    </a:moveTo>
                    <a:lnTo>
                      <a:pt x="503" y="145"/>
                    </a:lnTo>
                    <a:lnTo>
                      <a:pt x="501" y="147"/>
                    </a:lnTo>
                    <a:lnTo>
                      <a:pt x="505" y="149"/>
                    </a:lnTo>
                    <a:lnTo>
                      <a:pt x="511" y="145"/>
                    </a:lnTo>
                    <a:close/>
                    <a:moveTo>
                      <a:pt x="549" y="131"/>
                    </a:moveTo>
                    <a:lnTo>
                      <a:pt x="555" y="133"/>
                    </a:lnTo>
                    <a:lnTo>
                      <a:pt x="565" y="135"/>
                    </a:lnTo>
                    <a:lnTo>
                      <a:pt x="565" y="131"/>
                    </a:lnTo>
                    <a:lnTo>
                      <a:pt x="561" y="129"/>
                    </a:lnTo>
                    <a:lnTo>
                      <a:pt x="549" y="131"/>
                    </a:lnTo>
                    <a:close/>
                    <a:moveTo>
                      <a:pt x="597" y="121"/>
                    </a:moveTo>
                    <a:lnTo>
                      <a:pt x="601" y="123"/>
                    </a:lnTo>
                    <a:lnTo>
                      <a:pt x="603" y="117"/>
                    </a:lnTo>
                    <a:lnTo>
                      <a:pt x="599" y="119"/>
                    </a:lnTo>
                    <a:lnTo>
                      <a:pt x="595" y="117"/>
                    </a:lnTo>
                    <a:lnTo>
                      <a:pt x="599" y="113"/>
                    </a:lnTo>
                    <a:lnTo>
                      <a:pt x="597" y="111"/>
                    </a:lnTo>
                    <a:lnTo>
                      <a:pt x="595" y="113"/>
                    </a:lnTo>
                    <a:lnTo>
                      <a:pt x="587" y="113"/>
                    </a:lnTo>
                    <a:lnTo>
                      <a:pt x="587" y="117"/>
                    </a:lnTo>
                    <a:lnTo>
                      <a:pt x="585" y="119"/>
                    </a:lnTo>
                    <a:lnTo>
                      <a:pt x="585" y="121"/>
                    </a:lnTo>
                    <a:lnTo>
                      <a:pt x="591" y="121"/>
                    </a:lnTo>
                    <a:lnTo>
                      <a:pt x="593" y="119"/>
                    </a:lnTo>
                    <a:lnTo>
                      <a:pt x="597" y="121"/>
                    </a:lnTo>
                    <a:close/>
                    <a:moveTo>
                      <a:pt x="591" y="105"/>
                    </a:moveTo>
                    <a:lnTo>
                      <a:pt x="593" y="105"/>
                    </a:lnTo>
                    <a:lnTo>
                      <a:pt x="593" y="98"/>
                    </a:lnTo>
                    <a:lnTo>
                      <a:pt x="593" y="92"/>
                    </a:lnTo>
                    <a:lnTo>
                      <a:pt x="591" y="92"/>
                    </a:lnTo>
                    <a:lnTo>
                      <a:pt x="589" y="96"/>
                    </a:lnTo>
                    <a:lnTo>
                      <a:pt x="591" y="100"/>
                    </a:lnTo>
                    <a:lnTo>
                      <a:pt x="591" y="105"/>
                    </a:lnTo>
                    <a:close/>
                    <a:moveTo>
                      <a:pt x="575" y="121"/>
                    </a:moveTo>
                    <a:lnTo>
                      <a:pt x="569" y="119"/>
                    </a:lnTo>
                    <a:lnTo>
                      <a:pt x="567" y="121"/>
                    </a:lnTo>
                    <a:lnTo>
                      <a:pt x="569" y="123"/>
                    </a:lnTo>
                    <a:lnTo>
                      <a:pt x="573" y="123"/>
                    </a:lnTo>
                    <a:lnTo>
                      <a:pt x="575" y="121"/>
                    </a:lnTo>
                    <a:close/>
                    <a:moveTo>
                      <a:pt x="615" y="76"/>
                    </a:moveTo>
                    <a:lnTo>
                      <a:pt x="615" y="74"/>
                    </a:lnTo>
                    <a:lnTo>
                      <a:pt x="613" y="74"/>
                    </a:lnTo>
                    <a:lnTo>
                      <a:pt x="607" y="78"/>
                    </a:lnTo>
                    <a:lnTo>
                      <a:pt x="607" y="78"/>
                    </a:lnTo>
                    <a:lnTo>
                      <a:pt x="609" y="80"/>
                    </a:lnTo>
                    <a:lnTo>
                      <a:pt x="615" y="76"/>
                    </a:lnTo>
                    <a:close/>
                    <a:moveTo>
                      <a:pt x="623" y="56"/>
                    </a:moveTo>
                    <a:lnTo>
                      <a:pt x="617" y="56"/>
                    </a:lnTo>
                    <a:lnTo>
                      <a:pt x="615" y="58"/>
                    </a:lnTo>
                    <a:lnTo>
                      <a:pt x="615" y="62"/>
                    </a:lnTo>
                    <a:lnTo>
                      <a:pt x="621" y="58"/>
                    </a:lnTo>
                    <a:lnTo>
                      <a:pt x="623" y="56"/>
                    </a:lnTo>
                    <a:close/>
                    <a:moveTo>
                      <a:pt x="601" y="62"/>
                    </a:moveTo>
                    <a:lnTo>
                      <a:pt x="601" y="60"/>
                    </a:lnTo>
                    <a:lnTo>
                      <a:pt x="603" y="58"/>
                    </a:lnTo>
                    <a:lnTo>
                      <a:pt x="607" y="56"/>
                    </a:lnTo>
                    <a:lnTo>
                      <a:pt x="605" y="54"/>
                    </a:lnTo>
                    <a:lnTo>
                      <a:pt x="599" y="58"/>
                    </a:lnTo>
                    <a:lnTo>
                      <a:pt x="597" y="62"/>
                    </a:lnTo>
                    <a:lnTo>
                      <a:pt x="599" y="64"/>
                    </a:lnTo>
                    <a:lnTo>
                      <a:pt x="601" y="6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0" name="Freeform 26"/>
              <p:cNvSpPr>
                <a:spLocks noEditPoints="1"/>
              </p:cNvSpPr>
              <p:nvPr/>
            </p:nvSpPr>
            <p:spPr bwMode="auto">
              <a:xfrm>
                <a:off x="2915137" y="2158155"/>
                <a:ext cx="99939" cy="123329"/>
              </a:xfrm>
              <a:custGeom>
                <a:avLst/>
                <a:gdLst>
                  <a:gd name="T0" fmla="*/ 10 w 94"/>
                  <a:gd name="T1" fmla="*/ 56 h 116"/>
                  <a:gd name="T2" fmla="*/ 14 w 94"/>
                  <a:gd name="T3" fmla="*/ 62 h 116"/>
                  <a:gd name="T4" fmla="*/ 10 w 94"/>
                  <a:gd name="T5" fmla="*/ 64 h 116"/>
                  <a:gd name="T6" fmla="*/ 8 w 94"/>
                  <a:gd name="T7" fmla="*/ 50 h 116"/>
                  <a:gd name="T8" fmla="*/ 12 w 94"/>
                  <a:gd name="T9" fmla="*/ 52 h 116"/>
                  <a:gd name="T10" fmla="*/ 10 w 94"/>
                  <a:gd name="T11" fmla="*/ 40 h 116"/>
                  <a:gd name="T12" fmla="*/ 8 w 94"/>
                  <a:gd name="T13" fmla="*/ 34 h 116"/>
                  <a:gd name="T14" fmla="*/ 4 w 94"/>
                  <a:gd name="T15" fmla="*/ 44 h 116"/>
                  <a:gd name="T16" fmla="*/ 4 w 94"/>
                  <a:gd name="T17" fmla="*/ 6 h 116"/>
                  <a:gd name="T18" fmla="*/ 16 w 94"/>
                  <a:gd name="T19" fmla="*/ 4 h 116"/>
                  <a:gd name="T20" fmla="*/ 10 w 94"/>
                  <a:gd name="T21" fmla="*/ 0 h 116"/>
                  <a:gd name="T22" fmla="*/ 0 w 94"/>
                  <a:gd name="T23" fmla="*/ 2 h 116"/>
                  <a:gd name="T24" fmla="*/ 28 w 94"/>
                  <a:gd name="T25" fmla="*/ 6 h 116"/>
                  <a:gd name="T26" fmla="*/ 24 w 94"/>
                  <a:gd name="T27" fmla="*/ 18 h 116"/>
                  <a:gd name="T28" fmla="*/ 30 w 94"/>
                  <a:gd name="T29" fmla="*/ 6 h 116"/>
                  <a:gd name="T30" fmla="*/ 24 w 94"/>
                  <a:gd name="T31" fmla="*/ 0 h 116"/>
                  <a:gd name="T32" fmla="*/ 38 w 94"/>
                  <a:gd name="T33" fmla="*/ 34 h 116"/>
                  <a:gd name="T34" fmla="*/ 40 w 94"/>
                  <a:gd name="T35" fmla="*/ 40 h 116"/>
                  <a:gd name="T36" fmla="*/ 32 w 94"/>
                  <a:gd name="T37" fmla="*/ 28 h 116"/>
                  <a:gd name="T38" fmla="*/ 38 w 94"/>
                  <a:gd name="T39" fmla="*/ 34 h 116"/>
                  <a:gd name="T40" fmla="*/ 58 w 94"/>
                  <a:gd name="T41" fmla="*/ 74 h 116"/>
                  <a:gd name="T42" fmla="*/ 60 w 94"/>
                  <a:gd name="T43" fmla="*/ 76 h 116"/>
                  <a:gd name="T44" fmla="*/ 54 w 94"/>
                  <a:gd name="T45" fmla="*/ 68 h 116"/>
                  <a:gd name="T46" fmla="*/ 52 w 94"/>
                  <a:gd name="T47" fmla="*/ 74 h 116"/>
                  <a:gd name="T48" fmla="*/ 48 w 94"/>
                  <a:gd name="T49" fmla="*/ 40 h 116"/>
                  <a:gd name="T50" fmla="*/ 52 w 94"/>
                  <a:gd name="T51" fmla="*/ 48 h 116"/>
                  <a:gd name="T52" fmla="*/ 54 w 94"/>
                  <a:gd name="T53" fmla="*/ 50 h 116"/>
                  <a:gd name="T54" fmla="*/ 40 w 94"/>
                  <a:gd name="T55" fmla="*/ 64 h 116"/>
                  <a:gd name="T56" fmla="*/ 48 w 94"/>
                  <a:gd name="T57" fmla="*/ 68 h 116"/>
                  <a:gd name="T58" fmla="*/ 36 w 94"/>
                  <a:gd name="T59" fmla="*/ 52 h 116"/>
                  <a:gd name="T60" fmla="*/ 38 w 94"/>
                  <a:gd name="T61" fmla="*/ 56 h 116"/>
                  <a:gd name="T62" fmla="*/ 68 w 94"/>
                  <a:gd name="T63" fmla="*/ 78 h 116"/>
                  <a:gd name="T64" fmla="*/ 66 w 94"/>
                  <a:gd name="T65" fmla="*/ 90 h 116"/>
                  <a:gd name="T66" fmla="*/ 74 w 94"/>
                  <a:gd name="T67" fmla="*/ 82 h 116"/>
                  <a:gd name="T68" fmla="*/ 70 w 94"/>
                  <a:gd name="T69" fmla="*/ 76 h 116"/>
                  <a:gd name="T70" fmla="*/ 64 w 94"/>
                  <a:gd name="T71" fmla="*/ 82 h 116"/>
                  <a:gd name="T72" fmla="*/ 84 w 94"/>
                  <a:gd name="T73" fmla="*/ 114 h 116"/>
                  <a:gd name="T74" fmla="*/ 82 w 94"/>
                  <a:gd name="T75" fmla="*/ 110 h 116"/>
                  <a:gd name="T76" fmla="*/ 72 w 94"/>
                  <a:gd name="T77" fmla="*/ 114 h 116"/>
                  <a:gd name="T78" fmla="*/ 84 w 94"/>
                  <a:gd name="T79" fmla="*/ 114 h 116"/>
                  <a:gd name="T80" fmla="*/ 90 w 94"/>
                  <a:gd name="T81" fmla="*/ 86 h 116"/>
                  <a:gd name="T82" fmla="*/ 94 w 94"/>
                  <a:gd name="T83" fmla="*/ 86 h 116"/>
                  <a:gd name="T84" fmla="*/ 84 w 94"/>
                  <a:gd name="T85" fmla="*/ 86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94" h="116">
                    <a:moveTo>
                      <a:pt x="10" y="56"/>
                    </a:moveTo>
                    <a:lnTo>
                      <a:pt x="10" y="56"/>
                    </a:lnTo>
                    <a:lnTo>
                      <a:pt x="12" y="56"/>
                    </a:lnTo>
                    <a:lnTo>
                      <a:pt x="14" y="62"/>
                    </a:lnTo>
                    <a:lnTo>
                      <a:pt x="14" y="64"/>
                    </a:lnTo>
                    <a:lnTo>
                      <a:pt x="10" y="64"/>
                    </a:lnTo>
                    <a:lnTo>
                      <a:pt x="10" y="56"/>
                    </a:lnTo>
                    <a:close/>
                    <a:moveTo>
                      <a:pt x="8" y="50"/>
                    </a:moveTo>
                    <a:lnTo>
                      <a:pt x="8" y="52"/>
                    </a:lnTo>
                    <a:lnTo>
                      <a:pt x="12" y="52"/>
                    </a:lnTo>
                    <a:lnTo>
                      <a:pt x="14" y="46"/>
                    </a:lnTo>
                    <a:lnTo>
                      <a:pt x="10" y="40"/>
                    </a:lnTo>
                    <a:lnTo>
                      <a:pt x="12" y="36"/>
                    </a:lnTo>
                    <a:lnTo>
                      <a:pt x="8" y="34"/>
                    </a:lnTo>
                    <a:lnTo>
                      <a:pt x="8" y="40"/>
                    </a:lnTo>
                    <a:lnTo>
                      <a:pt x="4" y="44"/>
                    </a:lnTo>
                    <a:lnTo>
                      <a:pt x="8" y="50"/>
                    </a:lnTo>
                    <a:close/>
                    <a:moveTo>
                      <a:pt x="4" y="6"/>
                    </a:moveTo>
                    <a:lnTo>
                      <a:pt x="10" y="4"/>
                    </a:lnTo>
                    <a:lnTo>
                      <a:pt x="16" y="4"/>
                    </a:lnTo>
                    <a:lnTo>
                      <a:pt x="16" y="2"/>
                    </a:lnTo>
                    <a:lnTo>
                      <a:pt x="10" y="0"/>
                    </a:lnTo>
                    <a:lnTo>
                      <a:pt x="6" y="2"/>
                    </a:lnTo>
                    <a:lnTo>
                      <a:pt x="0" y="2"/>
                    </a:lnTo>
                    <a:lnTo>
                      <a:pt x="4" y="6"/>
                    </a:lnTo>
                    <a:close/>
                    <a:moveTo>
                      <a:pt x="28" y="6"/>
                    </a:moveTo>
                    <a:lnTo>
                      <a:pt x="28" y="14"/>
                    </a:lnTo>
                    <a:lnTo>
                      <a:pt x="24" y="18"/>
                    </a:lnTo>
                    <a:lnTo>
                      <a:pt x="30" y="16"/>
                    </a:lnTo>
                    <a:lnTo>
                      <a:pt x="30" y="6"/>
                    </a:lnTo>
                    <a:lnTo>
                      <a:pt x="30" y="2"/>
                    </a:lnTo>
                    <a:lnTo>
                      <a:pt x="24" y="0"/>
                    </a:lnTo>
                    <a:lnTo>
                      <a:pt x="28" y="6"/>
                    </a:lnTo>
                    <a:close/>
                    <a:moveTo>
                      <a:pt x="38" y="34"/>
                    </a:moveTo>
                    <a:lnTo>
                      <a:pt x="38" y="40"/>
                    </a:lnTo>
                    <a:lnTo>
                      <a:pt x="40" y="40"/>
                    </a:lnTo>
                    <a:lnTo>
                      <a:pt x="40" y="34"/>
                    </a:lnTo>
                    <a:lnTo>
                      <a:pt x="32" y="28"/>
                    </a:lnTo>
                    <a:lnTo>
                      <a:pt x="32" y="30"/>
                    </a:lnTo>
                    <a:lnTo>
                      <a:pt x="38" y="34"/>
                    </a:lnTo>
                    <a:close/>
                    <a:moveTo>
                      <a:pt x="52" y="74"/>
                    </a:moveTo>
                    <a:lnTo>
                      <a:pt x="58" y="74"/>
                    </a:lnTo>
                    <a:lnTo>
                      <a:pt x="60" y="78"/>
                    </a:lnTo>
                    <a:lnTo>
                      <a:pt x="60" y="76"/>
                    </a:lnTo>
                    <a:lnTo>
                      <a:pt x="58" y="72"/>
                    </a:lnTo>
                    <a:lnTo>
                      <a:pt x="54" y="68"/>
                    </a:lnTo>
                    <a:lnTo>
                      <a:pt x="54" y="70"/>
                    </a:lnTo>
                    <a:lnTo>
                      <a:pt x="52" y="74"/>
                    </a:lnTo>
                    <a:close/>
                    <a:moveTo>
                      <a:pt x="54" y="50"/>
                    </a:moveTo>
                    <a:lnTo>
                      <a:pt x="48" y="40"/>
                    </a:lnTo>
                    <a:lnTo>
                      <a:pt x="46" y="40"/>
                    </a:lnTo>
                    <a:lnTo>
                      <a:pt x="52" y="48"/>
                    </a:lnTo>
                    <a:lnTo>
                      <a:pt x="50" y="50"/>
                    </a:lnTo>
                    <a:lnTo>
                      <a:pt x="54" y="50"/>
                    </a:lnTo>
                    <a:close/>
                    <a:moveTo>
                      <a:pt x="42" y="62"/>
                    </a:moveTo>
                    <a:lnTo>
                      <a:pt x="40" y="64"/>
                    </a:lnTo>
                    <a:lnTo>
                      <a:pt x="42" y="66"/>
                    </a:lnTo>
                    <a:lnTo>
                      <a:pt x="48" y="68"/>
                    </a:lnTo>
                    <a:lnTo>
                      <a:pt x="42" y="62"/>
                    </a:lnTo>
                    <a:close/>
                    <a:moveTo>
                      <a:pt x="36" y="52"/>
                    </a:moveTo>
                    <a:lnTo>
                      <a:pt x="34" y="54"/>
                    </a:lnTo>
                    <a:lnTo>
                      <a:pt x="38" y="56"/>
                    </a:lnTo>
                    <a:lnTo>
                      <a:pt x="36" y="52"/>
                    </a:lnTo>
                    <a:close/>
                    <a:moveTo>
                      <a:pt x="68" y="78"/>
                    </a:moveTo>
                    <a:lnTo>
                      <a:pt x="72" y="80"/>
                    </a:lnTo>
                    <a:lnTo>
                      <a:pt x="66" y="90"/>
                    </a:lnTo>
                    <a:lnTo>
                      <a:pt x="68" y="92"/>
                    </a:lnTo>
                    <a:lnTo>
                      <a:pt x="74" y="82"/>
                    </a:lnTo>
                    <a:lnTo>
                      <a:pt x="74" y="78"/>
                    </a:lnTo>
                    <a:lnTo>
                      <a:pt x="70" y="76"/>
                    </a:lnTo>
                    <a:lnTo>
                      <a:pt x="66" y="78"/>
                    </a:lnTo>
                    <a:lnTo>
                      <a:pt x="64" y="82"/>
                    </a:lnTo>
                    <a:lnTo>
                      <a:pt x="68" y="78"/>
                    </a:lnTo>
                    <a:close/>
                    <a:moveTo>
                      <a:pt x="84" y="114"/>
                    </a:moveTo>
                    <a:lnTo>
                      <a:pt x="86" y="106"/>
                    </a:lnTo>
                    <a:lnTo>
                      <a:pt x="82" y="110"/>
                    </a:lnTo>
                    <a:lnTo>
                      <a:pt x="80" y="110"/>
                    </a:lnTo>
                    <a:lnTo>
                      <a:pt x="72" y="114"/>
                    </a:lnTo>
                    <a:lnTo>
                      <a:pt x="72" y="116"/>
                    </a:lnTo>
                    <a:lnTo>
                      <a:pt x="84" y="114"/>
                    </a:lnTo>
                    <a:close/>
                    <a:moveTo>
                      <a:pt x="84" y="86"/>
                    </a:moveTo>
                    <a:lnTo>
                      <a:pt x="90" y="86"/>
                    </a:lnTo>
                    <a:lnTo>
                      <a:pt x="94" y="86"/>
                    </a:lnTo>
                    <a:lnTo>
                      <a:pt x="94" y="86"/>
                    </a:lnTo>
                    <a:lnTo>
                      <a:pt x="88" y="84"/>
                    </a:lnTo>
                    <a:lnTo>
                      <a:pt x="84" y="8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1" name="Freeform 27"/>
              <p:cNvSpPr>
                <a:spLocks/>
              </p:cNvSpPr>
              <p:nvPr/>
            </p:nvSpPr>
            <p:spPr bwMode="auto">
              <a:xfrm>
                <a:off x="3029961" y="2262347"/>
                <a:ext cx="8506" cy="6379"/>
              </a:xfrm>
              <a:custGeom>
                <a:avLst/>
                <a:gdLst>
                  <a:gd name="T0" fmla="*/ 0 w 8"/>
                  <a:gd name="T1" fmla="*/ 0 h 6"/>
                  <a:gd name="T2" fmla="*/ 4 w 8"/>
                  <a:gd name="T3" fmla="*/ 0 h 6"/>
                  <a:gd name="T4" fmla="*/ 8 w 8"/>
                  <a:gd name="T5" fmla="*/ 4 h 6"/>
                  <a:gd name="T6" fmla="*/ 4 w 8"/>
                  <a:gd name="T7" fmla="*/ 6 h 6"/>
                  <a:gd name="T8" fmla="*/ 4 w 8"/>
                  <a:gd name="T9" fmla="*/ 4 h 6"/>
                  <a:gd name="T10" fmla="*/ 0 w 8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4" y="0"/>
                    </a:lnTo>
                    <a:lnTo>
                      <a:pt x="8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2" name="Freeform 28"/>
              <p:cNvSpPr>
                <a:spLocks noEditPoints="1"/>
              </p:cNvSpPr>
              <p:nvPr/>
            </p:nvSpPr>
            <p:spPr bwMode="auto">
              <a:xfrm>
                <a:off x="2791807" y="2232578"/>
                <a:ext cx="189246" cy="72296"/>
              </a:xfrm>
              <a:custGeom>
                <a:avLst/>
                <a:gdLst>
                  <a:gd name="T0" fmla="*/ 178 w 178"/>
                  <a:gd name="T1" fmla="*/ 60 h 68"/>
                  <a:gd name="T2" fmla="*/ 168 w 178"/>
                  <a:gd name="T3" fmla="*/ 62 h 68"/>
                  <a:gd name="T4" fmla="*/ 150 w 178"/>
                  <a:gd name="T5" fmla="*/ 66 h 68"/>
                  <a:gd name="T6" fmla="*/ 132 w 178"/>
                  <a:gd name="T7" fmla="*/ 66 h 68"/>
                  <a:gd name="T8" fmla="*/ 118 w 178"/>
                  <a:gd name="T9" fmla="*/ 66 h 68"/>
                  <a:gd name="T10" fmla="*/ 128 w 178"/>
                  <a:gd name="T11" fmla="*/ 52 h 68"/>
                  <a:gd name="T12" fmla="*/ 110 w 178"/>
                  <a:gd name="T13" fmla="*/ 46 h 68"/>
                  <a:gd name="T14" fmla="*/ 106 w 178"/>
                  <a:gd name="T15" fmla="*/ 32 h 68"/>
                  <a:gd name="T16" fmla="*/ 90 w 178"/>
                  <a:gd name="T17" fmla="*/ 32 h 68"/>
                  <a:gd name="T18" fmla="*/ 76 w 178"/>
                  <a:gd name="T19" fmla="*/ 26 h 68"/>
                  <a:gd name="T20" fmla="*/ 70 w 178"/>
                  <a:gd name="T21" fmla="*/ 22 h 68"/>
                  <a:gd name="T22" fmla="*/ 62 w 178"/>
                  <a:gd name="T23" fmla="*/ 20 h 68"/>
                  <a:gd name="T24" fmla="*/ 48 w 178"/>
                  <a:gd name="T25" fmla="*/ 20 h 68"/>
                  <a:gd name="T26" fmla="*/ 56 w 178"/>
                  <a:gd name="T27" fmla="*/ 16 h 68"/>
                  <a:gd name="T28" fmla="*/ 46 w 178"/>
                  <a:gd name="T29" fmla="*/ 10 h 68"/>
                  <a:gd name="T30" fmla="*/ 28 w 178"/>
                  <a:gd name="T31" fmla="*/ 20 h 68"/>
                  <a:gd name="T32" fmla="*/ 16 w 178"/>
                  <a:gd name="T33" fmla="*/ 24 h 68"/>
                  <a:gd name="T34" fmla="*/ 10 w 178"/>
                  <a:gd name="T35" fmla="*/ 28 h 68"/>
                  <a:gd name="T36" fmla="*/ 2 w 178"/>
                  <a:gd name="T37" fmla="*/ 28 h 68"/>
                  <a:gd name="T38" fmla="*/ 6 w 178"/>
                  <a:gd name="T39" fmla="*/ 24 h 68"/>
                  <a:gd name="T40" fmla="*/ 10 w 178"/>
                  <a:gd name="T41" fmla="*/ 22 h 68"/>
                  <a:gd name="T42" fmla="*/ 10 w 178"/>
                  <a:gd name="T43" fmla="*/ 16 h 68"/>
                  <a:gd name="T44" fmla="*/ 16 w 178"/>
                  <a:gd name="T45" fmla="*/ 8 h 68"/>
                  <a:gd name="T46" fmla="*/ 32 w 178"/>
                  <a:gd name="T47" fmla="*/ 4 h 68"/>
                  <a:gd name="T48" fmla="*/ 46 w 178"/>
                  <a:gd name="T49" fmla="*/ 2 h 68"/>
                  <a:gd name="T50" fmla="*/ 54 w 178"/>
                  <a:gd name="T51" fmla="*/ 2 h 68"/>
                  <a:gd name="T52" fmla="*/ 68 w 178"/>
                  <a:gd name="T53" fmla="*/ 2 h 68"/>
                  <a:gd name="T54" fmla="*/ 80 w 178"/>
                  <a:gd name="T55" fmla="*/ 6 h 68"/>
                  <a:gd name="T56" fmla="*/ 90 w 178"/>
                  <a:gd name="T57" fmla="*/ 10 h 68"/>
                  <a:gd name="T58" fmla="*/ 100 w 178"/>
                  <a:gd name="T59" fmla="*/ 16 h 68"/>
                  <a:gd name="T60" fmla="*/ 114 w 178"/>
                  <a:gd name="T61" fmla="*/ 20 h 68"/>
                  <a:gd name="T62" fmla="*/ 120 w 178"/>
                  <a:gd name="T63" fmla="*/ 26 h 68"/>
                  <a:gd name="T64" fmla="*/ 126 w 178"/>
                  <a:gd name="T65" fmla="*/ 24 h 68"/>
                  <a:gd name="T66" fmla="*/ 132 w 178"/>
                  <a:gd name="T67" fmla="*/ 28 h 68"/>
                  <a:gd name="T68" fmla="*/ 138 w 178"/>
                  <a:gd name="T69" fmla="*/ 34 h 68"/>
                  <a:gd name="T70" fmla="*/ 148 w 178"/>
                  <a:gd name="T71" fmla="*/ 42 h 68"/>
                  <a:gd name="T72" fmla="*/ 156 w 178"/>
                  <a:gd name="T73" fmla="*/ 44 h 68"/>
                  <a:gd name="T74" fmla="*/ 156 w 178"/>
                  <a:gd name="T75" fmla="*/ 50 h 68"/>
                  <a:gd name="T76" fmla="*/ 168 w 178"/>
                  <a:gd name="T77" fmla="*/ 52 h 68"/>
                  <a:gd name="T78" fmla="*/ 178 w 178"/>
                  <a:gd name="T79" fmla="*/ 58 h 68"/>
                  <a:gd name="T80" fmla="*/ 32 w 178"/>
                  <a:gd name="T81" fmla="*/ 36 h 68"/>
                  <a:gd name="T82" fmla="*/ 38 w 178"/>
                  <a:gd name="T83" fmla="*/ 30 h 68"/>
                  <a:gd name="T84" fmla="*/ 30 w 178"/>
                  <a:gd name="T85" fmla="*/ 28 h 68"/>
                  <a:gd name="T86" fmla="*/ 28 w 178"/>
                  <a:gd name="T87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78" h="68">
                    <a:moveTo>
                      <a:pt x="178" y="58"/>
                    </a:moveTo>
                    <a:lnTo>
                      <a:pt x="178" y="60"/>
                    </a:lnTo>
                    <a:lnTo>
                      <a:pt x="174" y="62"/>
                    </a:lnTo>
                    <a:lnTo>
                      <a:pt x="168" y="62"/>
                    </a:lnTo>
                    <a:lnTo>
                      <a:pt x="160" y="66"/>
                    </a:lnTo>
                    <a:lnTo>
                      <a:pt x="150" y="66"/>
                    </a:lnTo>
                    <a:lnTo>
                      <a:pt x="136" y="64"/>
                    </a:lnTo>
                    <a:lnTo>
                      <a:pt x="132" y="66"/>
                    </a:lnTo>
                    <a:lnTo>
                      <a:pt x="118" y="68"/>
                    </a:lnTo>
                    <a:lnTo>
                      <a:pt x="118" y="66"/>
                    </a:lnTo>
                    <a:lnTo>
                      <a:pt x="126" y="56"/>
                    </a:lnTo>
                    <a:lnTo>
                      <a:pt x="128" y="52"/>
                    </a:lnTo>
                    <a:lnTo>
                      <a:pt x="116" y="52"/>
                    </a:lnTo>
                    <a:lnTo>
                      <a:pt x="110" y="46"/>
                    </a:lnTo>
                    <a:lnTo>
                      <a:pt x="108" y="44"/>
                    </a:lnTo>
                    <a:lnTo>
                      <a:pt x="106" y="32"/>
                    </a:lnTo>
                    <a:lnTo>
                      <a:pt x="102" y="30"/>
                    </a:lnTo>
                    <a:lnTo>
                      <a:pt x="90" y="32"/>
                    </a:lnTo>
                    <a:lnTo>
                      <a:pt x="84" y="30"/>
                    </a:lnTo>
                    <a:lnTo>
                      <a:pt x="76" y="26"/>
                    </a:lnTo>
                    <a:lnTo>
                      <a:pt x="76" y="22"/>
                    </a:lnTo>
                    <a:lnTo>
                      <a:pt x="70" y="22"/>
                    </a:lnTo>
                    <a:lnTo>
                      <a:pt x="66" y="22"/>
                    </a:lnTo>
                    <a:lnTo>
                      <a:pt x="62" y="20"/>
                    </a:lnTo>
                    <a:lnTo>
                      <a:pt x="54" y="22"/>
                    </a:lnTo>
                    <a:lnTo>
                      <a:pt x="48" y="20"/>
                    </a:lnTo>
                    <a:lnTo>
                      <a:pt x="46" y="18"/>
                    </a:lnTo>
                    <a:lnTo>
                      <a:pt x="56" y="16"/>
                    </a:lnTo>
                    <a:lnTo>
                      <a:pt x="54" y="12"/>
                    </a:lnTo>
                    <a:lnTo>
                      <a:pt x="46" y="10"/>
                    </a:lnTo>
                    <a:lnTo>
                      <a:pt x="38" y="12"/>
                    </a:lnTo>
                    <a:lnTo>
                      <a:pt x="28" y="20"/>
                    </a:lnTo>
                    <a:lnTo>
                      <a:pt x="20" y="22"/>
                    </a:lnTo>
                    <a:lnTo>
                      <a:pt x="16" y="24"/>
                    </a:lnTo>
                    <a:lnTo>
                      <a:pt x="14" y="26"/>
                    </a:lnTo>
                    <a:lnTo>
                      <a:pt x="10" y="28"/>
                    </a:lnTo>
                    <a:lnTo>
                      <a:pt x="6" y="26"/>
                    </a:lnTo>
                    <a:lnTo>
                      <a:pt x="2" y="28"/>
                    </a:lnTo>
                    <a:lnTo>
                      <a:pt x="0" y="26"/>
                    </a:lnTo>
                    <a:lnTo>
                      <a:pt x="6" y="24"/>
                    </a:lnTo>
                    <a:lnTo>
                      <a:pt x="10" y="24"/>
                    </a:lnTo>
                    <a:lnTo>
                      <a:pt x="10" y="22"/>
                    </a:lnTo>
                    <a:lnTo>
                      <a:pt x="8" y="20"/>
                    </a:lnTo>
                    <a:lnTo>
                      <a:pt x="10" y="16"/>
                    </a:lnTo>
                    <a:lnTo>
                      <a:pt x="14" y="12"/>
                    </a:lnTo>
                    <a:lnTo>
                      <a:pt x="16" y="8"/>
                    </a:lnTo>
                    <a:lnTo>
                      <a:pt x="24" y="6"/>
                    </a:lnTo>
                    <a:lnTo>
                      <a:pt x="32" y="4"/>
                    </a:lnTo>
                    <a:lnTo>
                      <a:pt x="38" y="4"/>
                    </a:lnTo>
                    <a:lnTo>
                      <a:pt x="46" y="2"/>
                    </a:lnTo>
                    <a:lnTo>
                      <a:pt x="52" y="2"/>
                    </a:lnTo>
                    <a:lnTo>
                      <a:pt x="54" y="2"/>
                    </a:lnTo>
                    <a:lnTo>
                      <a:pt x="62" y="0"/>
                    </a:lnTo>
                    <a:lnTo>
                      <a:pt x="68" y="2"/>
                    </a:lnTo>
                    <a:lnTo>
                      <a:pt x="72" y="0"/>
                    </a:lnTo>
                    <a:lnTo>
                      <a:pt x="80" y="6"/>
                    </a:lnTo>
                    <a:lnTo>
                      <a:pt x="84" y="4"/>
                    </a:lnTo>
                    <a:lnTo>
                      <a:pt x="90" y="10"/>
                    </a:lnTo>
                    <a:lnTo>
                      <a:pt x="94" y="14"/>
                    </a:lnTo>
                    <a:lnTo>
                      <a:pt x="100" y="16"/>
                    </a:lnTo>
                    <a:lnTo>
                      <a:pt x="110" y="18"/>
                    </a:lnTo>
                    <a:lnTo>
                      <a:pt x="114" y="20"/>
                    </a:lnTo>
                    <a:lnTo>
                      <a:pt x="118" y="28"/>
                    </a:lnTo>
                    <a:lnTo>
                      <a:pt x="120" y="26"/>
                    </a:lnTo>
                    <a:lnTo>
                      <a:pt x="120" y="22"/>
                    </a:lnTo>
                    <a:lnTo>
                      <a:pt x="126" y="24"/>
                    </a:lnTo>
                    <a:lnTo>
                      <a:pt x="126" y="28"/>
                    </a:lnTo>
                    <a:lnTo>
                      <a:pt x="132" y="28"/>
                    </a:lnTo>
                    <a:lnTo>
                      <a:pt x="134" y="32"/>
                    </a:lnTo>
                    <a:lnTo>
                      <a:pt x="138" y="34"/>
                    </a:lnTo>
                    <a:lnTo>
                      <a:pt x="144" y="38"/>
                    </a:lnTo>
                    <a:lnTo>
                      <a:pt x="148" y="42"/>
                    </a:lnTo>
                    <a:lnTo>
                      <a:pt x="154" y="42"/>
                    </a:lnTo>
                    <a:lnTo>
                      <a:pt x="156" y="44"/>
                    </a:lnTo>
                    <a:lnTo>
                      <a:pt x="154" y="50"/>
                    </a:lnTo>
                    <a:lnTo>
                      <a:pt x="156" y="50"/>
                    </a:lnTo>
                    <a:lnTo>
                      <a:pt x="164" y="48"/>
                    </a:lnTo>
                    <a:lnTo>
                      <a:pt x="168" y="52"/>
                    </a:lnTo>
                    <a:lnTo>
                      <a:pt x="172" y="52"/>
                    </a:lnTo>
                    <a:lnTo>
                      <a:pt x="178" y="58"/>
                    </a:lnTo>
                    <a:close/>
                    <a:moveTo>
                      <a:pt x="28" y="34"/>
                    </a:moveTo>
                    <a:lnTo>
                      <a:pt x="32" y="36"/>
                    </a:lnTo>
                    <a:lnTo>
                      <a:pt x="36" y="34"/>
                    </a:lnTo>
                    <a:lnTo>
                      <a:pt x="38" y="30"/>
                    </a:lnTo>
                    <a:lnTo>
                      <a:pt x="34" y="26"/>
                    </a:lnTo>
                    <a:lnTo>
                      <a:pt x="30" y="28"/>
                    </a:lnTo>
                    <a:lnTo>
                      <a:pt x="32" y="32"/>
                    </a:lnTo>
                    <a:lnTo>
                      <a:pt x="28" y="3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3" name="Freeform 29"/>
              <p:cNvSpPr>
                <a:spLocks/>
              </p:cNvSpPr>
              <p:nvPr/>
            </p:nvSpPr>
            <p:spPr bwMode="auto">
              <a:xfrm>
                <a:off x="2842840" y="2313379"/>
                <a:ext cx="6379" cy="2126"/>
              </a:xfrm>
              <a:custGeom>
                <a:avLst/>
                <a:gdLst>
                  <a:gd name="T0" fmla="*/ 0 w 6"/>
                  <a:gd name="T1" fmla="*/ 2 h 2"/>
                  <a:gd name="T2" fmla="*/ 2 w 6"/>
                  <a:gd name="T3" fmla="*/ 2 h 2"/>
                  <a:gd name="T4" fmla="*/ 6 w 6"/>
                  <a:gd name="T5" fmla="*/ 2 h 2"/>
                  <a:gd name="T6" fmla="*/ 6 w 6"/>
                  <a:gd name="T7" fmla="*/ 0 h 2"/>
                  <a:gd name="T8" fmla="*/ 0 w 6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">
                    <a:moveTo>
                      <a:pt x="0" y="2"/>
                    </a:moveTo>
                    <a:lnTo>
                      <a:pt x="2" y="2"/>
                    </a:lnTo>
                    <a:lnTo>
                      <a:pt x="6" y="2"/>
                    </a:lnTo>
                    <a:lnTo>
                      <a:pt x="6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4" name="Freeform 30"/>
              <p:cNvSpPr>
                <a:spLocks/>
              </p:cNvSpPr>
              <p:nvPr/>
            </p:nvSpPr>
            <p:spPr bwMode="auto">
              <a:xfrm>
                <a:off x="2898126" y="2328264"/>
                <a:ext cx="42528" cy="18074"/>
              </a:xfrm>
              <a:custGeom>
                <a:avLst/>
                <a:gdLst>
                  <a:gd name="T0" fmla="*/ 12 w 40"/>
                  <a:gd name="T1" fmla="*/ 15 h 17"/>
                  <a:gd name="T2" fmla="*/ 8 w 40"/>
                  <a:gd name="T3" fmla="*/ 11 h 17"/>
                  <a:gd name="T4" fmla="*/ 0 w 40"/>
                  <a:gd name="T5" fmla="*/ 9 h 17"/>
                  <a:gd name="T6" fmla="*/ 2 w 40"/>
                  <a:gd name="T7" fmla="*/ 7 h 17"/>
                  <a:gd name="T8" fmla="*/ 4 w 40"/>
                  <a:gd name="T9" fmla="*/ 2 h 17"/>
                  <a:gd name="T10" fmla="*/ 12 w 40"/>
                  <a:gd name="T11" fmla="*/ 0 h 17"/>
                  <a:gd name="T12" fmla="*/ 20 w 40"/>
                  <a:gd name="T13" fmla="*/ 2 h 17"/>
                  <a:gd name="T14" fmla="*/ 26 w 40"/>
                  <a:gd name="T15" fmla="*/ 2 h 17"/>
                  <a:gd name="T16" fmla="*/ 28 w 40"/>
                  <a:gd name="T17" fmla="*/ 5 h 17"/>
                  <a:gd name="T18" fmla="*/ 32 w 40"/>
                  <a:gd name="T19" fmla="*/ 7 h 17"/>
                  <a:gd name="T20" fmla="*/ 38 w 40"/>
                  <a:gd name="T21" fmla="*/ 9 h 17"/>
                  <a:gd name="T22" fmla="*/ 40 w 40"/>
                  <a:gd name="T23" fmla="*/ 13 h 17"/>
                  <a:gd name="T24" fmla="*/ 38 w 40"/>
                  <a:gd name="T25" fmla="*/ 15 h 17"/>
                  <a:gd name="T26" fmla="*/ 28 w 40"/>
                  <a:gd name="T27" fmla="*/ 13 h 17"/>
                  <a:gd name="T28" fmla="*/ 26 w 40"/>
                  <a:gd name="T29" fmla="*/ 15 h 17"/>
                  <a:gd name="T30" fmla="*/ 22 w 40"/>
                  <a:gd name="T31" fmla="*/ 15 h 17"/>
                  <a:gd name="T32" fmla="*/ 20 w 40"/>
                  <a:gd name="T33" fmla="*/ 17 h 17"/>
                  <a:gd name="T34" fmla="*/ 18 w 40"/>
                  <a:gd name="T35" fmla="*/ 15 h 17"/>
                  <a:gd name="T36" fmla="*/ 12 w 40"/>
                  <a:gd name="T3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0" h="17">
                    <a:moveTo>
                      <a:pt x="12" y="15"/>
                    </a:moveTo>
                    <a:lnTo>
                      <a:pt x="8" y="11"/>
                    </a:lnTo>
                    <a:lnTo>
                      <a:pt x="0" y="9"/>
                    </a:lnTo>
                    <a:lnTo>
                      <a:pt x="2" y="7"/>
                    </a:lnTo>
                    <a:lnTo>
                      <a:pt x="4" y="2"/>
                    </a:lnTo>
                    <a:lnTo>
                      <a:pt x="12" y="0"/>
                    </a:lnTo>
                    <a:lnTo>
                      <a:pt x="20" y="2"/>
                    </a:lnTo>
                    <a:lnTo>
                      <a:pt x="26" y="2"/>
                    </a:lnTo>
                    <a:lnTo>
                      <a:pt x="28" y="5"/>
                    </a:lnTo>
                    <a:lnTo>
                      <a:pt x="32" y="7"/>
                    </a:lnTo>
                    <a:lnTo>
                      <a:pt x="38" y="9"/>
                    </a:lnTo>
                    <a:lnTo>
                      <a:pt x="40" y="13"/>
                    </a:lnTo>
                    <a:lnTo>
                      <a:pt x="38" y="15"/>
                    </a:lnTo>
                    <a:lnTo>
                      <a:pt x="28" y="13"/>
                    </a:lnTo>
                    <a:lnTo>
                      <a:pt x="26" y="15"/>
                    </a:lnTo>
                    <a:lnTo>
                      <a:pt x="22" y="15"/>
                    </a:lnTo>
                    <a:lnTo>
                      <a:pt x="20" y="17"/>
                    </a:lnTo>
                    <a:lnTo>
                      <a:pt x="18" y="15"/>
                    </a:lnTo>
                    <a:lnTo>
                      <a:pt x="12" y="15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5" name="Freeform 31"/>
              <p:cNvSpPr>
                <a:spLocks noEditPoints="1"/>
              </p:cNvSpPr>
              <p:nvPr/>
            </p:nvSpPr>
            <p:spPr bwMode="auto">
              <a:xfrm>
                <a:off x="3102256" y="2326138"/>
                <a:ext cx="43590" cy="13821"/>
              </a:xfrm>
              <a:custGeom>
                <a:avLst/>
                <a:gdLst>
                  <a:gd name="T0" fmla="*/ 2 w 41"/>
                  <a:gd name="T1" fmla="*/ 11 h 13"/>
                  <a:gd name="T2" fmla="*/ 2 w 41"/>
                  <a:gd name="T3" fmla="*/ 9 h 13"/>
                  <a:gd name="T4" fmla="*/ 0 w 41"/>
                  <a:gd name="T5" fmla="*/ 7 h 13"/>
                  <a:gd name="T6" fmla="*/ 4 w 41"/>
                  <a:gd name="T7" fmla="*/ 0 h 13"/>
                  <a:gd name="T8" fmla="*/ 9 w 41"/>
                  <a:gd name="T9" fmla="*/ 2 h 13"/>
                  <a:gd name="T10" fmla="*/ 13 w 41"/>
                  <a:gd name="T11" fmla="*/ 2 h 13"/>
                  <a:gd name="T12" fmla="*/ 27 w 41"/>
                  <a:gd name="T13" fmla="*/ 2 h 13"/>
                  <a:gd name="T14" fmla="*/ 31 w 41"/>
                  <a:gd name="T15" fmla="*/ 2 h 13"/>
                  <a:gd name="T16" fmla="*/ 31 w 41"/>
                  <a:gd name="T17" fmla="*/ 4 h 13"/>
                  <a:gd name="T18" fmla="*/ 29 w 41"/>
                  <a:gd name="T19" fmla="*/ 7 h 13"/>
                  <a:gd name="T20" fmla="*/ 27 w 41"/>
                  <a:gd name="T21" fmla="*/ 11 h 13"/>
                  <a:gd name="T22" fmla="*/ 25 w 41"/>
                  <a:gd name="T23" fmla="*/ 13 h 13"/>
                  <a:gd name="T24" fmla="*/ 19 w 41"/>
                  <a:gd name="T25" fmla="*/ 11 h 13"/>
                  <a:gd name="T26" fmla="*/ 15 w 41"/>
                  <a:gd name="T27" fmla="*/ 11 h 13"/>
                  <a:gd name="T28" fmla="*/ 11 w 41"/>
                  <a:gd name="T29" fmla="*/ 11 h 13"/>
                  <a:gd name="T30" fmla="*/ 2 w 41"/>
                  <a:gd name="T31" fmla="*/ 11 h 13"/>
                  <a:gd name="T32" fmla="*/ 39 w 41"/>
                  <a:gd name="T33" fmla="*/ 11 h 13"/>
                  <a:gd name="T34" fmla="*/ 41 w 41"/>
                  <a:gd name="T35" fmla="*/ 11 h 13"/>
                  <a:gd name="T36" fmla="*/ 39 w 41"/>
                  <a:gd name="T37" fmla="*/ 9 h 13"/>
                  <a:gd name="T38" fmla="*/ 35 w 41"/>
                  <a:gd name="T39" fmla="*/ 9 h 13"/>
                  <a:gd name="T40" fmla="*/ 35 w 41"/>
                  <a:gd name="T41" fmla="*/ 9 h 13"/>
                  <a:gd name="T42" fmla="*/ 39 w 41"/>
                  <a:gd name="T43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1" h="13">
                    <a:moveTo>
                      <a:pt x="2" y="11"/>
                    </a:moveTo>
                    <a:lnTo>
                      <a:pt x="2" y="9"/>
                    </a:lnTo>
                    <a:lnTo>
                      <a:pt x="0" y="7"/>
                    </a:lnTo>
                    <a:lnTo>
                      <a:pt x="4" y="0"/>
                    </a:lnTo>
                    <a:lnTo>
                      <a:pt x="9" y="2"/>
                    </a:lnTo>
                    <a:lnTo>
                      <a:pt x="13" y="2"/>
                    </a:lnTo>
                    <a:lnTo>
                      <a:pt x="27" y="2"/>
                    </a:lnTo>
                    <a:lnTo>
                      <a:pt x="31" y="2"/>
                    </a:lnTo>
                    <a:lnTo>
                      <a:pt x="31" y="4"/>
                    </a:lnTo>
                    <a:lnTo>
                      <a:pt x="29" y="7"/>
                    </a:lnTo>
                    <a:lnTo>
                      <a:pt x="27" y="11"/>
                    </a:lnTo>
                    <a:lnTo>
                      <a:pt x="25" y="13"/>
                    </a:lnTo>
                    <a:lnTo>
                      <a:pt x="19" y="11"/>
                    </a:lnTo>
                    <a:lnTo>
                      <a:pt x="15" y="11"/>
                    </a:lnTo>
                    <a:lnTo>
                      <a:pt x="11" y="11"/>
                    </a:lnTo>
                    <a:lnTo>
                      <a:pt x="2" y="11"/>
                    </a:lnTo>
                    <a:close/>
                    <a:moveTo>
                      <a:pt x="39" y="11"/>
                    </a:moveTo>
                    <a:lnTo>
                      <a:pt x="41" y="11"/>
                    </a:lnTo>
                    <a:lnTo>
                      <a:pt x="39" y="9"/>
                    </a:lnTo>
                    <a:lnTo>
                      <a:pt x="35" y="9"/>
                    </a:lnTo>
                    <a:lnTo>
                      <a:pt x="35" y="9"/>
                    </a:lnTo>
                    <a:lnTo>
                      <a:pt x="39" y="11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6" name="Freeform 32"/>
              <p:cNvSpPr>
                <a:spLocks noEditPoints="1"/>
              </p:cNvSpPr>
              <p:nvPr/>
            </p:nvSpPr>
            <p:spPr bwMode="auto">
              <a:xfrm>
                <a:off x="3199006" y="2348464"/>
                <a:ext cx="4253" cy="17011"/>
              </a:xfrm>
              <a:custGeom>
                <a:avLst/>
                <a:gdLst>
                  <a:gd name="T0" fmla="*/ 0 w 4"/>
                  <a:gd name="T1" fmla="*/ 16 h 16"/>
                  <a:gd name="T2" fmla="*/ 0 w 4"/>
                  <a:gd name="T3" fmla="*/ 14 h 16"/>
                  <a:gd name="T4" fmla="*/ 2 w 4"/>
                  <a:gd name="T5" fmla="*/ 12 h 16"/>
                  <a:gd name="T6" fmla="*/ 4 w 4"/>
                  <a:gd name="T7" fmla="*/ 14 h 16"/>
                  <a:gd name="T8" fmla="*/ 4 w 4"/>
                  <a:gd name="T9" fmla="*/ 14 h 16"/>
                  <a:gd name="T10" fmla="*/ 0 w 4"/>
                  <a:gd name="T11" fmla="*/ 16 h 16"/>
                  <a:gd name="T12" fmla="*/ 2 w 4"/>
                  <a:gd name="T13" fmla="*/ 4 h 16"/>
                  <a:gd name="T14" fmla="*/ 4 w 4"/>
                  <a:gd name="T15" fmla="*/ 4 h 16"/>
                  <a:gd name="T16" fmla="*/ 4 w 4"/>
                  <a:gd name="T17" fmla="*/ 2 h 16"/>
                  <a:gd name="T18" fmla="*/ 2 w 4"/>
                  <a:gd name="T19" fmla="*/ 0 h 16"/>
                  <a:gd name="T20" fmla="*/ 0 w 4"/>
                  <a:gd name="T21" fmla="*/ 2 h 16"/>
                  <a:gd name="T22" fmla="*/ 2 w 4"/>
                  <a:gd name="T23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" h="16">
                    <a:moveTo>
                      <a:pt x="0" y="16"/>
                    </a:moveTo>
                    <a:lnTo>
                      <a:pt x="0" y="14"/>
                    </a:lnTo>
                    <a:lnTo>
                      <a:pt x="2" y="12"/>
                    </a:lnTo>
                    <a:lnTo>
                      <a:pt x="4" y="14"/>
                    </a:lnTo>
                    <a:lnTo>
                      <a:pt x="4" y="14"/>
                    </a:lnTo>
                    <a:lnTo>
                      <a:pt x="0" y="16"/>
                    </a:lnTo>
                    <a:close/>
                    <a:moveTo>
                      <a:pt x="2" y="4"/>
                    </a:moveTo>
                    <a:lnTo>
                      <a:pt x="4" y="4"/>
                    </a:lnTo>
                    <a:lnTo>
                      <a:pt x="4" y="2"/>
                    </a:lnTo>
                    <a:lnTo>
                      <a:pt x="2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7" name="Freeform 33"/>
              <p:cNvSpPr>
                <a:spLocks/>
              </p:cNvSpPr>
              <p:nvPr/>
            </p:nvSpPr>
            <p:spPr bwMode="auto">
              <a:xfrm>
                <a:off x="3190500" y="2369729"/>
                <a:ext cx="2126" cy="2126"/>
              </a:xfrm>
              <a:custGeom>
                <a:avLst/>
                <a:gdLst>
                  <a:gd name="T0" fmla="*/ 0 w 2"/>
                  <a:gd name="T1" fmla="*/ 2 h 2"/>
                  <a:gd name="T2" fmla="*/ 0 w 2"/>
                  <a:gd name="T3" fmla="*/ 0 h 2"/>
                  <a:gd name="T4" fmla="*/ 2 w 2"/>
                  <a:gd name="T5" fmla="*/ 0 h 2"/>
                  <a:gd name="T6" fmla="*/ 2 w 2"/>
                  <a:gd name="T7" fmla="*/ 0 h 2"/>
                  <a:gd name="T8" fmla="*/ 2 w 2"/>
                  <a:gd name="T9" fmla="*/ 2 h 2"/>
                  <a:gd name="T10" fmla="*/ 0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lnTo>
                      <a:pt x="0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8" name="Freeform 34"/>
              <p:cNvSpPr>
                <a:spLocks/>
              </p:cNvSpPr>
              <p:nvPr/>
            </p:nvSpPr>
            <p:spPr bwMode="auto">
              <a:xfrm>
                <a:off x="3175616" y="2337833"/>
                <a:ext cx="4253" cy="4253"/>
              </a:xfrm>
              <a:custGeom>
                <a:avLst/>
                <a:gdLst>
                  <a:gd name="T0" fmla="*/ 2 w 4"/>
                  <a:gd name="T1" fmla="*/ 2 h 4"/>
                  <a:gd name="T2" fmla="*/ 4 w 4"/>
                  <a:gd name="T3" fmla="*/ 4 h 4"/>
                  <a:gd name="T4" fmla="*/ 2 w 4"/>
                  <a:gd name="T5" fmla="*/ 4 h 4"/>
                  <a:gd name="T6" fmla="*/ 0 w 4"/>
                  <a:gd name="T7" fmla="*/ 4 h 4"/>
                  <a:gd name="T8" fmla="*/ 0 w 4"/>
                  <a:gd name="T9" fmla="*/ 2 h 4"/>
                  <a:gd name="T10" fmla="*/ 2 w 4"/>
                  <a:gd name="T11" fmla="*/ 0 h 4"/>
                  <a:gd name="T12" fmla="*/ 2 w 4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2" y="2"/>
                    </a:moveTo>
                    <a:lnTo>
                      <a:pt x="4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89" name="Freeform 35"/>
              <p:cNvSpPr>
                <a:spLocks/>
              </p:cNvSpPr>
              <p:nvPr/>
            </p:nvSpPr>
            <p:spPr bwMode="auto">
              <a:xfrm>
                <a:off x="3201132" y="2395245"/>
                <a:ext cx="4253" cy="8506"/>
              </a:xfrm>
              <a:custGeom>
                <a:avLst/>
                <a:gdLst>
                  <a:gd name="T0" fmla="*/ 2 w 4"/>
                  <a:gd name="T1" fmla="*/ 8 h 8"/>
                  <a:gd name="T2" fmla="*/ 2 w 4"/>
                  <a:gd name="T3" fmla="*/ 6 h 8"/>
                  <a:gd name="T4" fmla="*/ 0 w 4"/>
                  <a:gd name="T5" fmla="*/ 4 h 8"/>
                  <a:gd name="T6" fmla="*/ 0 w 4"/>
                  <a:gd name="T7" fmla="*/ 0 h 8"/>
                  <a:gd name="T8" fmla="*/ 4 w 4"/>
                  <a:gd name="T9" fmla="*/ 0 h 8"/>
                  <a:gd name="T10" fmla="*/ 4 w 4"/>
                  <a:gd name="T11" fmla="*/ 2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lnTo>
                      <a:pt x="2" y="6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0" name="Freeform 36"/>
              <p:cNvSpPr>
                <a:spLocks/>
              </p:cNvSpPr>
              <p:nvPr/>
            </p:nvSpPr>
            <p:spPr bwMode="auto">
              <a:xfrm>
                <a:off x="3209638" y="2408003"/>
                <a:ext cx="8506" cy="12758"/>
              </a:xfrm>
              <a:custGeom>
                <a:avLst/>
                <a:gdLst>
                  <a:gd name="T0" fmla="*/ 8 w 8"/>
                  <a:gd name="T1" fmla="*/ 12 h 12"/>
                  <a:gd name="T2" fmla="*/ 6 w 8"/>
                  <a:gd name="T3" fmla="*/ 12 h 12"/>
                  <a:gd name="T4" fmla="*/ 2 w 8"/>
                  <a:gd name="T5" fmla="*/ 8 h 12"/>
                  <a:gd name="T6" fmla="*/ 2 w 8"/>
                  <a:gd name="T7" fmla="*/ 8 h 12"/>
                  <a:gd name="T8" fmla="*/ 2 w 8"/>
                  <a:gd name="T9" fmla="*/ 8 h 12"/>
                  <a:gd name="T10" fmla="*/ 0 w 8"/>
                  <a:gd name="T11" fmla="*/ 6 h 12"/>
                  <a:gd name="T12" fmla="*/ 0 w 8"/>
                  <a:gd name="T13" fmla="*/ 2 h 12"/>
                  <a:gd name="T14" fmla="*/ 4 w 8"/>
                  <a:gd name="T15" fmla="*/ 0 h 12"/>
                  <a:gd name="T16" fmla="*/ 6 w 8"/>
                  <a:gd name="T17" fmla="*/ 4 h 12"/>
                  <a:gd name="T18" fmla="*/ 8 w 8"/>
                  <a:gd name="T19" fmla="*/ 4 h 12"/>
                  <a:gd name="T20" fmla="*/ 6 w 8"/>
                  <a:gd name="T21" fmla="*/ 6 h 12"/>
                  <a:gd name="T22" fmla="*/ 8 w 8"/>
                  <a:gd name="T2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2">
                    <a:moveTo>
                      <a:pt x="8" y="12"/>
                    </a:moveTo>
                    <a:lnTo>
                      <a:pt x="6" y="12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2" y="8"/>
                    </a:lnTo>
                    <a:lnTo>
                      <a:pt x="0" y="6"/>
                    </a:lnTo>
                    <a:lnTo>
                      <a:pt x="0" y="2"/>
                    </a:lnTo>
                    <a:lnTo>
                      <a:pt x="4" y="0"/>
                    </a:lnTo>
                    <a:lnTo>
                      <a:pt x="6" y="4"/>
                    </a:lnTo>
                    <a:lnTo>
                      <a:pt x="8" y="4"/>
                    </a:lnTo>
                    <a:lnTo>
                      <a:pt x="6" y="6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1" name="Freeform 37"/>
              <p:cNvSpPr>
                <a:spLocks/>
              </p:cNvSpPr>
              <p:nvPr/>
            </p:nvSpPr>
            <p:spPr bwMode="auto">
              <a:xfrm>
                <a:off x="3207511" y="2422887"/>
                <a:ext cx="6379" cy="10632"/>
              </a:xfrm>
              <a:custGeom>
                <a:avLst/>
                <a:gdLst>
                  <a:gd name="T0" fmla="*/ 6 w 6"/>
                  <a:gd name="T1" fmla="*/ 8 h 10"/>
                  <a:gd name="T2" fmla="*/ 4 w 6"/>
                  <a:gd name="T3" fmla="*/ 10 h 10"/>
                  <a:gd name="T4" fmla="*/ 2 w 6"/>
                  <a:gd name="T5" fmla="*/ 10 h 10"/>
                  <a:gd name="T6" fmla="*/ 0 w 6"/>
                  <a:gd name="T7" fmla="*/ 8 h 10"/>
                  <a:gd name="T8" fmla="*/ 4 w 6"/>
                  <a:gd name="T9" fmla="*/ 0 h 10"/>
                  <a:gd name="T10" fmla="*/ 6 w 6"/>
                  <a:gd name="T11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0">
                    <a:moveTo>
                      <a:pt x="6" y="8"/>
                    </a:moveTo>
                    <a:lnTo>
                      <a:pt x="4" y="10"/>
                    </a:lnTo>
                    <a:lnTo>
                      <a:pt x="2" y="10"/>
                    </a:lnTo>
                    <a:lnTo>
                      <a:pt x="0" y="8"/>
                    </a:lnTo>
                    <a:lnTo>
                      <a:pt x="4" y="0"/>
                    </a:lnTo>
                    <a:lnTo>
                      <a:pt x="6" y="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2" name="Freeform 38"/>
              <p:cNvSpPr>
                <a:spLocks/>
              </p:cNvSpPr>
              <p:nvPr/>
            </p:nvSpPr>
            <p:spPr bwMode="auto">
              <a:xfrm>
                <a:off x="3228774" y="2437772"/>
                <a:ext cx="6379" cy="8506"/>
              </a:xfrm>
              <a:custGeom>
                <a:avLst/>
                <a:gdLst>
                  <a:gd name="T0" fmla="*/ 4 w 6"/>
                  <a:gd name="T1" fmla="*/ 8 h 8"/>
                  <a:gd name="T2" fmla="*/ 2 w 6"/>
                  <a:gd name="T3" fmla="*/ 6 h 8"/>
                  <a:gd name="T4" fmla="*/ 0 w 6"/>
                  <a:gd name="T5" fmla="*/ 4 h 8"/>
                  <a:gd name="T6" fmla="*/ 2 w 6"/>
                  <a:gd name="T7" fmla="*/ 0 h 8"/>
                  <a:gd name="T8" fmla="*/ 4 w 6"/>
                  <a:gd name="T9" fmla="*/ 0 h 8"/>
                  <a:gd name="T10" fmla="*/ 4 w 6"/>
                  <a:gd name="T11" fmla="*/ 2 h 8"/>
                  <a:gd name="T12" fmla="*/ 4 w 6"/>
                  <a:gd name="T13" fmla="*/ 4 h 8"/>
                  <a:gd name="T14" fmla="*/ 6 w 6"/>
                  <a:gd name="T15" fmla="*/ 6 h 8"/>
                  <a:gd name="T16" fmla="*/ 4 w 6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8">
                    <a:moveTo>
                      <a:pt x="4" y="8"/>
                    </a:moveTo>
                    <a:lnTo>
                      <a:pt x="2" y="6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"/>
                    </a:lnTo>
                    <a:lnTo>
                      <a:pt x="4" y="4"/>
                    </a:lnTo>
                    <a:lnTo>
                      <a:pt x="6" y="6"/>
                    </a:ln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3" name="Freeform 39"/>
              <p:cNvSpPr>
                <a:spLocks/>
              </p:cNvSpPr>
              <p:nvPr/>
            </p:nvSpPr>
            <p:spPr bwMode="auto">
              <a:xfrm>
                <a:off x="3203258" y="2437772"/>
                <a:ext cx="4253" cy="6379"/>
              </a:xfrm>
              <a:custGeom>
                <a:avLst/>
                <a:gdLst>
                  <a:gd name="T0" fmla="*/ 0 w 4"/>
                  <a:gd name="T1" fmla="*/ 6 h 6"/>
                  <a:gd name="T2" fmla="*/ 0 w 4"/>
                  <a:gd name="T3" fmla="*/ 6 h 6"/>
                  <a:gd name="T4" fmla="*/ 2 w 4"/>
                  <a:gd name="T5" fmla="*/ 2 h 6"/>
                  <a:gd name="T6" fmla="*/ 4 w 4"/>
                  <a:gd name="T7" fmla="*/ 0 h 6"/>
                  <a:gd name="T8" fmla="*/ 4 w 4"/>
                  <a:gd name="T9" fmla="*/ 4 h 6"/>
                  <a:gd name="T10" fmla="*/ 4 w 4"/>
                  <a:gd name="T11" fmla="*/ 6 h 6"/>
                  <a:gd name="T12" fmla="*/ 0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lnTo>
                      <a:pt x="0" y="6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4" name="Freeform 40"/>
              <p:cNvSpPr>
                <a:spLocks/>
              </p:cNvSpPr>
              <p:nvPr/>
            </p:nvSpPr>
            <p:spPr bwMode="auto">
              <a:xfrm>
                <a:off x="3194753" y="2463288"/>
                <a:ext cx="4253" cy="6379"/>
              </a:xfrm>
              <a:custGeom>
                <a:avLst/>
                <a:gdLst>
                  <a:gd name="T0" fmla="*/ 0 w 4"/>
                  <a:gd name="T1" fmla="*/ 6 h 6"/>
                  <a:gd name="T2" fmla="*/ 0 w 4"/>
                  <a:gd name="T3" fmla="*/ 6 h 6"/>
                  <a:gd name="T4" fmla="*/ 0 w 4"/>
                  <a:gd name="T5" fmla="*/ 2 h 6"/>
                  <a:gd name="T6" fmla="*/ 2 w 4"/>
                  <a:gd name="T7" fmla="*/ 0 h 6"/>
                  <a:gd name="T8" fmla="*/ 4 w 4"/>
                  <a:gd name="T9" fmla="*/ 0 h 6"/>
                  <a:gd name="T10" fmla="*/ 2 w 4"/>
                  <a:gd name="T11" fmla="*/ 4 h 6"/>
                  <a:gd name="T12" fmla="*/ 0 w 4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6">
                    <a:moveTo>
                      <a:pt x="0" y="6"/>
                    </a:moveTo>
                    <a:lnTo>
                      <a:pt x="0" y="6"/>
                    </a:lnTo>
                    <a:lnTo>
                      <a:pt x="0" y="2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2" y="4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5" name="Freeform 41"/>
              <p:cNvSpPr>
                <a:spLocks/>
              </p:cNvSpPr>
              <p:nvPr/>
            </p:nvSpPr>
            <p:spPr bwMode="auto">
              <a:xfrm>
                <a:off x="3036339" y="2459035"/>
                <a:ext cx="6379" cy="4253"/>
              </a:xfrm>
              <a:custGeom>
                <a:avLst/>
                <a:gdLst>
                  <a:gd name="T0" fmla="*/ 0 w 6"/>
                  <a:gd name="T1" fmla="*/ 2 h 4"/>
                  <a:gd name="T2" fmla="*/ 4 w 6"/>
                  <a:gd name="T3" fmla="*/ 4 h 4"/>
                  <a:gd name="T4" fmla="*/ 6 w 6"/>
                  <a:gd name="T5" fmla="*/ 2 h 4"/>
                  <a:gd name="T6" fmla="*/ 2 w 6"/>
                  <a:gd name="T7" fmla="*/ 0 h 4"/>
                  <a:gd name="T8" fmla="*/ 0 w 6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4">
                    <a:moveTo>
                      <a:pt x="0" y="2"/>
                    </a:moveTo>
                    <a:lnTo>
                      <a:pt x="4" y="4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6" name="Freeform 42"/>
              <p:cNvSpPr>
                <a:spLocks/>
              </p:cNvSpPr>
              <p:nvPr/>
            </p:nvSpPr>
            <p:spPr bwMode="auto">
              <a:xfrm>
                <a:off x="3053350" y="2465415"/>
                <a:ext cx="6379" cy="4253"/>
              </a:xfrm>
              <a:custGeom>
                <a:avLst/>
                <a:gdLst>
                  <a:gd name="T0" fmla="*/ 0 w 6"/>
                  <a:gd name="T1" fmla="*/ 0 h 4"/>
                  <a:gd name="T2" fmla="*/ 0 w 6"/>
                  <a:gd name="T3" fmla="*/ 0 h 4"/>
                  <a:gd name="T4" fmla="*/ 0 w 6"/>
                  <a:gd name="T5" fmla="*/ 2 h 4"/>
                  <a:gd name="T6" fmla="*/ 6 w 6"/>
                  <a:gd name="T7" fmla="*/ 4 h 4"/>
                  <a:gd name="T8" fmla="*/ 6 w 6"/>
                  <a:gd name="T9" fmla="*/ 4 h 4"/>
                  <a:gd name="T10" fmla="*/ 6 w 6"/>
                  <a:gd name="T11" fmla="*/ 2 h 4"/>
                  <a:gd name="T12" fmla="*/ 0 w 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4">
                    <a:moveTo>
                      <a:pt x="0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6" y="4"/>
                    </a:lnTo>
                    <a:lnTo>
                      <a:pt x="6" y="4"/>
                    </a:lnTo>
                    <a:lnTo>
                      <a:pt x="6" y="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7" name="Freeform 43"/>
              <p:cNvSpPr>
                <a:spLocks/>
              </p:cNvSpPr>
              <p:nvPr/>
            </p:nvSpPr>
            <p:spPr bwMode="auto">
              <a:xfrm>
                <a:off x="3066108" y="2467541"/>
                <a:ext cx="4253" cy="4253"/>
              </a:xfrm>
              <a:custGeom>
                <a:avLst/>
                <a:gdLst>
                  <a:gd name="T0" fmla="*/ 2 w 4"/>
                  <a:gd name="T1" fmla="*/ 0 h 4"/>
                  <a:gd name="T2" fmla="*/ 0 w 4"/>
                  <a:gd name="T3" fmla="*/ 0 h 4"/>
                  <a:gd name="T4" fmla="*/ 2 w 4"/>
                  <a:gd name="T5" fmla="*/ 2 h 4"/>
                  <a:gd name="T6" fmla="*/ 2 w 4"/>
                  <a:gd name="T7" fmla="*/ 4 h 4"/>
                  <a:gd name="T8" fmla="*/ 4 w 4"/>
                  <a:gd name="T9" fmla="*/ 2 h 4"/>
                  <a:gd name="T10" fmla="*/ 2 w 4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4" y="2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8" name="Freeform 44"/>
              <p:cNvSpPr>
                <a:spLocks noEditPoints="1"/>
              </p:cNvSpPr>
              <p:nvPr/>
            </p:nvSpPr>
            <p:spPr bwMode="auto">
              <a:xfrm>
                <a:off x="3145846" y="2328264"/>
                <a:ext cx="23390" cy="18074"/>
              </a:xfrm>
              <a:custGeom>
                <a:avLst/>
                <a:gdLst>
                  <a:gd name="T0" fmla="*/ 2 w 22"/>
                  <a:gd name="T1" fmla="*/ 17 h 17"/>
                  <a:gd name="T2" fmla="*/ 0 w 22"/>
                  <a:gd name="T3" fmla="*/ 17 h 17"/>
                  <a:gd name="T4" fmla="*/ 0 w 22"/>
                  <a:gd name="T5" fmla="*/ 15 h 17"/>
                  <a:gd name="T6" fmla="*/ 6 w 22"/>
                  <a:gd name="T7" fmla="*/ 17 h 17"/>
                  <a:gd name="T8" fmla="*/ 4 w 22"/>
                  <a:gd name="T9" fmla="*/ 17 h 17"/>
                  <a:gd name="T10" fmla="*/ 2 w 22"/>
                  <a:gd name="T11" fmla="*/ 17 h 17"/>
                  <a:gd name="T12" fmla="*/ 22 w 22"/>
                  <a:gd name="T13" fmla="*/ 2 h 17"/>
                  <a:gd name="T14" fmla="*/ 20 w 22"/>
                  <a:gd name="T15" fmla="*/ 0 h 17"/>
                  <a:gd name="T16" fmla="*/ 16 w 22"/>
                  <a:gd name="T17" fmla="*/ 2 h 17"/>
                  <a:gd name="T18" fmla="*/ 22 w 22"/>
                  <a:gd name="T1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17">
                    <a:moveTo>
                      <a:pt x="2" y="17"/>
                    </a:moveTo>
                    <a:lnTo>
                      <a:pt x="0" y="17"/>
                    </a:lnTo>
                    <a:lnTo>
                      <a:pt x="0" y="15"/>
                    </a:lnTo>
                    <a:lnTo>
                      <a:pt x="6" y="17"/>
                    </a:lnTo>
                    <a:lnTo>
                      <a:pt x="4" y="17"/>
                    </a:lnTo>
                    <a:lnTo>
                      <a:pt x="2" y="17"/>
                    </a:lnTo>
                    <a:close/>
                    <a:moveTo>
                      <a:pt x="22" y="2"/>
                    </a:moveTo>
                    <a:lnTo>
                      <a:pt x="20" y="0"/>
                    </a:lnTo>
                    <a:lnTo>
                      <a:pt x="16" y="2"/>
                    </a:lnTo>
                    <a:lnTo>
                      <a:pt x="22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99" name="Freeform 45"/>
              <p:cNvSpPr>
                <a:spLocks/>
              </p:cNvSpPr>
              <p:nvPr/>
            </p:nvSpPr>
            <p:spPr bwMode="auto">
              <a:xfrm>
                <a:off x="3169237" y="2324012"/>
                <a:ext cx="8506" cy="4253"/>
              </a:xfrm>
              <a:custGeom>
                <a:avLst/>
                <a:gdLst>
                  <a:gd name="T0" fmla="*/ 0 w 8"/>
                  <a:gd name="T1" fmla="*/ 4 h 4"/>
                  <a:gd name="T2" fmla="*/ 2 w 8"/>
                  <a:gd name="T3" fmla="*/ 4 h 4"/>
                  <a:gd name="T4" fmla="*/ 8 w 8"/>
                  <a:gd name="T5" fmla="*/ 2 h 4"/>
                  <a:gd name="T6" fmla="*/ 6 w 8"/>
                  <a:gd name="T7" fmla="*/ 0 h 4"/>
                  <a:gd name="T8" fmla="*/ 0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0" y="4"/>
                    </a:moveTo>
                    <a:lnTo>
                      <a:pt x="2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0" name="Freeform 46"/>
              <p:cNvSpPr>
                <a:spLocks/>
              </p:cNvSpPr>
              <p:nvPr/>
            </p:nvSpPr>
            <p:spPr bwMode="auto">
              <a:xfrm>
                <a:off x="2674858" y="2414383"/>
                <a:ext cx="44653" cy="29769"/>
              </a:xfrm>
              <a:custGeom>
                <a:avLst/>
                <a:gdLst>
                  <a:gd name="T0" fmla="*/ 38 w 42"/>
                  <a:gd name="T1" fmla="*/ 14 h 28"/>
                  <a:gd name="T2" fmla="*/ 36 w 42"/>
                  <a:gd name="T3" fmla="*/ 14 h 28"/>
                  <a:gd name="T4" fmla="*/ 32 w 42"/>
                  <a:gd name="T5" fmla="*/ 12 h 28"/>
                  <a:gd name="T6" fmla="*/ 30 w 42"/>
                  <a:gd name="T7" fmla="*/ 10 h 28"/>
                  <a:gd name="T8" fmla="*/ 26 w 42"/>
                  <a:gd name="T9" fmla="*/ 6 h 28"/>
                  <a:gd name="T10" fmla="*/ 22 w 42"/>
                  <a:gd name="T11" fmla="*/ 2 h 28"/>
                  <a:gd name="T12" fmla="*/ 18 w 42"/>
                  <a:gd name="T13" fmla="*/ 0 h 28"/>
                  <a:gd name="T14" fmla="*/ 14 w 42"/>
                  <a:gd name="T15" fmla="*/ 2 h 28"/>
                  <a:gd name="T16" fmla="*/ 10 w 42"/>
                  <a:gd name="T17" fmla="*/ 4 h 28"/>
                  <a:gd name="T18" fmla="*/ 8 w 42"/>
                  <a:gd name="T19" fmla="*/ 12 h 28"/>
                  <a:gd name="T20" fmla="*/ 2 w 42"/>
                  <a:gd name="T21" fmla="*/ 14 h 28"/>
                  <a:gd name="T22" fmla="*/ 0 w 42"/>
                  <a:gd name="T23" fmla="*/ 16 h 28"/>
                  <a:gd name="T24" fmla="*/ 2 w 42"/>
                  <a:gd name="T25" fmla="*/ 18 h 28"/>
                  <a:gd name="T26" fmla="*/ 6 w 42"/>
                  <a:gd name="T27" fmla="*/ 18 h 28"/>
                  <a:gd name="T28" fmla="*/ 6 w 42"/>
                  <a:gd name="T29" fmla="*/ 20 h 28"/>
                  <a:gd name="T30" fmla="*/ 8 w 42"/>
                  <a:gd name="T31" fmla="*/ 20 h 28"/>
                  <a:gd name="T32" fmla="*/ 16 w 42"/>
                  <a:gd name="T33" fmla="*/ 22 h 28"/>
                  <a:gd name="T34" fmla="*/ 20 w 42"/>
                  <a:gd name="T35" fmla="*/ 24 h 28"/>
                  <a:gd name="T36" fmla="*/ 28 w 42"/>
                  <a:gd name="T37" fmla="*/ 26 h 28"/>
                  <a:gd name="T38" fmla="*/ 28 w 42"/>
                  <a:gd name="T39" fmla="*/ 28 h 28"/>
                  <a:gd name="T40" fmla="*/ 38 w 42"/>
                  <a:gd name="T41" fmla="*/ 28 h 28"/>
                  <a:gd name="T42" fmla="*/ 40 w 42"/>
                  <a:gd name="T43" fmla="*/ 26 h 28"/>
                  <a:gd name="T44" fmla="*/ 40 w 42"/>
                  <a:gd name="T45" fmla="*/ 24 h 28"/>
                  <a:gd name="T46" fmla="*/ 42 w 42"/>
                  <a:gd name="T47" fmla="*/ 24 h 28"/>
                  <a:gd name="T48" fmla="*/ 42 w 42"/>
                  <a:gd name="T49" fmla="*/ 14 h 28"/>
                  <a:gd name="T50" fmla="*/ 38 w 42"/>
                  <a:gd name="T51" fmla="*/ 1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2" h="28">
                    <a:moveTo>
                      <a:pt x="38" y="14"/>
                    </a:moveTo>
                    <a:lnTo>
                      <a:pt x="36" y="14"/>
                    </a:lnTo>
                    <a:lnTo>
                      <a:pt x="32" y="12"/>
                    </a:lnTo>
                    <a:lnTo>
                      <a:pt x="30" y="10"/>
                    </a:lnTo>
                    <a:lnTo>
                      <a:pt x="26" y="6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4" y="2"/>
                    </a:lnTo>
                    <a:lnTo>
                      <a:pt x="10" y="4"/>
                    </a:lnTo>
                    <a:lnTo>
                      <a:pt x="8" y="12"/>
                    </a:lnTo>
                    <a:lnTo>
                      <a:pt x="2" y="14"/>
                    </a:lnTo>
                    <a:lnTo>
                      <a:pt x="0" y="16"/>
                    </a:lnTo>
                    <a:lnTo>
                      <a:pt x="2" y="18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8" y="20"/>
                    </a:lnTo>
                    <a:lnTo>
                      <a:pt x="16" y="22"/>
                    </a:lnTo>
                    <a:lnTo>
                      <a:pt x="20" y="24"/>
                    </a:lnTo>
                    <a:lnTo>
                      <a:pt x="28" y="26"/>
                    </a:lnTo>
                    <a:lnTo>
                      <a:pt x="28" y="28"/>
                    </a:lnTo>
                    <a:lnTo>
                      <a:pt x="38" y="28"/>
                    </a:lnTo>
                    <a:lnTo>
                      <a:pt x="40" y="26"/>
                    </a:lnTo>
                    <a:lnTo>
                      <a:pt x="40" y="24"/>
                    </a:lnTo>
                    <a:lnTo>
                      <a:pt x="42" y="24"/>
                    </a:lnTo>
                    <a:lnTo>
                      <a:pt x="42" y="14"/>
                    </a:lnTo>
                    <a:lnTo>
                      <a:pt x="38" y="1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1" name="Freeform 47"/>
              <p:cNvSpPr>
                <a:spLocks/>
              </p:cNvSpPr>
              <p:nvPr/>
            </p:nvSpPr>
            <p:spPr bwMode="auto">
              <a:xfrm>
                <a:off x="2638709" y="2350591"/>
                <a:ext cx="76549" cy="80802"/>
              </a:xfrm>
              <a:custGeom>
                <a:avLst/>
                <a:gdLst>
                  <a:gd name="T0" fmla="*/ 42 w 72"/>
                  <a:gd name="T1" fmla="*/ 72 h 76"/>
                  <a:gd name="T2" fmla="*/ 44 w 72"/>
                  <a:gd name="T3" fmla="*/ 64 h 76"/>
                  <a:gd name="T4" fmla="*/ 48 w 72"/>
                  <a:gd name="T5" fmla="*/ 62 h 76"/>
                  <a:gd name="T6" fmla="*/ 52 w 72"/>
                  <a:gd name="T7" fmla="*/ 60 h 76"/>
                  <a:gd name="T8" fmla="*/ 56 w 72"/>
                  <a:gd name="T9" fmla="*/ 52 h 76"/>
                  <a:gd name="T10" fmla="*/ 70 w 72"/>
                  <a:gd name="T11" fmla="*/ 42 h 76"/>
                  <a:gd name="T12" fmla="*/ 72 w 72"/>
                  <a:gd name="T13" fmla="*/ 38 h 76"/>
                  <a:gd name="T14" fmla="*/ 68 w 72"/>
                  <a:gd name="T15" fmla="*/ 36 h 76"/>
                  <a:gd name="T16" fmla="*/ 66 w 72"/>
                  <a:gd name="T17" fmla="*/ 34 h 76"/>
                  <a:gd name="T18" fmla="*/ 64 w 72"/>
                  <a:gd name="T19" fmla="*/ 34 h 76"/>
                  <a:gd name="T20" fmla="*/ 56 w 72"/>
                  <a:gd name="T21" fmla="*/ 34 h 76"/>
                  <a:gd name="T22" fmla="*/ 58 w 72"/>
                  <a:gd name="T23" fmla="*/ 0 h 76"/>
                  <a:gd name="T24" fmla="*/ 28 w 72"/>
                  <a:gd name="T25" fmla="*/ 0 h 76"/>
                  <a:gd name="T26" fmla="*/ 26 w 72"/>
                  <a:gd name="T27" fmla="*/ 10 h 76"/>
                  <a:gd name="T28" fmla="*/ 20 w 72"/>
                  <a:gd name="T29" fmla="*/ 10 h 76"/>
                  <a:gd name="T30" fmla="*/ 26 w 72"/>
                  <a:gd name="T31" fmla="*/ 16 h 76"/>
                  <a:gd name="T32" fmla="*/ 34 w 72"/>
                  <a:gd name="T33" fmla="*/ 26 h 76"/>
                  <a:gd name="T34" fmla="*/ 32 w 72"/>
                  <a:gd name="T35" fmla="*/ 32 h 76"/>
                  <a:gd name="T36" fmla="*/ 12 w 72"/>
                  <a:gd name="T37" fmla="*/ 32 h 76"/>
                  <a:gd name="T38" fmla="*/ 0 w 72"/>
                  <a:gd name="T39" fmla="*/ 50 h 76"/>
                  <a:gd name="T40" fmla="*/ 0 w 72"/>
                  <a:gd name="T41" fmla="*/ 60 h 76"/>
                  <a:gd name="T42" fmla="*/ 4 w 72"/>
                  <a:gd name="T43" fmla="*/ 64 h 76"/>
                  <a:gd name="T44" fmla="*/ 14 w 72"/>
                  <a:gd name="T45" fmla="*/ 70 h 76"/>
                  <a:gd name="T46" fmla="*/ 16 w 72"/>
                  <a:gd name="T47" fmla="*/ 74 h 76"/>
                  <a:gd name="T48" fmla="*/ 20 w 72"/>
                  <a:gd name="T49" fmla="*/ 74 h 76"/>
                  <a:gd name="T50" fmla="*/ 22 w 72"/>
                  <a:gd name="T51" fmla="*/ 72 h 76"/>
                  <a:gd name="T52" fmla="*/ 26 w 72"/>
                  <a:gd name="T53" fmla="*/ 72 h 76"/>
                  <a:gd name="T54" fmla="*/ 34 w 72"/>
                  <a:gd name="T55" fmla="*/ 76 h 76"/>
                  <a:gd name="T56" fmla="*/ 36 w 72"/>
                  <a:gd name="T57" fmla="*/ 74 h 76"/>
                  <a:gd name="T58" fmla="*/ 42 w 72"/>
                  <a:gd name="T59" fmla="*/ 7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2" h="76">
                    <a:moveTo>
                      <a:pt x="42" y="72"/>
                    </a:moveTo>
                    <a:lnTo>
                      <a:pt x="44" y="64"/>
                    </a:lnTo>
                    <a:lnTo>
                      <a:pt x="48" y="62"/>
                    </a:lnTo>
                    <a:lnTo>
                      <a:pt x="52" y="60"/>
                    </a:lnTo>
                    <a:lnTo>
                      <a:pt x="56" y="52"/>
                    </a:lnTo>
                    <a:lnTo>
                      <a:pt x="70" y="42"/>
                    </a:lnTo>
                    <a:lnTo>
                      <a:pt x="72" y="38"/>
                    </a:lnTo>
                    <a:lnTo>
                      <a:pt x="68" y="36"/>
                    </a:lnTo>
                    <a:lnTo>
                      <a:pt x="66" y="34"/>
                    </a:lnTo>
                    <a:lnTo>
                      <a:pt x="64" y="34"/>
                    </a:lnTo>
                    <a:lnTo>
                      <a:pt x="56" y="34"/>
                    </a:lnTo>
                    <a:lnTo>
                      <a:pt x="58" y="0"/>
                    </a:lnTo>
                    <a:lnTo>
                      <a:pt x="28" y="0"/>
                    </a:lnTo>
                    <a:lnTo>
                      <a:pt x="26" y="10"/>
                    </a:lnTo>
                    <a:lnTo>
                      <a:pt x="20" y="10"/>
                    </a:lnTo>
                    <a:lnTo>
                      <a:pt x="26" y="16"/>
                    </a:lnTo>
                    <a:lnTo>
                      <a:pt x="34" y="26"/>
                    </a:lnTo>
                    <a:lnTo>
                      <a:pt x="32" y="32"/>
                    </a:lnTo>
                    <a:lnTo>
                      <a:pt x="12" y="32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4" y="64"/>
                    </a:lnTo>
                    <a:lnTo>
                      <a:pt x="14" y="70"/>
                    </a:lnTo>
                    <a:lnTo>
                      <a:pt x="16" y="74"/>
                    </a:lnTo>
                    <a:lnTo>
                      <a:pt x="20" y="74"/>
                    </a:lnTo>
                    <a:lnTo>
                      <a:pt x="22" y="72"/>
                    </a:lnTo>
                    <a:lnTo>
                      <a:pt x="26" y="72"/>
                    </a:lnTo>
                    <a:lnTo>
                      <a:pt x="34" y="76"/>
                    </a:lnTo>
                    <a:lnTo>
                      <a:pt x="36" y="74"/>
                    </a:lnTo>
                    <a:lnTo>
                      <a:pt x="42" y="7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2" name="Freeform 48"/>
              <p:cNvSpPr>
                <a:spLocks/>
              </p:cNvSpPr>
              <p:nvPr/>
            </p:nvSpPr>
            <p:spPr bwMode="auto">
              <a:xfrm>
                <a:off x="2693995" y="2384612"/>
                <a:ext cx="110571" cy="63791"/>
              </a:xfrm>
              <a:custGeom>
                <a:avLst/>
                <a:gdLst>
                  <a:gd name="T0" fmla="*/ 36 w 104"/>
                  <a:gd name="T1" fmla="*/ 56 h 60"/>
                  <a:gd name="T2" fmla="*/ 40 w 104"/>
                  <a:gd name="T3" fmla="*/ 54 h 60"/>
                  <a:gd name="T4" fmla="*/ 42 w 104"/>
                  <a:gd name="T5" fmla="*/ 46 h 60"/>
                  <a:gd name="T6" fmla="*/ 48 w 104"/>
                  <a:gd name="T7" fmla="*/ 44 h 60"/>
                  <a:gd name="T8" fmla="*/ 50 w 104"/>
                  <a:gd name="T9" fmla="*/ 40 h 60"/>
                  <a:gd name="T10" fmla="*/ 52 w 104"/>
                  <a:gd name="T11" fmla="*/ 40 h 60"/>
                  <a:gd name="T12" fmla="*/ 56 w 104"/>
                  <a:gd name="T13" fmla="*/ 42 h 60"/>
                  <a:gd name="T14" fmla="*/ 58 w 104"/>
                  <a:gd name="T15" fmla="*/ 40 h 60"/>
                  <a:gd name="T16" fmla="*/ 62 w 104"/>
                  <a:gd name="T17" fmla="*/ 40 h 60"/>
                  <a:gd name="T18" fmla="*/ 64 w 104"/>
                  <a:gd name="T19" fmla="*/ 36 h 60"/>
                  <a:gd name="T20" fmla="*/ 68 w 104"/>
                  <a:gd name="T21" fmla="*/ 34 h 60"/>
                  <a:gd name="T22" fmla="*/ 70 w 104"/>
                  <a:gd name="T23" fmla="*/ 28 h 60"/>
                  <a:gd name="T24" fmla="*/ 76 w 104"/>
                  <a:gd name="T25" fmla="*/ 24 h 60"/>
                  <a:gd name="T26" fmla="*/ 78 w 104"/>
                  <a:gd name="T27" fmla="*/ 26 h 60"/>
                  <a:gd name="T28" fmla="*/ 80 w 104"/>
                  <a:gd name="T29" fmla="*/ 28 h 60"/>
                  <a:gd name="T30" fmla="*/ 84 w 104"/>
                  <a:gd name="T31" fmla="*/ 28 h 60"/>
                  <a:gd name="T32" fmla="*/ 88 w 104"/>
                  <a:gd name="T33" fmla="*/ 26 h 60"/>
                  <a:gd name="T34" fmla="*/ 92 w 104"/>
                  <a:gd name="T35" fmla="*/ 26 h 60"/>
                  <a:gd name="T36" fmla="*/ 94 w 104"/>
                  <a:gd name="T37" fmla="*/ 22 h 60"/>
                  <a:gd name="T38" fmla="*/ 98 w 104"/>
                  <a:gd name="T39" fmla="*/ 20 h 60"/>
                  <a:gd name="T40" fmla="*/ 104 w 104"/>
                  <a:gd name="T41" fmla="*/ 20 h 60"/>
                  <a:gd name="T42" fmla="*/ 100 w 104"/>
                  <a:gd name="T43" fmla="*/ 12 h 60"/>
                  <a:gd name="T44" fmla="*/ 96 w 104"/>
                  <a:gd name="T45" fmla="*/ 12 h 60"/>
                  <a:gd name="T46" fmla="*/ 96 w 104"/>
                  <a:gd name="T47" fmla="*/ 14 h 60"/>
                  <a:gd name="T48" fmla="*/ 90 w 104"/>
                  <a:gd name="T49" fmla="*/ 10 h 60"/>
                  <a:gd name="T50" fmla="*/ 90 w 104"/>
                  <a:gd name="T51" fmla="*/ 8 h 60"/>
                  <a:gd name="T52" fmla="*/ 96 w 104"/>
                  <a:gd name="T53" fmla="*/ 8 h 60"/>
                  <a:gd name="T54" fmla="*/ 90 w 104"/>
                  <a:gd name="T55" fmla="*/ 4 h 60"/>
                  <a:gd name="T56" fmla="*/ 80 w 104"/>
                  <a:gd name="T57" fmla="*/ 2 h 60"/>
                  <a:gd name="T58" fmla="*/ 68 w 104"/>
                  <a:gd name="T59" fmla="*/ 2 h 60"/>
                  <a:gd name="T60" fmla="*/ 62 w 104"/>
                  <a:gd name="T61" fmla="*/ 0 h 60"/>
                  <a:gd name="T62" fmla="*/ 58 w 104"/>
                  <a:gd name="T63" fmla="*/ 4 h 60"/>
                  <a:gd name="T64" fmla="*/ 52 w 104"/>
                  <a:gd name="T65" fmla="*/ 4 h 60"/>
                  <a:gd name="T66" fmla="*/ 50 w 104"/>
                  <a:gd name="T67" fmla="*/ 6 h 60"/>
                  <a:gd name="T68" fmla="*/ 42 w 104"/>
                  <a:gd name="T69" fmla="*/ 6 h 60"/>
                  <a:gd name="T70" fmla="*/ 34 w 104"/>
                  <a:gd name="T71" fmla="*/ 4 h 60"/>
                  <a:gd name="T72" fmla="*/ 30 w 104"/>
                  <a:gd name="T73" fmla="*/ 2 h 60"/>
                  <a:gd name="T74" fmla="*/ 26 w 104"/>
                  <a:gd name="T75" fmla="*/ 6 h 60"/>
                  <a:gd name="T76" fmla="*/ 20 w 104"/>
                  <a:gd name="T77" fmla="*/ 6 h 60"/>
                  <a:gd name="T78" fmla="*/ 18 w 104"/>
                  <a:gd name="T79" fmla="*/ 10 h 60"/>
                  <a:gd name="T80" fmla="*/ 4 w 104"/>
                  <a:gd name="T81" fmla="*/ 20 h 60"/>
                  <a:gd name="T82" fmla="*/ 0 w 104"/>
                  <a:gd name="T83" fmla="*/ 28 h 60"/>
                  <a:gd name="T84" fmla="*/ 4 w 104"/>
                  <a:gd name="T85" fmla="*/ 30 h 60"/>
                  <a:gd name="T86" fmla="*/ 8 w 104"/>
                  <a:gd name="T87" fmla="*/ 34 h 60"/>
                  <a:gd name="T88" fmla="*/ 12 w 104"/>
                  <a:gd name="T89" fmla="*/ 38 h 60"/>
                  <a:gd name="T90" fmla="*/ 14 w 104"/>
                  <a:gd name="T91" fmla="*/ 40 h 60"/>
                  <a:gd name="T92" fmla="*/ 18 w 104"/>
                  <a:gd name="T93" fmla="*/ 42 h 60"/>
                  <a:gd name="T94" fmla="*/ 20 w 104"/>
                  <a:gd name="T95" fmla="*/ 42 h 60"/>
                  <a:gd name="T96" fmla="*/ 24 w 104"/>
                  <a:gd name="T97" fmla="*/ 42 h 60"/>
                  <a:gd name="T98" fmla="*/ 24 w 104"/>
                  <a:gd name="T99" fmla="*/ 52 h 60"/>
                  <a:gd name="T100" fmla="*/ 30 w 104"/>
                  <a:gd name="T101" fmla="*/ 52 h 60"/>
                  <a:gd name="T102" fmla="*/ 28 w 104"/>
                  <a:gd name="T103" fmla="*/ 56 h 60"/>
                  <a:gd name="T104" fmla="*/ 30 w 104"/>
                  <a:gd name="T105" fmla="*/ 60 h 60"/>
                  <a:gd name="T106" fmla="*/ 34 w 104"/>
                  <a:gd name="T107" fmla="*/ 60 h 60"/>
                  <a:gd name="T108" fmla="*/ 36 w 104"/>
                  <a:gd name="T109" fmla="*/ 5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04" h="60">
                    <a:moveTo>
                      <a:pt x="36" y="56"/>
                    </a:moveTo>
                    <a:lnTo>
                      <a:pt x="40" y="54"/>
                    </a:lnTo>
                    <a:lnTo>
                      <a:pt x="42" y="46"/>
                    </a:lnTo>
                    <a:lnTo>
                      <a:pt x="48" y="44"/>
                    </a:lnTo>
                    <a:lnTo>
                      <a:pt x="50" y="40"/>
                    </a:lnTo>
                    <a:lnTo>
                      <a:pt x="52" y="40"/>
                    </a:lnTo>
                    <a:lnTo>
                      <a:pt x="56" y="42"/>
                    </a:lnTo>
                    <a:lnTo>
                      <a:pt x="58" y="40"/>
                    </a:lnTo>
                    <a:lnTo>
                      <a:pt x="62" y="40"/>
                    </a:lnTo>
                    <a:lnTo>
                      <a:pt x="64" y="36"/>
                    </a:lnTo>
                    <a:lnTo>
                      <a:pt x="68" y="34"/>
                    </a:lnTo>
                    <a:lnTo>
                      <a:pt x="70" y="28"/>
                    </a:lnTo>
                    <a:lnTo>
                      <a:pt x="76" y="24"/>
                    </a:lnTo>
                    <a:lnTo>
                      <a:pt x="78" y="26"/>
                    </a:lnTo>
                    <a:lnTo>
                      <a:pt x="80" y="28"/>
                    </a:lnTo>
                    <a:lnTo>
                      <a:pt x="84" y="28"/>
                    </a:lnTo>
                    <a:lnTo>
                      <a:pt x="88" y="26"/>
                    </a:lnTo>
                    <a:lnTo>
                      <a:pt x="92" y="26"/>
                    </a:lnTo>
                    <a:lnTo>
                      <a:pt x="94" y="22"/>
                    </a:lnTo>
                    <a:lnTo>
                      <a:pt x="98" y="20"/>
                    </a:lnTo>
                    <a:lnTo>
                      <a:pt x="104" y="20"/>
                    </a:lnTo>
                    <a:lnTo>
                      <a:pt x="100" y="12"/>
                    </a:lnTo>
                    <a:lnTo>
                      <a:pt x="96" y="12"/>
                    </a:lnTo>
                    <a:lnTo>
                      <a:pt x="96" y="14"/>
                    </a:lnTo>
                    <a:lnTo>
                      <a:pt x="90" y="10"/>
                    </a:lnTo>
                    <a:lnTo>
                      <a:pt x="90" y="8"/>
                    </a:lnTo>
                    <a:lnTo>
                      <a:pt x="96" y="8"/>
                    </a:lnTo>
                    <a:lnTo>
                      <a:pt x="90" y="4"/>
                    </a:lnTo>
                    <a:lnTo>
                      <a:pt x="80" y="2"/>
                    </a:lnTo>
                    <a:lnTo>
                      <a:pt x="68" y="2"/>
                    </a:lnTo>
                    <a:lnTo>
                      <a:pt x="62" y="0"/>
                    </a:lnTo>
                    <a:lnTo>
                      <a:pt x="58" y="4"/>
                    </a:lnTo>
                    <a:lnTo>
                      <a:pt x="52" y="4"/>
                    </a:lnTo>
                    <a:lnTo>
                      <a:pt x="50" y="6"/>
                    </a:lnTo>
                    <a:lnTo>
                      <a:pt x="42" y="6"/>
                    </a:lnTo>
                    <a:lnTo>
                      <a:pt x="34" y="4"/>
                    </a:lnTo>
                    <a:lnTo>
                      <a:pt x="30" y="2"/>
                    </a:lnTo>
                    <a:lnTo>
                      <a:pt x="26" y="6"/>
                    </a:lnTo>
                    <a:lnTo>
                      <a:pt x="20" y="6"/>
                    </a:lnTo>
                    <a:lnTo>
                      <a:pt x="18" y="10"/>
                    </a:lnTo>
                    <a:lnTo>
                      <a:pt x="4" y="20"/>
                    </a:lnTo>
                    <a:lnTo>
                      <a:pt x="0" y="28"/>
                    </a:lnTo>
                    <a:lnTo>
                      <a:pt x="4" y="30"/>
                    </a:lnTo>
                    <a:lnTo>
                      <a:pt x="8" y="34"/>
                    </a:lnTo>
                    <a:lnTo>
                      <a:pt x="12" y="38"/>
                    </a:lnTo>
                    <a:lnTo>
                      <a:pt x="14" y="40"/>
                    </a:lnTo>
                    <a:lnTo>
                      <a:pt x="18" y="42"/>
                    </a:lnTo>
                    <a:lnTo>
                      <a:pt x="20" y="42"/>
                    </a:lnTo>
                    <a:lnTo>
                      <a:pt x="24" y="42"/>
                    </a:lnTo>
                    <a:lnTo>
                      <a:pt x="24" y="52"/>
                    </a:lnTo>
                    <a:lnTo>
                      <a:pt x="30" y="52"/>
                    </a:lnTo>
                    <a:lnTo>
                      <a:pt x="28" y="56"/>
                    </a:lnTo>
                    <a:lnTo>
                      <a:pt x="30" y="60"/>
                    </a:lnTo>
                    <a:lnTo>
                      <a:pt x="34" y="60"/>
                    </a:lnTo>
                    <a:lnTo>
                      <a:pt x="36" y="5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3" name="Freeform 50"/>
              <p:cNvSpPr>
                <a:spLocks/>
              </p:cNvSpPr>
              <p:nvPr/>
            </p:nvSpPr>
            <p:spPr bwMode="auto">
              <a:xfrm>
                <a:off x="2745028" y="2484552"/>
                <a:ext cx="63791" cy="68044"/>
              </a:xfrm>
              <a:custGeom>
                <a:avLst/>
                <a:gdLst>
                  <a:gd name="T0" fmla="*/ 52 w 60"/>
                  <a:gd name="T1" fmla="*/ 58 h 64"/>
                  <a:gd name="T2" fmla="*/ 52 w 60"/>
                  <a:gd name="T3" fmla="*/ 52 h 64"/>
                  <a:gd name="T4" fmla="*/ 56 w 60"/>
                  <a:gd name="T5" fmla="*/ 50 h 64"/>
                  <a:gd name="T6" fmla="*/ 56 w 60"/>
                  <a:gd name="T7" fmla="*/ 48 h 64"/>
                  <a:gd name="T8" fmla="*/ 54 w 60"/>
                  <a:gd name="T9" fmla="*/ 44 h 64"/>
                  <a:gd name="T10" fmla="*/ 54 w 60"/>
                  <a:gd name="T11" fmla="*/ 38 h 64"/>
                  <a:gd name="T12" fmla="*/ 54 w 60"/>
                  <a:gd name="T13" fmla="*/ 36 h 64"/>
                  <a:gd name="T14" fmla="*/ 58 w 60"/>
                  <a:gd name="T15" fmla="*/ 38 h 64"/>
                  <a:gd name="T16" fmla="*/ 60 w 60"/>
                  <a:gd name="T17" fmla="*/ 36 h 64"/>
                  <a:gd name="T18" fmla="*/ 56 w 60"/>
                  <a:gd name="T19" fmla="*/ 32 h 64"/>
                  <a:gd name="T20" fmla="*/ 46 w 60"/>
                  <a:gd name="T21" fmla="*/ 22 h 64"/>
                  <a:gd name="T22" fmla="*/ 42 w 60"/>
                  <a:gd name="T23" fmla="*/ 18 h 64"/>
                  <a:gd name="T24" fmla="*/ 42 w 60"/>
                  <a:gd name="T25" fmla="*/ 12 h 64"/>
                  <a:gd name="T26" fmla="*/ 40 w 60"/>
                  <a:gd name="T27" fmla="*/ 8 h 64"/>
                  <a:gd name="T28" fmla="*/ 36 w 60"/>
                  <a:gd name="T29" fmla="*/ 12 h 64"/>
                  <a:gd name="T30" fmla="*/ 30 w 60"/>
                  <a:gd name="T31" fmla="*/ 12 h 64"/>
                  <a:gd name="T32" fmla="*/ 30 w 60"/>
                  <a:gd name="T33" fmla="*/ 10 h 64"/>
                  <a:gd name="T34" fmla="*/ 26 w 60"/>
                  <a:gd name="T35" fmla="*/ 6 h 64"/>
                  <a:gd name="T36" fmla="*/ 22 w 60"/>
                  <a:gd name="T37" fmla="*/ 6 h 64"/>
                  <a:gd name="T38" fmla="*/ 18 w 60"/>
                  <a:gd name="T39" fmla="*/ 6 h 64"/>
                  <a:gd name="T40" fmla="*/ 10 w 60"/>
                  <a:gd name="T41" fmla="*/ 2 h 64"/>
                  <a:gd name="T42" fmla="*/ 4 w 60"/>
                  <a:gd name="T43" fmla="*/ 0 h 64"/>
                  <a:gd name="T44" fmla="*/ 0 w 60"/>
                  <a:gd name="T45" fmla="*/ 6 h 64"/>
                  <a:gd name="T46" fmla="*/ 4 w 60"/>
                  <a:gd name="T47" fmla="*/ 10 h 64"/>
                  <a:gd name="T48" fmla="*/ 4 w 60"/>
                  <a:gd name="T49" fmla="*/ 16 h 64"/>
                  <a:gd name="T50" fmla="*/ 2 w 60"/>
                  <a:gd name="T51" fmla="*/ 18 h 64"/>
                  <a:gd name="T52" fmla="*/ 0 w 60"/>
                  <a:gd name="T53" fmla="*/ 24 h 64"/>
                  <a:gd name="T54" fmla="*/ 4 w 60"/>
                  <a:gd name="T55" fmla="*/ 28 h 64"/>
                  <a:gd name="T56" fmla="*/ 8 w 60"/>
                  <a:gd name="T57" fmla="*/ 28 h 64"/>
                  <a:gd name="T58" fmla="*/ 12 w 60"/>
                  <a:gd name="T59" fmla="*/ 32 h 64"/>
                  <a:gd name="T60" fmla="*/ 14 w 60"/>
                  <a:gd name="T61" fmla="*/ 32 h 64"/>
                  <a:gd name="T62" fmla="*/ 14 w 60"/>
                  <a:gd name="T63" fmla="*/ 30 h 64"/>
                  <a:gd name="T64" fmla="*/ 16 w 60"/>
                  <a:gd name="T65" fmla="*/ 30 h 64"/>
                  <a:gd name="T66" fmla="*/ 14 w 60"/>
                  <a:gd name="T67" fmla="*/ 24 h 64"/>
                  <a:gd name="T68" fmla="*/ 14 w 60"/>
                  <a:gd name="T69" fmla="*/ 22 h 64"/>
                  <a:gd name="T70" fmla="*/ 16 w 60"/>
                  <a:gd name="T71" fmla="*/ 22 h 64"/>
                  <a:gd name="T72" fmla="*/ 18 w 60"/>
                  <a:gd name="T73" fmla="*/ 24 h 64"/>
                  <a:gd name="T74" fmla="*/ 22 w 60"/>
                  <a:gd name="T75" fmla="*/ 28 h 64"/>
                  <a:gd name="T76" fmla="*/ 20 w 60"/>
                  <a:gd name="T77" fmla="*/ 30 h 64"/>
                  <a:gd name="T78" fmla="*/ 22 w 60"/>
                  <a:gd name="T79" fmla="*/ 34 h 64"/>
                  <a:gd name="T80" fmla="*/ 28 w 60"/>
                  <a:gd name="T81" fmla="*/ 36 h 64"/>
                  <a:gd name="T82" fmla="*/ 34 w 60"/>
                  <a:gd name="T83" fmla="*/ 40 h 64"/>
                  <a:gd name="T84" fmla="*/ 38 w 60"/>
                  <a:gd name="T85" fmla="*/ 40 h 64"/>
                  <a:gd name="T86" fmla="*/ 40 w 60"/>
                  <a:gd name="T87" fmla="*/ 42 h 64"/>
                  <a:gd name="T88" fmla="*/ 40 w 60"/>
                  <a:gd name="T89" fmla="*/ 48 h 64"/>
                  <a:gd name="T90" fmla="*/ 36 w 60"/>
                  <a:gd name="T91" fmla="*/ 50 h 64"/>
                  <a:gd name="T92" fmla="*/ 38 w 60"/>
                  <a:gd name="T93" fmla="*/ 56 h 64"/>
                  <a:gd name="T94" fmla="*/ 42 w 60"/>
                  <a:gd name="T95" fmla="*/ 58 h 64"/>
                  <a:gd name="T96" fmla="*/ 42 w 60"/>
                  <a:gd name="T97" fmla="*/ 56 h 64"/>
                  <a:gd name="T98" fmla="*/ 42 w 60"/>
                  <a:gd name="T99" fmla="*/ 54 h 64"/>
                  <a:gd name="T100" fmla="*/ 42 w 60"/>
                  <a:gd name="T101" fmla="*/ 52 h 64"/>
                  <a:gd name="T102" fmla="*/ 46 w 60"/>
                  <a:gd name="T103" fmla="*/ 54 h 64"/>
                  <a:gd name="T104" fmla="*/ 46 w 60"/>
                  <a:gd name="T105" fmla="*/ 56 h 64"/>
                  <a:gd name="T106" fmla="*/ 48 w 60"/>
                  <a:gd name="T107" fmla="*/ 60 h 64"/>
                  <a:gd name="T108" fmla="*/ 50 w 60"/>
                  <a:gd name="T109" fmla="*/ 64 h 64"/>
                  <a:gd name="T110" fmla="*/ 50 w 60"/>
                  <a:gd name="T111" fmla="*/ 64 h 64"/>
                  <a:gd name="T112" fmla="*/ 52 w 60"/>
                  <a:gd name="T113" fmla="*/ 62 h 64"/>
                  <a:gd name="T114" fmla="*/ 50 w 60"/>
                  <a:gd name="T115" fmla="*/ 60 h 64"/>
                  <a:gd name="T116" fmla="*/ 52 w 60"/>
                  <a:gd name="T117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0" h="64">
                    <a:moveTo>
                      <a:pt x="52" y="58"/>
                    </a:moveTo>
                    <a:lnTo>
                      <a:pt x="52" y="52"/>
                    </a:lnTo>
                    <a:lnTo>
                      <a:pt x="56" y="50"/>
                    </a:lnTo>
                    <a:lnTo>
                      <a:pt x="56" y="48"/>
                    </a:lnTo>
                    <a:lnTo>
                      <a:pt x="54" y="44"/>
                    </a:lnTo>
                    <a:lnTo>
                      <a:pt x="54" y="38"/>
                    </a:lnTo>
                    <a:lnTo>
                      <a:pt x="54" y="36"/>
                    </a:lnTo>
                    <a:lnTo>
                      <a:pt x="58" y="38"/>
                    </a:lnTo>
                    <a:lnTo>
                      <a:pt x="60" y="36"/>
                    </a:lnTo>
                    <a:lnTo>
                      <a:pt x="56" y="32"/>
                    </a:lnTo>
                    <a:lnTo>
                      <a:pt x="46" y="22"/>
                    </a:lnTo>
                    <a:lnTo>
                      <a:pt x="42" y="18"/>
                    </a:lnTo>
                    <a:lnTo>
                      <a:pt x="42" y="12"/>
                    </a:lnTo>
                    <a:lnTo>
                      <a:pt x="40" y="8"/>
                    </a:lnTo>
                    <a:lnTo>
                      <a:pt x="36" y="12"/>
                    </a:lnTo>
                    <a:lnTo>
                      <a:pt x="30" y="12"/>
                    </a:lnTo>
                    <a:lnTo>
                      <a:pt x="30" y="10"/>
                    </a:lnTo>
                    <a:lnTo>
                      <a:pt x="26" y="6"/>
                    </a:lnTo>
                    <a:lnTo>
                      <a:pt x="22" y="6"/>
                    </a:lnTo>
                    <a:lnTo>
                      <a:pt x="18" y="6"/>
                    </a:lnTo>
                    <a:lnTo>
                      <a:pt x="10" y="2"/>
                    </a:lnTo>
                    <a:lnTo>
                      <a:pt x="4" y="0"/>
                    </a:lnTo>
                    <a:lnTo>
                      <a:pt x="0" y="6"/>
                    </a:lnTo>
                    <a:lnTo>
                      <a:pt x="4" y="10"/>
                    </a:lnTo>
                    <a:lnTo>
                      <a:pt x="4" y="16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4" y="28"/>
                    </a:lnTo>
                    <a:lnTo>
                      <a:pt x="8" y="28"/>
                    </a:lnTo>
                    <a:lnTo>
                      <a:pt x="12" y="32"/>
                    </a:lnTo>
                    <a:lnTo>
                      <a:pt x="14" y="32"/>
                    </a:lnTo>
                    <a:lnTo>
                      <a:pt x="14" y="30"/>
                    </a:lnTo>
                    <a:lnTo>
                      <a:pt x="16" y="30"/>
                    </a:lnTo>
                    <a:lnTo>
                      <a:pt x="14" y="24"/>
                    </a:lnTo>
                    <a:lnTo>
                      <a:pt x="14" y="22"/>
                    </a:lnTo>
                    <a:lnTo>
                      <a:pt x="16" y="22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0" y="30"/>
                    </a:lnTo>
                    <a:lnTo>
                      <a:pt x="22" y="34"/>
                    </a:lnTo>
                    <a:lnTo>
                      <a:pt x="28" y="36"/>
                    </a:lnTo>
                    <a:lnTo>
                      <a:pt x="34" y="40"/>
                    </a:lnTo>
                    <a:lnTo>
                      <a:pt x="38" y="40"/>
                    </a:lnTo>
                    <a:lnTo>
                      <a:pt x="40" y="42"/>
                    </a:lnTo>
                    <a:lnTo>
                      <a:pt x="40" y="48"/>
                    </a:lnTo>
                    <a:lnTo>
                      <a:pt x="36" y="50"/>
                    </a:lnTo>
                    <a:lnTo>
                      <a:pt x="38" y="56"/>
                    </a:lnTo>
                    <a:lnTo>
                      <a:pt x="42" y="58"/>
                    </a:lnTo>
                    <a:lnTo>
                      <a:pt x="42" y="56"/>
                    </a:lnTo>
                    <a:lnTo>
                      <a:pt x="42" y="54"/>
                    </a:lnTo>
                    <a:lnTo>
                      <a:pt x="42" y="52"/>
                    </a:lnTo>
                    <a:lnTo>
                      <a:pt x="46" y="54"/>
                    </a:lnTo>
                    <a:lnTo>
                      <a:pt x="46" y="56"/>
                    </a:lnTo>
                    <a:lnTo>
                      <a:pt x="48" y="60"/>
                    </a:lnTo>
                    <a:lnTo>
                      <a:pt x="50" y="64"/>
                    </a:lnTo>
                    <a:lnTo>
                      <a:pt x="50" y="64"/>
                    </a:lnTo>
                    <a:lnTo>
                      <a:pt x="52" y="62"/>
                    </a:lnTo>
                    <a:lnTo>
                      <a:pt x="50" y="60"/>
                    </a:lnTo>
                    <a:lnTo>
                      <a:pt x="52" y="5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4" name="Freeform 51"/>
              <p:cNvSpPr>
                <a:spLocks noEditPoints="1"/>
              </p:cNvSpPr>
              <p:nvPr/>
            </p:nvSpPr>
            <p:spPr bwMode="auto">
              <a:xfrm>
                <a:off x="2970422" y="2302748"/>
                <a:ext cx="55286" cy="35085"/>
              </a:xfrm>
              <a:custGeom>
                <a:avLst/>
                <a:gdLst>
                  <a:gd name="T0" fmla="*/ 32 w 52"/>
                  <a:gd name="T1" fmla="*/ 20 h 33"/>
                  <a:gd name="T2" fmla="*/ 30 w 52"/>
                  <a:gd name="T3" fmla="*/ 16 h 33"/>
                  <a:gd name="T4" fmla="*/ 24 w 52"/>
                  <a:gd name="T5" fmla="*/ 14 h 33"/>
                  <a:gd name="T6" fmla="*/ 22 w 52"/>
                  <a:gd name="T7" fmla="*/ 16 h 33"/>
                  <a:gd name="T8" fmla="*/ 28 w 52"/>
                  <a:gd name="T9" fmla="*/ 18 h 33"/>
                  <a:gd name="T10" fmla="*/ 32 w 52"/>
                  <a:gd name="T11" fmla="*/ 20 h 33"/>
                  <a:gd name="T12" fmla="*/ 50 w 52"/>
                  <a:gd name="T13" fmla="*/ 18 h 33"/>
                  <a:gd name="T14" fmla="*/ 50 w 52"/>
                  <a:gd name="T15" fmla="*/ 14 h 33"/>
                  <a:gd name="T16" fmla="*/ 52 w 52"/>
                  <a:gd name="T17" fmla="*/ 12 h 33"/>
                  <a:gd name="T18" fmla="*/ 52 w 52"/>
                  <a:gd name="T19" fmla="*/ 6 h 33"/>
                  <a:gd name="T20" fmla="*/ 50 w 52"/>
                  <a:gd name="T21" fmla="*/ 2 h 33"/>
                  <a:gd name="T22" fmla="*/ 44 w 52"/>
                  <a:gd name="T23" fmla="*/ 2 h 33"/>
                  <a:gd name="T24" fmla="*/ 38 w 52"/>
                  <a:gd name="T25" fmla="*/ 0 h 33"/>
                  <a:gd name="T26" fmla="*/ 30 w 52"/>
                  <a:gd name="T27" fmla="*/ 0 h 33"/>
                  <a:gd name="T28" fmla="*/ 24 w 52"/>
                  <a:gd name="T29" fmla="*/ 0 h 33"/>
                  <a:gd name="T30" fmla="*/ 22 w 52"/>
                  <a:gd name="T31" fmla="*/ 4 h 33"/>
                  <a:gd name="T32" fmla="*/ 24 w 52"/>
                  <a:gd name="T33" fmla="*/ 6 h 33"/>
                  <a:gd name="T34" fmla="*/ 30 w 52"/>
                  <a:gd name="T35" fmla="*/ 6 h 33"/>
                  <a:gd name="T36" fmla="*/ 32 w 52"/>
                  <a:gd name="T37" fmla="*/ 14 h 33"/>
                  <a:gd name="T38" fmla="*/ 34 w 52"/>
                  <a:gd name="T39" fmla="*/ 18 h 33"/>
                  <a:gd name="T40" fmla="*/ 38 w 52"/>
                  <a:gd name="T41" fmla="*/ 20 h 33"/>
                  <a:gd name="T42" fmla="*/ 38 w 52"/>
                  <a:gd name="T43" fmla="*/ 22 h 33"/>
                  <a:gd name="T44" fmla="*/ 36 w 52"/>
                  <a:gd name="T45" fmla="*/ 24 h 33"/>
                  <a:gd name="T46" fmla="*/ 24 w 52"/>
                  <a:gd name="T47" fmla="*/ 24 h 33"/>
                  <a:gd name="T48" fmla="*/ 20 w 52"/>
                  <a:gd name="T49" fmla="*/ 24 h 33"/>
                  <a:gd name="T50" fmla="*/ 10 w 52"/>
                  <a:gd name="T51" fmla="*/ 22 h 33"/>
                  <a:gd name="T52" fmla="*/ 6 w 52"/>
                  <a:gd name="T53" fmla="*/ 20 h 33"/>
                  <a:gd name="T54" fmla="*/ 0 w 52"/>
                  <a:gd name="T55" fmla="*/ 22 h 33"/>
                  <a:gd name="T56" fmla="*/ 2 w 52"/>
                  <a:gd name="T57" fmla="*/ 26 h 33"/>
                  <a:gd name="T58" fmla="*/ 10 w 52"/>
                  <a:gd name="T59" fmla="*/ 31 h 33"/>
                  <a:gd name="T60" fmla="*/ 12 w 52"/>
                  <a:gd name="T61" fmla="*/ 33 h 33"/>
                  <a:gd name="T62" fmla="*/ 14 w 52"/>
                  <a:gd name="T63" fmla="*/ 31 h 33"/>
                  <a:gd name="T64" fmla="*/ 20 w 52"/>
                  <a:gd name="T65" fmla="*/ 29 h 33"/>
                  <a:gd name="T66" fmla="*/ 28 w 52"/>
                  <a:gd name="T67" fmla="*/ 31 h 33"/>
                  <a:gd name="T68" fmla="*/ 36 w 52"/>
                  <a:gd name="T69" fmla="*/ 31 h 33"/>
                  <a:gd name="T70" fmla="*/ 40 w 52"/>
                  <a:gd name="T71" fmla="*/ 29 h 33"/>
                  <a:gd name="T72" fmla="*/ 50 w 52"/>
                  <a:gd name="T73" fmla="*/ 31 h 33"/>
                  <a:gd name="T74" fmla="*/ 48 w 52"/>
                  <a:gd name="T75" fmla="*/ 24 h 33"/>
                  <a:gd name="T76" fmla="*/ 50 w 52"/>
                  <a:gd name="T77" fmla="*/ 1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2" h="33">
                    <a:moveTo>
                      <a:pt x="32" y="20"/>
                    </a:moveTo>
                    <a:lnTo>
                      <a:pt x="30" y="16"/>
                    </a:lnTo>
                    <a:lnTo>
                      <a:pt x="24" y="14"/>
                    </a:lnTo>
                    <a:lnTo>
                      <a:pt x="22" y="16"/>
                    </a:lnTo>
                    <a:lnTo>
                      <a:pt x="28" y="18"/>
                    </a:lnTo>
                    <a:lnTo>
                      <a:pt x="32" y="20"/>
                    </a:lnTo>
                    <a:close/>
                    <a:moveTo>
                      <a:pt x="50" y="18"/>
                    </a:moveTo>
                    <a:lnTo>
                      <a:pt x="50" y="14"/>
                    </a:lnTo>
                    <a:lnTo>
                      <a:pt x="52" y="12"/>
                    </a:lnTo>
                    <a:lnTo>
                      <a:pt x="52" y="6"/>
                    </a:lnTo>
                    <a:lnTo>
                      <a:pt x="50" y="2"/>
                    </a:lnTo>
                    <a:lnTo>
                      <a:pt x="44" y="2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22" y="4"/>
                    </a:lnTo>
                    <a:lnTo>
                      <a:pt x="24" y="6"/>
                    </a:lnTo>
                    <a:lnTo>
                      <a:pt x="30" y="6"/>
                    </a:lnTo>
                    <a:lnTo>
                      <a:pt x="32" y="14"/>
                    </a:lnTo>
                    <a:lnTo>
                      <a:pt x="34" y="18"/>
                    </a:lnTo>
                    <a:lnTo>
                      <a:pt x="38" y="20"/>
                    </a:lnTo>
                    <a:lnTo>
                      <a:pt x="38" y="22"/>
                    </a:lnTo>
                    <a:lnTo>
                      <a:pt x="36" y="24"/>
                    </a:lnTo>
                    <a:lnTo>
                      <a:pt x="24" y="24"/>
                    </a:lnTo>
                    <a:lnTo>
                      <a:pt x="20" y="24"/>
                    </a:lnTo>
                    <a:lnTo>
                      <a:pt x="10" y="22"/>
                    </a:lnTo>
                    <a:lnTo>
                      <a:pt x="6" y="20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10" y="31"/>
                    </a:lnTo>
                    <a:lnTo>
                      <a:pt x="12" y="33"/>
                    </a:lnTo>
                    <a:lnTo>
                      <a:pt x="14" y="31"/>
                    </a:lnTo>
                    <a:lnTo>
                      <a:pt x="20" y="29"/>
                    </a:lnTo>
                    <a:lnTo>
                      <a:pt x="28" y="31"/>
                    </a:lnTo>
                    <a:lnTo>
                      <a:pt x="36" y="31"/>
                    </a:lnTo>
                    <a:lnTo>
                      <a:pt x="40" y="29"/>
                    </a:lnTo>
                    <a:lnTo>
                      <a:pt x="50" y="31"/>
                    </a:lnTo>
                    <a:lnTo>
                      <a:pt x="48" y="24"/>
                    </a:lnTo>
                    <a:lnTo>
                      <a:pt x="50" y="1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5" name="Freeform 52"/>
              <p:cNvSpPr>
                <a:spLocks/>
              </p:cNvSpPr>
              <p:nvPr/>
            </p:nvSpPr>
            <p:spPr bwMode="auto">
              <a:xfrm>
                <a:off x="3021455" y="2302748"/>
                <a:ext cx="65917" cy="41464"/>
              </a:xfrm>
              <a:custGeom>
                <a:avLst/>
                <a:gdLst>
                  <a:gd name="T0" fmla="*/ 22 w 62"/>
                  <a:gd name="T1" fmla="*/ 31 h 39"/>
                  <a:gd name="T2" fmla="*/ 28 w 62"/>
                  <a:gd name="T3" fmla="*/ 29 h 39"/>
                  <a:gd name="T4" fmla="*/ 32 w 62"/>
                  <a:gd name="T5" fmla="*/ 24 h 39"/>
                  <a:gd name="T6" fmla="*/ 36 w 62"/>
                  <a:gd name="T7" fmla="*/ 24 h 39"/>
                  <a:gd name="T8" fmla="*/ 38 w 62"/>
                  <a:gd name="T9" fmla="*/ 26 h 39"/>
                  <a:gd name="T10" fmla="*/ 44 w 62"/>
                  <a:gd name="T11" fmla="*/ 24 h 39"/>
                  <a:gd name="T12" fmla="*/ 52 w 62"/>
                  <a:gd name="T13" fmla="*/ 26 h 39"/>
                  <a:gd name="T14" fmla="*/ 52 w 62"/>
                  <a:gd name="T15" fmla="*/ 31 h 39"/>
                  <a:gd name="T16" fmla="*/ 54 w 62"/>
                  <a:gd name="T17" fmla="*/ 31 h 39"/>
                  <a:gd name="T18" fmla="*/ 54 w 62"/>
                  <a:gd name="T19" fmla="*/ 29 h 39"/>
                  <a:gd name="T20" fmla="*/ 58 w 62"/>
                  <a:gd name="T21" fmla="*/ 26 h 39"/>
                  <a:gd name="T22" fmla="*/ 62 w 62"/>
                  <a:gd name="T23" fmla="*/ 22 h 39"/>
                  <a:gd name="T24" fmla="*/ 58 w 62"/>
                  <a:gd name="T25" fmla="*/ 18 h 39"/>
                  <a:gd name="T26" fmla="*/ 52 w 62"/>
                  <a:gd name="T27" fmla="*/ 14 h 39"/>
                  <a:gd name="T28" fmla="*/ 46 w 62"/>
                  <a:gd name="T29" fmla="*/ 14 h 39"/>
                  <a:gd name="T30" fmla="*/ 44 w 62"/>
                  <a:gd name="T31" fmla="*/ 14 h 39"/>
                  <a:gd name="T32" fmla="*/ 42 w 62"/>
                  <a:gd name="T33" fmla="*/ 12 h 39"/>
                  <a:gd name="T34" fmla="*/ 36 w 62"/>
                  <a:gd name="T35" fmla="*/ 12 h 39"/>
                  <a:gd name="T36" fmla="*/ 38 w 62"/>
                  <a:gd name="T37" fmla="*/ 10 h 39"/>
                  <a:gd name="T38" fmla="*/ 44 w 62"/>
                  <a:gd name="T39" fmla="*/ 8 h 39"/>
                  <a:gd name="T40" fmla="*/ 44 w 62"/>
                  <a:gd name="T41" fmla="*/ 6 h 39"/>
                  <a:gd name="T42" fmla="*/ 36 w 62"/>
                  <a:gd name="T43" fmla="*/ 8 h 39"/>
                  <a:gd name="T44" fmla="*/ 34 w 62"/>
                  <a:gd name="T45" fmla="*/ 2 h 39"/>
                  <a:gd name="T46" fmla="*/ 30 w 62"/>
                  <a:gd name="T47" fmla="*/ 4 h 39"/>
                  <a:gd name="T48" fmla="*/ 20 w 62"/>
                  <a:gd name="T49" fmla="*/ 0 h 39"/>
                  <a:gd name="T50" fmla="*/ 8 w 62"/>
                  <a:gd name="T51" fmla="*/ 0 h 39"/>
                  <a:gd name="T52" fmla="*/ 4 w 62"/>
                  <a:gd name="T53" fmla="*/ 0 h 39"/>
                  <a:gd name="T54" fmla="*/ 2 w 62"/>
                  <a:gd name="T55" fmla="*/ 2 h 39"/>
                  <a:gd name="T56" fmla="*/ 4 w 62"/>
                  <a:gd name="T57" fmla="*/ 6 h 39"/>
                  <a:gd name="T58" fmla="*/ 4 w 62"/>
                  <a:gd name="T59" fmla="*/ 12 h 39"/>
                  <a:gd name="T60" fmla="*/ 2 w 62"/>
                  <a:gd name="T61" fmla="*/ 14 h 39"/>
                  <a:gd name="T62" fmla="*/ 2 w 62"/>
                  <a:gd name="T63" fmla="*/ 18 h 39"/>
                  <a:gd name="T64" fmla="*/ 0 w 62"/>
                  <a:gd name="T65" fmla="*/ 24 h 39"/>
                  <a:gd name="T66" fmla="*/ 2 w 62"/>
                  <a:gd name="T67" fmla="*/ 31 h 39"/>
                  <a:gd name="T68" fmla="*/ 2 w 62"/>
                  <a:gd name="T69" fmla="*/ 37 h 39"/>
                  <a:gd name="T70" fmla="*/ 2 w 62"/>
                  <a:gd name="T71" fmla="*/ 37 h 39"/>
                  <a:gd name="T72" fmla="*/ 8 w 62"/>
                  <a:gd name="T73" fmla="*/ 39 h 39"/>
                  <a:gd name="T74" fmla="*/ 10 w 62"/>
                  <a:gd name="T75" fmla="*/ 33 h 39"/>
                  <a:gd name="T76" fmla="*/ 10 w 62"/>
                  <a:gd name="T77" fmla="*/ 29 h 39"/>
                  <a:gd name="T78" fmla="*/ 14 w 62"/>
                  <a:gd name="T79" fmla="*/ 29 h 39"/>
                  <a:gd name="T80" fmla="*/ 20 w 62"/>
                  <a:gd name="T81" fmla="*/ 26 h 39"/>
                  <a:gd name="T82" fmla="*/ 20 w 62"/>
                  <a:gd name="T83" fmla="*/ 31 h 39"/>
                  <a:gd name="T84" fmla="*/ 22 w 62"/>
                  <a:gd name="T85" fmla="*/ 3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2" h="39">
                    <a:moveTo>
                      <a:pt x="22" y="31"/>
                    </a:moveTo>
                    <a:lnTo>
                      <a:pt x="28" y="29"/>
                    </a:lnTo>
                    <a:lnTo>
                      <a:pt x="32" y="24"/>
                    </a:lnTo>
                    <a:lnTo>
                      <a:pt x="36" y="24"/>
                    </a:lnTo>
                    <a:lnTo>
                      <a:pt x="38" y="26"/>
                    </a:lnTo>
                    <a:lnTo>
                      <a:pt x="44" y="24"/>
                    </a:lnTo>
                    <a:lnTo>
                      <a:pt x="52" y="26"/>
                    </a:lnTo>
                    <a:lnTo>
                      <a:pt x="52" y="31"/>
                    </a:lnTo>
                    <a:lnTo>
                      <a:pt x="54" y="31"/>
                    </a:lnTo>
                    <a:lnTo>
                      <a:pt x="54" y="29"/>
                    </a:lnTo>
                    <a:lnTo>
                      <a:pt x="58" y="26"/>
                    </a:lnTo>
                    <a:lnTo>
                      <a:pt x="62" y="22"/>
                    </a:lnTo>
                    <a:lnTo>
                      <a:pt x="58" y="18"/>
                    </a:lnTo>
                    <a:lnTo>
                      <a:pt x="52" y="14"/>
                    </a:lnTo>
                    <a:lnTo>
                      <a:pt x="46" y="14"/>
                    </a:lnTo>
                    <a:lnTo>
                      <a:pt x="44" y="14"/>
                    </a:lnTo>
                    <a:lnTo>
                      <a:pt x="42" y="12"/>
                    </a:lnTo>
                    <a:lnTo>
                      <a:pt x="36" y="12"/>
                    </a:lnTo>
                    <a:lnTo>
                      <a:pt x="38" y="10"/>
                    </a:lnTo>
                    <a:lnTo>
                      <a:pt x="44" y="8"/>
                    </a:lnTo>
                    <a:lnTo>
                      <a:pt x="44" y="6"/>
                    </a:lnTo>
                    <a:lnTo>
                      <a:pt x="36" y="8"/>
                    </a:lnTo>
                    <a:lnTo>
                      <a:pt x="34" y="2"/>
                    </a:lnTo>
                    <a:lnTo>
                      <a:pt x="30" y="4"/>
                    </a:lnTo>
                    <a:lnTo>
                      <a:pt x="20" y="0"/>
                    </a:lnTo>
                    <a:lnTo>
                      <a:pt x="8" y="0"/>
                    </a:lnTo>
                    <a:lnTo>
                      <a:pt x="4" y="0"/>
                    </a:lnTo>
                    <a:lnTo>
                      <a:pt x="2" y="2"/>
                    </a:lnTo>
                    <a:lnTo>
                      <a:pt x="4" y="6"/>
                    </a:lnTo>
                    <a:lnTo>
                      <a:pt x="4" y="12"/>
                    </a:lnTo>
                    <a:lnTo>
                      <a:pt x="2" y="14"/>
                    </a:lnTo>
                    <a:lnTo>
                      <a:pt x="2" y="18"/>
                    </a:lnTo>
                    <a:lnTo>
                      <a:pt x="0" y="24"/>
                    </a:lnTo>
                    <a:lnTo>
                      <a:pt x="2" y="31"/>
                    </a:lnTo>
                    <a:lnTo>
                      <a:pt x="2" y="37"/>
                    </a:lnTo>
                    <a:lnTo>
                      <a:pt x="2" y="37"/>
                    </a:lnTo>
                    <a:lnTo>
                      <a:pt x="8" y="39"/>
                    </a:lnTo>
                    <a:lnTo>
                      <a:pt x="10" y="33"/>
                    </a:lnTo>
                    <a:lnTo>
                      <a:pt x="10" y="29"/>
                    </a:lnTo>
                    <a:lnTo>
                      <a:pt x="14" y="29"/>
                    </a:lnTo>
                    <a:lnTo>
                      <a:pt x="20" y="26"/>
                    </a:lnTo>
                    <a:lnTo>
                      <a:pt x="20" y="31"/>
                    </a:lnTo>
                    <a:lnTo>
                      <a:pt x="22" y="31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6" name="Freeform 53"/>
              <p:cNvSpPr>
                <a:spLocks noEditPoints="1"/>
              </p:cNvSpPr>
              <p:nvPr/>
            </p:nvSpPr>
            <p:spPr bwMode="auto">
              <a:xfrm>
                <a:off x="2798187" y="2516447"/>
                <a:ext cx="104192" cy="55286"/>
              </a:xfrm>
              <a:custGeom>
                <a:avLst/>
                <a:gdLst>
                  <a:gd name="T0" fmla="*/ 16 w 98"/>
                  <a:gd name="T1" fmla="*/ 8 h 52"/>
                  <a:gd name="T2" fmla="*/ 18 w 98"/>
                  <a:gd name="T3" fmla="*/ 12 h 52"/>
                  <a:gd name="T4" fmla="*/ 28 w 98"/>
                  <a:gd name="T5" fmla="*/ 46 h 52"/>
                  <a:gd name="T6" fmla="*/ 30 w 98"/>
                  <a:gd name="T7" fmla="*/ 42 h 52"/>
                  <a:gd name="T8" fmla="*/ 28 w 98"/>
                  <a:gd name="T9" fmla="*/ 46 h 52"/>
                  <a:gd name="T10" fmla="*/ 24 w 98"/>
                  <a:gd name="T11" fmla="*/ 48 h 52"/>
                  <a:gd name="T12" fmla="*/ 22 w 98"/>
                  <a:gd name="T13" fmla="*/ 44 h 52"/>
                  <a:gd name="T14" fmla="*/ 20 w 98"/>
                  <a:gd name="T15" fmla="*/ 50 h 52"/>
                  <a:gd name="T16" fmla="*/ 54 w 98"/>
                  <a:gd name="T17" fmla="*/ 18 h 52"/>
                  <a:gd name="T18" fmla="*/ 56 w 98"/>
                  <a:gd name="T19" fmla="*/ 12 h 52"/>
                  <a:gd name="T20" fmla="*/ 54 w 98"/>
                  <a:gd name="T21" fmla="*/ 10 h 52"/>
                  <a:gd name="T22" fmla="*/ 52 w 98"/>
                  <a:gd name="T23" fmla="*/ 10 h 52"/>
                  <a:gd name="T24" fmla="*/ 40 w 98"/>
                  <a:gd name="T25" fmla="*/ 14 h 52"/>
                  <a:gd name="T26" fmla="*/ 26 w 98"/>
                  <a:gd name="T27" fmla="*/ 18 h 52"/>
                  <a:gd name="T28" fmla="*/ 20 w 98"/>
                  <a:gd name="T29" fmla="*/ 10 h 52"/>
                  <a:gd name="T30" fmla="*/ 20 w 98"/>
                  <a:gd name="T31" fmla="*/ 16 h 52"/>
                  <a:gd name="T32" fmla="*/ 12 w 98"/>
                  <a:gd name="T33" fmla="*/ 10 h 52"/>
                  <a:gd name="T34" fmla="*/ 14 w 98"/>
                  <a:gd name="T35" fmla="*/ 10 h 52"/>
                  <a:gd name="T36" fmla="*/ 8 w 98"/>
                  <a:gd name="T37" fmla="*/ 8 h 52"/>
                  <a:gd name="T38" fmla="*/ 4 w 98"/>
                  <a:gd name="T39" fmla="*/ 8 h 52"/>
                  <a:gd name="T40" fmla="*/ 6 w 98"/>
                  <a:gd name="T41" fmla="*/ 18 h 52"/>
                  <a:gd name="T42" fmla="*/ 2 w 98"/>
                  <a:gd name="T43" fmla="*/ 22 h 52"/>
                  <a:gd name="T44" fmla="*/ 0 w 98"/>
                  <a:gd name="T45" fmla="*/ 30 h 52"/>
                  <a:gd name="T46" fmla="*/ 12 w 98"/>
                  <a:gd name="T47" fmla="*/ 30 h 52"/>
                  <a:gd name="T48" fmla="*/ 14 w 98"/>
                  <a:gd name="T49" fmla="*/ 34 h 52"/>
                  <a:gd name="T50" fmla="*/ 22 w 98"/>
                  <a:gd name="T51" fmla="*/ 32 h 52"/>
                  <a:gd name="T52" fmla="*/ 26 w 98"/>
                  <a:gd name="T53" fmla="*/ 42 h 52"/>
                  <a:gd name="T54" fmla="*/ 30 w 98"/>
                  <a:gd name="T55" fmla="*/ 38 h 52"/>
                  <a:gd name="T56" fmla="*/ 32 w 98"/>
                  <a:gd name="T57" fmla="*/ 40 h 52"/>
                  <a:gd name="T58" fmla="*/ 34 w 98"/>
                  <a:gd name="T59" fmla="*/ 46 h 52"/>
                  <a:gd name="T60" fmla="*/ 38 w 98"/>
                  <a:gd name="T61" fmla="*/ 52 h 52"/>
                  <a:gd name="T62" fmla="*/ 50 w 98"/>
                  <a:gd name="T63" fmla="*/ 46 h 52"/>
                  <a:gd name="T64" fmla="*/ 46 w 98"/>
                  <a:gd name="T65" fmla="*/ 40 h 52"/>
                  <a:gd name="T66" fmla="*/ 44 w 98"/>
                  <a:gd name="T67" fmla="*/ 36 h 52"/>
                  <a:gd name="T68" fmla="*/ 44 w 98"/>
                  <a:gd name="T69" fmla="*/ 30 h 52"/>
                  <a:gd name="T70" fmla="*/ 56 w 98"/>
                  <a:gd name="T71" fmla="*/ 24 h 52"/>
                  <a:gd name="T72" fmla="*/ 54 w 98"/>
                  <a:gd name="T73" fmla="*/ 20 h 52"/>
                  <a:gd name="T74" fmla="*/ 96 w 98"/>
                  <a:gd name="T75" fmla="*/ 42 h 52"/>
                  <a:gd name="T76" fmla="*/ 94 w 98"/>
                  <a:gd name="T77" fmla="*/ 26 h 52"/>
                  <a:gd name="T78" fmla="*/ 92 w 98"/>
                  <a:gd name="T79" fmla="*/ 18 h 52"/>
                  <a:gd name="T80" fmla="*/ 84 w 98"/>
                  <a:gd name="T81" fmla="*/ 10 h 52"/>
                  <a:gd name="T82" fmla="*/ 76 w 98"/>
                  <a:gd name="T83" fmla="*/ 6 h 52"/>
                  <a:gd name="T84" fmla="*/ 70 w 98"/>
                  <a:gd name="T85" fmla="*/ 6 h 52"/>
                  <a:gd name="T86" fmla="*/ 60 w 98"/>
                  <a:gd name="T87" fmla="*/ 0 h 52"/>
                  <a:gd name="T88" fmla="*/ 56 w 98"/>
                  <a:gd name="T89" fmla="*/ 6 h 52"/>
                  <a:gd name="T90" fmla="*/ 56 w 98"/>
                  <a:gd name="T91" fmla="*/ 12 h 52"/>
                  <a:gd name="T92" fmla="*/ 64 w 98"/>
                  <a:gd name="T93" fmla="*/ 14 h 52"/>
                  <a:gd name="T94" fmla="*/ 72 w 98"/>
                  <a:gd name="T95" fmla="*/ 18 h 52"/>
                  <a:gd name="T96" fmla="*/ 78 w 98"/>
                  <a:gd name="T97" fmla="*/ 24 h 52"/>
                  <a:gd name="T98" fmla="*/ 86 w 98"/>
                  <a:gd name="T99" fmla="*/ 22 h 52"/>
                  <a:gd name="T100" fmla="*/ 88 w 98"/>
                  <a:gd name="T101" fmla="*/ 30 h 52"/>
                  <a:gd name="T102" fmla="*/ 82 w 98"/>
                  <a:gd name="T103" fmla="*/ 34 h 52"/>
                  <a:gd name="T104" fmla="*/ 82 w 98"/>
                  <a:gd name="T105" fmla="*/ 44 h 52"/>
                  <a:gd name="T106" fmla="*/ 92 w 98"/>
                  <a:gd name="T107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8" h="52">
                    <a:moveTo>
                      <a:pt x="16" y="10"/>
                    </a:moveTo>
                    <a:lnTo>
                      <a:pt x="16" y="8"/>
                    </a:lnTo>
                    <a:lnTo>
                      <a:pt x="18" y="10"/>
                    </a:lnTo>
                    <a:lnTo>
                      <a:pt x="18" y="12"/>
                    </a:lnTo>
                    <a:lnTo>
                      <a:pt x="16" y="10"/>
                    </a:lnTo>
                    <a:close/>
                    <a:moveTo>
                      <a:pt x="28" y="46"/>
                    </a:moveTo>
                    <a:lnTo>
                      <a:pt x="30" y="44"/>
                    </a:lnTo>
                    <a:lnTo>
                      <a:pt x="30" y="42"/>
                    </a:lnTo>
                    <a:lnTo>
                      <a:pt x="26" y="44"/>
                    </a:lnTo>
                    <a:lnTo>
                      <a:pt x="28" y="46"/>
                    </a:lnTo>
                    <a:close/>
                    <a:moveTo>
                      <a:pt x="26" y="50"/>
                    </a:moveTo>
                    <a:lnTo>
                      <a:pt x="24" y="48"/>
                    </a:lnTo>
                    <a:lnTo>
                      <a:pt x="24" y="46"/>
                    </a:lnTo>
                    <a:lnTo>
                      <a:pt x="22" y="44"/>
                    </a:lnTo>
                    <a:lnTo>
                      <a:pt x="20" y="46"/>
                    </a:lnTo>
                    <a:lnTo>
                      <a:pt x="20" y="50"/>
                    </a:lnTo>
                    <a:lnTo>
                      <a:pt x="26" y="50"/>
                    </a:lnTo>
                    <a:close/>
                    <a:moveTo>
                      <a:pt x="54" y="18"/>
                    </a:moveTo>
                    <a:lnTo>
                      <a:pt x="60" y="16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54" y="10"/>
                    </a:lnTo>
                    <a:lnTo>
                      <a:pt x="54" y="8"/>
                    </a:lnTo>
                    <a:lnTo>
                      <a:pt x="52" y="10"/>
                    </a:lnTo>
                    <a:lnTo>
                      <a:pt x="46" y="12"/>
                    </a:lnTo>
                    <a:lnTo>
                      <a:pt x="40" y="14"/>
                    </a:lnTo>
                    <a:lnTo>
                      <a:pt x="36" y="18"/>
                    </a:lnTo>
                    <a:lnTo>
                      <a:pt x="26" y="18"/>
                    </a:lnTo>
                    <a:lnTo>
                      <a:pt x="24" y="14"/>
                    </a:lnTo>
                    <a:lnTo>
                      <a:pt x="20" y="10"/>
                    </a:lnTo>
                    <a:lnTo>
                      <a:pt x="18" y="14"/>
                    </a:lnTo>
                    <a:lnTo>
                      <a:pt x="20" y="16"/>
                    </a:lnTo>
                    <a:lnTo>
                      <a:pt x="12" y="14"/>
                    </a:lnTo>
                    <a:lnTo>
                      <a:pt x="12" y="10"/>
                    </a:lnTo>
                    <a:lnTo>
                      <a:pt x="14" y="10"/>
                    </a:lnTo>
                    <a:lnTo>
                      <a:pt x="14" y="10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4" y="14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2" y="28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12" y="30"/>
                    </a:lnTo>
                    <a:lnTo>
                      <a:pt x="12" y="34"/>
                    </a:lnTo>
                    <a:lnTo>
                      <a:pt x="14" y="34"/>
                    </a:lnTo>
                    <a:lnTo>
                      <a:pt x="16" y="32"/>
                    </a:lnTo>
                    <a:lnTo>
                      <a:pt x="22" y="32"/>
                    </a:lnTo>
                    <a:lnTo>
                      <a:pt x="22" y="34"/>
                    </a:lnTo>
                    <a:lnTo>
                      <a:pt x="26" y="42"/>
                    </a:lnTo>
                    <a:lnTo>
                      <a:pt x="28" y="42"/>
                    </a:lnTo>
                    <a:lnTo>
                      <a:pt x="30" y="38"/>
                    </a:lnTo>
                    <a:lnTo>
                      <a:pt x="34" y="38"/>
                    </a:lnTo>
                    <a:lnTo>
                      <a:pt x="32" y="40"/>
                    </a:lnTo>
                    <a:lnTo>
                      <a:pt x="32" y="42"/>
                    </a:lnTo>
                    <a:lnTo>
                      <a:pt x="34" y="46"/>
                    </a:lnTo>
                    <a:lnTo>
                      <a:pt x="34" y="52"/>
                    </a:lnTo>
                    <a:lnTo>
                      <a:pt x="38" y="52"/>
                    </a:lnTo>
                    <a:lnTo>
                      <a:pt x="42" y="52"/>
                    </a:lnTo>
                    <a:lnTo>
                      <a:pt x="50" y="46"/>
                    </a:lnTo>
                    <a:lnTo>
                      <a:pt x="50" y="44"/>
                    </a:lnTo>
                    <a:lnTo>
                      <a:pt x="46" y="40"/>
                    </a:lnTo>
                    <a:lnTo>
                      <a:pt x="46" y="36"/>
                    </a:lnTo>
                    <a:lnTo>
                      <a:pt x="44" y="36"/>
                    </a:lnTo>
                    <a:lnTo>
                      <a:pt x="42" y="32"/>
                    </a:lnTo>
                    <a:lnTo>
                      <a:pt x="44" y="30"/>
                    </a:lnTo>
                    <a:lnTo>
                      <a:pt x="50" y="30"/>
                    </a:lnTo>
                    <a:lnTo>
                      <a:pt x="56" y="24"/>
                    </a:lnTo>
                    <a:lnTo>
                      <a:pt x="56" y="22"/>
                    </a:lnTo>
                    <a:lnTo>
                      <a:pt x="54" y="20"/>
                    </a:lnTo>
                    <a:lnTo>
                      <a:pt x="54" y="18"/>
                    </a:lnTo>
                    <a:close/>
                    <a:moveTo>
                      <a:pt x="96" y="42"/>
                    </a:moveTo>
                    <a:lnTo>
                      <a:pt x="98" y="32"/>
                    </a:lnTo>
                    <a:lnTo>
                      <a:pt x="94" y="26"/>
                    </a:lnTo>
                    <a:lnTo>
                      <a:pt x="96" y="22"/>
                    </a:lnTo>
                    <a:lnTo>
                      <a:pt x="92" y="18"/>
                    </a:lnTo>
                    <a:lnTo>
                      <a:pt x="90" y="14"/>
                    </a:lnTo>
                    <a:lnTo>
                      <a:pt x="84" y="10"/>
                    </a:lnTo>
                    <a:lnTo>
                      <a:pt x="78" y="6"/>
                    </a:lnTo>
                    <a:lnTo>
                      <a:pt x="76" y="6"/>
                    </a:lnTo>
                    <a:lnTo>
                      <a:pt x="72" y="6"/>
                    </a:lnTo>
                    <a:lnTo>
                      <a:pt x="70" y="6"/>
                    </a:lnTo>
                    <a:lnTo>
                      <a:pt x="68" y="2"/>
                    </a:lnTo>
                    <a:lnTo>
                      <a:pt x="60" y="0"/>
                    </a:lnTo>
                    <a:lnTo>
                      <a:pt x="58" y="4"/>
                    </a:lnTo>
                    <a:lnTo>
                      <a:pt x="56" y="6"/>
                    </a:lnTo>
                    <a:lnTo>
                      <a:pt x="56" y="12"/>
                    </a:lnTo>
                    <a:lnTo>
                      <a:pt x="56" y="12"/>
                    </a:lnTo>
                    <a:lnTo>
                      <a:pt x="60" y="16"/>
                    </a:lnTo>
                    <a:lnTo>
                      <a:pt x="64" y="14"/>
                    </a:lnTo>
                    <a:lnTo>
                      <a:pt x="70" y="16"/>
                    </a:lnTo>
                    <a:lnTo>
                      <a:pt x="72" y="18"/>
                    </a:lnTo>
                    <a:lnTo>
                      <a:pt x="78" y="22"/>
                    </a:lnTo>
                    <a:lnTo>
                      <a:pt x="78" y="24"/>
                    </a:lnTo>
                    <a:lnTo>
                      <a:pt x="82" y="26"/>
                    </a:lnTo>
                    <a:lnTo>
                      <a:pt x="86" y="22"/>
                    </a:lnTo>
                    <a:lnTo>
                      <a:pt x="86" y="26"/>
                    </a:lnTo>
                    <a:lnTo>
                      <a:pt x="88" y="30"/>
                    </a:lnTo>
                    <a:lnTo>
                      <a:pt x="82" y="30"/>
                    </a:lnTo>
                    <a:lnTo>
                      <a:pt x="82" y="34"/>
                    </a:lnTo>
                    <a:lnTo>
                      <a:pt x="80" y="34"/>
                    </a:lnTo>
                    <a:lnTo>
                      <a:pt x="82" y="44"/>
                    </a:lnTo>
                    <a:lnTo>
                      <a:pt x="86" y="48"/>
                    </a:lnTo>
                    <a:lnTo>
                      <a:pt x="92" y="42"/>
                    </a:lnTo>
                    <a:lnTo>
                      <a:pt x="96" y="4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7" name="Freeform 54"/>
              <p:cNvSpPr>
                <a:spLocks noEditPoints="1"/>
              </p:cNvSpPr>
              <p:nvPr/>
            </p:nvSpPr>
            <p:spPr bwMode="auto">
              <a:xfrm>
                <a:off x="3179868" y="2352717"/>
                <a:ext cx="6379" cy="8506"/>
              </a:xfrm>
              <a:custGeom>
                <a:avLst/>
                <a:gdLst>
                  <a:gd name="T0" fmla="*/ 4 w 6"/>
                  <a:gd name="T1" fmla="*/ 4 h 8"/>
                  <a:gd name="T2" fmla="*/ 4 w 6"/>
                  <a:gd name="T3" fmla="*/ 4 h 8"/>
                  <a:gd name="T4" fmla="*/ 2 w 6"/>
                  <a:gd name="T5" fmla="*/ 4 h 8"/>
                  <a:gd name="T6" fmla="*/ 2 w 6"/>
                  <a:gd name="T7" fmla="*/ 4 h 8"/>
                  <a:gd name="T8" fmla="*/ 2 w 6"/>
                  <a:gd name="T9" fmla="*/ 4 h 8"/>
                  <a:gd name="T10" fmla="*/ 0 w 6"/>
                  <a:gd name="T11" fmla="*/ 4 h 8"/>
                  <a:gd name="T12" fmla="*/ 0 w 6"/>
                  <a:gd name="T13" fmla="*/ 2 h 8"/>
                  <a:gd name="T14" fmla="*/ 0 w 6"/>
                  <a:gd name="T15" fmla="*/ 2 h 8"/>
                  <a:gd name="T16" fmla="*/ 0 w 6"/>
                  <a:gd name="T17" fmla="*/ 0 h 8"/>
                  <a:gd name="T18" fmla="*/ 2 w 6"/>
                  <a:gd name="T19" fmla="*/ 0 h 8"/>
                  <a:gd name="T20" fmla="*/ 2 w 6"/>
                  <a:gd name="T21" fmla="*/ 2 h 8"/>
                  <a:gd name="T22" fmla="*/ 2 w 6"/>
                  <a:gd name="T23" fmla="*/ 4 h 8"/>
                  <a:gd name="T24" fmla="*/ 4 w 6"/>
                  <a:gd name="T25" fmla="*/ 4 h 8"/>
                  <a:gd name="T26" fmla="*/ 6 w 6"/>
                  <a:gd name="T27" fmla="*/ 6 h 8"/>
                  <a:gd name="T28" fmla="*/ 6 w 6"/>
                  <a:gd name="T29" fmla="*/ 6 h 8"/>
                  <a:gd name="T30" fmla="*/ 4 w 6"/>
                  <a:gd name="T31" fmla="*/ 4 h 8"/>
                  <a:gd name="T32" fmla="*/ 4 w 6"/>
                  <a:gd name="T33" fmla="*/ 4 h 8"/>
                  <a:gd name="T34" fmla="*/ 4 w 6"/>
                  <a:gd name="T35" fmla="*/ 6 h 8"/>
                  <a:gd name="T36" fmla="*/ 4 w 6"/>
                  <a:gd name="T37" fmla="*/ 6 h 8"/>
                  <a:gd name="T38" fmla="*/ 4 w 6"/>
                  <a:gd name="T39" fmla="*/ 6 h 8"/>
                  <a:gd name="T40" fmla="*/ 4 w 6"/>
                  <a:gd name="T41" fmla="*/ 6 h 8"/>
                  <a:gd name="T42" fmla="*/ 4 w 6"/>
                  <a:gd name="T43" fmla="*/ 8 h 8"/>
                  <a:gd name="T44" fmla="*/ 4 w 6"/>
                  <a:gd name="T45" fmla="*/ 8 h 8"/>
                  <a:gd name="T46" fmla="*/ 6 w 6"/>
                  <a:gd name="T47" fmla="*/ 8 h 8"/>
                  <a:gd name="T48" fmla="*/ 6 w 6"/>
                  <a:gd name="T49" fmla="*/ 8 h 8"/>
                  <a:gd name="T50" fmla="*/ 6 w 6"/>
                  <a:gd name="T51" fmla="*/ 6 h 8"/>
                  <a:gd name="T52" fmla="*/ 6 w 6"/>
                  <a:gd name="T53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" h="8">
                    <a:moveTo>
                      <a:pt x="4" y="4"/>
                    </a:moveTo>
                    <a:lnTo>
                      <a:pt x="4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4" y="4"/>
                    </a:lnTo>
                    <a:close/>
                    <a:moveTo>
                      <a:pt x="6" y="6"/>
                    </a:moveTo>
                    <a:lnTo>
                      <a:pt x="6" y="6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6" y="8"/>
                    </a:lnTo>
                    <a:lnTo>
                      <a:pt x="6" y="6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8" name="Freeform 55"/>
              <p:cNvSpPr>
                <a:spLocks noEditPoints="1"/>
              </p:cNvSpPr>
              <p:nvPr/>
            </p:nvSpPr>
            <p:spPr bwMode="auto">
              <a:xfrm>
                <a:off x="3190500" y="2482426"/>
                <a:ext cx="23390" cy="27642"/>
              </a:xfrm>
              <a:custGeom>
                <a:avLst/>
                <a:gdLst>
                  <a:gd name="T0" fmla="*/ 22 w 22"/>
                  <a:gd name="T1" fmla="*/ 0 h 26"/>
                  <a:gd name="T2" fmla="*/ 18 w 22"/>
                  <a:gd name="T3" fmla="*/ 4 h 26"/>
                  <a:gd name="T4" fmla="*/ 16 w 22"/>
                  <a:gd name="T5" fmla="*/ 4 h 26"/>
                  <a:gd name="T6" fmla="*/ 18 w 22"/>
                  <a:gd name="T7" fmla="*/ 2 h 26"/>
                  <a:gd name="T8" fmla="*/ 22 w 22"/>
                  <a:gd name="T9" fmla="*/ 0 h 26"/>
                  <a:gd name="T10" fmla="*/ 22 w 22"/>
                  <a:gd name="T11" fmla="*/ 0 h 26"/>
                  <a:gd name="T12" fmla="*/ 4 w 22"/>
                  <a:gd name="T13" fmla="*/ 26 h 26"/>
                  <a:gd name="T14" fmla="*/ 10 w 22"/>
                  <a:gd name="T15" fmla="*/ 24 h 26"/>
                  <a:gd name="T16" fmla="*/ 14 w 22"/>
                  <a:gd name="T17" fmla="*/ 24 h 26"/>
                  <a:gd name="T18" fmla="*/ 14 w 22"/>
                  <a:gd name="T19" fmla="*/ 20 h 26"/>
                  <a:gd name="T20" fmla="*/ 14 w 22"/>
                  <a:gd name="T21" fmla="*/ 18 h 26"/>
                  <a:gd name="T22" fmla="*/ 14 w 22"/>
                  <a:gd name="T23" fmla="*/ 14 h 26"/>
                  <a:gd name="T24" fmla="*/ 16 w 22"/>
                  <a:gd name="T25" fmla="*/ 10 h 26"/>
                  <a:gd name="T26" fmla="*/ 8 w 22"/>
                  <a:gd name="T27" fmla="*/ 12 h 26"/>
                  <a:gd name="T28" fmla="*/ 2 w 22"/>
                  <a:gd name="T29" fmla="*/ 14 h 26"/>
                  <a:gd name="T30" fmla="*/ 6 w 22"/>
                  <a:gd name="T31" fmla="*/ 14 h 26"/>
                  <a:gd name="T32" fmla="*/ 6 w 22"/>
                  <a:gd name="T33" fmla="*/ 16 h 26"/>
                  <a:gd name="T34" fmla="*/ 6 w 22"/>
                  <a:gd name="T35" fmla="*/ 18 h 26"/>
                  <a:gd name="T36" fmla="*/ 6 w 22"/>
                  <a:gd name="T37" fmla="*/ 20 h 26"/>
                  <a:gd name="T38" fmla="*/ 6 w 22"/>
                  <a:gd name="T39" fmla="*/ 22 h 26"/>
                  <a:gd name="T40" fmla="*/ 4 w 22"/>
                  <a:gd name="T41" fmla="*/ 22 h 26"/>
                  <a:gd name="T42" fmla="*/ 4 w 22"/>
                  <a:gd name="T43" fmla="*/ 24 h 26"/>
                  <a:gd name="T44" fmla="*/ 0 w 22"/>
                  <a:gd name="T45" fmla="*/ 26 h 26"/>
                  <a:gd name="T46" fmla="*/ 0 w 22"/>
                  <a:gd name="T47" fmla="*/ 26 h 26"/>
                  <a:gd name="T48" fmla="*/ 4 w 22"/>
                  <a:gd name="T4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" h="26">
                    <a:moveTo>
                      <a:pt x="22" y="0"/>
                    </a:moveTo>
                    <a:lnTo>
                      <a:pt x="18" y="4"/>
                    </a:lnTo>
                    <a:lnTo>
                      <a:pt x="16" y="4"/>
                    </a:lnTo>
                    <a:lnTo>
                      <a:pt x="18" y="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  <a:moveTo>
                      <a:pt x="4" y="26"/>
                    </a:moveTo>
                    <a:lnTo>
                      <a:pt x="10" y="24"/>
                    </a:lnTo>
                    <a:lnTo>
                      <a:pt x="14" y="24"/>
                    </a:lnTo>
                    <a:lnTo>
                      <a:pt x="14" y="20"/>
                    </a:lnTo>
                    <a:lnTo>
                      <a:pt x="14" y="18"/>
                    </a:lnTo>
                    <a:lnTo>
                      <a:pt x="14" y="14"/>
                    </a:lnTo>
                    <a:lnTo>
                      <a:pt x="16" y="10"/>
                    </a:lnTo>
                    <a:lnTo>
                      <a:pt x="8" y="12"/>
                    </a:lnTo>
                    <a:lnTo>
                      <a:pt x="2" y="14"/>
                    </a:lnTo>
                    <a:lnTo>
                      <a:pt x="6" y="14"/>
                    </a:lnTo>
                    <a:lnTo>
                      <a:pt x="6" y="16"/>
                    </a:lnTo>
                    <a:lnTo>
                      <a:pt x="6" y="18"/>
                    </a:lnTo>
                    <a:lnTo>
                      <a:pt x="6" y="20"/>
                    </a:lnTo>
                    <a:lnTo>
                      <a:pt x="6" y="22"/>
                    </a:lnTo>
                    <a:lnTo>
                      <a:pt x="4" y="22"/>
                    </a:lnTo>
                    <a:lnTo>
                      <a:pt x="4" y="24"/>
                    </a:lnTo>
                    <a:lnTo>
                      <a:pt x="0" y="26"/>
                    </a:lnTo>
                    <a:lnTo>
                      <a:pt x="0" y="26"/>
                    </a:lnTo>
                    <a:lnTo>
                      <a:pt x="4" y="2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09" name="Freeform 56"/>
              <p:cNvSpPr>
                <a:spLocks noEditPoints="1"/>
              </p:cNvSpPr>
              <p:nvPr/>
            </p:nvSpPr>
            <p:spPr bwMode="auto">
              <a:xfrm>
                <a:off x="2719511" y="2405876"/>
                <a:ext cx="85054" cy="91434"/>
              </a:xfrm>
              <a:custGeom>
                <a:avLst/>
                <a:gdLst>
                  <a:gd name="T0" fmla="*/ 28 w 80"/>
                  <a:gd name="T1" fmla="*/ 74 h 86"/>
                  <a:gd name="T2" fmla="*/ 18 w 80"/>
                  <a:gd name="T3" fmla="*/ 64 h 86"/>
                  <a:gd name="T4" fmla="*/ 0 w 80"/>
                  <a:gd name="T5" fmla="*/ 42 h 86"/>
                  <a:gd name="T6" fmla="*/ 6 w 80"/>
                  <a:gd name="T7" fmla="*/ 40 h 86"/>
                  <a:gd name="T8" fmla="*/ 12 w 80"/>
                  <a:gd name="T9" fmla="*/ 36 h 86"/>
                  <a:gd name="T10" fmla="*/ 18 w 80"/>
                  <a:gd name="T11" fmla="*/ 26 h 86"/>
                  <a:gd name="T12" fmla="*/ 26 w 80"/>
                  <a:gd name="T13" fmla="*/ 20 h 86"/>
                  <a:gd name="T14" fmla="*/ 32 w 80"/>
                  <a:gd name="T15" fmla="*/ 22 h 86"/>
                  <a:gd name="T16" fmla="*/ 38 w 80"/>
                  <a:gd name="T17" fmla="*/ 20 h 86"/>
                  <a:gd name="T18" fmla="*/ 44 w 80"/>
                  <a:gd name="T19" fmla="*/ 14 h 86"/>
                  <a:gd name="T20" fmla="*/ 52 w 80"/>
                  <a:gd name="T21" fmla="*/ 4 h 86"/>
                  <a:gd name="T22" fmla="*/ 56 w 80"/>
                  <a:gd name="T23" fmla="*/ 8 h 86"/>
                  <a:gd name="T24" fmla="*/ 64 w 80"/>
                  <a:gd name="T25" fmla="*/ 6 h 86"/>
                  <a:gd name="T26" fmla="*/ 70 w 80"/>
                  <a:gd name="T27" fmla="*/ 2 h 86"/>
                  <a:gd name="T28" fmla="*/ 80 w 80"/>
                  <a:gd name="T29" fmla="*/ 0 h 86"/>
                  <a:gd name="T30" fmla="*/ 80 w 80"/>
                  <a:gd name="T31" fmla="*/ 10 h 86"/>
                  <a:gd name="T32" fmla="*/ 70 w 80"/>
                  <a:gd name="T33" fmla="*/ 28 h 86"/>
                  <a:gd name="T34" fmla="*/ 68 w 80"/>
                  <a:gd name="T35" fmla="*/ 52 h 86"/>
                  <a:gd name="T36" fmla="*/ 66 w 80"/>
                  <a:gd name="T37" fmla="*/ 48 h 86"/>
                  <a:gd name="T38" fmla="*/ 66 w 80"/>
                  <a:gd name="T39" fmla="*/ 44 h 86"/>
                  <a:gd name="T40" fmla="*/ 66 w 80"/>
                  <a:gd name="T41" fmla="*/ 56 h 86"/>
                  <a:gd name="T42" fmla="*/ 66 w 80"/>
                  <a:gd name="T43" fmla="*/ 64 h 86"/>
                  <a:gd name="T44" fmla="*/ 62 w 80"/>
                  <a:gd name="T45" fmla="*/ 74 h 86"/>
                  <a:gd name="T46" fmla="*/ 60 w 80"/>
                  <a:gd name="T47" fmla="*/ 86 h 86"/>
                  <a:gd name="T48" fmla="*/ 54 w 80"/>
                  <a:gd name="T49" fmla="*/ 84 h 86"/>
                  <a:gd name="T50" fmla="*/ 46 w 80"/>
                  <a:gd name="T51" fmla="*/ 80 h 86"/>
                  <a:gd name="T52" fmla="*/ 34 w 80"/>
                  <a:gd name="T53" fmla="*/ 76 h 86"/>
                  <a:gd name="T54" fmla="*/ 22 w 80"/>
                  <a:gd name="T55" fmla="*/ 58 h 86"/>
                  <a:gd name="T56" fmla="*/ 16 w 80"/>
                  <a:gd name="T57" fmla="*/ 50 h 86"/>
                  <a:gd name="T58" fmla="*/ 20 w 80"/>
                  <a:gd name="T59" fmla="*/ 58 h 86"/>
                  <a:gd name="T60" fmla="*/ 34 w 80"/>
                  <a:gd name="T61" fmla="*/ 74 h 86"/>
                  <a:gd name="T62" fmla="*/ 44 w 80"/>
                  <a:gd name="T63" fmla="*/ 78 h 86"/>
                  <a:gd name="T64" fmla="*/ 32 w 80"/>
                  <a:gd name="T65" fmla="*/ 56 h 86"/>
                  <a:gd name="T66" fmla="*/ 28 w 80"/>
                  <a:gd name="T67" fmla="*/ 68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0" h="86">
                    <a:moveTo>
                      <a:pt x="34" y="76"/>
                    </a:moveTo>
                    <a:lnTo>
                      <a:pt x="28" y="74"/>
                    </a:lnTo>
                    <a:lnTo>
                      <a:pt x="20" y="68"/>
                    </a:lnTo>
                    <a:lnTo>
                      <a:pt x="18" y="64"/>
                    </a:lnTo>
                    <a:lnTo>
                      <a:pt x="2" y="46"/>
                    </a:lnTo>
                    <a:lnTo>
                      <a:pt x="0" y="42"/>
                    </a:lnTo>
                    <a:lnTo>
                      <a:pt x="0" y="40"/>
                    </a:lnTo>
                    <a:lnTo>
                      <a:pt x="6" y="40"/>
                    </a:lnTo>
                    <a:lnTo>
                      <a:pt x="10" y="40"/>
                    </a:lnTo>
                    <a:lnTo>
                      <a:pt x="12" y="36"/>
                    </a:lnTo>
                    <a:lnTo>
                      <a:pt x="16" y="34"/>
                    </a:lnTo>
                    <a:lnTo>
                      <a:pt x="18" y="26"/>
                    </a:lnTo>
                    <a:lnTo>
                      <a:pt x="24" y="24"/>
                    </a:lnTo>
                    <a:lnTo>
                      <a:pt x="26" y="20"/>
                    </a:lnTo>
                    <a:lnTo>
                      <a:pt x="28" y="20"/>
                    </a:lnTo>
                    <a:lnTo>
                      <a:pt x="32" y="22"/>
                    </a:lnTo>
                    <a:lnTo>
                      <a:pt x="34" y="20"/>
                    </a:lnTo>
                    <a:lnTo>
                      <a:pt x="38" y="20"/>
                    </a:lnTo>
                    <a:lnTo>
                      <a:pt x="40" y="16"/>
                    </a:lnTo>
                    <a:lnTo>
                      <a:pt x="44" y="14"/>
                    </a:lnTo>
                    <a:lnTo>
                      <a:pt x="46" y="8"/>
                    </a:lnTo>
                    <a:lnTo>
                      <a:pt x="52" y="4"/>
                    </a:lnTo>
                    <a:lnTo>
                      <a:pt x="54" y="6"/>
                    </a:lnTo>
                    <a:lnTo>
                      <a:pt x="56" y="8"/>
                    </a:lnTo>
                    <a:lnTo>
                      <a:pt x="60" y="8"/>
                    </a:lnTo>
                    <a:lnTo>
                      <a:pt x="64" y="6"/>
                    </a:lnTo>
                    <a:lnTo>
                      <a:pt x="68" y="6"/>
                    </a:lnTo>
                    <a:lnTo>
                      <a:pt x="70" y="2"/>
                    </a:lnTo>
                    <a:lnTo>
                      <a:pt x="74" y="0"/>
                    </a:lnTo>
                    <a:lnTo>
                      <a:pt x="80" y="0"/>
                    </a:lnTo>
                    <a:lnTo>
                      <a:pt x="78" y="4"/>
                    </a:lnTo>
                    <a:lnTo>
                      <a:pt x="80" y="10"/>
                    </a:lnTo>
                    <a:lnTo>
                      <a:pt x="76" y="18"/>
                    </a:lnTo>
                    <a:lnTo>
                      <a:pt x="70" y="28"/>
                    </a:lnTo>
                    <a:lnTo>
                      <a:pt x="68" y="42"/>
                    </a:lnTo>
                    <a:lnTo>
                      <a:pt x="68" y="52"/>
                    </a:lnTo>
                    <a:lnTo>
                      <a:pt x="66" y="52"/>
                    </a:lnTo>
                    <a:lnTo>
                      <a:pt x="66" y="48"/>
                    </a:lnTo>
                    <a:lnTo>
                      <a:pt x="66" y="46"/>
                    </a:lnTo>
                    <a:lnTo>
                      <a:pt x="66" y="44"/>
                    </a:lnTo>
                    <a:lnTo>
                      <a:pt x="64" y="50"/>
                    </a:lnTo>
                    <a:lnTo>
                      <a:pt x="66" y="56"/>
                    </a:lnTo>
                    <a:lnTo>
                      <a:pt x="62" y="60"/>
                    </a:lnTo>
                    <a:lnTo>
                      <a:pt x="66" y="64"/>
                    </a:lnTo>
                    <a:lnTo>
                      <a:pt x="66" y="66"/>
                    </a:lnTo>
                    <a:lnTo>
                      <a:pt x="62" y="74"/>
                    </a:lnTo>
                    <a:lnTo>
                      <a:pt x="64" y="82"/>
                    </a:lnTo>
                    <a:lnTo>
                      <a:pt x="60" y="86"/>
                    </a:lnTo>
                    <a:lnTo>
                      <a:pt x="54" y="86"/>
                    </a:lnTo>
                    <a:lnTo>
                      <a:pt x="54" y="84"/>
                    </a:lnTo>
                    <a:lnTo>
                      <a:pt x="50" y="80"/>
                    </a:lnTo>
                    <a:lnTo>
                      <a:pt x="46" y="80"/>
                    </a:lnTo>
                    <a:lnTo>
                      <a:pt x="42" y="80"/>
                    </a:lnTo>
                    <a:lnTo>
                      <a:pt x="34" y="76"/>
                    </a:lnTo>
                    <a:close/>
                    <a:moveTo>
                      <a:pt x="20" y="58"/>
                    </a:moveTo>
                    <a:lnTo>
                      <a:pt x="22" y="58"/>
                    </a:lnTo>
                    <a:lnTo>
                      <a:pt x="24" y="54"/>
                    </a:lnTo>
                    <a:lnTo>
                      <a:pt x="16" y="50"/>
                    </a:lnTo>
                    <a:lnTo>
                      <a:pt x="14" y="54"/>
                    </a:lnTo>
                    <a:lnTo>
                      <a:pt x="20" y="58"/>
                    </a:lnTo>
                    <a:close/>
                    <a:moveTo>
                      <a:pt x="30" y="72"/>
                    </a:moveTo>
                    <a:lnTo>
                      <a:pt x="34" y="74"/>
                    </a:lnTo>
                    <a:lnTo>
                      <a:pt x="40" y="78"/>
                    </a:lnTo>
                    <a:lnTo>
                      <a:pt x="44" y="78"/>
                    </a:lnTo>
                    <a:lnTo>
                      <a:pt x="46" y="74"/>
                    </a:lnTo>
                    <a:lnTo>
                      <a:pt x="32" y="56"/>
                    </a:lnTo>
                    <a:lnTo>
                      <a:pt x="26" y="56"/>
                    </a:lnTo>
                    <a:lnTo>
                      <a:pt x="28" y="68"/>
                    </a:lnTo>
                    <a:lnTo>
                      <a:pt x="30" y="7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0" name="Freeform 57"/>
              <p:cNvSpPr>
                <a:spLocks/>
              </p:cNvSpPr>
              <p:nvPr/>
            </p:nvSpPr>
            <p:spPr bwMode="auto">
              <a:xfrm>
                <a:off x="3422274" y="1732882"/>
                <a:ext cx="4253" cy="8506"/>
              </a:xfrm>
              <a:custGeom>
                <a:avLst/>
                <a:gdLst>
                  <a:gd name="T0" fmla="*/ 4 w 4"/>
                  <a:gd name="T1" fmla="*/ 0 h 8"/>
                  <a:gd name="T2" fmla="*/ 2 w 4"/>
                  <a:gd name="T3" fmla="*/ 4 h 8"/>
                  <a:gd name="T4" fmla="*/ 4 w 4"/>
                  <a:gd name="T5" fmla="*/ 6 h 8"/>
                  <a:gd name="T6" fmla="*/ 2 w 4"/>
                  <a:gd name="T7" fmla="*/ 8 h 8"/>
                  <a:gd name="T8" fmla="*/ 0 w 4"/>
                  <a:gd name="T9" fmla="*/ 4 h 8"/>
                  <a:gd name="T10" fmla="*/ 2 w 4"/>
                  <a:gd name="T11" fmla="*/ 0 h 8"/>
                  <a:gd name="T12" fmla="*/ 4 w 4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4" y="0"/>
                    </a:moveTo>
                    <a:lnTo>
                      <a:pt x="2" y="4"/>
                    </a:lnTo>
                    <a:lnTo>
                      <a:pt x="4" y="6"/>
                    </a:lnTo>
                    <a:lnTo>
                      <a:pt x="2" y="8"/>
                    </a:lnTo>
                    <a:lnTo>
                      <a:pt x="0" y="4"/>
                    </a:lnTo>
                    <a:lnTo>
                      <a:pt x="2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1" name="Freeform 58"/>
              <p:cNvSpPr>
                <a:spLocks noEditPoints="1"/>
              </p:cNvSpPr>
              <p:nvPr/>
            </p:nvSpPr>
            <p:spPr bwMode="auto">
              <a:xfrm>
                <a:off x="2275101" y="1086468"/>
                <a:ext cx="1449116" cy="749543"/>
              </a:xfrm>
              <a:custGeom>
                <a:avLst/>
                <a:gdLst>
                  <a:gd name="T0" fmla="*/ 379 w 681"/>
                  <a:gd name="T1" fmla="*/ 99 h 351"/>
                  <a:gd name="T2" fmla="*/ 332 w 681"/>
                  <a:gd name="T3" fmla="*/ 81 h 351"/>
                  <a:gd name="T4" fmla="*/ 271 w 681"/>
                  <a:gd name="T5" fmla="*/ 84 h 351"/>
                  <a:gd name="T6" fmla="*/ 319 w 681"/>
                  <a:gd name="T7" fmla="*/ 100 h 351"/>
                  <a:gd name="T8" fmla="*/ 375 w 681"/>
                  <a:gd name="T9" fmla="*/ 78 h 351"/>
                  <a:gd name="T10" fmla="*/ 319 w 681"/>
                  <a:gd name="T11" fmla="*/ 50 h 351"/>
                  <a:gd name="T12" fmla="*/ 381 w 681"/>
                  <a:gd name="T13" fmla="*/ 51 h 351"/>
                  <a:gd name="T14" fmla="*/ 357 w 681"/>
                  <a:gd name="T15" fmla="*/ 36 h 351"/>
                  <a:gd name="T16" fmla="*/ 331 w 681"/>
                  <a:gd name="T17" fmla="*/ 44 h 351"/>
                  <a:gd name="T18" fmla="*/ 373 w 681"/>
                  <a:gd name="T19" fmla="*/ 35 h 351"/>
                  <a:gd name="T20" fmla="*/ 463 w 681"/>
                  <a:gd name="T21" fmla="*/ 29 h 351"/>
                  <a:gd name="T22" fmla="*/ 484 w 681"/>
                  <a:gd name="T23" fmla="*/ 24 h 351"/>
                  <a:gd name="T24" fmla="*/ 510 w 681"/>
                  <a:gd name="T25" fmla="*/ 11 h 351"/>
                  <a:gd name="T26" fmla="*/ 270 w 681"/>
                  <a:gd name="T27" fmla="*/ 75 h 351"/>
                  <a:gd name="T28" fmla="*/ 453 w 681"/>
                  <a:gd name="T29" fmla="*/ 56 h 351"/>
                  <a:gd name="T30" fmla="*/ 454 w 681"/>
                  <a:gd name="T31" fmla="*/ 41 h 351"/>
                  <a:gd name="T32" fmla="*/ 447 w 681"/>
                  <a:gd name="T33" fmla="*/ 50 h 351"/>
                  <a:gd name="T34" fmla="*/ 410 w 681"/>
                  <a:gd name="T35" fmla="*/ 46 h 351"/>
                  <a:gd name="T36" fmla="*/ 444 w 681"/>
                  <a:gd name="T37" fmla="*/ 59 h 351"/>
                  <a:gd name="T38" fmla="*/ 405 w 681"/>
                  <a:gd name="T39" fmla="*/ 150 h 351"/>
                  <a:gd name="T40" fmla="*/ 383 w 681"/>
                  <a:gd name="T41" fmla="*/ 258 h 351"/>
                  <a:gd name="T42" fmla="*/ 377 w 681"/>
                  <a:gd name="T43" fmla="*/ 249 h 351"/>
                  <a:gd name="T44" fmla="*/ 547 w 681"/>
                  <a:gd name="T45" fmla="*/ 276 h 351"/>
                  <a:gd name="T46" fmla="*/ 547 w 681"/>
                  <a:gd name="T47" fmla="*/ 299 h 351"/>
                  <a:gd name="T48" fmla="*/ 641 w 681"/>
                  <a:gd name="T49" fmla="*/ 1 h 351"/>
                  <a:gd name="T50" fmla="*/ 541 w 681"/>
                  <a:gd name="T51" fmla="*/ 6 h 351"/>
                  <a:gd name="T52" fmla="*/ 573 w 681"/>
                  <a:gd name="T53" fmla="*/ 16 h 351"/>
                  <a:gd name="T54" fmla="*/ 507 w 681"/>
                  <a:gd name="T55" fmla="*/ 35 h 351"/>
                  <a:gd name="T56" fmla="*/ 544 w 681"/>
                  <a:gd name="T57" fmla="*/ 42 h 351"/>
                  <a:gd name="T58" fmla="*/ 611 w 681"/>
                  <a:gd name="T59" fmla="*/ 20 h 351"/>
                  <a:gd name="T60" fmla="*/ 488 w 681"/>
                  <a:gd name="T61" fmla="*/ 106 h 351"/>
                  <a:gd name="T62" fmla="*/ 553 w 681"/>
                  <a:gd name="T63" fmla="*/ 97 h 351"/>
                  <a:gd name="T64" fmla="*/ 535 w 681"/>
                  <a:gd name="T65" fmla="*/ 78 h 351"/>
                  <a:gd name="T66" fmla="*/ 478 w 681"/>
                  <a:gd name="T67" fmla="*/ 76 h 351"/>
                  <a:gd name="T68" fmla="*/ 446 w 681"/>
                  <a:gd name="T69" fmla="*/ 94 h 351"/>
                  <a:gd name="T70" fmla="*/ 518 w 681"/>
                  <a:gd name="T71" fmla="*/ 109 h 351"/>
                  <a:gd name="T72" fmla="*/ 502 w 681"/>
                  <a:gd name="T73" fmla="*/ 155 h 351"/>
                  <a:gd name="T74" fmla="*/ 552 w 681"/>
                  <a:gd name="T75" fmla="*/ 152 h 351"/>
                  <a:gd name="T76" fmla="*/ 499 w 681"/>
                  <a:gd name="T77" fmla="*/ 99 h 351"/>
                  <a:gd name="T78" fmla="*/ 23 w 681"/>
                  <a:gd name="T79" fmla="*/ 244 h 351"/>
                  <a:gd name="T80" fmla="*/ 3 w 681"/>
                  <a:gd name="T81" fmla="*/ 243 h 351"/>
                  <a:gd name="T82" fmla="*/ 506 w 681"/>
                  <a:gd name="T83" fmla="*/ 310 h 351"/>
                  <a:gd name="T84" fmla="*/ 540 w 681"/>
                  <a:gd name="T85" fmla="*/ 262 h 351"/>
                  <a:gd name="T86" fmla="*/ 552 w 681"/>
                  <a:gd name="T87" fmla="*/ 230 h 351"/>
                  <a:gd name="T88" fmla="*/ 526 w 681"/>
                  <a:gd name="T89" fmla="*/ 186 h 351"/>
                  <a:gd name="T90" fmla="*/ 492 w 681"/>
                  <a:gd name="T91" fmla="*/ 167 h 351"/>
                  <a:gd name="T92" fmla="*/ 398 w 681"/>
                  <a:gd name="T93" fmla="*/ 238 h 351"/>
                  <a:gd name="T94" fmla="*/ 326 w 681"/>
                  <a:gd name="T95" fmla="*/ 194 h 351"/>
                  <a:gd name="T96" fmla="*/ 402 w 681"/>
                  <a:gd name="T97" fmla="*/ 131 h 351"/>
                  <a:gd name="T98" fmla="*/ 457 w 681"/>
                  <a:gd name="T99" fmla="*/ 98 h 351"/>
                  <a:gd name="T100" fmla="*/ 417 w 681"/>
                  <a:gd name="T101" fmla="*/ 90 h 351"/>
                  <a:gd name="T102" fmla="*/ 377 w 681"/>
                  <a:gd name="T103" fmla="*/ 118 h 351"/>
                  <a:gd name="T104" fmla="*/ 289 w 681"/>
                  <a:gd name="T105" fmla="*/ 123 h 351"/>
                  <a:gd name="T106" fmla="*/ 199 w 681"/>
                  <a:gd name="T107" fmla="*/ 102 h 351"/>
                  <a:gd name="T108" fmla="*/ 137 w 681"/>
                  <a:gd name="T109" fmla="*/ 107 h 351"/>
                  <a:gd name="T110" fmla="*/ 28 w 681"/>
                  <a:gd name="T111" fmla="*/ 242 h 351"/>
                  <a:gd name="T112" fmla="*/ 36 w 681"/>
                  <a:gd name="T113" fmla="*/ 274 h 351"/>
                  <a:gd name="T114" fmla="*/ 324 w 681"/>
                  <a:gd name="T115" fmla="*/ 310 h 351"/>
                  <a:gd name="T116" fmla="*/ 349 w 681"/>
                  <a:gd name="T117" fmla="*/ 343 h 351"/>
                  <a:gd name="T118" fmla="*/ 473 w 681"/>
                  <a:gd name="T119" fmla="*/ 323 h 351"/>
                  <a:gd name="T120" fmla="*/ 485 w 681"/>
                  <a:gd name="T121" fmla="*/ 290 h 351"/>
                  <a:gd name="T122" fmla="*/ 480 w 681"/>
                  <a:gd name="T123" fmla="*/ 295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81" h="351">
                    <a:moveTo>
                      <a:pt x="338" y="108"/>
                    </a:moveTo>
                    <a:cubicBezTo>
                      <a:pt x="340" y="107"/>
                      <a:pt x="340" y="107"/>
                      <a:pt x="340" y="107"/>
                    </a:cubicBezTo>
                    <a:cubicBezTo>
                      <a:pt x="342" y="107"/>
                      <a:pt x="342" y="107"/>
                      <a:pt x="342" y="107"/>
                    </a:cubicBezTo>
                    <a:cubicBezTo>
                      <a:pt x="341" y="109"/>
                      <a:pt x="341" y="109"/>
                      <a:pt x="341" y="109"/>
                    </a:cubicBezTo>
                    <a:lnTo>
                      <a:pt x="338" y="108"/>
                    </a:lnTo>
                    <a:close/>
                    <a:moveTo>
                      <a:pt x="354" y="107"/>
                    </a:moveTo>
                    <a:cubicBezTo>
                      <a:pt x="354" y="105"/>
                      <a:pt x="354" y="105"/>
                      <a:pt x="354" y="105"/>
                    </a:cubicBezTo>
                    <a:cubicBezTo>
                      <a:pt x="353" y="105"/>
                      <a:pt x="353" y="105"/>
                      <a:pt x="353" y="105"/>
                    </a:cubicBezTo>
                    <a:cubicBezTo>
                      <a:pt x="351" y="107"/>
                      <a:pt x="351" y="107"/>
                      <a:pt x="351" y="107"/>
                    </a:cubicBezTo>
                    <a:lnTo>
                      <a:pt x="354" y="107"/>
                    </a:lnTo>
                    <a:close/>
                    <a:moveTo>
                      <a:pt x="365" y="65"/>
                    </a:moveTo>
                    <a:cubicBezTo>
                      <a:pt x="361" y="66"/>
                      <a:pt x="361" y="66"/>
                      <a:pt x="361" y="66"/>
                    </a:cubicBezTo>
                    <a:cubicBezTo>
                      <a:pt x="356" y="66"/>
                      <a:pt x="356" y="66"/>
                      <a:pt x="356" y="66"/>
                    </a:cubicBezTo>
                    <a:cubicBezTo>
                      <a:pt x="353" y="67"/>
                      <a:pt x="353" y="67"/>
                      <a:pt x="353" y="67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7" y="70"/>
                      <a:pt x="357" y="70"/>
                      <a:pt x="357" y="70"/>
                    </a:cubicBezTo>
                    <a:cubicBezTo>
                      <a:pt x="359" y="73"/>
                      <a:pt x="359" y="73"/>
                      <a:pt x="359" y="73"/>
                    </a:cubicBezTo>
                    <a:cubicBezTo>
                      <a:pt x="363" y="69"/>
                      <a:pt x="363" y="69"/>
                      <a:pt x="363" y="69"/>
                    </a:cubicBezTo>
                    <a:cubicBezTo>
                      <a:pt x="366" y="69"/>
                      <a:pt x="366" y="69"/>
                      <a:pt x="366" y="69"/>
                    </a:cubicBezTo>
                    <a:cubicBezTo>
                      <a:pt x="368" y="67"/>
                      <a:pt x="368" y="67"/>
                      <a:pt x="368" y="67"/>
                    </a:cubicBezTo>
                    <a:cubicBezTo>
                      <a:pt x="368" y="66"/>
                      <a:pt x="368" y="66"/>
                      <a:pt x="368" y="66"/>
                    </a:cubicBezTo>
                    <a:lnTo>
                      <a:pt x="365" y="65"/>
                    </a:lnTo>
                    <a:close/>
                    <a:moveTo>
                      <a:pt x="369" y="92"/>
                    </a:moveTo>
                    <a:cubicBezTo>
                      <a:pt x="369" y="91"/>
                      <a:pt x="369" y="91"/>
                      <a:pt x="369" y="91"/>
                    </a:cubicBezTo>
                    <a:cubicBezTo>
                      <a:pt x="367" y="91"/>
                      <a:pt x="367" y="91"/>
                      <a:pt x="367" y="91"/>
                    </a:cubicBezTo>
                    <a:cubicBezTo>
                      <a:pt x="367" y="92"/>
                      <a:pt x="367" y="92"/>
                      <a:pt x="367" y="92"/>
                    </a:cubicBezTo>
                    <a:lnTo>
                      <a:pt x="369" y="92"/>
                    </a:lnTo>
                    <a:close/>
                    <a:moveTo>
                      <a:pt x="402" y="48"/>
                    </a:moveTo>
                    <a:cubicBezTo>
                      <a:pt x="402" y="47"/>
                      <a:pt x="402" y="47"/>
                      <a:pt x="402" y="47"/>
                    </a:cubicBezTo>
                    <a:cubicBezTo>
                      <a:pt x="396" y="47"/>
                      <a:pt x="396" y="47"/>
                      <a:pt x="396" y="47"/>
                    </a:cubicBezTo>
                    <a:cubicBezTo>
                      <a:pt x="393" y="47"/>
                      <a:pt x="393" y="47"/>
                      <a:pt x="393" y="47"/>
                    </a:cubicBezTo>
                    <a:cubicBezTo>
                      <a:pt x="397" y="48"/>
                      <a:pt x="397" y="48"/>
                      <a:pt x="397" y="48"/>
                    </a:cubicBezTo>
                    <a:lnTo>
                      <a:pt x="402" y="48"/>
                    </a:lnTo>
                    <a:close/>
                    <a:moveTo>
                      <a:pt x="362" y="105"/>
                    </a:moveTo>
                    <a:cubicBezTo>
                      <a:pt x="364" y="106"/>
                      <a:pt x="364" y="106"/>
                      <a:pt x="364" y="106"/>
                    </a:cubicBezTo>
                    <a:cubicBezTo>
                      <a:pt x="366" y="107"/>
                      <a:pt x="366" y="107"/>
                      <a:pt x="366" y="107"/>
                    </a:cubicBezTo>
                    <a:cubicBezTo>
                      <a:pt x="371" y="109"/>
                      <a:pt x="371" y="109"/>
                      <a:pt x="371" y="109"/>
                    </a:cubicBezTo>
                    <a:cubicBezTo>
                      <a:pt x="374" y="109"/>
                      <a:pt x="374" y="109"/>
                      <a:pt x="374" y="109"/>
                    </a:cubicBezTo>
                    <a:cubicBezTo>
                      <a:pt x="384" y="106"/>
                      <a:pt x="384" y="106"/>
                      <a:pt x="384" y="106"/>
                    </a:cubicBezTo>
                    <a:cubicBezTo>
                      <a:pt x="384" y="105"/>
                      <a:pt x="384" y="105"/>
                      <a:pt x="384" y="105"/>
                    </a:cubicBezTo>
                    <a:cubicBezTo>
                      <a:pt x="381" y="105"/>
                      <a:pt x="381" y="105"/>
                      <a:pt x="381" y="105"/>
                    </a:cubicBezTo>
                    <a:cubicBezTo>
                      <a:pt x="381" y="101"/>
                      <a:pt x="381" y="101"/>
                      <a:pt x="381" y="101"/>
                    </a:cubicBezTo>
                    <a:cubicBezTo>
                      <a:pt x="379" y="99"/>
                      <a:pt x="379" y="99"/>
                      <a:pt x="379" y="99"/>
                    </a:cubicBezTo>
                    <a:cubicBezTo>
                      <a:pt x="378" y="97"/>
                      <a:pt x="378" y="97"/>
                      <a:pt x="378" y="97"/>
                    </a:cubicBezTo>
                    <a:cubicBezTo>
                      <a:pt x="373" y="98"/>
                      <a:pt x="373" y="98"/>
                      <a:pt x="373" y="98"/>
                    </a:cubicBezTo>
                    <a:cubicBezTo>
                      <a:pt x="375" y="100"/>
                      <a:pt x="375" y="100"/>
                      <a:pt x="375" y="100"/>
                    </a:cubicBezTo>
                    <a:cubicBezTo>
                      <a:pt x="370" y="100"/>
                      <a:pt x="370" y="100"/>
                      <a:pt x="370" y="100"/>
                    </a:cubicBezTo>
                    <a:cubicBezTo>
                      <a:pt x="369" y="102"/>
                      <a:pt x="369" y="102"/>
                      <a:pt x="369" y="102"/>
                    </a:cubicBezTo>
                    <a:cubicBezTo>
                      <a:pt x="363" y="104"/>
                      <a:pt x="363" y="104"/>
                      <a:pt x="363" y="104"/>
                    </a:cubicBezTo>
                    <a:cubicBezTo>
                      <a:pt x="360" y="104"/>
                      <a:pt x="360" y="104"/>
                      <a:pt x="360" y="104"/>
                    </a:cubicBezTo>
                    <a:cubicBezTo>
                      <a:pt x="358" y="105"/>
                      <a:pt x="358" y="105"/>
                      <a:pt x="358" y="105"/>
                    </a:cubicBezTo>
                    <a:cubicBezTo>
                      <a:pt x="360" y="106"/>
                      <a:pt x="360" y="106"/>
                      <a:pt x="360" y="106"/>
                    </a:cubicBezTo>
                    <a:lnTo>
                      <a:pt x="362" y="105"/>
                    </a:lnTo>
                    <a:close/>
                    <a:moveTo>
                      <a:pt x="403" y="44"/>
                    </a:moveTo>
                    <a:cubicBezTo>
                      <a:pt x="400" y="43"/>
                      <a:pt x="400" y="43"/>
                      <a:pt x="400" y="43"/>
                    </a:cubicBezTo>
                    <a:cubicBezTo>
                      <a:pt x="398" y="44"/>
                      <a:pt x="398" y="44"/>
                      <a:pt x="398" y="44"/>
                    </a:cubicBezTo>
                    <a:cubicBezTo>
                      <a:pt x="395" y="45"/>
                      <a:pt x="395" y="45"/>
                      <a:pt x="395" y="45"/>
                    </a:cubicBezTo>
                    <a:cubicBezTo>
                      <a:pt x="402" y="46"/>
                      <a:pt x="402" y="46"/>
                      <a:pt x="402" y="46"/>
                    </a:cubicBezTo>
                    <a:lnTo>
                      <a:pt x="403" y="44"/>
                    </a:lnTo>
                    <a:close/>
                    <a:moveTo>
                      <a:pt x="356" y="98"/>
                    </a:moveTo>
                    <a:cubicBezTo>
                      <a:pt x="360" y="96"/>
                      <a:pt x="360" y="96"/>
                      <a:pt x="360" y="96"/>
                    </a:cubicBezTo>
                    <a:cubicBezTo>
                      <a:pt x="361" y="94"/>
                      <a:pt x="361" y="94"/>
                      <a:pt x="361" y="94"/>
                    </a:cubicBezTo>
                    <a:cubicBezTo>
                      <a:pt x="359" y="94"/>
                      <a:pt x="359" y="94"/>
                      <a:pt x="359" y="94"/>
                    </a:cubicBezTo>
                    <a:cubicBezTo>
                      <a:pt x="357" y="93"/>
                      <a:pt x="357" y="93"/>
                      <a:pt x="357" y="93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4" y="91"/>
                      <a:pt x="354" y="91"/>
                      <a:pt x="354" y="91"/>
                    </a:cubicBezTo>
                    <a:cubicBezTo>
                      <a:pt x="351" y="90"/>
                      <a:pt x="351" y="90"/>
                      <a:pt x="351" y="90"/>
                    </a:cubicBezTo>
                    <a:cubicBezTo>
                      <a:pt x="349" y="89"/>
                      <a:pt x="349" y="89"/>
                      <a:pt x="349" y="89"/>
                    </a:cubicBezTo>
                    <a:cubicBezTo>
                      <a:pt x="346" y="86"/>
                      <a:pt x="346" y="86"/>
                      <a:pt x="346" y="86"/>
                    </a:cubicBezTo>
                    <a:cubicBezTo>
                      <a:pt x="352" y="83"/>
                      <a:pt x="352" y="83"/>
                      <a:pt x="352" y="83"/>
                    </a:cubicBezTo>
                    <a:cubicBezTo>
                      <a:pt x="352" y="81"/>
                      <a:pt x="352" y="81"/>
                      <a:pt x="352" y="81"/>
                    </a:cubicBezTo>
                    <a:cubicBezTo>
                      <a:pt x="351" y="80"/>
                      <a:pt x="351" y="80"/>
                      <a:pt x="351" y="80"/>
                    </a:cubicBezTo>
                    <a:cubicBezTo>
                      <a:pt x="354" y="77"/>
                      <a:pt x="354" y="77"/>
                      <a:pt x="354" y="77"/>
                    </a:cubicBezTo>
                    <a:cubicBezTo>
                      <a:pt x="356" y="74"/>
                      <a:pt x="356" y="74"/>
                      <a:pt x="356" y="74"/>
                    </a:cubicBezTo>
                    <a:cubicBezTo>
                      <a:pt x="356" y="71"/>
                      <a:pt x="356" y="71"/>
                      <a:pt x="356" y="71"/>
                    </a:cubicBezTo>
                    <a:cubicBezTo>
                      <a:pt x="354" y="69"/>
                      <a:pt x="354" y="69"/>
                      <a:pt x="354" y="69"/>
                    </a:cubicBezTo>
                    <a:cubicBezTo>
                      <a:pt x="351" y="69"/>
                      <a:pt x="351" y="69"/>
                      <a:pt x="351" y="69"/>
                    </a:cubicBezTo>
                    <a:cubicBezTo>
                      <a:pt x="349" y="69"/>
                      <a:pt x="349" y="69"/>
                      <a:pt x="349" y="69"/>
                    </a:cubicBezTo>
                    <a:cubicBezTo>
                      <a:pt x="347" y="68"/>
                      <a:pt x="347" y="68"/>
                      <a:pt x="347" y="68"/>
                    </a:cubicBezTo>
                    <a:cubicBezTo>
                      <a:pt x="344" y="69"/>
                      <a:pt x="344" y="69"/>
                      <a:pt x="344" y="69"/>
                    </a:cubicBezTo>
                    <a:cubicBezTo>
                      <a:pt x="344" y="70"/>
                      <a:pt x="344" y="70"/>
                      <a:pt x="344" y="70"/>
                    </a:cubicBezTo>
                    <a:cubicBezTo>
                      <a:pt x="343" y="70"/>
                      <a:pt x="343" y="70"/>
                      <a:pt x="343" y="70"/>
                    </a:cubicBezTo>
                    <a:cubicBezTo>
                      <a:pt x="337" y="77"/>
                      <a:pt x="337" y="77"/>
                      <a:pt x="337" y="77"/>
                    </a:cubicBezTo>
                    <a:cubicBezTo>
                      <a:pt x="336" y="80"/>
                      <a:pt x="336" y="80"/>
                      <a:pt x="336" y="80"/>
                    </a:cubicBezTo>
                    <a:cubicBezTo>
                      <a:pt x="338" y="81"/>
                      <a:pt x="338" y="81"/>
                      <a:pt x="338" y="81"/>
                    </a:cubicBezTo>
                    <a:cubicBezTo>
                      <a:pt x="332" y="81"/>
                      <a:pt x="332" y="81"/>
                      <a:pt x="332" y="81"/>
                    </a:cubicBezTo>
                    <a:cubicBezTo>
                      <a:pt x="329" y="83"/>
                      <a:pt x="329" y="83"/>
                      <a:pt x="329" y="83"/>
                    </a:cubicBezTo>
                    <a:cubicBezTo>
                      <a:pt x="330" y="80"/>
                      <a:pt x="330" y="80"/>
                      <a:pt x="330" y="80"/>
                    </a:cubicBezTo>
                    <a:cubicBezTo>
                      <a:pt x="332" y="79"/>
                      <a:pt x="332" y="79"/>
                      <a:pt x="332" y="79"/>
                    </a:cubicBezTo>
                    <a:cubicBezTo>
                      <a:pt x="331" y="77"/>
                      <a:pt x="331" y="77"/>
                      <a:pt x="331" y="77"/>
                    </a:cubicBezTo>
                    <a:cubicBezTo>
                      <a:pt x="333" y="75"/>
                      <a:pt x="333" y="75"/>
                      <a:pt x="333" y="75"/>
                    </a:cubicBezTo>
                    <a:cubicBezTo>
                      <a:pt x="335" y="74"/>
                      <a:pt x="335" y="74"/>
                      <a:pt x="335" y="74"/>
                    </a:cubicBezTo>
                    <a:cubicBezTo>
                      <a:pt x="334" y="73"/>
                      <a:pt x="334" y="73"/>
                      <a:pt x="334" y="73"/>
                    </a:cubicBezTo>
                    <a:cubicBezTo>
                      <a:pt x="331" y="71"/>
                      <a:pt x="331" y="71"/>
                      <a:pt x="331" y="71"/>
                    </a:cubicBezTo>
                    <a:cubicBezTo>
                      <a:pt x="328" y="71"/>
                      <a:pt x="328" y="71"/>
                      <a:pt x="328" y="71"/>
                    </a:cubicBezTo>
                    <a:cubicBezTo>
                      <a:pt x="327" y="73"/>
                      <a:pt x="327" y="73"/>
                      <a:pt x="327" y="73"/>
                    </a:cubicBezTo>
                    <a:cubicBezTo>
                      <a:pt x="328" y="74"/>
                      <a:pt x="328" y="74"/>
                      <a:pt x="328" y="74"/>
                    </a:cubicBezTo>
                    <a:cubicBezTo>
                      <a:pt x="325" y="75"/>
                      <a:pt x="325" y="75"/>
                      <a:pt x="325" y="75"/>
                    </a:cubicBezTo>
                    <a:cubicBezTo>
                      <a:pt x="323" y="75"/>
                      <a:pt x="323" y="75"/>
                      <a:pt x="323" y="75"/>
                    </a:cubicBezTo>
                    <a:cubicBezTo>
                      <a:pt x="320" y="76"/>
                      <a:pt x="320" y="76"/>
                      <a:pt x="320" y="76"/>
                    </a:cubicBezTo>
                    <a:cubicBezTo>
                      <a:pt x="316" y="77"/>
                      <a:pt x="316" y="77"/>
                      <a:pt x="316" y="77"/>
                    </a:cubicBezTo>
                    <a:cubicBezTo>
                      <a:pt x="314" y="77"/>
                      <a:pt x="314" y="77"/>
                      <a:pt x="314" y="77"/>
                    </a:cubicBezTo>
                    <a:cubicBezTo>
                      <a:pt x="311" y="78"/>
                      <a:pt x="311" y="78"/>
                      <a:pt x="311" y="78"/>
                    </a:cubicBezTo>
                    <a:cubicBezTo>
                      <a:pt x="311" y="77"/>
                      <a:pt x="311" y="77"/>
                      <a:pt x="311" y="77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20" y="73"/>
                      <a:pt x="320" y="73"/>
                      <a:pt x="320" y="73"/>
                    </a:cubicBezTo>
                    <a:cubicBezTo>
                      <a:pt x="313" y="71"/>
                      <a:pt x="313" y="71"/>
                      <a:pt x="313" y="71"/>
                    </a:cubicBezTo>
                    <a:cubicBezTo>
                      <a:pt x="307" y="74"/>
                      <a:pt x="307" y="74"/>
                      <a:pt x="307" y="74"/>
                    </a:cubicBezTo>
                    <a:cubicBezTo>
                      <a:pt x="306" y="75"/>
                      <a:pt x="306" y="75"/>
                      <a:pt x="306" y="75"/>
                    </a:cubicBezTo>
                    <a:cubicBezTo>
                      <a:pt x="302" y="74"/>
                      <a:pt x="302" y="74"/>
                      <a:pt x="302" y="74"/>
                    </a:cubicBezTo>
                    <a:cubicBezTo>
                      <a:pt x="298" y="75"/>
                      <a:pt x="298" y="75"/>
                      <a:pt x="298" y="75"/>
                    </a:cubicBezTo>
                    <a:cubicBezTo>
                      <a:pt x="302" y="73"/>
                      <a:pt x="302" y="73"/>
                      <a:pt x="302" y="73"/>
                    </a:cubicBezTo>
                    <a:cubicBezTo>
                      <a:pt x="305" y="72"/>
                      <a:pt x="305" y="72"/>
                      <a:pt x="305" y="72"/>
                    </a:cubicBezTo>
                    <a:cubicBezTo>
                      <a:pt x="308" y="70"/>
                      <a:pt x="308" y="70"/>
                      <a:pt x="308" y="70"/>
                    </a:cubicBezTo>
                    <a:cubicBezTo>
                      <a:pt x="308" y="69"/>
                      <a:pt x="308" y="69"/>
                      <a:pt x="308" y="69"/>
                    </a:cubicBezTo>
                    <a:cubicBezTo>
                      <a:pt x="307" y="68"/>
                      <a:pt x="307" y="68"/>
                      <a:pt x="307" y="68"/>
                    </a:cubicBezTo>
                    <a:cubicBezTo>
                      <a:pt x="300" y="69"/>
                      <a:pt x="300" y="69"/>
                      <a:pt x="300" y="69"/>
                    </a:cubicBezTo>
                    <a:cubicBezTo>
                      <a:pt x="295" y="70"/>
                      <a:pt x="295" y="70"/>
                      <a:pt x="295" y="70"/>
                    </a:cubicBezTo>
                    <a:cubicBezTo>
                      <a:pt x="288" y="71"/>
                      <a:pt x="288" y="71"/>
                      <a:pt x="288" y="71"/>
                    </a:cubicBezTo>
                    <a:cubicBezTo>
                      <a:pt x="280" y="74"/>
                      <a:pt x="280" y="74"/>
                      <a:pt x="280" y="74"/>
                    </a:cubicBezTo>
                    <a:cubicBezTo>
                      <a:pt x="277" y="74"/>
                      <a:pt x="277" y="74"/>
                      <a:pt x="277" y="74"/>
                    </a:cubicBezTo>
                    <a:cubicBezTo>
                      <a:pt x="273" y="76"/>
                      <a:pt x="273" y="76"/>
                      <a:pt x="273" y="76"/>
                    </a:cubicBezTo>
                    <a:cubicBezTo>
                      <a:pt x="274" y="78"/>
                      <a:pt x="274" y="78"/>
                      <a:pt x="274" y="78"/>
                    </a:cubicBezTo>
                    <a:cubicBezTo>
                      <a:pt x="263" y="81"/>
                      <a:pt x="263" y="81"/>
                      <a:pt x="263" y="81"/>
                    </a:cubicBezTo>
                    <a:cubicBezTo>
                      <a:pt x="262" y="82"/>
                      <a:pt x="262" y="82"/>
                      <a:pt x="262" y="82"/>
                    </a:cubicBezTo>
                    <a:cubicBezTo>
                      <a:pt x="262" y="83"/>
                      <a:pt x="262" y="83"/>
                      <a:pt x="262" y="83"/>
                    </a:cubicBezTo>
                    <a:cubicBezTo>
                      <a:pt x="266" y="83"/>
                      <a:pt x="266" y="83"/>
                      <a:pt x="266" y="83"/>
                    </a:cubicBezTo>
                    <a:cubicBezTo>
                      <a:pt x="268" y="83"/>
                      <a:pt x="268" y="83"/>
                      <a:pt x="268" y="83"/>
                    </a:cubicBezTo>
                    <a:cubicBezTo>
                      <a:pt x="271" y="84"/>
                      <a:pt x="271" y="84"/>
                      <a:pt x="271" y="84"/>
                    </a:cubicBezTo>
                    <a:cubicBezTo>
                      <a:pt x="281" y="83"/>
                      <a:pt x="281" y="83"/>
                      <a:pt x="281" y="83"/>
                    </a:cubicBezTo>
                    <a:cubicBezTo>
                      <a:pt x="284" y="84"/>
                      <a:pt x="284" y="84"/>
                      <a:pt x="284" y="84"/>
                    </a:cubicBezTo>
                    <a:cubicBezTo>
                      <a:pt x="280" y="85"/>
                      <a:pt x="280" y="85"/>
                      <a:pt x="280" y="85"/>
                    </a:cubicBezTo>
                    <a:cubicBezTo>
                      <a:pt x="271" y="86"/>
                      <a:pt x="271" y="86"/>
                      <a:pt x="271" y="86"/>
                    </a:cubicBezTo>
                    <a:cubicBezTo>
                      <a:pt x="266" y="86"/>
                      <a:pt x="266" y="86"/>
                      <a:pt x="266" y="86"/>
                    </a:cubicBezTo>
                    <a:cubicBezTo>
                      <a:pt x="260" y="88"/>
                      <a:pt x="260" y="88"/>
                      <a:pt x="260" y="88"/>
                    </a:cubicBezTo>
                    <a:cubicBezTo>
                      <a:pt x="260" y="90"/>
                      <a:pt x="260" y="90"/>
                      <a:pt x="260" y="90"/>
                    </a:cubicBezTo>
                    <a:cubicBezTo>
                      <a:pt x="263" y="91"/>
                      <a:pt x="263" y="91"/>
                      <a:pt x="263" y="91"/>
                    </a:cubicBezTo>
                    <a:cubicBezTo>
                      <a:pt x="267" y="90"/>
                      <a:pt x="267" y="90"/>
                      <a:pt x="267" y="90"/>
                    </a:cubicBezTo>
                    <a:cubicBezTo>
                      <a:pt x="270" y="91"/>
                      <a:pt x="270" y="91"/>
                      <a:pt x="270" y="91"/>
                    </a:cubicBezTo>
                    <a:cubicBezTo>
                      <a:pt x="276" y="91"/>
                      <a:pt x="276" y="91"/>
                      <a:pt x="276" y="91"/>
                    </a:cubicBezTo>
                    <a:cubicBezTo>
                      <a:pt x="280" y="90"/>
                      <a:pt x="280" y="90"/>
                      <a:pt x="280" y="90"/>
                    </a:cubicBezTo>
                    <a:cubicBezTo>
                      <a:pt x="285" y="90"/>
                      <a:pt x="285" y="90"/>
                      <a:pt x="285" y="90"/>
                    </a:cubicBezTo>
                    <a:cubicBezTo>
                      <a:pt x="293" y="92"/>
                      <a:pt x="293" y="92"/>
                      <a:pt x="293" y="92"/>
                    </a:cubicBezTo>
                    <a:cubicBezTo>
                      <a:pt x="296" y="93"/>
                      <a:pt x="296" y="93"/>
                      <a:pt x="296" y="93"/>
                    </a:cubicBezTo>
                    <a:cubicBezTo>
                      <a:pt x="293" y="93"/>
                      <a:pt x="293" y="93"/>
                      <a:pt x="293" y="93"/>
                    </a:cubicBezTo>
                    <a:cubicBezTo>
                      <a:pt x="294" y="94"/>
                      <a:pt x="294" y="94"/>
                      <a:pt x="294" y="94"/>
                    </a:cubicBezTo>
                    <a:cubicBezTo>
                      <a:pt x="285" y="93"/>
                      <a:pt x="285" y="93"/>
                      <a:pt x="285" y="93"/>
                    </a:cubicBezTo>
                    <a:cubicBezTo>
                      <a:pt x="274" y="93"/>
                      <a:pt x="274" y="93"/>
                      <a:pt x="274" y="93"/>
                    </a:cubicBezTo>
                    <a:cubicBezTo>
                      <a:pt x="272" y="94"/>
                      <a:pt x="272" y="94"/>
                      <a:pt x="272" y="94"/>
                    </a:cubicBezTo>
                    <a:cubicBezTo>
                      <a:pt x="260" y="95"/>
                      <a:pt x="260" y="95"/>
                      <a:pt x="260" y="95"/>
                    </a:cubicBezTo>
                    <a:cubicBezTo>
                      <a:pt x="255" y="96"/>
                      <a:pt x="255" y="96"/>
                      <a:pt x="255" y="96"/>
                    </a:cubicBezTo>
                    <a:cubicBezTo>
                      <a:pt x="255" y="98"/>
                      <a:pt x="255" y="98"/>
                      <a:pt x="255" y="98"/>
                    </a:cubicBezTo>
                    <a:cubicBezTo>
                      <a:pt x="256" y="99"/>
                      <a:pt x="256" y="99"/>
                      <a:pt x="256" y="99"/>
                    </a:cubicBezTo>
                    <a:cubicBezTo>
                      <a:pt x="255" y="101"/>
                      <a:pt x="255" y="101"/>
                      <a:pt x="255" y="101"/>
                    </a:cubicBezTo>
                    <a:cubicBezTo>
                      <a:pt x="260" y="102"/>
                      <a:pt x="260" y="102"/>
                      <a:pt x="260" y="102"/>
                    </a:cubicBezTo>
                    <a:cubicBezTo>
                      <a:pt x="268" y="102"/>
                      <a:pt x="268" y="102"/>
                      <a:pt x="268" y="102"/>
                    </a:cubicBezTo>
                    <a:cubicBezTo>
                      <a:pt x="271" y="102"/>
                      <a:pt x="271" y="102"/>
                      <a:pt x="271" y="102"/>
                    </a:cubicBezTo>
                    <a:cubicBezTo>
                      <a:pt x="271" y="103"/>
                      <a:pt x="271" y="103"/>
                      <a:pt x="271" y="103"/>
                    </a:cubicBezTo>
                    <a:cubicBezTo>
                      <a:pt x="269" y="106"/>
                      <a:pt x="269" y="106"/>
                      <a:pt x="269" y="106"/>
                    </a:cubicBezTo>
                    <a:cubicBezTo>
                      <a:pt x="270" y="108"/>
                      <a:pt x="270" y="108"/>
                      <a:pt x="270" y="108"/>
                    </a:cubicBezTo>
                    <a:cubicBezTo>
                      <a:pt x="279" y="108"/>
                      <a:pt x="279" y="108"/>
                      <a:pt x="279" y="108"/>
                    </a:cubicBezTo>
                    <a:cubicBezTo>
                      <a:pt x="282" y="107"/>
                      <a:pt x="282" y="107"/>
                      <a:pt x="282" y="107"/>
                    </a:cubicBezTo>
                    <a:cubicBezTo>
                      <a:pt x="284" y="108"/>
                      <a:pt x="284" y="108"/>
                      <a:pt x="284" y="108"/>
                    </a:cubicBezTo>
                    <a:cubicBezTo>
                      <a:pt x="287" y="107"/>
                      <a:pt x="287" y="107"/>
                      <a:pt x="287" y="107"/>
                    </a:cubicBezTo>
                    <a:cubicBezTo>
                      <a:pt x="290" y="108"/>
                      <a:pt x="290" y="108"/>
                      <a:pt x="290" y="108"/>
                    </a:cubicBezTo>
                    <a:cubicBezTo>
                      <a:pt x="295" y="106"/>
                      <a:pt x="295" y="106"/>
                      <a:pt x="295" y="106"/>
                    </a:cubicBezTo>
                    <a:cubicBezTo>
                      <a:pt x="297" y="106"/>
                      <a:pt x="297" y="106"/>
                      <a:pt x="297" y="106"/>
                    </a:cubicBezTo>
                    <a:cubicBezTo>
                      <a:pt x="302" y="105"/>
                      <a:pt x="302" y="105"/>
                      <a:pt x="302" y="105"/>
                    </a:cubicBezTo>
                    <a:cubicBezTo>
                      <a:pt x="307" y="104"/>
                      <a:pt x="307" y="104"/>
                      <a:pt x="307" y="104"/>
                    </a:cubicBezTo>
                    <a:cubicBezTo>
                      <a:pt x="309" y="104"/>
                      <a:pt x="309" y="104"/>
                      <a:pt x="309" y="104"/>
                    </a:cubicBezTo>
                    <a:cubicBezTo>
                      <a:pt x="318" y="100"/>
                      <a:pt x="318" y="100"/>
                      <a:pt x="318" y="100"/>
                    </a:cubicBezTo>
                    <a:cubicBezTo>
                      <a:pt x="319" y="100"/>
                      <a:pt x="319" y="100"/>
                      <a:pt x="319" y="100"/>
                    </a:cubicBezTo>
                    <a:cubicBezTo>
                      <a:pt x="319" y="101"/>
                      <a:pt x="319" y="101"/>
                      <a:pt x="319" y="101"/>
                    </a:cubicBezTo>
                    <a:cubicBezTo>
                      <a:pt x="319" y="103"/>
                      <a:pt x="319" y="103"/>
                      <a:pt x="319" y="103"/>
                    </a:cubicBezTo>
                    <a:cubicBezTo>
                      <a:pt x="322" y="103"/>
                      <a:pt x="322" y="103"/>
                      <a:pt x="322" y="103"/>
                    </a:cubicBezTo>
                    <a:cubicBezTo>
                      <a:pt x="324" y="103"/>
                      <a:pt x="324" y="103"/>
                      <a:pt x="324" y="103"/>
                    </a:cubicBezTo>
                    <a:cubicBezTo>
                      <a:pt x="323" y="105"/>
                      <a:pt x="323" y="105"/>
                      <a:pt x="323" y="105"/>
                    </a:cubicBezTo>
                    <a:cubicBezTo>
                      <a:pt x="327" y="105"/>
                      <a:pt x="327" y="105"/>
                      <a:pt x="327" y="105"/>
                    </a:cubicBezTo>
                    <a:cubicBezTo>
                      <a:pt x="332" y="106"/>
                      <a:pt x="332" y="106"/>
                      <a:pt x="332" y="106"/>
                    </a:cubicBezTo>
                    <a:cubicBezTo>
                      <a:pt x="335" y="105"/>
                      <a:pt x="335" y="105"/>
                      <a:pt x="335" y="105"/>
                    </a:cubicBezTo>
                    <a:cubicBezTo>
                      <a:pt x="339" y="105"/>
                      <a:pt x="339" y="105"/>
                      <a:pt x="339" y="105"/>
                    </a:cubicBezTo>
                    <a:cubicBezTo>
                      <a:pt x="343" y="105"/>
                      <a:pt x="343" y="105"/>
                      <a:pt x="343" y="105"/>
                    </a:cubicBezTo>
                    <a:cubicBezTo>
                      <a:pt x="345" y="103"/>
                      <a:pt x="345" y="103"/>
                      <a:pt x="345" y="103"/>
                    </a:cubicBezTo>
                    <a:cubicBezTo>
                      <a:pt x="348" y="103"/>
                      <a:pt x="348" y="103"/>
                      <a:pt x="348" y="103"/>
                    </a:cubicBezTo>
                    <a:cubicBezTo>
                      <a:pt x="345" y="102"/>
                      <a:pt x="345" y="102"/>
                      <a:pt x="345" y="102"/>
                    </a:cubicBezTo>
                    <a:cubicBezTo>
                      <a:pt x="347" y="100"/>
                      <a:pt x="347" y="100"/>
                      <a:pt x="347" y="100"/>
                    </a:cubicBezTo>
                    <a:cubicBezTo>
                      <a:pt x="346" y="100"/>
                      <a:pt x="346" y="100"/>
                      <a:pt x="346" y="100"/>
                    </a:cubicBezTo>
                    <a:cubicBezTo>
                      <a:pt x="343" y="101"/>
                      <a:pt x="343" y="101"/>
                      <a:pt x="343" y="101"/>
                    </a:cubicBezTo>
                    <a:cubicBezTo>
                      <a:pt x="341" y="102"/>
                      <a:pt x="341" y="102"/>
                      <a:pt x="341" y="102"/>
                    </a:cubicBezTo>
                    <a:cubicBezTo>
                      <a:pt x="338" y="103"/>
                      <a:pt x="338" y="103"/>
                      <a:pt x="338" y="103"/>
                    </a:cubicBezTo>
                    <a:cubicBezTo>
                      <a:pt x="341" y="100"/>
                      <a:pt x="341" y="100"/>
                      <a:pt x="341" y="100"/>
                    </a:cubicBezTo>
                    <a:cubicBezTo>
                      <a:pt x="341" y="98"/>
                      <a:pt x="341" y="98"/>
                      <a:pt x="341" y="98"/>
                    </a:cubicBezTo>
                    <a:cubicBezTo>
                      <a:pt x="343" y="99"/>
                      <a:pt x="343" y="99"/>
                      <a:pt x="343" y="99"/>
                    </a:cubicBezTo>
                    <a:cubicBezTo>
                      <a:pt x="346" y="98"/>
                      <a:pt x="346" y="98"/>
                      <a:pt x="346" y="98"/>
                    </a:cubicBezTo>
                    <a:cubicBezTo>
                      <a:pt x="348" y="97"/>
                      <a:pt x="348" y="97"/>
                      <a:pt x="348" y="97"/>
                    </a:cubicBezTo>
                    <a:cubicBezTo>
                      <a:pt x="350" y="97"/>
                      <a:pt x="350" y="97"/>
                      <a:pt x="350" y="97"/>
                    </a:cubicBezTo>
                    <a:cubicBezTo>
                      <a:pt x="351" y="98"/>
                      <a:pt x="351" y="98"/>
                      <a:pt x="351" y="98"/>
                    </a:cubicBezTo>
                    <a:cubicBezTo>
                      <a:pt x="354" y="97"/>
                      <a:pt x="354" y="97"/>
                      <a:pt x="354" y="97"/>
                    </a:cubicBezTo>
                    <a:cubicBezTo>
                      <a:pt x="354" y="98"/>
                      <a:pt x="354" y="98"/>
                      <a:pt x="354" y="98"/>
                    </a:cubicBezTo>
                    <a:lnTo>
                      <a:pt x="356" y="98"/>
                    </a:lnTo>
                    <a:close/>
                    <a:moveTo>
                      <a:pt x="388" y="99"/>
                    </a:moveTo>
                    <a:cubicBezTo>
                      <a:pt x="386" y="99"/>
                      <a:pt x="386" y="99"/>
                      <a:pt x="386" y="99"/>
                    </a:cubicBezTo>
                    <a:cubicBezTo>
                      <a:pt x="385" y="101"/>
                      <a:pt x="385" y="101"/>
                      <a:pt x="385" y="101"/>
                    </a:cubicBezTo>
                    <a:cubicBezTo>
                      <a:pt x="388" y="100"/>
                      <a:pt x="388" y="100"/>
                      <a:pt x="388" y="100"/>
                    </a:cubicBezTo>
                    <a:lnTo>
                      <a:pt x="388" y="99"/>
                    </a:lnTo>
                    <a:close/>
                    <a:moveTo>
                      <a:pt x="392" y="69"/>
                    </a:moveTo>
                    <a:cubicBezTo>
                      <a:pt x="391" y="70"/>
                      <a:pt x="391" y="70"/>
                      <a:pt x="391" y="70"/>
                    </a:cubicBezTo>
                    <a:cubicBezTo>
                      <a:pt x="388" y="73"/>
                      <a:pt x="388" y="73"/>
                      <a:pt x="388" y="73"/>
                    </a:cubicBezTo>
                    <a:cubicBezTo>
                      <a:pt x="384" y="74"/>
                      <a:pt x="384" y="74"/>
                      <a:pt x="384" y="74"/>
                    </a:cubicBezTo>
                    <a:cubicBezTo>
                      <a:pt x="381" y="74"/>
                      <a:pt x="381" y="74"/>
                      <a:pt x="381" y="74"/>
                    </a:cubicBezTo>
                    <a:cubicBezTo>
                      <a:pt x="379" y="72"/>
                      <a:pt x="379" y="72"/>
                      <a:pt x="379" y="72"/>
                    </a:cubicBezTo>
                    <a:cubicBezTo>
                      <a:pt x="373" y="74"/>
                      <a:pt x="373" y="74"/>
                      <a:pt x="373" y="74"/>
                    </a:cubicBezTo>
                    <a:cubicBezTo>
                      <a:pt x="373" y="76"/>
                      <a:pt x="373" y="76"/>
                      <a:pt x="373" y="76"/>
                    </a:cubicBezTo>
                    <a:cubicBezTo>
                      <a:pt x="375" y="77"/>
                      <a:pt x="375" y="77"/>
                      <a:pt x="375" y="77"/>
                    </a:cubicBezTo>
                    <a:cubicBezTo>
                      <a:pt x="375" y="78"/>
                      <a:pt x="375" y="78"/>
                      <a:pt x="375" y="78"/>
                    </a:cubicBezTo>
                    <a:cubicBezTo>
                      <a:pt x="377" y="78"/>
                      <a:pt x="377" y="78"/>
                      <a:pt x="377" y="78"/>
                    </a:cubicBezTo>
                    <a:cubicBezTo>
                      <a:pt x="380" y="80"/>
                      <a:pt x="380" y="80"/>
                      <a:pt x="380" y="80"/>
                    </a:cubicBezTo>
                    <a:cubicBezTo>
                      <a:pt x="382" y="84"/>
                      <a:pt x="382" y="84"/>
                      <a:pt x="382" y="84"/>
                    </a:cubicBezTo>
                    <a:cubicBezTo>
                      <a:pt x="384" y="84"/>
                      <a:pt x="384" y="84"/>
                      <a:pt x="384" y="84"/>
                    </a:cubicBezTo>
                    <a:cubicBezTo>
                      <a:pt x="384" y="85"/>
                      <a:pt x="384" y="85"/>
                      <a:pt x="384" y="85"/>
                    </a:cubicBezTo>
                    <a:cubicBezTo>
                      <a:pt x="390" y="83"/>
                      <a:pt x="390" y="83"/>
                      <a:pt x="390" y="83"/>
                    </a:cubicBezTo>
                    <a:cubicBezTo>
                      <a:pt x="390" y="81"/>
                      <a:pt x="390" y="81"/>
                      <a:pt x="390" y="81"/>
                    </a:cubicBezTo>
                    <a:cubicBezTo>
                      <a:pt x="392" y="83"/>
                      <a:pt x="392" y="83"/>
                      <a:pt x="392" y="83"/>
                    </a:cubicBezTo>
                    <a:cubicBezTo>
                      <a:pt x="398" y="82"/>
                      <a:pt x="398" y="82"/>
                      <a:pt x="398" y="82"/>
                    </a:cubicBezTo>
                    <a:cubicBezTo>
                      <a:pt x="401" y="81"/>
                      <a:pt x="401" y="81"/>
                      <a:pt x="401" y="81"/>
                    </a:cubicBezTo>
                    <a:cubicBezTo>
                      <a:pt x="403" y="78"/>
                      <a:pt x="403" y="78"/>
                      <a:pt x="403" y="78"/>
                    </a:cubicBezTo>
                    <a:cubicBezTo>
                      <a:pt x="408" y="76"/>
                      <a:pt x="408" y="76"/>
                      <a:pt x="408" y="76"/>
                    </a:cubicBezTo>
                    <a:cubicBezTo>
                      <a:pt x="408" y="75"/>
                      <a:pt x="408" y="75"/>
                      <a:pt x="408" y="75"/>
                    </a:cubicBezTo>
                    <a:cubicBezTo>
                      <a:pt x="403" y="75"/>
                      <a:pt x="403" y="75"/>
                      <a:pt x="403" y="75"/>
                    </a:cubicBezTo>
                    <a:cubicBezTo>
                      <a:pt x="406" y="73"/>
                      <a:pt x="406" y="73"/>
                      <a:pt x="406" y="73"/>
                    </a:cubicBezTo>
                    <a:cubicBezTo>
                      <a:pt x="405" y="71"/>
                      <a:pt x="405" y="71"/>
                      <a:pt x="405" y="71"/>
                    </a:cubicBezTo>
                    <a:cubicBezTo>
                      <a:pt x="399" y="71"/>
                      <a:pt x="399" y="71"/>
                      <a:pt x="399" y="71"/>
                    </a:cubicBezTo>
                    <a:cubicBezTo>
                      <a:pt x="409" y="68"/>
                      <a:pt x="409" y="68"/>
                      <a:pt x="409" y="68"/>
                    </a:cubicBezTo>
                    <a:cubicBezTo>
                      <a:pt x="413" y="66"/>
                      <a:pt x="413" y="66"/>
                      <a:pt x="413" y="66"/>
                    </a:cubicBezTo>
                    <a:cubicBezTo>
                      <a:pt x="414" y="65"/>
                      <a:pt x="414" y="65"/>
                      <a:pt x="414" y="65"/>
                    </a:cubicBezTo>
                    <a:cubicBezTo>
                      <a:pt x="413" y="64"/>
                      <a:pt x="413" y="64"/>
                      <a:pt x="413" y="64"/>
                    </a:cubicBezTo>
                    <a:cubicBezTo>
                      <a:pt x="409" y="66"/>
                      <a:pt x="409" y="66"/>
                      <a:pt x="409" y="66"/>
                    </a:cubicBezTo>
                    <a:cubicBezTo>
                      <a:pt x="402" y="66"/>
                      <a:pt x="402" y="66"/>
                      <a:pt x="402" y="66"/>
                    </a:cubicBezTo>
                    <a:cubicBezTo>
                      <a:pt x="399" y="65"/>
                      <a:pt x="399" y="65"/>
                      <a:pt x="399" y="65"/>
                    </a:cubicBezTo>
                    <a:cubicBezTo>
                      <a:pt x="392" y="65"/>
                      <a:pt x="392" y="65"/>
                      <a:pt x="392" y="65"/>
                    </a:cubicBezTo>
                    <a:cubicBezTo>
                      <a:pt x="390" y="66"/>
                      <a:pt x="390" y="66"/>
                      <a:pt x="390" y="66"/>
                    </a:cubicBezTo>
                    <a:cubicBezTo>
                      <a:pt x="392" y="67"/>
                      <a:pt x="392" y="67"/>
                      <a:pt x="392" y="67"/>
                    </a:cubicBezTo>
                    <a:lnTo>
                      <a:pt x="392" y="69"/>
                    </a:lnTo>
                    <a:close/>
                    <a:moveTo>
                      <a:pt x="344" y="46"/>
                    </a:moveTo>
                    <a:cubicBezTo>
                      <a:pt x="342" y="47"/>
                      <a:pt x="342" y="47"/>
                      <a:pt x="342" y="47"/>
                    </a:cubicBezTo>
                    <a:cubicBezTo>
                      <a:pt x="339" y="47"/>
                      <a:pt x="339" y="47"/>
                      <a:pt x="339" y="47"/>
                    </a:cubicBezTo>
                    <a:cubicBezTo>
                      <a:pt x="342" y="45"/>
                      <a:pt x="342" y="45"/>
                      <a:pt x="342" y="45"/>
                    </a:cubicBezTo>
                    <a:cubicBezTo>
                      <a:pt x="339" y="45"/>
                      <a:pt x="339" y="45"/>
                      <a:pt x="339" y="45"/>
                    </a:cubicBezTo>
                    <a:cubicBezTo>
                      <a:pt x="330" y="46"/>
                      <a:pt x="330" y="46"/>
                      <a:pt x="330" y="46"/>
                    </a:cubicBezTo>
                    <a:cubicBezTo>
                      <a:pt x="332" y="46"/>
                      <a:pt x="332" y="46"/>
                      <a:pt x="332" y="46"/>
                    </a:cubicBezTo>
                    <a:cubicBezTo>
                      <a:pt x="332" y="47"/>
                      <a:pt x="332" y="47"/>
                      <a:pt x="332" y="47"/>
                    </a:cubicBezTo>
                    <a:cubicBezTo>
                      <a:pt x="328" y="47"/>
                      <a:pt x="328" y="47"/>
                      <a:pt x="328" y="47"/>
                    </a:cubicBezTo>
                    <a:cubicBezTo>
                      <a:pt x="323" y="48"/>
                      <a:pt x="323" y="48"/>
                      <a:pt x="323" y="48"/>
                    </a:cubicBezTo>
                    <a:cubicBezTo>
                      <a:pt x="320" y="49"/>
                      <a:pt x="320" y="49"/>
                      <a:pt x="320" y="49"/>
                    </a:cubicBezTo>
                    <a:cubicBezTo>
                      <a:pt x="323" y="50"/>
                      <a:pt x="323" y="50"/>
                      <a:pt x="323" y="50"/>
                    </a:cubicBezTo>
                    <a:cubicBezTo>
                      <a:pt x="327" y="50"/>
                      <a:pt x="327" y="50"/>
                      <a:pt x="327" y="50"/>
                    </a:cubicBezTo>
                    <a:cubicBezTo>
                      <a:pt x="323" y="51"/>
                      <a:pt x="323" y="51"/>
                      <a:pt x="323" y="51"/>
                    </a:cubicBezTo>
                    <a:cubicBezTo>
                      <a:pt x="319" y="50"/>
                      <a:pt x="319" y="50"/>
                      <a:pt x="319" y="50"/>
                    </a:cubicBezTo>
                    <a:cubicBezTo>
                      <a:pt x="316" y="50"/>
                      <a:pt x="316" y="50"/>
                      <a:pt x="316" y="50"/>
                    </a:cubicBezTo>
                    <a:cubicBezTo>
                      <a:pt x="314" y="52"/>
                      <a:pt x="314" y="52"/>
                      <a:pt x="314" y="52"/>
                    </a:cubicBezTo>
                    <a:cubicBezTo>
                      <a:pt x="315" y="52"/>
                      <a:pt x="315" y="52"/>
                      <a:pt x="315" y="52"/>
                    </a:cubicBezTo>
                    <a:cubicBezTo>
                      <a:pt x="319" y="52"/>
                      <a:pt x="319" y="52"/>
                      <a:pt x="319" y="52"/>
                    </a:cubicBezTo>
                    <a:cubicBezTo>
                      <a:pt x="318" y="53"/>
                      <a:pt x="318" y="53"/>
                      <a:pt x="318" y="53"/>
                    </a:cubicBezTo>
                    <a:cubicBezTo>
                      <a:pt x="309" y="53"/>
                      <a:pt x="309" y="53"/>
                      <a:pt x="309" y="53"/>
                    </a:cubicBezTo>
                    <a:cubicBezTo>
                      <a:pt x="307" y="55"/>
                      <a:pt x="307" y="55"/>
                      <a:pt x="307" y="55"/>
                    </a:cubicBezTo>
                    <a:cubicBezTo>
                      <a:pt x="310" y="55"/>
                      <a:pt x="310" y="55"/>
                      <a:pt x="310" y="55"/>
                    </a:cubicBezTo>
                    <a:cubicBezTo>
                      <a:pt x="312" y="56"/>
                      <a:pt x="312" y="56"/>
                      <a:pt x="312" y="56"/>
                    </a:cubicBezTo>
                    <a:cubicBezTo>
                      <a:pt x="314" y="55"/>
                      <a:pt x="314" y="55"/>
                      <a:pt x="314" y="55"/>
                    </a:cubicBezTo>
                    <a:cubicBezTo>
                      <a:pt x="315" y="56"/>
                      <a:pt x="315" y="56"/>
                      <a:pt x="315" y="56"/>
                    </a:cubicBezTo>
                    <a:cubicBezTo>
                      <a:pt x="318" y="56"/>
                      <a:pt x="318" y="56"/>
                      <a:pt x="318" y="56"/>
                    </a:cubicBezTo>
                    <a:cubicBezTo>
                      <a:pt x="320" y="55"/>
                      <a:pt x="320" y="55"/>
                      <a:pt x="320" y="55"/>
                    </a:cubicBezTo>
                    <a:cubicBezTo>
                      <a:pt x="322" y="55"/>
                      <a:pt x="322" y="55"/>
                      <a:pt x="322" y="55"/>
                    </a:cubicBezTo>
                    <a:cubicBezTo>
                      <a:pt x="325" y="55"/>
                      <a:pt x="325" y="55"/>
                      <a:pt x="325" y="55"/>
                    </a:cubicBezTo>
                    <a:cubicBezTo>
                      <a:pt x="329" y="53"/>
                      <a:pt x="329" y="53"/>
                      <a:pt x="329" y="53"/>
                    </a:cubicBezTo>
                    <a:cubicBezTo>
                      <a:pt x="332" y="54"/>
                      <a:pt x="332" y="54"/>
                      <a:pt x="332" y="54"/>
                    </a:cubicBezTo>
                    <a:cubicBezTo>
                      <a:pt x="334" y="55"/>
                      <a:pt x="334" y="55"/>
                      <a:pt x="334" y="55"/>
                    </a:cubicBezTo>
                    <a:cubicBezTo>
                      <a:pt x="340" y="55"/>
                      <a:pt x="340" y="55"/>
                      <a:pt x="340" y="55"/>
                    </a:cubicBezTo>
                    <a:cubicBezTo>
                      <a:pt x="345" y="54"/>
                      <a:pt x="345" y="54"/>
                      <a:pt x="345" y="54"/>
                    </a:cubicBezTo>
                    <a:cubicBezTo>
                      <a:pt x="342" y="56"/>
                      <a:pt x="342" y="56"/>
                      <a:pt x="342" y="56"/>
                    </a:cubicBezTo>
                    <a:cubicBezTo>
                      <a:pt x="337" y="56"/>
                      <a:pt x="337" y="56"/>
                      <a:pt x="337" y="56"/>
                    </a:cubicBezTo>
                    <a:cubicBezTo>
                      <a:pt x="332" y="57"/>
                      <a:pt x="332" y="57"/>
                      <a:pt x="332" y="57"/>
                    </a:cubicBezTo>
                    <a:cubicBezTo>
                      <a:pt x="328" y="58"/>
                      <a:pt x="328" y="58"/>
                      <a:pt x="328" y="58"/>
                    </a:cubicBezTo>
                    <a:cubicBezTo>
                      <a:pt x="324" y="58"/>
                      <a:pt x="324" y="58"/>
                      <a:pt x="324" y="58"/>
                    </a:cubicBezTo>
                    <a:cubicBezTo>
                      <a:pt x="321" y="59"/>
                      <a:pt x="321" y="59"/>
                      <a:pt x="321" y="59"/>
                    </a:cubicBezTo>
                    <a:cubicBezTo>
                      <a:pt x="321" y="60"/>
                      <a:pt x="321" y="60"/>
                      <a:pt x="321" y="60"/>
                    </a:cubicBezTo>
                    <a:cubicBezTo>
                      <a:pt x="328" y="61"/>
                      <a:pt x="328" y="61"/>
                      <a:pt x="328" y="61"/>
                    </a:cubicBezTo>
                    <a:cubicBezTo>
                      <a:pt x="336" y="60"/>
                      <a:pt x="336" y="60"/>
                      <a:pt x="336" y="60"/>
                    </a:cubicBezTo>
                    <a:cubicBezTo>
                      <a:pt x="341" y="59"/>
                      <a:pt x="341" y="59"/>
                      <a:pt x="341" y="59"/>
                    </a:cubicBezTo>
                    <a:cubicBezTo>
                      <a:pt x="346" y="58"/>
                      <a:pt x="346" y="58"/>
                      <a:pt x="346" y="58"/>
                    </a:cubicBezTo>
                    <a:cubicBezTo>
                      <a:pt x="349" y="57"/>
                      <a:pt x="349" y="57"/>
                      <a:pt x="349" y="57"/>
                    </a:cubicBezTo>
                    <a:cubicBezTo>
                      <a:pt x="351" y="58"/>
                      <a:pt x="351" y="58"/>
                      <a:pt x="351" y="58"/>
                    </a:cubicBezTo>
                    <a:cubicBezTo>
                      <a:pt x="352" y="57"/>
                      <a:pt x="352" y="57"/>
                      <a:pt x="352" y="57"/>
                    </a:cubicBezTo>
                    <a:cubicBezTo>
                      <a:pt x="356" y="56"/>
                      <a:pt x="356" y="56"/>
                      <a:pt x="356" y="56"/>
                    </a:cubicBezTo>
                    <a:cubicBezTo>
                      <a:pt x="357" y="57"/>
                      <a:pt x="357" y="57"/>
                      <a:pt x="357" y="57"/>
                    </a:cubicBezTo>
                    <a:cubicBezTo>
                      <a:pt x="361" y="56"/>
                      <a:pt x="361" y="56"/>
                      <a:pt x="361" y="56"/>
                    </a:cubicBezTo>
                    <a:cubicBezTo>
                      <a:pt x="363" y="55"/>
                      <a:pt x="363" y="55"/>
                      <a:pt x="363" y="55"/>
                    </a:cubicBezTo>
                    <a:cubicBezTo>
                      <a:pt x="363" y="56"/>
                      <a:pt x="363" y="56"/>
                      <a:pt x="363" y="56"/>
                    </a:cubicBezTo>
                    <a:cubicBezTo>
                      <a:pt x="368" y="56"/>
                      <a:pt x="368" y="56"/>
                      <a:pt x="368" y="56"/>
                    </a:cubicBezTo>
                    <a:cubicBezTo>
                      <a:pt x="373" y="55"/>
                      <a:pt x="373" y="55"/>
                      <a:pt x="373" y="55"/>
                    </a:cubicBezTo>
                    <a:cubicBezTo>
                      <a:pt x="377" y="54"/>
                      <a:pt x="377" y="54"/>
                      <a:pt x="377" y="54"/>
                    </a:cubicBezTo>
                    <a:cubicBezTo>
                      <a:pt x="381" y="51"/>
                      <a:pt x="381" y="51"/>
                      <a:pt x="381" y="51"/>
                    </a:cubicBezTo>
                    <a:cubicBezTo>
                      <a:pt x="384" y="49"/>
                      <a:pt x="384" y="49"/>
                      <a:pt x="384" y="49"/>
                    </a:cubicBezTo>
                    <a:cubicBezTo>
                      <a:pt x="382" y="48"/>
                      <a:pt x="382" y="48"/>
                      <a:pt x="382" y="48"/>
                    </a:cubicBezTo>
                    <a:cubicBezTo>
                      <a:pt x="378" y="49"/>
                      <a:pt x="378" y="49"/>
                      <a:pt x="378" y="49"/>
                    </a:cubicBezTo>
                    <a:cubicBezTo>
                      <a:pt x="374" y="51"/>
                      <a:pt x="374" y="51"/>
                      <a:pt x="374" y="51"/>
                    </a:cubicBezTo>
                    <a:cubicBezTo>
                      <a:pt x="374" y="49"/>
                      <a:pt x="374" y="49"/>
                      <a:pt x="374" y="49"/>
                    </a:cubicBezTo>
                    <a:cubicBezTo>
                      <a:pt x="373" y="49"/>
                      <a:pt x="373" y="49"/>
                      <a:pt x="373" y="49"/>
                    </a:cubicBezTo>
                    <a:cubicBezTo>
                      <a:pt x="368" y="50"/>
                      <a:pt x="368" y="50"/>
                      <a:pt x="368" y="50"/>
                    </a:cubicBezTo>
                    <a:cubicBezTo>
                      <a:pt x="371" y="48"/>
                      <a:pt x="371" y="48"/>
                      <a:pt x="371" y="48"/>
                    </a:cubicBezTo>
                    <a:cubicBezTo>
                      <a:pt x="374" y="47"/>
                      <a:pt x="374" y="47"/>
                      <a:pt x="374" y="47"/>
                    </a:cubicBezTo>
                    <a:cubicBezTo>
                      <a:pt x="374" y="44"/>
                      <a:pt x="374" y="44"/>
                      <a:pt x="374" y="44"/>
                    </a:cubicBezTo>
                    <a:cubicBezTo>
                      <a:pt x="376" y="43"/>
                      <a:pt x="376" y="43"/>
                      <a:pt x="376" y="43"/>
                    </a:cubicBezTo>
                    <a:cubicBezTo>
                      <a:pt x="376" y="42"/>
                      <a:pt x="376" y="42"/>
                      <a:pt x="376" y="42"/>
                    </a:cubicBezTo>
                    <a:cubicBezTo>
                      <a:pt x="374" y="41"/>
                      <a:pt x="374" y="41"/>
                      <a:pt x="374" y="41"/>
                    </a:cubicBezTo>
                    <a:cubicBezTo>
                      <a:pt x="371" y="43"/>
                      <a:pt x="371" y="43"/>
                      <a:pt x="371" y="43"/>
                    </a:cubicBezTo>
                    <a:cubicBezTo>
                      <a:pt x="362" y="45"/>
                      <a:pt x="362" y="45"/>
                      <a:pt x="362" y="45"/>
                    </a:cubicBezTo>
                    <a:cubicBezTo>
                      <a:pt x="362" y="47"/>
                      <a:pt x="362" y="47"/>
                      <a:pt x="362" y="47"/>
                    </a:cubicBezTo>
                    <a:cubicBezTo>
                      <a:pt x="364" y="48"/>
                      <a:pt x="364" y="48"/>
                      <a:pt x="364" y="48"/>
                    </a:cubicBezTo>
                    <a:cubicBezTo>
                      <a:pt x="360" y="49"/>
                      <a:pt x="360" y="49"/>
                      <a:pt x="360" y="49"/>
                    </a:cubicBezTo>
                    <a:cubicBezTo>
                      <a:pt x="362" y="50"/>
                      <a:pt x="362" y="50"/>
                      <a:pt x="362" y="50"/>
                    </a:cubicBezTo>
                    <a:cubicBezTo>
                      <a:pt x="361" y="52"/>
                      <a:pt x="361" y="52"/>
                      <a:pt x="361" y="52"/>
                    </a:cubicBezTo>
                    <a:cubicBezTo>
                      <a:pt x="354" y="52"/>
                      <a:pt x="354" y="52"/>
                      <a:pt x="354" y="52"/>
                    </a:cubicBezTo>
                    <a:cubicBezTo>
                      <a:pt x="352" y="51"/>
                      <a:pt x="352" y="51"/>
                      <a:pt x="352" y="51"/>
                    </a:cubicBezTo>
                    <a:cubicBezTo>
                      <a:pt x="349" y="49"/>
                      <a:pt x="349" y="49"/>
                      <a:pt x="349" y="49"/>
                    </a:cubicBezTo>
                    <a:cubicBezTo>
                      <a:pt x="348" y="47"/>
                      <a:pt x="348" y="47"/>
                      <a:pt x="348" y="47"/>
                    </a:cubicBezTo>
                    <a:lnTo>
                      <a:pt x="344" y="46"/>
                    </a:lnTo>
                    <a:close/>
                    <a:moveTo>
                      <a:pt x="316" y="47"/>
                    </a:moveTo>
                    <a:cubicBezTo>
                      <a:pt x="306" y="50"/>
                      <a:pt x="306" y="50"/>
                      <a:pt x="306" y="50"/>
                    </a:cubicBezTo>
                    <a:cubicBezTo>
                      <a:pt x="302" y="51"/>
                      <a:pt x="302" y="51"/>
                      <a:pt x="302" y="51"/>
                    </a:cubicBezTo>
                    <a:cubicBezTo>
                      <a:pt x="302" y="52"/>
                      <a:pt x="302" y="52"/>
                      <a:pt x="302" y="52"/>
                    </a:cubicBezTo>
                    <a:cubicBezTo>
                      <a:pt x="303" y="53"/>
                      <a:pt x="303" y="53"/>
                      <a:pt x="303" y="53"/>
                    </a:cubicBezTo>
                    <a:cubicBezTo>
                      <a:pt x="306" y="53"/>
                      <a:pt x="306" y="53"/>
                      <a:pt x="306" y="53"/>
                    </a:cubicBezTo>
                    <a:cubicBezTo>
                      <a:pt x="317" y="48"/>
                      <a:pt x="317" y="48"/>
                      <a:pt x="317" y="48"/>
                    </a:cubicBezTo>
                    <a:lnTo>
                      <a:pt x="316" y="47"/>
                    </a:lnTo>
                    <a:close/>
                    <a:moveTo>
                      <a:pt x="405" y="41"/>
                    </a:moveTo>
                    <a:cubicBezTo>
                      <a:pt x="405" y="39"/>
                      <a:pt x="405" y="39"/>
                      <a:pt x="405" y="39"/>
                    </a:cubicBezTo>
                    <a:cubicBezTo>
                      <a:pt x="403" y="38"/>
                      <a:pt x="403" y="38"/>
                      <a:pt x="403" y="38"/>
                    </a:cubicBezTo>
                    <a:cubicBezTo>
                      <a:pt x="402" y="35"/>
                      <a:pt x="402" y="35"/>
                      <a:pt x="402" y="35"/>
                    </a:cubicBezTo>
                    <a:cubicBezTo>
                      <a:pt x="400" y="35"/>
                      <a:pt x="400" y="35"/>
                      <a:pt x="400" y="35"/>
                    </a:cubicBezTo>
                    <a:cubicBezTo>
                      <a:pt x="400" y="36"/>
                      <a:pt x="400" y="36"/>
                      <a:pt x="400" y="36"/>
                    </a:cubicBezTo>
                    <a:cubicBezTo>
                      <a:pt x="401" y="39"/>
                      <a:pt x="401" y="39"/>
                      <a:pt x="401" y="39"/>
                    </a:cubicBezTo>
                    <a:lnTo>
                      <a:pt x="405" y="41"/>
                    </a:lnTo>
                    <a:close/>
                    <a:moveTo>
                      <a:pt x="354" y="37"/>
                    </a:moveTo>
                    <a:cubicBezTo>
                      <a:pt x="357" y="36"/>
                      <a:pt x="357" y="36"/>
                      <a:pt x="357" y="36"/>
                    </a:cubicBezTo>
                    <a:cubicBezTo>
                      <a:pt x="357" y="34"/>
                      <a:pt x="357" y="34"/>
                      <a:pt x="357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2" y="35"/>
                      <a:pt x="352" y="35"/>
                      <a:pt x="352" y="35"/>
                    </a:cubicBezTo>
                    <a:cubicBezTo>
                      <a:pt x="353" y="35"/>
                      <a:pt x="353" y="35"/>
                      <a:pt x="353" y="35"/>
                    </a:cubicBezTo>
                    <a:lnTo>
                      <a:pt x="354" y="37"/>
                    </a:lnTo>
                    <a:close/>
                    <a:moveTo>
                      <a:pt x="383" y="99"/>
                    </a:moveTo>
                    <a:cubicBezTo>
                      <a:pt x="383" y="102"/>
                      <a:pt x="383" y="102"/>
                      <a:pt x="383" y="102"/>
                    </a:cubicBezTo>
                    <a:cubicBezTo>
                      <a:pt x="384" y="101"/>
                      <a:pt x="384" y="101"/>
                      <a:pt x="384" y="101"/>
                    </a:cubicBezTo>
                    <a:cubicBezTo>
                      <a:pt x="384" y="98"/>
                      <a:pt x="384" y="98"/>
                      <a:pt x="384" y="98"/>
                    </a:cubicBezTo>
                    <a:lnTo>
                      <a:pt x="383" y="99"/>
                    </a:lnTo>
                    <a:close/>
                    <a:moveTo>
                      <a:pt x="344" y="44"/>
                    </a:moveTo>
                    <a:cubicBezTo>
                      <a:pt x="348" y="43"/>
                      <a:pt x="348" y="43"/>
                      <a:pt x="348" y="43"/>
                    </a:cubicBezTo>
                    <a:cubicBezTo>
                      <a:pt x="347" y="42"/>
                      <a:pt x="347" y="42"/>
                      <a:pt x="347" y="42"/>
                    </a:cubicBezTo>
                    <a:cubicBezTo>
                      <a:pt x="344" y="42"/>
                      <a:pt x="344" y="42"/>
                      <a:pt x="344" y="42"/>
                    </a:cubicBezTo>
                    <a:cubicBezTo>
                      <a:pt x="341" y="43"/>
                      <a:pt x="341" y="43"/>
                      <a:pt x="341" y="43"/>
                    </a:cubicBezTo>
                    <a:lnTo>
                      <a:pt x="344" y="44"/>
                    </a:lnTo>
                    <a:close/>
                    <a:moveTo>
                      <a:pt x="292" y="48"/>
                    </a:moveTo>
                    <a:cubicBezTo>
                      <a:pt x="293" y="51"/>
                      <a:pt x="293" y="51"/>
                      <a:pt x="293" y="51"/>
                    </a:cubicBezTo>
                    <a:cubicBezTo>
                      <a:pt x="295" y="50"/>
                      <a:pt x="295" y="50"/>
                      <a:pt x="295" y="50"/>
                    </a:cubicBezTo>
                    <a:cubicBezTo>
                      <a:pt x="296" y="49"/>
                      <a:pt x="296" y="49"/>
                      <a:pt x="296" y="49"/>
                    </a:cubicBezTo>
                    <a:cubicBezTo>
                      <a:pt x="297" y="48"/>
                      <a:pt x="297" y="48"/>
                      <a:pt x="297" y="48"/>
                    </a:cubicBezTo>
                    <a:cubicBezTo>
                      <a:pt x="300" y="47"/>
                      <a:pt x="300" y="47"/>
                      <a:pt x="300" y="47"/>
                    </a:cubicBezTo>
                    <a:cubicBezTo>
                      <a:pt x="298" y="50"/>
                      <a:pt x="298" y="50"/>
                      <a:pt x="298" y="50"/>
                    </a:cubicBezTo>
                    <a:cubicBezTo>
                      <a:pt x="299" y="51"/>
                      <a:pt x="299" y="51"/>
                      <a:pt x="299" y="51"/>
                    </a:cubicBezTo>
                    <a:cubicBezTo>
                      <a:pt x="303" y="49"/>
                      <a:pt x="303" y="49"/>
                      <a:pt x="303" y="49"/>
                    </a:cubicBezTo>
                    <a:cubicBezTo>
                      <a:pt x="306" y="47"/>
                      <a:pt x="306" y="47"/>
                      <a:pt x="306" y="47"/>
                    </a:cubicBezTo>
                    <a:cubicBezTo>
                      <a:pt x="309" y="46"/>
                      <a:pt x="309" y="46"/>
                      <a:pt x="309" y="46"/>
                    </a:cubicBezTo>
                    <a:cubicBezTo>
                      <a:pt x="309" y="47"/>
                      <a:pt x="309" y="47"/>
                      <a:pt x="309" y="47"/>
                    </a:cubicBezTo>
                    <a:cubicBezTo>
                      <a:pt x="313" y="47"/>
                      <a:pt x="313" y="47"/>
                      <a:pt x="313" y="47"/>
                    </a:cubicBezTo>
                    <a:cubicBezTo>
                      <a:pt x="312" y="45"/>
                      <a:pt x="312" y="45"/>
                      <a:pt x="312" y="45"/>
                    </a:cubicBezTo>
                    <a:cubicBezTo>
                      <a:pt x="316" y="45"/>
                      <a:pt x="316" y="45"/>
                      <a:pt x="316" y="45"/>
                    </a:cubicBezTo>
                    <a:cubicBezTo>
                      <a:pt x="317" y="44"/>
                      <a:pt x="317" y="44"/>
                      <a:pt x="317" y="44"/>
                    </a:cubicBezTo>
                    <a:cubicBezTo>
                      <a:pt x="322" y="42"/>
                      <a:pt x="322" y="42"/>
                      <a:pt x="322" y="42"/>
                    </a:cubicBezTo>
                    <a:cubicBezTo>
                      <a:pt x="322" y="42"/>
                      <a:pt x="322" y="42"/>
                      <a:pt x="322" y="42"/>
                    </a:cubicBezTo>
                    <a:cubicBezTo>
                      <a:pt x="322" y="44"/>
                      <a:pt x="322" y="44"/>
                      <a:pt x="322" y="44"/>
                    </a:cubicBezTo>
                    <a:cubicBezTo>
                      <a:pt x="321" y="44"/>
                      <a:pt x="321" y="44"/>
                      <a:pt x="321" y="44"/>
                    </a:cubicBezTo>
                    <a:cubicBezTo>
                      <a:pt x="318" y="45"/>
                      <a:pt x="318" y="45"/>
                      <a:pt x="318" y="45"/>
                    </a:cubicBezTo>
                    <a:cubicBezTo>
                      <a:pt x="317" y="47"/>
                      <a:pt x="317" y="47"/>
                      <a:pt x="317" y="47"/>
                    </a:cubicBezTo>
                    <a:cubicBezTo>
                      <a:pt x="321" y="47"/>
                      <a:pt x="321" y="47"/>
                      <a:pt x="321" y="47"/>
                    </a:cubicBezTo>
                    <a:cubicBezTo>
                      <a:pt x="325" y="44"/>
                      <a:pt x="325" y="44"/>
                      <a:pt x="325" y="44"/>
                    </a:cubicBezTo>
                    <a:cubicBezTo>
                      <a:pt x="327" y="44"/>
                      <a:pt x="327" y="44"/>
                      <a:pt x="327" y="44"/>
                    </a:cubicBezTo>
                    <a:cubicBezTo>
                      <a:pt x="330" y="44"/>
                      <a:pt x="330" y="44"/>
                      <a:pt x="330" y="44"/>
                    </a:cubicBezTo>
                    <a:cubicBezTo>
                      <a:pt x="331" y="44"/>
                      <a:pt x="331" y="44"/>
                      <a:pt x="331" y="44"/>
                    </a:cubicBezTo>
                    <a:cubicBezTo>
                      <a:pt x="332" y="42"/>
                      <a:pt x="332" y="42"/>
                      <a:pt x="332" y="42"/>
                    </a:cubicBezTo>
                    <a:cubicBezTo>
                      <a:pt x="334" y="43"/>
                      <a:pt x="334" y="43"/>
                      <a:pt x="334" y="43"/>
                    </a:cubicBezTo>
                    <a:cubicBezTo>
                      <a:pt x="335" y="42"/>
                      <a:pt x="335" y="42"/>
                      <a:pt x="335" y="42"/>
                    </a:cubicBezTo>
                    <a:cubicBezTo>
                      <a:pt x="336" y="41"/>
                      <a:pt x="336" y="41"/>
                      <a:pt x="336" y="41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2" y="38"/>
                      <a:pt x="342" y="38"/>
                      <a:pt x="342" y="38"/>
                    </a:cubicBezTo>
                    <a:cubicBezTo>
                      <a:pt x="339" y="37"/>
                      <a:pt x="339" y="37"/>
                      <a:pt x="339" y="37"/>
                    </a:cubicBezTo>
                    <a:cubicBezTo>
                      <a:pt x="335" y="38"/>
                      <a:pt x="335" y="38"/>
                      <a:pt x="335" y="38"/>
                    </a:cubicBezTo>
                    <a:cubicBezTo>
                      <a:pt x="334" y="39"/>
                      <a:pt x="334" y="39"/>
                      <a:pt x="334" y="39"/>
                    </a:cubicBezTo>
                    <a:cubicBezTo>
                      <a:pt x="332" y="39"/>
                      <a:pt x="332" y="39"/>
                      <a:pt x="332" y="39"/>
                    </a:cubicBezTo>
                    <a:cubicBezTo>
                      <a:pt x="330" y="38"/>
                      <a:pt x="330" y="38"/>
                      <a:pt x="330" y="38"/>
                    </a:cubicBezTo>
                    <a:cubicBezTo>
                      <a:pt x="320" y="39"/>
                      <a:pt x="320" y="39"/>
                      <a:pt x="320" y="39"/>
                    </a:cubicBezTo>
                    <a:cubicBezTo>
                      <a:pt x="317" y="40"/>
                      <a:pt x="317" y="40"/>
                      <a:pt x="317" y="40"/>
                    </a:cubicBezTo>
                    <a:cubicBezTo>
                      <a:pt x="310" y="42"/>
                      <a:pt x="310" y="42"/>
                      <a:pt x="310" y="42"/>
                    </a:cubicBezTo>
                    <a:cubicBezTo>
                      <a:pt x="300" y="45"/>
                      <a:pt x="300" y="45"/>
                      <a:pt x="300" y="45"/>
                    </a:cubicBezTo>
                    <a:cubicBezTo>
                      <a:pt x="298" y="45"/>
                      <a:pt x="298" y="45"/>
                      <a:pt x="298" y="45"/>
                    </a:cubicBezTo>
                    <a:cubicBezTo>
                      <a:pt x="297" y="46"/>
                      <a:pt x="297" y="46"/>
                      <a:pt x="297" y="46"/>
                    </a:cubicBezTo>
                    <a:cubicBezTo>
                      <a:pt x="294" y="45"/>
                      <a:pt x="294" y="45"/>
                      <a:pt x="294" y="45"/>
                    </a:cubicBezTo>
                    <a:cubicBezTo>
                      <a:pt x="288" y="48"/>
                      <a:pt x="288" y="48"/>
                      <a:pt x="288" y="48"/>
                    </a:cubicBezTo>
                    <a:cubicBezTo>
                      <a:pt x="285" y="50"/>
                      <a:pt x="285" y="50"/>
                      <a:pt x="285" y="50"/>
                    </a:cubicBezTo>
                    <a:cubicBezTo>
                      <a:pt x="287" y="51"/>
                      <a:pt x="287" y="51"/>
                      <a:pt x="287" y="51"/>
                    </a:cubicBezTo>
                    <a:lnTo>
                      <a:pt x="292" y="48"/>
                    </a:lnTo>
                    <a:close/>
                    <a:moveTo>
                      <a:pt x="382" y="54"/>
                    </a:moveTo>
                    <a:cubicBezTo>
                      <a:pt x="381" y="55"/>
                      <a:pt x="381" y="55"/>
                      <a:pt x="381" y="55"/>
                    </a:cubicBezTo>
                    <a:cubicBezTo>
                      <a:pt x="382" y="56"/>
                      <a:pt x="382" y="56"/>
                      <a:pt x="382" y="56"/>
                    </a:cubicBezTo>
                    <a:cubicBezTo>
                      <a:pt x="385" y="56"/>
                      <a:pt x="385" y="56"/>
                      <a:pt x="385" y="56"/>
                    </a:cubicBezTo>
                    <a:cubicBezTo>
                      <a:pt x="388" y="55"/>
                      <a:pt x="388" y="55"/>
                      <a:pt x="388" y="55"/>
                    </a:cubicBezTo>
                    <a:cubicBezTo>
                      <a:pt x="388" y="53"/>
                      <a:pt x="388" y="53"/>
                      <a:pt x="388" y="53"/>
                    </a:cubicBezTo>
                    <a:cubicBezTo>
                      <a:pt x="387" y="53"/>
                      <a:pt x="387" y="53"/>
                      <a:pt x="387" y="53"/>
                    </a:cubicBezTo>
                    <a:lnTo>
                      <a:pt x="382" y="54"/>
                    </a:lnTo>
                    <a:close/>
                    <a:moveTo>
                      <a:pt x="389" y="69"/>
                    </a:moveTo>
                    <a:cubicBezTo>
                      <a:pt x="390" y="69"/>
                      <a:pt x="390" y="69"/>
                      <a:pt x="390" y="69"/>
                    </a:cubicBezTo>
                    <a:cubicBezTo>
                      <a:pt x="391" y="68"/>
                      <a:pt x="391" y="68"/>
                      <a:pt x="391" y="68"/>
                    </a:cubicBezTo>
                    <a:cubicBezTo>
                      <a:pt x="388" y="66"/>
                      <a:pt x="388" y="66"/>
                      <a:pt x="388" y="66"/>
                    </a:cubicBezTo>
                    <a:cubicBezTo>
                      <a:pt x="386" y="68"/>
                      <a:pt x="386" y="68"/>
                      <a:pt x="386" y="68"/>
                    </a:cubicBezTo>
                    <a:lnTo>
                      <a:pt x="389" y="69"/>
                    </a:lnTo>
                    <a:close/>
                    <a:moveTo>
                      <a:pt x="363" y="39"/>
                    </a:moveTo>
                    <a:cubicBezTo>
                      <a:pt x="366" y="38"/>
                      <a:pt x="366" y="38"/>
                      <a:pt x="366" y="38"/>
                    </a:cubicBezTo>
                    <a:cubicBezTo>
                      <a:pt x="370" y="38"/>
                      <a:pt x="370" y="38"/>
                      <a:pt x="370" y="38"/>
                    </a:cubicBezTo>
                    <a:cubicBezTo>
                      <a:pt x="373" y="38"/>
                      <a:pt x="373" y="38"/>
                      <a:pt x="373" y="38"/>
                    </a:cubicBezTo>
                    <a:cubicBezTo>
                      <a:pt x="375" y="37"/>
                      <a:pt x="375" y="37"/>
                      <a:pt x="375" y="37"/>
                    </a:cubicBezTo>
                    <a:cubicBezTo>
                      <a:pt x="372" y="36"/>
                      <a:pt x="372" y="36"/>
                      <a:pt x="372" y="36"/>
                    </a:cubicBezTo>
                    <a:cubicBezTo>
                      <a:pt x="373" y="35"/>
                      <a:pt x="373" y="35"/>
                      <a:pt x="373" y="35"/>
                    </a:cubicBezTo>
                    <a:cubicBezTo>
                      <a:pt x="378" y="34"/>
                      <a:pt x="378" y="34"/>
                      <a:pt x="378" y="34"/>
                    </a:cubicBezTo>
                    <a:cubicBezTo>
                      <a:pt x="382" y="34"/>
                      <a:pt x="382" y="34"/>
                      <a:pt x="382" y="34"/>
                    </a:cubicBezTo>
                    <a:cubicBezTo>
                      <a:pt x="376" y="33"/>
                      <a:pt x="376" y="33"/>
                      <a:pt x="376" y="33"/>
                    </a:cubicBezTo>
                    <a:cubicBezTo>
                      <a:pt x="368" y="34"/>
                      <a:pt x="368" y="34"/>
                      <a:pt x="368" y="34"/>
                    </a:cubicBezTo>
                    <a:cubicBezTo>
                      <a:pt x="359" y="36"/>
                      <a:pt x="359" y="36"/>
                      <a:pt x="359" y="36"/>
                    </a:cubicBezTo>
                    <a:cubicBezTo>
                      <a:pt x="358" y="37"/>
                      <a:pt x="358" y="37"/>
                      <a:pt x="358" y="37"/>
                    </a:cubicBezTo>
                    <a:cubicBezTo>
                      <a:pt x="360" y="40"/>
                      <a:pt x="360" y="40"/>
                      <a:pt x="360" y="40"/>
                    </a:cubicBezTo>
                    <a:lnTo>
                      <a:pt x="363" y="39"/>
                    </a:lnTo>
                    <a:close/>
                    <a:moveTo>
                      <a:pt x="375" y="31"/>
                    </a:moveTo>
                    <a:cubicBezTo>
                      <a:pt x="378" y="31"/>
                      <a:pt x="378" y="31"/>
                      <a:pt x="378" y="31"/>
                    </a:cubicBezTo>
                    <a:cubicBezTo>
                      <a:pt x="379" y="31"/>
                      <a:pt x="379" y="31"/>
                      <a:pt x="379" y="31"/>
                    </a:cubicBezTo>
                    <a:cubicBezTo>
                      <a:pt x="381" y="32"/>
                      <a:pt x="381" y="32"/>
                      <a:pt x="381" y="32"/>
                    </a:cubicBezTo>
                    <a:cubicBezTo>
                      <a:pt x="385" y="32"/>
                      <a:pt x="385" y="32"/>
                      <a:pt x="385" y="32"/>
                    </a:cubicBezTo>
                    <a:cubicBezTo>
                      <a:pt x="388" y="30"/>
                      <a:pt x="388" y="30"/>
                      <a:pt x="388" y="30"/>
                    </a:cubicBezTo>
                    <a:cubicBezTo>
                      <a:pt x="388" y="28"/>
                      <a:pt x="388" y="28"/>
                      <a:pt x="388" y="28"/>
                    </a:cubicBezTo>
                    <a:cubicBezTo>
                      <a:pt x="382" y="29"/>
                      <a:pt x="382" y="29"/>
                      <a:pt x="382" y="29"/>
                    </a:cubicBezTo>
                    <a:cubicBezTo>
                      <a:pt x="379" y="30"/>
                      <a:pt x="379" y="30"/>
                      <a:pt x="379" y="30"/>
                    </a:cubicBezTo>
                    <a:cubicBezTo>
                      <a:pt x="370" y="30"/>
                      <a:pt x="370" y="30"/>
                      <a:pt x="370" y="30"/>
                    </a:cubicBezTo>
                    <a:cubicBezTo>
                      <a:pt x="368" y="31"/>
                      <a:pt x="368" y="31"/>
                      <a:pt x="368" y="31"/>
                    </a:cubicBezTo>
                    <a:cubicBezTo>
                      <a:pt x="367" y="32"/>
                      <a:pt x="367" y="32"/>
                      <a:pt x="367" y="32"/>
                    </a:cubicBezTo>
                    <a:cubicBezTo>
                      <a:pt x="374" y="31"/>
                      <a:pt x="374" y="31"/>
                      <a:pt x="374" y="31"/>
                    </a:cubicBezTo>
                    <a:lnTo>
                      <a:pt x="375" y="31"/>
                    </a:lnTo>
                    <a:close/>
                    <a:moveTo>
                      <a:pt x="482" y="40"/>
                    </a:moveTo>
                    <a:cubicBezTo>
                      <a:pt x="485" y="40"/>
                      <a:pt x="485" y="40"/>
                      <a:pt x="485" y="40"/>
                    </a:cubicBezTo>
                    <a:cubicBezTo>
                      <a:pt x="486" y="39"/>
                      <a:pt x="486" y="39"/>
                      <a:pt x="486" y="39"/>
                    </a:cubicBezTo>
                    <a:cubicBezTo>
                      <a:pt x="486" y="38"/>
                      <a:pt x="486" y="38"/>
                      <a:pt x="486" y="38"/>
                    </a:cubicBezTo>
                    <a:cubicBezTo>
                      <a:pt x="484" y="38"/>
                      <a:pt x="484" y="38"/>
                      <a:pt x="484" y="38"/>
                    </a:cubicBezTo>
                    <a:cubicBezTo>
                      <a:pt x="481" y="39"/>
                      <a:pt x="481" y="39"/>
                      <a:pt x="481" y="39"/>
                    </a:cubicBezTo>
                    <a:lnTo>
                      <a:pt x="482" y="40"/>
                    </a:lnTo>
                    <a:close/>
                    <a:moveTo>
                      <a:pt x="466" y="20"/>
                    </a:moveTo>
                    <a:cubicBezTo>
                      <a:pt x="462" y="19"/>
                      <a:pt x="462" y="19"/>
                      <a:pt x="462" y="19"/>
                    </a:cubicBezTo>
                    <a:cubicBezTo>
                      <a:pt x="459" y="20"/>
                      <a:pt x="459" y="20"/>
                      <a:pt x="459" y="20"/>
                    </a:cubicBezTo>
                    <a:cubicBezTo>
                      <a:pt x="462" y="22"/>
                      <a:pt x="462" y="22"/>
                      <a:pt x="462" y="22"/>
                    </a:cubicBezTo>
                    <a:lnTo>
                      <a:pt x="466" y="20"/>
                    </a:lnTo>
                    <a:close/>
                    <a:moveTo>
                      <a:pt x="452" y="34"/>
                    </a:moveTo>
                    <a:cubicBezTo>
                      <a:pt x="454" y="36"/>
                      <a:pt x="454" y="36"/>
                      <a:pt x="454" y="36"/>
                    </a:cubicBezTo>
                    <a:cubicBezTo>
                      <a:pt x="460" y="35"/>
                      <a:pt x="460" y="35"/>
                      <a:pt x="460" y="35"/>
                    </a:cubicBezTo>
                    <a:cubicBezTo>
                      <a:pt x="464" y="34"/>
                      <a:pt x="464" y="34"/>
                      <a:pt x="464" y="34"/>
                    </a:cubicBezTo>
                    <a:cubicBezTo>
                      <a:pt x="466" y="33"/>
                      <a:pt x="466" y="33"/>
                      <a:pt x="466" y="33"/>
                    </a:cubicBezTo>
                    <a:cubicBezTo>
                      <a:pt x="468" y="31"/>
                      <a:pt x="468" y="31"/>
                      <a:pt x="468" y="31"/>
                    </a:cubicBezTo>
                    <a:cubicBezTo>
                      <a:pt x="467" y="30"/>
                      <a:pt x="467" y="30"/>
                      <a:pt x="467" y="30"/>
                    </a:cubicBezTo>
                    <a:cubicBezTo>
                      <a:pt x="464" y="30"/>
                      <a:pt x="464" y="30"/>
                      <a:pt x="464" y="30"/>
                    </a:cubicBezTo>
                    <a:cubicBezTo>
                      <a:pt x="463" y="29"/>
                      <a:pt x="463" y="29"/>
                      <a:pt x="463" y="29"/>
                    </a:cubicBezTo>
                    <a:cubicBezTo>
                      <a:pt x="456" y="28"/>
                      <a:pt x="456" y="28"/>
                      <a:pt x="456" y="28"/>
                    </a:cubicBezTo>
                    <a:cubicBezTo>
                      <a:pt x="451" y="30"/>
                      <a:pt x="451" y="30"/>
                      <a:pt x="451" y="30"/>
                    </a:cubicBezTo>
                    <a:cubicBezTo>
                      <a:pt x="451" y="32"/>
                      <a:pt x="451" y="32"/>
                      <a:pt x="451" y="32"/>
                    </a:cubicBezTo>
                    <a:cubicBezTo>
                      <a:pt x="454" y="33"/>
                      <a:pt x="454" y="33"/>
                      <a:pt x="454" y="33"/>
                    </a:cubicBezTo>
                    <a:lnTo>
                      <a:pt x="452" y="34"/>
                    </a:lnTo>
                    <a:close/>
                    <a:moveTo>
                      <a:pt x="396" y="49"/>
                    </a:moveTo>
                    <a:cubicBezTo>
                      <a:pt x="396" y="50"/>
                      <a:pt x="396" y="50"/>
                      <a:pt x="396" y="50"/>
                    </a:cubicBezTo>
                    <a:cubicBezTo>
                      <a:pt x="400" y="49"/>
                      <a:pt x="400" y="49"/>
                      <a:pt x="400" y="49"/>
                    </a:cubicBezTo>
                    <a:lnTo>
                      <a:pt x="396" y="49"/>
                    </a:lnTo>
                    <a:close/>
                    <a:moveTo>
                      <a:pt x="457" y="37"/>
                    </a:moveTo>
                    <a:cubicBezTo>
                      <a:pt x="453" y="37"/>
                      <a:pt x="453" y="37"/>
                      <a:pt x="453" y="37"/>
                    </a:cubicBezTo>
                    <a:cubicBezTo>
                      <a:pt x="452" y="38"/>
                      <a:pt x="452" y="38"/>
                      <a:pt x="452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7" y="39"/>
                      <a:pt x="467" y="39"/>
                      <a:pt x="467" y="39"/>
                    </a:cubicBezTo>
                    <a:cubicBezTo>
                      <a:pt x="470" y="37"/>
                      <a:pt x="470" y="37"/>
                      <a:pt x="470" y="37"/>
                    </a:cubicBezTo>
                    <a:cubicBezTo>
                      <a:pt x="470" y="36"/>
                      <a:pt x="470" y="36"/>
                      <a:pt x="470" y="36"/>
                    </a:cubicBezTo>
                    <a:cubicBezTo>
                      <a:pt x="462" y="37"/>
                      <a:pt x="462" y="37"/>
                      <a:pt x="462" y="37"/>
                    </a:cubicBezTo>
                    <a:lnTo>
                      <a:pt x="457" y="37"/>
                    </a:lnTo>
                    <a:close/>
                    <a:moveTo>
                      <a:pt x="536" y="48"/>
                    </a:moveTo>
                    <a:cubicBezTo>
                      <a:pt x="530" y="50"/>
                      <a:pt x="530" y="50"/>
                      <a:pt x="530" y="50"/>
                    </a:cubicBezTo>
                    <a:cubicBezTo>
                      <a:pt x="530" y="51"/>
                      <a:pt x="530" y="51"/>
                      <a:pt x="530" y="51"/>
                    </a:cubicBezTo>
                    <a:cubicBezTo>
                      <a:pt x="535" y="50"/>
                      <a:pt x="535" y="50"/>
                      <a:pt x="535" y="50"/>
                    </a:cubicBezTo>
                    <a:lnTo>
                      <a:pt x="536" y="48"/>
                    </a:lnTo>
                    <a:close/>
                    <a:moveTo>
                      <a:pt x="528" y="66"/>
                    </a:moveTo>
                    <a:cubicBezTo>
                      <a:pt x="520" y="67"/>
                      <a:pt x="520" y="67"/>
                      <a:pt x="520" y="67"/>
                    </a:cubicBezTo>
                    <a:cubicBezTo>
                      <a:pt x="513" y="65"/>
                      <a:pt x="513" y="65"/>
                      <a:pt x="513" y="65"/>
                    </a:cubicBezTo>
                    <a:cubicBezTo>
                      <a:pt x="508" y="68"/>
                      <a:pt x="508" y="68"/>
                      <a:pt x="508" y="68"/>
                    </a:cubicBezTo>
                    <a:cubicBezTo>
                      <a:pt x="507" y="69"/>
                      <a:pt x="507" y="69"/>
                      <a:pt x="507" y="69"/>
                    </a:cubicBezTo>
                    <a:cubicBezTo>
                      <a:pt x="510" y="70"/>
                      <a:pt x="510" y="70"/>
                      <a:pt x="510" y="70"/>
                    </a:cubicBezTo>
                    <a:cubicBezTo>
                      <a:pt x="508" y="72"/>
                      <a:pt x="508" y="72"/>
                      <a:pt x="508" y="72"/>
                    </a:cubicBezTo>
                    <a:cubicBezTo>
                      <a:pt x="510" y="74"/>
                      <a:pt x="510" y="74"/>
                      <a:pt x="510" y="74"/>
                    </a:cubicBezTo>
                    <a:cubicBezTo>
                      <a:pt x="513" y="74"/>
                      <a:pt x="513" y="74"/>
                      <a:pt x="513" y="74"/>
                    </a:cubicBezTo>
                    <a:cubicBezTo>
                      <a:pt x="519" y="72"/>
                      <a:pt x="519" y="72"/>
                      <a:pt x="519" y="72"/>
                    </a:cubicBezTo>
                    <a:cubicBezTo>
                      <a:pt x="526" y="72"/>
                      <a:pt x="526" y="72"/>
                      <a:pt x="526" y="72"/>
                    </a:cubicBezTo>
                    <a:cubicBezTo>
                      <a:pt x="532" y="73"/>
                      <a:pt x="532" y="73"/>
                      <a:pt x="532" y="73"/>
                    </a:cubicBezTo>
                    <a:cubicBezTo>
                      <a:pt x="533" y="72"/>
                      <a:pt x="533" y="72"/>
                      <a:pt x="533" y="72"/>
                    </a:cubicBezTo>
                    <a:cubicBezTo>
                      <a:pt x="533" y="71"/>
                      <a:pt x="533" y="71"/>
                      <a:pt x="533" y="71"/>
                    </a:cubicBezTo>
                    <a:cubicBezTo>
                      <a:pt x="532" y="69"/>
                      <a:pt x="532" y="69"/>
                      <a:pt x="532" y="69"/>
                    </a:cubicBezTo>
                    <a:cubicBezTo>
                      <a:pt x="529" y="68"/>
                      <a:pt x="529" y="68"/>
                      <a:pt x="529" y="68"/>
                    </a:cubicBezTo>
                    <a:lnTo>
                      <a:pt x="528" y="66"/>
                    </a:lnTo>
                    <a:close/>
                    <a:moveTo>
                      <a:pt x="478" y="23"/>
                    </a:moveTo>
                    <a:cubicBezTo>
                      <a:pt x="479" y="24"/>
                      <a:pt x="479" y="24"/>
                      <a:pt x="479" y="24"/>
                    </a:cubicBezTo>
                    <a:cubicBezTo>
                      <a:pt x="484" y="24"/>
                      <a:pt x="484" y="24"/>
                      <a:pt x="484" y="24"/>
                    </a:cubicBezTo>
                    <a:cubicBezTo>
                      <a:pt x="488" y="23"/>
                      <a:pt x="488" y="23"/>
                      <a:pt x="488" y="23"/>
                    </a:cubicBezTo>
                    <a:cubicBezTo>
                      <a:pt x="486" y="24"/>
                      <a:pt x="486" y="24"/>
                      <a:pt x="486" y="24"/>
                    </a:cubicBezTo>
                    <a:cubicBezTo>
                      <a:pt x="491" y="23"/>
                      <a:pt x="491" y="23"/>
                      <a:pt x="491" y="23"/>
                    </a:cubicBezTo>
                    <a:cubicBezTo>
                      <a:pt x="495" y="24"/>
                      <a:pt x="495" y="24"/>
                      <a:pt x="495" y="24"/>
                    </a:cubicBezTo>
                    <a:cubicBezTo>
                      <a:pt x="502" y="25"/>
                      <a:pt x="502" y="25"/>
                      <a:pt x="502" y="25"/>
                    </a:cubicBezTo>
                    <a:cubicBezTo>
                      <a:pt x="495" y="25"/>
                      <a:pt x="495" y="25"/>
                      <a:pt x="495" y="25"/>
                    </a:cubicBezTo>
                    <a:cubicBezTo>
                      <a:pt x="490" y="26"/>
                      <a:pt x="490" y="26"/>
                      <a:pt x="490" y="26"/>
                    </a:cubicBezTo>
                    <a:cubicBezTo>
                      <a:pt x="481" y="28"/>
                      <a:pt x="481" y="28"/>
                      <a:pt x="481" y="28"/>
                    </a:cubicBezTo>
                    <a:cubicBezTo>
                      <a:pt x="481" y="30"/>
                      <a:pt x="481" y="30"/>
                      <a:pt x="481" y="30"/>
                    </a:cubicBezTo>
                    <a:cubicBezTo>
                      <a:pt x="484" y="29"/>
                      <a:pt x="484" y="29"/>
                      <a:pt x="484" y="29"/>
                    </a:cubicBezTo>
                    <a:cubicBezTo>
                      <a:pt x="485" y="30"/>
                      <a:pt x="485" y="30"/>
                      <a:pt x="485" y="30"/>
                    </a:cubicBezTo>
                    <a:cubicBezTo>
                      <a:pt x="487" y="31"/>
                      <a:pt x="487" y="31"/>
                      <a:pt x="487" y="31"/>
                    </a:cubicBezTo>
                    <a:cubicBezTo>
                      <a:pt x="481" y="31"/>
                      <a:pt x="481" y="31"/>
                      <a:pt x="481" y="31"/>
                    </a:cubicBezTo>
                    <a:cubicBezTo>
                      <a:pt x="483" y="33"/>
                      <a:pt x="483" y="33"/>
                      <a:pt x="483" y="33"/>
                    </a:cubicBezTo>
                    <a:cubicBezTo>
                      <a:pt x="489" y="33"/>
                      <a:pt x="489" y="33"/>
                      <a:pt x="489" y="33"/>
                    </a:cubicBezTo>
                    <a:cubicBezTo>
                      <a:pt x="492" y="33"/>
                      <a:pt x="492" y="33"/>
                      <a:pt x="492" y="33"/>
                    </a:cubicBezTo>
                    <a:cubicBezTo>
                      <a:pt x="493" y="32"/>
                      <a:pt x="493" y="32"/>
                      <a:pt x="493" y="32"/>
                    </a:cubicBezTo>
                    <a:cubicBezTo>
                      <a:pt x="496" y="32"/>
                      <a:pt x="496" y="32"/>
                      <a:pt x="496" y="32"/>
                    </a:cubicBezTo>
                    <a:cubicBezTo>
                      <a:pt x="497" y="30"/>
                      <a:pt x="497" y="30"/>
                      <a:pt x="497" y="30"/>
                    </a:cubicBezTo>
                    <a:cubicBezTo>
                      <a:pt x="500" y="32"/>
                      <a:pt x="500" y="32"/>
                      <a:pt x="500" y="32"/>
                    </a:cubicBezTo>
                    <a:cubicBezTo>
                      <a:pt x="503" y="32"/>
                      <a:pt x="503" y="32"/>
                      <a:pt x="503" y="32"/>
                    </a:cubicBezTo>
                    <a:cubicBezTo>
                      <a:pt x="504" y="30"/>
                      <a:pt x="504" y="30"/>
                      <a:pt x="504" y="30"/>
                    </a:cubicBezTo>
                    <a:cubicBezTo>
                      <a:pt x="505" y="32"/>
                      <a:pt x="505" y="32"/>
                      <a:pt x="505" y="32"/>
                    </a:cubicBezTo>
                    <a:cubicBezTo>
                      <a:pt x="507" y="31"/>
                      <a:pt x="507" y="31"/>
                      <a:pt x="507" y="31"/>
                    </a:cubicBezTo>
                    <a:cubicBezTo>
                      <a:pt x="509" y="28"/>
                      <a:pt x="509" y="28"/>
                      <a:pt x="509" y="28"/>
                    </a:cubicBezTo>
                    <a:cubicBezTo>
                      <a:pt x="511" y="26"/>
                      <a:pt x="511" y="26"/>
                      <a:pt x="511" y="26"/>
                    </a:cubicBezTo>
                    <a:cubicBezTo>
                      <a:pt x="510" y="29"/>
                      <a:pt x="510" y="29"/>
                      <a:pt x="510" y="29"/>
                    </a:cubicBezTo>
                    <a:cubicBezTo>
                      <a:pt x="517" y="27"/>
                      <a:pt x="517" y="27"/>
                      <a:pt x="517" y="27"/>
                    </a:cubicBezTo>
                    <a:cubicBezTo>
                      <a:pt x="522" y="25"/>
                      <a:pt x="522" y="25"/>
                      <a:pt x="522" y="25"/>
                    </a:cubicBezTo>
                    <a:cubicBezTo>
                      <a:pt x="531" y="24"/>
                      <a:pt x="531" y="24"/>
                      <a:pt x="531" y="24"/>
                    </a:cubicBezTo>
                    <a:cubicBezTo>
                      <a:pt x="530" y="23"/>
                      <a:pt x="530" y="23"/>
                      <a:pt x="530" y="23"/>
                    </a:cubicBezTo>
                    <a:cubicBezTo>
                      <a:pt x="526" y="22"/>
                      <a:pt x="526" y="22"/>
                      <a:pt x="526" y="22"/>
                    </a:cubicBezTo>
                    <a:cubicBezTo>
                      <a:pt x="521" y="22"/>
                      <a:pt x="521" y="22"/>
                      <a:pt x="521" y="22"/>
                    </a:cubicBezTo>
                    <a:cubicBezTo>
                      <a:pt x="526" y="20"/>
                      <a:pt x="526" y="20"/>
                      <a:pt x="526" y="20"/>
                    </a:cubicBezTo>
                    <a:cubicBezTo>
                      <a:pt x="528" y="17"/>
                      <a:pt x="528" y="17"/>
                      <a:pt x="528" y="17"/>
                    </a:cubicBezTo>
                    <a:cubicBezTo>
                      <a:pt x="524" y="17"/>
                      <a:pt x="524" y="17"/>
                      <a:pt x="524" y="17"/>
                    </a:cubicBezTo>
                    <a:cubicBezTo>
                      <a:pt x="521" y="18"/>
                      <a:pt x="521" y="18"/>
                      <a:pt x="521" y="18"/>
                    </a:cubicBezTo>
                    <a:cubicBezTo>
                      <a:pt x="520" y="18"/>
                      <a:pt x="520" y="18"/>
                      <a:pt x="520" y="18"/>
                    </a:cubicBezTo>
                    <a:cubicBezTo>
                      <a:pt x="520" y="16"/>
                      <a:pt x="520" y="16"/>
                      <a:pt x="520" y="16"/>
                    </a:cubicBezTo>
                    <a:cubicBezTo>
                      <a:pt x="517" y="17"/>
                      <a:pt x="517" y="17"/>
                      <a:pt x="517" y="17"/>
                    </a:cubicBezTo>
                    <a:cubicBezTo>
                      <a:pt x="514" y="16"/>
                      <a:pt x="514" y="16"/>
                      <a:pt x="514" y="16"/>
                    </a:cubicBezTo>
                    <a:cubicBezTo>
                      <a:pt x="513" y="12"/>
                      <a:pt x="513" y="12"/>
                      <a:pt x="513" y="12"/>
                    </a:cubicBezTo>
                    <a:cubicBezTo>
                      <a:pt x="510" y="11"/>
                      <a:pt x="510" y="11"/>
                      <a:pt x="510" y="11"/>
                    </a:cubicBezTo>
                    <a:cubicBezTo>
                      <a:pt x="501" y="11"/>
                      <a:pt x="501" y="11"/>
                      <a:pt x="501" y="11"/>
                    </a:cubicBezTo>
                    <a:cubicBezTo>
                      <a:pt x="500" y="12"/>
                      <a:pt x="500" y="12"/>
                      <a:pt x="500" y="12"/>
                    </a:cubicBezTo>
                    <a:cubicBezTo>
                      <a:pt x="506" y="12"/>
                      <a:pt x="506" y="12"/>
                      <a:pt x="506" y="12"/>
                    </a:cubicBezTo>
                    <a:cubicBezTo>
                      <a:pt x="499" y="13"/>
                      <a:pt x="499" y="13"/>
                      <a:pt x="499" y="13"/>
                    </a:cubicBezTo>
                    <a:cubicBezTo>
                      <a:pt x="496" y="13"/>
                      <a:pt x="496" y="13"/>
                      <a:pt x="496" y="13"/>
                    </a:cubicBezTo>
                    <a:cubicBezTo>
                      <a:pt x="491" y="14"/>
                      <a:pt x="491" y="14"/>
                      <a:pt x="491" y="14"/>
                    </a:cubicBezTo>
                    <a:cubicBezTo>
                      <a:pt x="496" y="16"/>
                      <a:pt x="496" y="16"/>
                      <a:pt x="496" y="16"/>
                    </a:cubicBezTo>
                    <a:cubicBezTo>
                      <a:pt x="489" y="16"/>
                      <a:pt x="489" y="16"/>
                      <a:pt x="489" y="16"/>
                    </a:cubicBezTo>
                    <a:cubicBezTo>
                      <a:pt x="486" y="16"/>
                      <a:pt x="486" y="16"/>
                      <a:pt x="486" y="16"/>
                    </a:cubicBezTo>
                    <a:cubicBezTo>
                      <a:pt x="481" y="18"/>
                      <a:pt x="481" y="18"/>
                      <a:pt x="481" y="18"/>
                    </a:cubicBezTo>
                    <a:cubicBezTo>
                      <a:pt x="486" y="18"/>
                      <a:pt x="486" y="18"/>
                      <a:pt x="486" y="18"/>
                    </a:cubicBezTo>
                    <a:cubicBezTo>
                      <a:pt x="489" y="19"/>
                      <a:pt x="489" y="19"/>
                      <a:pt x="489" y="19"/>
                    </a:cubicBezTo>
                    <a:cubicBezTo>
                      <a:pt x="489" y="20"/>
                      <a:pt x="489" y="20"/>
                      <a:pt x="489" y="20"/>
                    </a:cubicBezTo>
                    <a:cubicBezTo>
                      <a:pt x="479" y="19"/>
                      <a:pt x="479" y="19"/>
                      <a:pt x="479" y="19"/>
                    </a:cubicBezTo>
                    <a:cubicBezTo>
                      <a:pt x="478" y="21"/>
                      <a:pt x="478" y="21"/>
                      <a:pt x="478" y="21"/>
                    </a:cubicBezTo>
                    <a:cubicBezTo>
                      <a:pt x="486" y="22"/>
                      <a:pt x="486" y="22"/>
                      <a:pt x="486" y="22"/>
                    </a:cubicBezTo>
                    <a:lnTo>
                      <a:pt x="478" y="23"/>
                    </a:lnTo>
                    <a:close/>
                    <a:moveTo>
                      <a:pt x="478" y="46"/>
                    </a:moveTo>
                    <a:cubicBezTo>
                      <a:pt x="480" y="47"/>
                      <a:pt x="480" y="47"/>
                      <a:pt x="480" y="47"/>
                    </a:cubicBezTo>
                    <a:cubicBezTo>
                      <a:pt x="480" y="45"/>
                      <a:pt x="480" y="45"/>
                      <a:pt x="480" y="45"/>
                    </a:cubicBezTo>
                    <a:cubicBezTo>
                      <a:pt x="479" y="44"/>
                      <a:pt x="479" y="44"/>
                      <a:pt x="479" y="44"/>
                    </a:cubicBezTo>
                    <a:cubicBezTo>
                      <a:pt x="478" y="45"/>
                      <a:pt x="478" y="45"/>
                      <a:pt x="478" y="45"/>
                    </a:cubicBezTo>
                    <a:lnTo>
                      <a:pt x="478" y="46"/>
                    </a:lnTo>
                    <a:close/>
                    <a:moveTo>
                      <a:pt x="535" y="26"/>
                    </a:moveTo>
                    <a:cubicBezTo>
                      <a:pt x="532" y="26"/>
                      <a:pt x="532" y="26"/>
                      <a:pt x="532" y="26"/>
                    </a:cubicBezTo>
                    <a:cubicBezTo>
                      <a:pt x="530" y="26"/>
                      <a:pt x="530" y="26"/>
                      <a:pt x="530" y="26"/>
                    </a:cubicBezTo>
                    <a:cubicBezTo>
                      <a:pt x="534" y="27"/>
                      <a:pt x="534" y="27"/>
                      <a:pt x="534" y="27"/>
                    </a:cubicBezTo>
                    <a:lnTo>
                      <a:pt x="535" y="26"/>
                    </a:lnTo>
                    <a:close/>
                    <a:moveTo>
                      <a:pt x="232" y="81"/>
                    </a:moveTo>
                    <a:cubicBezTo>
                      <a:pt x="232" y="84"/>
                      <a:pt x="232" y="84"/>
                      <a:pt x="232" y="84"/>
                    </a:cubicBezTo>
                    <a:cubicBezTo>
                      <a:pt x="231" y="87"/>
                      <a:pt x="231" y="87"/>
                      <a:pt x="231" y="87"/>
                    </a:cubicBezTo>
                    <a:cubicBezTo>
                      <a:pt x="232" y="88"/>
                      <a:pt x="232" y="88"/>
                      <a:pt x="232" y="88"/>
                    </a:cubicBezTo>
                    <a:cubicBezTo>
                      <a:pt x="242" y="85"/>
                      <a:pt x="242" y="85"/>
                      <a:pt x="242" y="85"/>
                    </a:cubicBezTo>
                    <a:cubicBezTo>
                      <a:pt x="243" y="84"/>
                      <a:pt x="243" y="84"/>
                      <a:pt x="243" y="84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250" y="84"/>
                      <a:pt x="250" y="84"/>
                      <a:pt x="250" y="84"/>
                    </a:cubicBezTo>
                    <a:cubicBezTo>
                      <a:pt x="253" y="82"/>
                      <a:pt x="253" y="82"/>
                      <a:pt x="253" y="82"/>
                    </a:cubicBezTo>
                    <a:cubicBezTo>
                      <a:pt x="255" y="80"/>
                      <a:pt x="255" y="80"/>
                      <a:pt x="255" y="80"/>
                    </a:cubicBezTo>
                    <a:cubicBezTo>
                      <a:pt x="258" y="79"/>
                      <a:pt x="258" y="79"/>
                      <a:pt x="258" y="79"/>
                    </a:cubicBezTo>
                    <a:cubicBezTo>
                      <a:pt x="262" y="78"/>
                      <a:pt x="262" y="78"/>
                      <a:pt x="262" y="78"/>
                    </a:cubicBezTo>
                    <a:cubicBezTo>
                      <a:pt x="263" y="78"/>
                      <a:pt x="263" y="78"/>
                      <a:pt x="263" y="78"/>
                    </a:cubicBezTo>
                    <a:cubicBezTo>
                      <a:pt x="268" y="76"/>
                      <a:pt x="268" y="76"/>
                      <a:pt x="268" y="76"/>
                    </a:cubicBezTo>
                    <a:cubicBezTo>
                      <a:pt x="270" y="75"/>
                      <a:pt x="270" y="75"/>
                      <a:pt x="270" y="75"/>
                    </a:cubicBezTo>
                    <a:cubicBezTo>
                      <a:pt x="275" y="73"/>
                      <a:pt x="275" y="73"/>
                      <a:pt x="275" y="73"/>
                    </a:cubicBezTo>
                    <a:cubicBezTo>
                      <a:pt x="280" y="72"/>
                      <a:pt x="280" y="72"/>
                      <a:pt x="280" y="72"/>
                    </a:cubicBezTo>
                    <a:cubicBezTo>
                      <a:pt x="290" y="69"/>
                      <a:pt x="290" y="69"/>
                      <a:pt x="290" y="69"/>
                    </a:cubicBezTo>
                    <a:cubicBezTo>
                      <a:pt x="296" y="68"/>
                      <a:pt x="296" y="68"/>
                      <a:pt x="296" y="68"/>
                    </a:cubicBezTo>
                    <a:cubicBezTo>
                      <a:pt x="300" y="68"/>
                      <a:pt x="300" y="68"/>
                      <a:pt x="300" y="68"/>
                    </a:cubicBezTo>
                    <a:cubicBezTo>
                      <a:pt x="303" y="67"/>
                      <a:pt x="303" y="67"/>
                      <a:pt x="303" y="67"/>
                    </a:cubicBezTo>
                    <a:cubicBezTo>
                      <a:pt x="303" y="66"/>
                      <a:pt x="303" y="66"/>
                      <a:pt x="303" y="66"/>
                    </a:cubicBezTo>
                    <a:cubicBezTo>
                      <a:pt x="299" y="64"/>
                      <a:pt x="299" y="64"/>
                      <a:pt x="299" y="64"/>
                    </a:cubicBezTo>
                    <a:cubicBezTo>
                      <a:pt x="299" y="63"/>
                      <a:pt x="299" y="63"/>
                      <a:pt x="299" y="63"/>
                    </a:cubicBezTo>
                    <a:cubicBezTo>
                      <a:pt x="295" y="61"/>
                      <a:pt x="295" y="61"/>
                      <a:pt x="295" y="61"/>
                    </a:cubicBezTo>
                    <a:cubicBezTo>
                      <a:pt x="291" y="62"/>
                      <a:pt x="291" y="62"/>
                      <a:pt x="291" y="62"/>
                    </a:cubicBezTo>
                    <a:cubicBezTo>
                      <a:pt x="287" y="63"/>
                      <a:pt x="287" y="63"/>
                      <a:pt x="287" y="63"/>
                    </a:cubicBezTo>
                    <a:cubicBezTo>
                      <a:pt x="287" y="62"/>
                      <a:pt x="287" y="62"/>
                      <a:pt x="287" y="62"/>
                    </a:cubicBezTo>
                    <a:cubicBezTo>
                      <a:pt x="286" y="62"/>
                      <a:pt x="286" y="62"/>
                      <a:pt x="286" y="62"/>
                    </a:cubicBezTo>
                    <a:cubicBezTo>
                      <a:pt x="282" y="63"/>
                      <a:pt x="282" y="63"/>
                      <a:pt x="282" y="63"/>
                    </a:cubicBezTo>
                    <a:cubicBezTo>
                      <a:pt x="283" y="62"/>
                      <a:pt x="283" y="62"/>
                      <a:pt x="283" y="62"/>
                    </a:cubicBezTo>
                    <a:cubicBezTo>
                      <a:pt x="280" y="61"/>
                      <a:pt x="280" y="61"/>
                      <a:pt x="280" y="61"/>
                    </a:cubicBezTo>
                    <a:cubicBezTo>
                      <a:pt x="278" y="60"/>
                      <a:pt x="278" y="60"/>
                      <a:pt x="278" y="60"/>
                    </a:cubicBezTo>
                    <a:cubicBezTo>
                      <a:pt x="273" y="60"/>
                      <a:pt x="273" y="60"/>
                      <a:pt x="273" y="60"/>
                    </a:cubicBezTo>
                    <a:cubicBezTo>
                      <a:pt x="268" y="61"/>
                      <a:pt x="268" y="61"/>
                      <a:pt x="268" y="61"/>
                    </a:cubicBezTo>
                    <a:cubicBezTo>
                      <a:pt x="256" y="61"/>
                      <a:pt x="256" y="61"/>
                      <a:pt x="256" y="61"/>
                    </a:cubicBezTo>
                    <a:cubicBezTo>
                      <a:pt x="255" y="62"/>
                      <a:pt x="255" y="62"/>
                      <a:pt x="255" y="62"/>
                    </a:cubicBezTo>
                    <a:cubicBezTo>
                      <a:pt x="255" y="63"/>
                      <a:pt x="255" y="63"/>
                      <a:pt x="255" y="63"/>
                    </a:cubicBezTo>
                    <a:cubicBezTo>
                      <a:pt x="254" y="65"/>
                      <a:pt x="254" y="65"/>
                      <a:pt x="254" y="65"/>
                    </a:cubicBezTo>
                    <a:cubicBezTo>
                      <a:pt x="251" y="67"/>
                      <a:pt x="251" y="67"/>
                      <a:pt x="251" y="67"/>
                    </a:cubicBezTo>
                    <a:cubicBezTo>
                      <a:pt x="242" y="71"/>
                      <a:pt x="242" y="71"/>
                      <a:pt x="242" y="71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0" y="73"/>
                      <a:pt x="240" y="73"/>
                      <a:pt x="240" y="73"/>
                    </a:cubicBezTo>
                    <a:cubicBezTo>
                      <a:pt x="234" y="75"/>
                      <a:pt x="234" y="75"/>
                      <a:pt x="234" y="75"/>
                    </a:cubicBezTo>
                    <a:cubicBezTo>
                      <a:pt x="230" y="77"/>
                      <a:pt x="230" y="77"/>
                      <a:pt x="230" y="77"/>
                    </a:cubicBezTo>
                    <a:cubicBezTo>
                      <a:pt x="227" y="79"/>
                      <a:pt x="227" y="79"/>
                      <a:pt x="227" y="79"/>
                    </a:cubicBezTo>
                    <a:cubicBezTo>
                      <a:pt x="223" y="80"/>
                      <a:pt x="223" y="80"/>
                      <a:pt x="223" y="80"/>
                    </a:cubicBezTo>
                    <a:cubicBezTo>
                      <a:pt x="229" y="80"/>
                      <a:pt x="229" y="80"/>
                      <a:pt x="229" y="80"/>
                    </a:cubicBezTo>
                    <a:lnTo>
                      <a:pt x="232" y="81"/>
                    </a:lnTo>
                    <a:close/>
                    <a:moveTo>
                      <a:pt x="443" y="43"/>
                    </a:moveTo>
                    <a:cubicBezTo>
                      <a:pt x="440" y="44"/>
                      <a:pt x="440" y="44"/>
                      <a:pt x="440" y="44"/>
                    </a:cubicBezTo>
                    <a:cubicBezTo>
                      <a:pt x="444" y="45"/>
                      <a:pt x="444" y="45"/>
                      <a:pt x="444" y="45"/>
                    </a:cubicBezTo>
                    <a:cubicBezTo>
                      <a:pt x="447" y="46"/>
                      <a:pt x="447" y="46"/>
                      <a:pt x="447" y="46"/>
                    </a:cubicBezTo>
                    <a:cubicBezTo>
                      <a:pt x="456" y="47"/>
                      <a:pt x="456" y="47"/>
                      <a:pt x="456" y="47"/>
                    </a:cubicBezTo>
                    <a:cubicBezTo>
                      <a:pt x="459" y="46"/>
                      <a:pt x="459" y="46"/>
                      <a:pt x="459" y="46"/>
                    </a:cubicBezTo>
                    <a:cubicBezTo>
                      <a:pt x="459" y="50"/>
                      <a:pt x="459" y="50"/>
                      <a:pt x="459" y="50"/>
                    </a:cubicBezTo>
                    <a:cubicBezTo>
                      <a:pt x="455" y="53"/>
                      <a:pt x="455" y="53"/>
                      <a:pt x="455" y="53"/>
                    </a:cubicBezTo>
                    <a:cubicBezTo>
                      <a:pt x="453" y="56"/>
                      <a:pt x="453" y="56"/>
                      <a:pt x="453" y="56"/>
                    </a:cubicBezTo>
                    <a:cubicBezTo>
                      <a:pt x="452" y="58"/>
                      <a:pt x="452" y="58"/>
                      <a:pt x="452" y="58"/>
                    </a:cubicBezTo>
                    <a:cubicBezTo>
                      <a:pt x="455" y="58"/>
                      <a:pt x="455" y="58"/>
                      <a:pt x="455" y="58"/>
                    </a:cubicBezTo>
                    <a:cubicBezTo>
                      <a:pt x="460" y="57"/>
                      <a:pt x="460" y="57"/>
                      <a:pt x="460" y="57"/>
                    </a:cubicBezTo>
                    <a:cubicBezTo>
                      <a:pt x="459" y="59"/>
                      <a:pt x="459" y="59"/>
                      <a:pt x="459" y="59"/>
                    </a:cubicBezTo>
                    <a:cubicBezTo>
                      <a:pt x="462" y="60"/>
                      <a:pt x="462" y="60"/>
                      <a:pt x="462" y="60"/>
                    </a:cubicBezTo>
                    <a:cubicBezTo>
                      <a:pt x="467" y="59"/>
                      <a:pt x="467" y="59"/>
                      <a:pt x="467" y="59"/>
                    </a:cubicBezTo>
                    <a:cubicBezTo>
                      <a:pt x="470" y="58"/>
                      <a:pt x="470" y="58"/>
                      <a:pt x="470" y="58"/>
                    </a:cubicBezTo>
                    <a:cubicBezTo>
                      <a:pt x="470" y="60"/>
                      <a:pt x="470" y="60"/>
                      <a:pt x="470" y="60"/>
                    </a:cubicBezTo>
                    <a:cubicBezTo>
                      <a:pt x="480" y="61"/>
                      <a:pt x="480" y="61"/>
                      <a:pt x="480" y="61"/>
                    </a:cubicBezTo>
                    <a:cubicBezTo>
                      <a:pt x="481" y="60"/>
                      <a:pt x="481" y="60"/>
                      <a:pt x="481" y="60"/>
                    </a:cubicBezTo>
                    <a:cubicBezTo>
                      <a:pt x="486" y="60"/>
                      <a:pt x="486" y="60"/>
                      <a:pt x="486" y="60"/>
                    </a:cubicBezTo>
                    <a:cubicBezTo>
                      <a:pt x="491" y="59"/>
                      <a:pt x="491" y="59"/>
                      <a:pt x="491" y="59"/>
                    </a:cubicBezTo>
                    <a:cubicBezTo>
                      <a:pt x="500" y="60"/>
                      <a:pt x="500" y="60"/>
                      <a:pt x="500" y="60"/>
                    </a:cubicBezTo>
                    <a:cubicBezTo>
                      <a:pt x="503" y="58"/>
                      <a:pt x="503" y="58"/>
                      <a:pt x="503" y="58"/>
                    </a:cubicBezTo>
                    <a:cubicBezTo>
                      <a:pt x="503" y="60"/>
                      <a:pt x="503" y="60"/>
                      <a:pt x="503" y="60"/>
                    </a:cubicBezTo>
                    <a:cubicBezTo>
                      <a:pt x="513" y="59"/>
                      <a:pt x="513" y="59"/>
                      <a:pt x="513" y="59"/>
                    </a:cubicBezTo>
                    <a:cubicBezTo>
                      <a:pt x="520" y="59"/>
                      <a:pt x="520" y="59"/>
                      <a:pt x="520" y="59"/>
                    </a:cubicBezTo>
                    <a:cubicBezTo>
                      <a:pt x="521" y="57"/>
                      <a:pt x="521" y="57"/>
                      <a:pt x="521" y="57"/>
                    </a:cubicBezTo>
                    <a:cubicBezTo>
                      <a:pt x="527" y="54"/>
                      <a:pt x="527" y="54"/>
                      <a:pt x="527" y="54"/>
                    </a:cubicBezTo>
                    <a:cubicBezTo>
                      <a:pt x="528" y="51"/>
                      <a:pt x="528" y="51"/>
                      <a:pt x="528" y="51"/>
                    </a:cubicBezTo>
                    <a:cubicBezTo>
                      <a:pt x="525" y="51"/>
                      <a:pt x="525" y="51"/>
                      <a:pt x="525" y="51"/>
                    </a:cubicBezTo>
                    <a:cubicBezTo>
                      <a:pt x="521" y="49"/>
                      <a:pt x="521" y="49"/>
                      <a:pt x="521" y="49"/>
                    </a:cubicBezTo>
                    <a:cubicBezTo>
                      <a:pt x="507" y="49"/>
                      <a:pt x="507" y="49"/>
                      <a:pt x="507" y="49"/>
                    </a:cubicBezTo>
                    <a:cubicBezTo>
                      <a:pt x="496" y="52"/>
                      <a:pt x="496" y="52"/>
                      <a:pt x="496" y="52"/>
                    </a:cubicBezTo>
                    <a:cubicBezTo>
                      <a:pt x="490" y="53"/>
                      <a:pt x="490" y="53"/>
                      <a:pt x="490" y="53"/>
                    </a:cubicBezTo>
                    <a:cubicBezTo>
                      <a:pt x="485" y="52"/>
                      <a:pt x="485" y="52"/>
                      <a:pt x="485" y="52"/>
                    </a:cubicBezTo>
                    <a:cubicBezTo>
                      <a:pt x="479" y="54"/>
                      <a:pt x="479" y="54"/>
                      <a:pt x="479" y="54"/>
                    </a:cubicBezTo>
                    <a:cubicBezTo>
                      <a:pt x="474" y="52"/>
                      <a:pt x="474" y="52"/>
                      <a:pt x="474" y="52"/>
                    </a:cubicBezTo>
                    <a:cubicBezTo>
                      <a:pt x="474" y="50"/>
                      <a:pt x="474" y="50"/>
                      <a:pt x="474" y="50"/>
                    </a:cubicBezTo>
                    <a:cubicBezTo>
                      <a:pt x="468" y="49"/>
                      <a:pt x="468" y="49"/>
                      <a:pt x="468" y="49"/>
                    </a:cubicBezTo>
                    <a:cubicBezTo>
                      <a:pt x="470" y="48"/>
                      <a:pt x="470" y="48"/>
                      <a:pt x="470" y="48"/>
                    </a:cubicBezTo>
                    <a:cubicBezTo>
                      <a:pt x="468" y="46"/>
                      <a:pt x="468" y="46"/>
                      <a:pt x="468" y="46"/>
                    </a:cubicBezTo>
                    <a:cubicBezTo>
                      <a:pt x="476" y="48"/>
                      <a:pt x="476" y="48"/>
                      <a:pt x="476" y="48"/>
                    </a:cubicBezTo>
                    <a:cubicBezTo>
                      <a:pt x="476" y="46"/>
                      <a:pt x="476" y="46"/>
                      <a:pt x="476" y="46"/>
                    </a:cubicBezTo>
                    <a:cubicBezTo>
                      <a:pt x="471" y="45"/>
                      <a:pt x="471" y="45"/>
                      <a:pt x="471" y="45"/>
                    </a:cubicBezTo>
                    <a:cubicBezTo>
                      <a:pt x="475" y="45"/>
                      <a:pt x="475" y="45"/>
                      <a:pt x="475" y="45"/>
                    </a:cubicBezTo>
                    <a:cubicBezTo>
                      <a:pt x="475" y="44"/>
                      <a:pt x="475" y="44"/>
                      <a:pt x="475" y="44"/>
                    </a:cubicBezTo>
                    <a:cubicBezTo>
                      <a:pt x="470" y="43"/>
                      <a:pt x="470" y="43"/>
                      <a:pt x="470" y="43"/>
                    </a:cubicBezTo>
                    <a:cubicBezTo>
                      <a:pt x="464" y="45"/>
                      <a:pt x="464" y="45"/>
                      <a:pt x="464" y="45"/>
                    </a:cubicBezTo>
                    <a:cubicBezTo>
                      <a:pt x="462" y="44"/>
                      <a:pt x="462" y="44"/>
                      <a:pt x="462" y="44"/>
                    </a:cubicBezTo>
                    <a:cubicBezTo>
                      <a:pt x="462" y="42"/>
                      <a:pt x="462" y="42"/>
                      <a:pt x="462" y="42"/>
                    </a:cubicBezTo>
                    <a:cubicBezTo>
                      <a:pt x="459" y="41"/>
                      <a:pt x="459" y="41"/>
                      <a:pt x="459" y="41"/>
                    </a:cubicBezTo>
                    <a:cubicBezTo>
                      <a:pt x="454" y="41"/>
                      <a:pt x="454" y="41"/>
                      <a:pt x="454" y="41"/>
                    </a:cubicBezTo>
                    <a:cubicBezTo>
                      <a:pt x="448" y="40"/>
                      <a:pt x="448" y="40"/>
                      <a:pt x="448" y="40"/>
                    </a:cubicBezTo>
                    <a:cubicBezTo>
                      <a:pt x="441" y="41"/>
                      <a:pt x="441" y="41"/>
                      <a:pt x="441" y="41"/>
                    </a:cubicBezTo>
                    <a:lnTo>
                      <a:pt x="443" y="43"/>
                    </a:lnTo>
                    <a:close/>
                    <a:moveTo>
                      <a:pt x="423" y="35"/>
                    </a:moveTo>
                    <a:cubicBezTo>
                      <a:pt x="421" y="36"/>
                      <a:pt x="421" y="36"/>
                      <a:pt x="421" y="36"/>
                    </a:cubicBezTo>
                    <a:cubicBezTo>
                      <a:pt x="423" y="36"/>
                      <a:pt x="423" y="36"/>
                      <a:pt x="423" y="36"/>
                    </a:cubicBezTo>
                    <a:cubicBezTo>
                      <a:pt x="429" y="35"/>
                      <a:pt x="429" y="35"/>
                      <a:pt x="429" y="35"/>
                    </a:cubicBezTo>
                    <a:cubicBezTo>
                      <a:pt x="428" y="34"/>
                      <a:pt x="428" y="34"/>
                      <a:pt x="428" y="34"/>
                    </a:cubicBezTo>
                    <a:lnTo>
                      <a:pt x="423" y="35"/>
                    </a:lnTo>
                    <a:close/>
                    <a:moveTo>
                      <a:pt x="417" y="32"/>
                    </a:moveTo>
                    <a:cubicBezTo>
                      <a:pt x="421" y="31"/>
                      <a:pt x="421" y="31"/>
                      <a:pt x="421" y="31"/>
                    </a:cubicBezTo>
                    <a:cubicBezTo>
                      <a:pt x="424" y="32"/>
                      <a:pt x="424" y="32"/>
                      <a:pt x="424" y="32"/>
                    </a:cubicBezTo>
                    <a:cubicBezTo>
                      <a:pt x="428" y="33"/>
                      <a:pt x="428" y="33"/>
                      <a:pt x="428" y="33"/>
                    </a:cubicBezTo>
                    <a:cubicBezTo>
                      <a:pt x="431" y="33"/>
                      <a:pt x="431" y="33"/>
                      <a:pt x="431" y="33"/>
                    </a:cubicBezTo>
                    <a:cubicBezTo>
                      <a:pt x="432" y="33"/>
                      <a:pt x="432" y="33"/>
                      <a:pt x="432" y="33"/>
                    </a:cubicBezTo>
                    <a:cubicBezTo>
                      <a:pt x="432" y="35"/>
                      <a:pt x="432" y="35"/>
                      <a:pt x="432" y="35"/>
                    </a:cubicBezTo>
                    <a:cubicBezTo>
                      <a:pt x="435" y="35"/>
                      <a:pt x="435" y="35"/>
                      <a:pt x="435" y="35"/>
                    </a:cubicBezTo>
                    <a:cubicBezTo>
                      <a:pt x="440" y="35"/>
                      <a:pt x="440" y="35"/>
                      <a:pt x="440" y="35"/>
                    </a:cubicBezTo>
                    <a:cubicBezTo>
                      <a:pt x="442" y="33"/>
                      <a:pt x="442" y="33"/>
                      <a:pt x="442" y="33"/>
                    </a:cubicBezTo>
                    <a:cubicBezTo>
                      <a:pt x="440" y="31"/>
                      <a:pt x="440" y="31"/>
                      <a:pt x="440" y="31"/>
                    </a:cubicBezTo>
                    <a:cubicBezTo>
                      <a:pt x="442" y="30"/>
                      <a:pt x="442" y="30"/>
                      <a:pt x="442" y="30"/>
                    </a:cubicBezTo>
                    <a:cubicBezTo>
                      <a:pt x="442" y="28"/>
                      <a:pt x="442" y="28"/>
                      <a:pt x="442" y="28"/>
                    </a:cubicBezTo>
                    <a:cubicBezTo>
                      <a:pt x="439" y="28"/>
                      <a:pt x="439" y="28"/>
                      <a:pt x="439" y="28"/>
                    </a:cubicBezTo>
                    <a:cubicBezTo>
                      <a:pt x="437" y="26"/>
                      <a:pt x="437" y="26"/>
                      <a:pt x="437" y="26"/>
                    </a:cubicBezTo>
                    <a:cubicBezTo>
                      <a:pt x="431" y="27"/>
                      <a:pt x="431" y="27"/>
                      <a:pt x="431" y="27"/>
                    </a:cubicBezTo>
                    <a:cubicBezTo>
                      <a:pt x="432" y="26"/>
                      <a:pt x="432" y="26"/>
                      <a:pt x="432" y="26"/>
                    </a:cubicBezTo>
                    <a:cubicBezTo>
                      <a:pt x="432" y="25"/>
                      <a:pt x="432" y="25"/>
                      <a:pt x="432" y="25"/>
                    </a:cubicBezTo>
                    <a:cubicBezTo>
                      <a:pt x="427" y="24"/>
                      <a:pt x="427" y="24"/>
                      <a:pt x="427" y="24"/>
                    </a:cubicBezTo>
                    <a:cubicBezTo>
                      <a:pt x="421" y="25"/>
                      <a:pt x="421" y="25"/>
                      <a:pt x="421" y="25"/>
                    </a:cubicBezTo>
                    <a:cubicBezTo>
                      <a:pt x="420" y="24"/>
                      <a:pt x="420" y="24"/>
                      <a:pt x="420" y="24"/>
                    </a:cubicBezTo>
                    <a:cubicBezTo>
                      <a:pt x="417" y="26"/>
                      <a:pt x="417" y="26"/>
                      <a:pt x="417" y="26"/>
                    </a:cubicBezTo>
                    <a:cubicBezTo>
                      <a:pt x="417" y="28"/>
                      <a:pt x="417" y="28"/>
                      <a:pt x="417" y="28"/>
                    </a:cubicBezTo>
                    <a:cubicBezTo>
                      <a:pt x="422" y="28"/>
                      <a:pt x="422" y="28"/>
                      <a:pt x="422" y="28"/>
                    </a:cubicBezTo>
                    <a:cubicBezTo>
                      <a:pt x="423" y="28"/>
                      <a:pt x="423" y="28"/>
                      <a:pt x="423" y="28"/>
                    </a:cubicBezTo>
                    <a:cubicBezTo>
                      <a:pt x="421" y="30"/>
                      <a:pt x="421" y="30"/>
                      <a:pt x="421" y="30"/>
                    </a:cubicBezTo>
                    <a:cubicBezTo>
                      <a:pt x="415" y="30"/>
                      <a:pt x="415" y="30"/>
                      <a:pt x="415" y="30"/>
                    </a:cubicBezTo>
                    <a:cubicBezTo>
                      <a:pt x="413" y="31"/>
                      <a:pt x="413" y="31"/>
                      <a:pt x="413" y="31"/>
                    </a:cubicBezTo>
                    <a:cubicBezTo>
                      <a:pt x="414" y="32"/>
                      <a:pt x="414" y="32"/>
                      <a:pt x="414" y="32"/>
                    </a:cubicBezTo>
                    <a:lnTo>
                      <a:pt x="417" y="32"/>
                    </a:lnTo>
                    <a:close/>
                    <a:moveTo>
                      <a:pt x="448" y="49"/>
                    </a:moveTo>
                    <a:cubicBezTo>
                      <a:pt x="447" y="48"/>
                      <a:pt x="447" y="48"/>
                      <a:pt x="447" y="48"/>
                    </a:cubicBezTo>
                    <a:cubicBezTo>
                      <a:pt x="445" y="50"/>
                      <a:pt x="445" y="50"/>
                      <a:pt x="445" y="50"/>
                    </a:cubicBezTo>
                    <a:cubicBezTo>
                      <a:pt x="447" y="50"/>
                      <a:pt x="447" y="50"/>
                      <a:pt x="447" y="50"/>
                    </a:cubicBezTo>
                    <a:lnTo>
                      <a:pt x="448" y="49"/>
                    </a:lnTo>
                    <a:close/>
                    <a:moveTo>
                      <a:pt x="404" y="64"/>
                    </a:moveTo>
                    <a:cubicBezTo>
                      <a:pt x="411" y="64"/>
                      <a:pt x="411" y="64"/>
                      <a:pt x="411" y="64"/>
                    </a:cubicBezTo>
                    <a:cubicBezTo>
                      <a:pt x="413" y="62"/>
                      <a:pt x="413" y="62"/>
                      <a:pt x="413" y="62"/>
                    </a:cubicBezTo>
                    <a:cubicBezTo>
                      <a:pt x="411" y="62"/>
                      <a:pt x="411" y="62"/>
                      <a:pt x="411" y="62"/>
                    </a:cubicBezTo>
                    <a:lnTo>
                      <a:pt x="404" y="64"/>
                    </a:lnTo>
                    <a:close/>
                    <a:moveTo>
                      <a:pt x="404" y="49"/>
                    </a:moveTo>
                    <a:cubicBezTo>
                      <a:pt x="398" y="51"/>
                      <a:pt x="398" y="51"/>
                      <a:pt x="398" y="51"/>
                    </a:cubicBezTo>
                    <a:cubicBezTo>
                      <a:pt x="398" y="52"/>
                      <a:pt x="398" y="52"/>
                      <a:pt x="398" y="52"/>
                    </a:cubicBezTo>
                    <a:cubicBezTo>
                      <a:pt x="404" y="52"/>
                      <a:pt x="404" y="52"/>
                      <a:pt x="404" y="52"/>
                    </a:cubicBezTo>
                    <a:cubicBezTo>
                      <a:pt x="409" y="51"/>
                      <a:pt x="409" y="51"/>
                      <a:pt x="409" y="51"/>
                    </a:cubicBezTo>
                    <a:cubicBezTo>
                      <a:pt x="415" y="51"/>
                      <a:pt x="415" y="51"/>
                      <a:pt x="415" y="51"/>
                    </a:cubicBezTo>
                    <a:cubicBezTo>
                      <a:pt x="419" y="51"/>
                      <a:pt x="419" y="51"/>
                      <a:pt x="419" y="51"/>
                    </a:cubicBezTo>
                    <a:cubicBezTo>
                      <a:pt x="411" y="52"/>
                      <a:pt x="411" y="52"/>
                      <a:pt x="411" y="52"/>
                    </a:cubicBezTo>
                    <a:cubicBezTo>
                      <a:pt x="406" y="55"/>
                      <a:pt x="406" y="55"/>
                      <a:pt x="406" y="55"/>
                    </a:cubicBezTo>
                    <a:cubicBezTo>
                      <a:pt x="406" y="56"/>
                      <a:pt x="406" y="56"/>
                      <a:pt x="406" y="56"/>
                    </a:cubicBezTo>
                    <a:cubicBezTo>
                      <a:pt x="409" y="56"/>
                      <a:pt x="409" y="56"/>
                      <a:pt x="409" y="56"/>
                    </a:cubicBezTo>
                    <a:cubicBezTo>
                      <a:pt x="411" y="55"/>
                      <a:pt x="411" y="55"/>
                      <a:pt x="411" y="55"/>
                    </a:cubicBezTo>
                    <a:cubicBezTo>
                      <a:pt x="413" y="56"/>
                      <a:pt x="413" y="56"/>
                      <a:pt x="413" y="56"/>
                    </a:cubicBezTo>
                    <a:cubicBezTo>
                      <a:pt x="420" y="55"/>
                      <a:pt x="420" y="55"/>
                      <a:pt x="420" y="55"/>
                    </a:cubicBezTo>
                    <a:cubicBezTo>
                      <a:pt x="425" y="52"/>
                      <a:pt x="425" y="52"/>
                      <a:pt x="425" y="52"/>
                    </a:cubicBezTo>
                    <a:cubicBezTo>
                      <a:pt x="429" y="53"/>
                      <a:pt x="429" y="53"/>
                      <a:pt x="429" y="53"/>
                    </a:cubicBezTo>
                    <a:cubicBezTo>
                      <a:pt x="433" y="52"/>
                      <a:pt x="433" y="52"/>
                      <a:pt x="433" y="52"/>
                    </a:cubicBezTo>
                    <a:cubicBezTo>
                      <a:pt x="434" y="51"/>
                      <a:pt x="434" y="51"/>
                      <a:pt x="434" y="51"/>
                    </a:cubicBezTo>
                    <a:cubicBezTo>
                      <a:pt x="429" y="51"/>
                      <a:pt x="429" y="51"/>
                      <a:pt x="429" y="51"/>
                    </a:cubicBezTo>
                    <a:cubicBezTo>
                      <a:pt x="428" y="50"/>
                      <a:pt x="428" y="50"/>
                      <a:pt x="428" y="50"/>
                    </a:cubicBezTo>
                    <a:cubicBezTo>
                      <a:pt x="430" y="49"/>
                      <a:pt x="430" y="49"/>
                      <a:pt x="430" y="49"/>
                    </a:cubicBezTo>
                    <a:cubicBezTo>
                      <a:pt x="434" y="45"/>
                      <a:pt x="434" y="45"/>
                      <a:pt x="434" y="45"/>
                    </a:cubicBezTo>
                    <a:cubicBezTo>
                      <a:pt x="433" y="43"/>
                      <a:pt x="433" y="43"/>
                      <a:pt x="433" y="43"/>
                    </a:cubicBezTo>
                    <a:cubicBezTo>
                      <a:pt x="431" y="43"/>
                      <a:pt x="431" y="43"/>
                      <a:pt x="431" y="43"/>
                    </a:cubicBezTo>
                    <a:cubicBezTo>
                      <a:pt x="429" y="45"/>
                      <a:pt x="429" y="45"/>
                      <a:pt x="429" y="45"/>
                    </a:cubicBezTo>
                    <a:cubicBezTo>
                      <a:pt x="426" y="45"/>
                      <a:pt x="426" y="45"/>
                      <a:pt x="426" y="45"/>
                    </a:cubicBezTo>
                    <a:cubicBezTo>
                      <a:pt x="426" y="43"/>
                      <a:pt x="426" y="43"/>
                      <a:pt x="426" y="43"/>
                    </a:cubicBezTo>
                    <a:cubicBezTo>
                      <a:pt x="420" y="43"/>
                      <a:pt x="420" y="43"/>
                      <a:pt x="420" y="43"/>
                    </a:cubicBezTo>
                    <a:cubicBezTo>
                      <a:pt x="418" y="44"/>
                      <a:pt x="418" y="44"/>
                      <a:pt x="418" y="44"/>
                    </a:cubicBezTo>
                    <a:cubicBezTo>
                      <a:pt x="421" y="46"/>
                      <a:pt x="421" y="46"/>
                      <a:pt x="421" y="46"/>
                    </a:cubicBezTo>
                    <a:cubicBezTo>
                      <a:pt x="417" y="45"/>
                      <a:pt x="417" y="45"/>
                      <a:pt x="417" y="45"/>
                    </a:cubicBezTo>
                    <a:cubicBezTo>
                      <a:pt x="416" y="46"/>
                      <a:pt x="416" y="46"/>
                      <a:pt x="416" y="46"/>
                    </a:cubicBezTo>
                    <a:cubicBezTo>
                      <a:pt x="419" y="48"/>
                      <a:pt x="419" y="48"/>
                      <a:pt x="419" y="48"/>
                    </a:cubicBezTo>
                    <a:cubicBezTo>
                      <a:pt x="416" y="48"/>
                      <a:pt x="416" y="48"/>
                      <a:pt x="416" y="48"/>
                    </a:cubicBezTo>
                    <a:cubicBezTo>
                      <a:pt x="414" y="46"/>
                      <a:pt x="414" y="46"/>
                      <a:pt x="414" y="46"/>
                    </a:cubicBezTo>
                    <a:cubicBezTo>
                      <a:pt x="414" y="45"/>
                      <a:pt x="414" y="45"/>
                      <a:pt x="414" y="45"/>
                    </a:cubicBezTo>
                    <a:cubicBezTo>
                      <a:pt x="410" y="46"/>
                      <a:pt x="410" y="46"/>
                      <a:pt x="410" y="46"/>
                    </a:cubicBezTo>
                    <a:cubicBezTo>
                      <a:pt x="408" y="48"/>
                      <a:pt x="408" y="48"/>
                      <a:pt x="408" y="48"/>
                    </a:cubicBezTo>
                    <a:cubicBezTo>
                      <a:pt x="409" y="50"/>
                      <a:pt x="409" y="50"/>
                      <a:pt x="409" y="50"/>
                    </a:cubicBezTo>
                    <a:lnTo>
                      <a:pt x="404" y="49"/>
                    </a:lnTo>
                    <a:close/>
                    <a:moveTo>
                      <a:pt x="417" y="59"/>
                    </a:moveTo>
                    <a:cubicBezTo>
                      <a:pt x="415" y="60"/>
                      <a:pt x="415" y="60"/>
                      <a:pt x="415" y="60"/>
                    </a:cubicBezTo>
                    <a:cubicBezTo>
                      <a:pt x="418" y="60"/>
                      <a:pt x="418" y="60"/>
                      <a:pt x="418" y="60"/>
                    </a:cubicBezTo>
                    <a:cubicBezTo>
                      <a:pt x="418" y="59"/>
                      <a:pt x="418" y="59"/>
                      <a:pt x="418" y="59"/>
                    </a:cubicBezTo>
                    <a:lnTo>
                      <a:pt x="417" y="59"/>
                    </a:lnTo>
                    <a:close/>
                    <a:moveTo>
                      <a:pt x="431" y="115"/>
                    </a:moveTo>
                    <a:cubicBezTo>
                      <a:pt x="433" y="113"/>
                      <a:pt x="433" y="113"/>
                      <a:pt x="433" y="113"/>
                    </a:cubicBezTo>
                    <a:cubicBezTo>
                      <a:pt x="434" y="110"/>
                      <a:pt x="434" y="110"/>
                      <a:pt x="434" y="110"/>
                    </a:cubicBezTo>
                    <a:cubicBezTo>
                      <a:pt x="432" y="111"/>
                      <a:pt x="432" y="111"/>
                      <a:pt x="432" y="111"/>
                    </a:cubicBezTo>
                    <a:cubicBezTo>
                      <a:pt x="430" y="114"/>
                      <a:pt x="430" y="114"/>
                      <a:pt x="430" y="114"/>
                    </a:cubicBezTo>
                    <a:lnTo>
                      <a:pt x="431" y="115"/>
                    </a:lnTo>
                    <a:close/>
                    <a:moveTo>
                      <a:pt x="452" y="66"/>
                    </a:moveTo>
                    <a:cubicBezTo>
                      <a:pt x="457" y="64"/>
                      <a:pt x="457" y="64"/>
                      <a:pt x="457" y="64"/>
                    </a:cubicBezTo>
                    <a:cubicBezTo>
                      <a:pt x="448" y="63"/>
                      <a:pt x="448" y="63"/>
                      <a:pt x="448" y="63"/>
                    </a:cubicBezTo>
                    <a:cubicBezTo>
                      <a:pt x="445" y="64"/>
                      <a:pt x="445" y="64"/>
                      <a:pt x="445" y="64"/>
                    </a:cubicBezTo>
                    <a:cubicBezTo>
                      <a:pt x="441" y="62"/>
                      <a:pt x="441" y="62"/>
                      <a:pt x="441" y="62"/>
                    </a:cubicBezTo>
                    <a:cubicBezTo>
                      <a:pt x="437" y="62"/>
                      <a:pt x="437" y="62"/>
                      <a:pt x="437" y="62"/>
                    </a:cubicBezTo>
                    <a:cubicBezTo>
                      <a:pt x="426" y="64"/>
                      <a:pt x="426" y="64"/>
                      <a:pt x="426" y="64"/>
                    </a:cubicBezTo>
                    <a:cubicBezTo>
                      <a:pt x="426" y="66"/>
                      <a:pt x="426" y="66"/>
                      <a:pt x="426" y="66"/>
                    </a:cubicBezTo>
                    <a:cubicBezTo>
                      <a:pt x="422" y="65"/>
                      <a:pt x="422" y="65"/>
                      <a:pt x="422" y="65"/>
                    </a:cubicBezTo>
                    <a:cubicBezTo>
                      <a:pt x="414" y="73"/>
                      <a:pt x="414" y="73"/>
                      <a:pt x="414" y="73"/>
                    </a:cubicBezTo>
                    <a:cubicBezTo>
                      <a:pt x="415" y="75"/>
                      <a:pt x="415" y="75"/>
                      <a:pt x="415" y="75"/>
                    </a:cubicBezTo>
                    <a:cubicBezTo>
                      <a:pt x="412" y="78"/>
                      <a:pt x="412" y="78"/>
                      <a:pt x="412" y="78"/>
                    </a:cubicBezTo>
                    <a:cubicBezTo>
                      <a:pt x="412" y="79"/>
                      <a:pt x="412" y="79"/>
                      <a:pt x="412" y="79"/>
                    </a:cubicBezTo>
                    <a:cubicBezTo>
                      <a:pt x="417" y="79"/>
                      <a:pt x="417" y="79"/>
                      <a:pt x="417" y="79"/>
                    </a:cubicBezTo>
                    <a:cubicBezTo>
                      <a:pt x="425" y="76"/>
                      <a:pt x="425" y="76"/>
                      <a:pt x="425" y="76"/>
                    </a:cubicBezTo>
                    <a:cubicBezTo>
                      <a:pt x="425" y="74"/>
                      <a:pt x="425" y="74"/>
                      <a:pt x="425" y="74"/>
                    </a:cubicBezTo>
                    <a:cubicBezTo>
                      <a:pt x="423" y="73"/>
                      <a:pt x="423" y="73"/>
                      <a:pt x="423" y="73"/>
                    </a:cubicBezTo>
                    <a:cubicBezTo>
                      <a:pt x="429" y="72"/>
                      <a:pt x="429" y="72"/>
                      <a:pt x="429" y="72"/>
                    </a:cubicBezTo>
                    <a:cubicBezTo>
                      <a:pt x="436" y="73"/>
                      <a:pt x="436" y="73"/>
                      <a:pt x="436" y="73"/>
                    </a:cubicBezTo>
                    <a:lnTo>
                      <a:pt x="452" y="66"/>
                    </a:lnTo>
                    <a:close/>
                    <a:moveTo>
                      <a:pt x="435" y="53"/>
                    </a:moveTo>
                    <a:cubicBezTo>
                      <a:pt x="433" y="54"/>
                      <a:pt x="433" y="54"/>
                      <a:pt x="433" y="54"/>
                    </a:cubicBezTo>
                    <a:cubicBezTo>
                      <a:pt x="428" y="56"/>
                      <a:pt x="428" y="56"/>
                      <a:pt x="428" y="56"/>
                    </a:cubicBezTo>
                    <a:cubicBezTo>
                      <a:pt x="429" y="58"/>
                      <a:pt x="429" y="58"/>
                      <a:pt x="429" y="58"/>
                    </a:cubicBezTo>
                    <a:cubicBezTo>
                      <a:pt x="429" y="59"/>
                      <a:pt x="429" y="59"/>
                      <a:pt x="429" y="59"/>
                    </a:cubicBezTo>
                    <a:cubicBezTo>
                      <a:pt x="434" y="58"/>
                      <a:pt x="434" y="58"/>
                      <a:pt x="434" y="58"/>
                    </a:cubicBezTo>
                    <a:cubicBezTo>
                      <a:pt x="435" y="59"/>
                      <a:pt x="435" y="59"/>
                      <a:pt x="435" y="59"/>
                    </a:cubicBezTo>
                    <a:cubicBezTo>
                      <a:pt x="439" y="59"/>
                      <a:pt x="439" y="59"/>
                      <a:pt x="439" y="59"/>
                    </a:cubicBezTo>
                    <a:cubicBezTo>
                      <a:pt x="444" y="59"/>
                      <a:pt x="444" y="59"/>
                      <a:pt x="444" y="59"/>
                    </a:cubicBezTo>
                    <a:cubicBezTo>
                      <a:pt x="446" y="57"/>
                      <a:pt x="446" y="57"/>
                      <a:pt x="446" y="57"/>
                    </a:cubicBezTo>
                    <a:cubicBezTo>
                      <a:pt x="446" y="56"/>
                      <a:pt x="446" y="56"/>
                      <a:pt x="446" y="56"/>
                    </a:cubicBezTo>
                    <a:cubicBezTo>
                      <a:pt x="449" y="54"/>
                      <a:pt x="449" y="54"/>
                      <a:pt x="449" y="54"/>
                    </a:cubicBezTo>
                    <a:cubicBezTo>
                      <a:pt x="446" y="52"/>
                      <a:pt x="446" y="52"/>
                      <a:pt x="446" y="52"/>
                    </a:cubicBezTo>
                    <a:cubicBezTo>
                      <a:pt x="442" y="51"/>
                      <a:pt x="442" y="51"/>
                      <a:pt x="442" y="51"/>
                    </a:cubicBezTo>
                    <a:lnTo>
                      <a:pt x="435" y="53"/>
                    </a:lnTo>
                    <a:close/>
                    <a:moveTo>
                      <a:pt x="522" y="58"/>
                    </a:moveTo>
                    <a:cubicBezTo>
                      <a:pt x="522" y="59"/>
                      <a:pt x="522" y="59"/>
                      <a:pt x="522" y="59"/>
                    </a:cubicBezTo>
                    <a:cubicBezTo>
                      <a:pt x="524" y="59"/>
                      <a:pt x="524" y="59"/>
                      <a:pt x="524" y="59"/>
                    </a:cubicBezTo>
                    <a:cubicBezTo>
                      <a:pt x="524" y="57"/>
                      <a:pt x="524" y="57"/>
                      <a:pt x="524" y="57"/>
                    </a:cubicBezTo>
                    <a:lnTo>
                      <a:pt x="522" y="58"/>
                    </a:lnTo>
                    <a:close/>
                    <a:moveTo>
                      <a:pt x="440" y="133"/>
                    </a:moveTo>
                    <a:cubicBezTo>
                      <a:pt x="441" y="131"/>
                      <a:pt x="441" y="131"/>
                      <a:pt x="441" y="131"/>
                    </a:cubicBezTo>
                    <a:cubicBezTo>
                      <a:pt x="439" y="131"/>
                      <a:pt x="439" y="131"/>
                      <a:pt x="439" y="131"/>
                    </a:cubicBezTo>
                    <a:cubicBezTo>
                      <a:pt x="437" y="130"/>
                      <a:pt x="437" y="130"/>
                      <a:pt x="437" y="130"/>
                    </a:cubicBezTo>
                    <a:cubicBezTo>
                      <a:pt x="435" y="129"/>
                      <a:pt x="435" y="129"/>
                      <a:pt x="435" y="129"/>
                    </a:cubicBezTo>
                    <a:cubicBezTo>
                      <a:pt x="435" y="131"/>
                      <a:pt x="435" y="131"/>
                      <a:pt x="435" y="131"/>
                    </a:cubicBezTo>
                    <a:cubicBezTo>
                      <a:pt x="434" y="132"/>
                      <a:pt x="434" y="132"/>
                      <a:pt x="434" y="132"/>
                    </a:cubicBezTo>
                    <a:cubicBezTo>
                      <a:pt x="438" y="133"/>
                      <a:pt x="438" y="133"/>
                      <a:pt x="438" y="133"/>
                    </a:cubicBezTo>
                    <a:lnTo>
                      <a:pt x="440" y="133"/>
                    </a:lnTo>
                    <a:close/>
                    <a:moveTo>
                      <a:pt x="445" y="147"/>
                    </a:moveTo>
                    <a:cubicBezTo>
                      <a:pt x="444" y="147"/>
                      <a:pt x="444" y="147"/>
                      <a:pt x="444" y="147"/>
                    </a:cubicBezTo>
                    <a:cubicBezTo>
                      <a:pt x="442" y="146"/>
                      <a:pt x="442" y="146"/>
                      <a:pt x="442" y="146"/>
                    </a:cubicBezTo>
                    <a:cubicBezTo>
                      <a:pt x="438" y="147"/>
                      <a:pt x="438" y="147"/>
                      <a:pt x="438" y="147"/>
                    </a:cubicBezTo>
                    <a:cubicBezTo>
                      <a:pt x="441" y="145"/>
                      <a:pt x="441" y="145"/>
                      <a:pt x="441" y="145"/>
                    </a:cubicBezTo>
                    <a:cubicBezTo>
                      <a:pt x="441" y="142"/>
                      <a:pt x="441" y="142"/>
                      <a:pt x="441" y="142"/>
                    </a:cubicBezTo>
                    <a:cubicBezTo>
                      <a:pt x="439" y="140"/>
                      <a:pt x="439" y="140"/>
                      <a:pt x="439" y="140"/>
                    </a:cubicBezTo>
                    <a:cubicBezTo>
                      <a:pt x="435" y="139"/>
                      <a:pt x="435" y="139"/>
                      <a:pt x="435" y="139"/>
                    </a:cubicBezTo>
                    <a:cubicBezTo>
                      <a:pt x="433" y="137"/>
                      <a:pt x="433" y="137"/>
                      <a:pt x="433" y="137"/>
                    </a:cubicBezTo>
                    <a:cubicBezTo>
                      <a:pt x="430" y="136"/>
                      <a:pt x="430" y="136"/>
                      <a:pt x="430" y="136"/>
                    </a:cubicBezTo>
                    <a:cubicBezTo>
                      <a:pt x="428" y="135"/>
                      <a:pt x="428" y="135"/>
                      <a:pt x="428" y="135"/>
                    </a:cubicBezTo>
                    <a:cubicBezTo>
                      <a:pt x="425" y="137"/>
                      <a:pt x="425" y="137"/>
                      <a:pt x="425" y="137"/>
                    </a:cubicBezTo>
                    <a:cubicBezTo>
                      <a:pt x="426" y="134"/>
                      <a:pt x="426" y="134"/>
                      <a:pt x="426" y="134"/>
                    </a:cubicBezTo>
                    <a:cubicBezTo>
                      <a:pt x="426" y="133"/>
                      <a:pt x="426" y="133"/>
                      <a:pt x="426" y="133"/>
                    </a:cubicBezTo>
                    <a:cubicBezTo>
                      <a:pt x="426" y="131"/>
                      <a:pt x="426" y="131"/>
                      <a:pt x="426" y="131"/>
                    </a:cubicBezTo>
                    <a:cubicBezTo>
                      <a:pt x="419" y="133"/>
                      <a:pt x="419" y="133"/>
                      <a:pt x="419" y="133"/>
                    </a:cubicBezTo>
                    <a:cubicBezTo>
                      <a:pt x="417" y="137"/>
                      <a:pt x="417" y="137"/>
                      <a:pt x="417" y="137"/>
                    </a:cubicBezTo>
                    <a:cubicBezTo>
                      <a:pt x="412" y="142"/>
                      <a:pt x="412" y="142"/>
                      <a:pt x="412" y="142"/>
                    </a:cubicBezTo>
                    <a:cubicBezTo>
                      <a:pt x="411" y="145"/>
                      <a:pt x="411" y="145"/>
                      <a:pt x="411" y="145"/>
                    </a:cubicBezTo>
                    <a:cubicBezTo>
                      <a:pt x="404" y="148"/>
                      <a:pt x="404" y="148"/>
                      <a:pt x="404" y="148"/>
                    </a:cubicBezTo>
                    <a:cubicBezTo>
                      <a:pt x="400" y="151"/>
                      <a:pt x="400" y="151"/>
                      <a:pt x="400" y="151"/>
                    </a:cubicBezTo>
                    <a:cubicBezTo>
                      <a:pt x="402" y="151"/>
                      <a:pt x="402" y="151"/>
                      <a:pt x="402" y="151"/>
                    </a:cubicBezTo>
                    <a:cubicBezTo>
                      <a:pt x="405" y="150"/>
                      <a:pt x="405" y="150"/>
                      <a:pt x="405" y="150"/>
                    </a:cubicBezTo>
                    <a:cubicBezTo>
                      <a:pt x="410" y="150"/>
                      <a:pt x="410" y="150"/>
                      <a:pt x="410" y="150"/>
                    </a:cubicBezTo>
                    <a:cubicBezTo>
                      <a:pt x="407" y="155"/>
                      <a:pt x="407" y="155"/>
                      <a:pt x="407" y="155"/>
                    </a:cubicBezTo>
                    <a:cubicBezTo>
                      <a:pt x="411" y="155"/>
                      <a:pt x="411" y="155"/>
                      <a:pt x="411" y="155"/>
                    </a:cubicBezTo>
                    <a:cubicBezTo>
                      <a:pt x="414" y="153"/>
                      <a:pt x="414" y="153"/>
                      <a:pt x="414" y="153"/>
                    </a:cubicBezTo>
                    <a:cubicBezTo>
                      <a:pt x="418" y="150"/>
                      <a:pt x="418" y="150"/>
                      <a:pt x="418" y="150"/>
                    </a:cubicBezTo>
                    <a:cubicBezTo>
                      <a:pt x="425" y="148"/>
                      <a:pt x="425" y="148"/>
                      <a:pt x="425" y="148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30" y="146"/>
                      <a:pt x="430" y="146"/>
                      <a:pt x="430" y="146"/>
                    </a:cubicBezTo>
                    <a:cubicBezTo>
                      <a:pt x="429" y="148"/>
                      <a:pt x="429" y="148"/>
                      <a:pt x="429" y="148"/>
                    </a:cubicBezTo>
                    <a:cubicBezTo>
                      <a:pt x="432" y="148"/>
                      <a:pt x="432" y="148"/>
                      <a:pt x="432" y="148"/>
                    </a:cubicBezTo>
                    <a:cubicBezTo>
                      <a:pt x="432" y="150"/>
                      <a:pt x="432" y="150"/>
                      <a:pt x="432" y="150"/>
                    </a:cubicBezTo>
                    <a:cubicBezTo>
                      <a:pt x="437" y="150"/>
                      <a:pt x="437" y="150"/>
                      <a:pt x="437" y="150"/>
                    </a:cubicBezTo>
                    <a:cubicBezTo>
                      <a:pt x="438" y="151"/>
                      <a:pt x="438" y="151"/>
                      <a:pt x="438" y="151"/>
                    </a:cubicBezTo>
                    <a:cubicBezTo>
                      <a:pt x="442" y="151"/>
                      <a:pt x="442" y="151"/>
                      <a:pt x="442" y="151"/>
                    </a:cubicBezTo>
                    <a:cubicBezTo>
                      <a:pt x="447" y="150"/>
                      <a:pt x="447" y="150"/>
                      <a:pt x="447" y="150"/>
                    </a:cubicBezTo>
                    <a:lnTo>
                      <a:pt x="445" y="147"/>
                    </a:lnTo>
                    <a:close/>
                    <a:moveTo>
                      <a:pt x="540" y="170"/>
                    </a:moveTo>
                    <a:cubicBezTo>
                      <a:pt x="540" y="168"/>
                      <a:pt x="540" y="168"/>
                      <a:pt x="540" y="168"/>
                    </a:cubicBezTo>
                    <a:cubicBezTo>
                      <a:pt x="538" y="167"/>
                      <a:pt x="538" y="167"/>
                      <a:pt x="538" y="167"/>
                    </a:cubicBezTo>
                    <a:cubicBezTo>
                      <a:pt x="536" y="168"/>
                      <a:pt x="536" y="168"/>
                      <a:pt x="536" y="168"/>
                    </a:cubicBezTo>
                    <a:cubicBezTo>
                      <a:pt x="537" y="171"/>
                      <a:pt x="537" y="171"/>
                      <a:pt x="537" y="171"/>
                    </a:cubicBezTo>
                    <a:lnTo>
                      <a:pt x="540" y="170"/>
                    </a:lnTo>
                    <a:close/>
                    <a:moveTo>
                      <a:pt x="513" y="177"/>
                    </a:moveTo>
                    <a:cubicBezTo>
                      <a:pt x="513" y="176"/>
                      <a:pt x="513" y="176"/>
                      <a:pt x="513" y="176"/>
                    </a:cubicBezTo>
                    <a:cubicBezTo>
                      <a:pt x="511" y="176"/>
                      <a:pt x="511" y="176"/>
                      <a:pt x="511" y="176"/>
                    </a:cubicBezTo>
                    <a:cubicBezTo>
                      <a:pt x="508" y="180"/>
                      <a:pt x="508" y="180"/>
                      <a:pt x="508" y="180"/>
                    </a:cubicBezTo>
                    <a:cubicBezTo>
                      <a:pt x="511" y="180"/>
                      <a:pt x="511" y="180"/>
                      <a:pt x="511" y="180"/>
                    </a:cubicBezTo>
                    <a:lnTo>
                      <a:pt x="513" y="177"/>
                    </a:lnTo>
                    <a:close/>
                    <a:moveTo>
                      <a:pt x="431" y="128"/>
                    </a:moveTo>
                    <a:cubicBezTo>
                      <a:pt x="429" y="131"/>
                      <a:pt x="429" y="131"/>
                      <a:pt x="429" y="131"/>
                    </a:cubicBezTo>
                    <a:cubicBezTo>
                      <a:pt x="429" y="133"/>
                      <a:pt x="429" y="133"/>
                      <a:pt x="429" y="133"/>
                    </a:cubicBezTo>
                    <a:cubicBezTo>
                      <a:pt x="430" y="133"/>
                      <a:pt x="430" y="133"/>
                      <a:pt x="430" y="133"/>
                    </a:cubicBezTo>
                    <a:lnTo>
                      <a:pt x="431" y="128"/>
                    </a:lnTo>
                    <a:close/>
                    <a:moveTo>
                      <a:pt x="483" y="158"/>
                    </a:moveTo>
                    <a:cubicBezTo>
                      <a:pt x="478" y="158"/>
                      <a:pt x="478" y="158"/>
                      <a:pt x="478" y="158"/>
                    </a:cubicBezTo>
                    <a:cubicBezTo>
                      <a:pt x="480" y="160"/>
                      <a:pt x="480" y="160"/>
                      <a:pt x="480" y="160"/>
                    </a:cubicBezTo>
                    <a:cubicBezTo>
                      <a:pt x="483" y="160"/>
                      <a:pt x="483" y="160"/>
                      <a:pt x="483" y="160"/>
                    </a:cubicBezTo>
                    <a:lnTo>
                      <a:pt x="483" y="158"/>
                    </a:lnTo>
                    <a:close/>
                    <a:moveTo>
                      <a:pt x="383" y="258"/>
                    </a:moveTo>
                    <a:cubicBezTo>
                      <a:pt x="386" y="257"/>
                      <a:pt x="386" y="257"/>
                      <a:pt x="386" y="257"/>
                    </a:cubicBezTo>
                    <a:cubicBezTo>
                      <a:pt x="387" y="256"/>
                      <a:pt x="387" y="256"/>
                      <a:pt x="387" y="256"/>
                    </a:cubicBezTo>
                    <a:cubicBezTo>
                      <a:pt x="383" y="256"/>
                      <a:pt x="383" y="256"/>
                      <a:pt x="383" y="256"/>
                    </a:cubicBezTo>
                    <a:lnTo>
                      <a:pt x="383" y="258"/>
                    </a:lnTo>
                    <a:close/>
                    <a:moveTo>
                      <a:pt x="436" y="164"/>
                    </a:moveTo>
                    <a:cubicBezTo>
                      <a:pt x="435" y="166"/>
                      <a:pt x="435" y="166"/>
                      <a:pt x="435" y="166"/>
                    </a:cubicBezTo>
                    <a:cubicBezTo>
                      <a:pt x="436" y="167"/>
                      <a:pt x="436" y="167"/>
                      <a:pt x="436" y="167"/>
                    </a:cubicBezTo>
                    <a:cubicBezTo>
                      <a:pt x="439" y="166"/>
                      <a:pt x="439" y="166"/>
                      <a:pt x="439" y="166"/>
                    </a:cubicBezTo>
                    <a:cubicBezTo>
                      <a:pt x="443" y="163"/>
                      <a:pt x="443" y="163"/>
                      <a:pt x="443" y="163"/>
                    </a:cubicBezTo>
                    <a:cubicBezTo>
                      <a:pt x="444" y="162"/>
                      <a:pt x="444" y="162"/>
                      <a:pt x="444" y="162"/>
                    </a:cubicBezTo>
                    <a:cubicBezTo>
                      <a:pt x="443" y="161"/>
                      <a:pt x="443" y="161"/>
                      <a:pt x="443" y="161"/>
                    </a:cubicBezTo>
                    <a:cubicBezTo>
                      <a:pt x="441" y="161"/>
                      <a:pt x="441" y="161"/>
                      <a:pt x="441" y="161"/>
                    </a:cubicBezTo>
                    <a:lnTo>
                      <a:pt x="436" y="164"/>
                    </a:lnTo>
                    <a:close/>
                    <a:moveTo>
                      <a:pt x="408" y="213"/>
                    </a:moveTo>
                    <a:cubicBezTo>
                      <a:pt x="407" y="215"/>
                      <a:pt x="407" y="215"/>
                      <a:pt x="407" y="215"/>
                    </a:cubicBezTo>
                    <a:cubicBezTo>
                      <a:pt x="402" y="215"/>
                      <a:pt x="402" y="215"/>
                      <a:pt x="402" y="215"/>
                    </a:cubicBezTo>
                    <a:cubicBezTo>
                      <a:pt x="401" y="217"/>
                      <a:pt x="401" y="217"/>
                      <a:pt x="401" y="217"/>
                    </a:cubicBezTo>
                    <a:cubicBezTo>
                      <a:pt x="408" y="215"/>
                      <a:pt x="408" y="215"/>
                      <a:pt x="408" y="215"/>
                    </a:cubicBezTo>
                    <a:lnTo>
                      <a:pt x="408" y="213"/>
                    </a:lnTo>
                    <a:close/>
                    <a:moveTo>
                      <a:pt x="422" y="157"/>
                    </a:moveTo>
                    <a:cubicBezTo>
                      <a:pt x="421" y="157"/>
                      <a:pt x="421" y="157"/>
                      <a:pt x="421" y="157"/>
                    </a:cubicBezTo>
                    <a:cubicBezTo>
                      <a:pt x="418" y="158"/>
                      <a:pt x="418" y="158"/>
                      <a:pt x="418" y="158"/>
                    </a:cubicBezTo>
                    <a:cubicBezTo>
                      <a:pt x="414" y="161"/>
                      <a:pt x="414" y="161"/>
                      <a:pt x="414" y="161"/>
                    </a:cubicBezTo>
                    <a:cubicBezTo>
                      <a:pt x="412" y="164"/>
                      <a:pt x="412" y="164"/>
                      <a:pt x="412" y="164"/>
                    </a:cubicBezTo>
                    <a:cubicBezTo>
                      <a:pt x="416" y="163"/>
                      <a:pt x="416" y="163"/>
                      <a:pt x="416" y="163"/>
                    </a:cubicBezTo>
                    <a:cubicBezTo>
                      <a:pt x="418" y="163"/>
                      <a:pt x="418" y="163"/>
                      <a:pt x="418" y="163"/>
                    </a:cubicBezTo>
                    <a:cubicBezTo>
                      <a:pt x="421" y="162"/>
                      <a:pt x="421" y="162"/>
                      <a:pt x="421" y="162"/>
                    </a:cubicBezTo>
                    <a:cubicBezTo>
                      <a:pt x="424" y="160"/>
                      <a:pt x="424" y="160"/>
                      <a:pt x="424" y="160"/>
                    </a:cubicBezTo>
                    <a:cubicBezTo>
                      <a:pt x="430" y="158"/>
                      <a:pt x="430" y="158"/>
                      <a:pt x="430" y="158"/>
                    </a:cubicBezTo>
                    <a:cubicBezTo>
                      <a:pt x="430" y="157"/>
                      <a:pt x="430" y="157"/>
                      <a:pt x="430" y="157"/>
                    </a:cubicBezTo>
                    <a:cubicBezTo>
                      <a:pt x="427" y="156"/>
                      <a:pt x="427" y="156"/>
                      <a:pt x="427" y="156"/>
                    </a:cubicBezTo>
                    <a:lnTo>
                      <a:pt x="422" y="157"/>
                    </a:lnTo>
                    <a:close/>
                    <a:moveTo>
                      <a:pt x="412" y="217"/>
                    </a:moveTo>
                    <a:cubicBezTo>
                      <a:pt x="412" y="214"/>
                      <a:pt x="412" y="214"/>
                      <a:pt x="412" y="214"/>
                    </a:cubicBezTo>
                    <a:cubicBezTo>
                      <a:pt x="410" y="213"/>
                      <a:pt x="410" y="213"/>
                      <a:pt x="410" y="213"/>
                    </a:cubicBezTo>
                    <a:cubicBezTo>
                      <a:pt x="409" y="215"/>
                      <a:pt x="409" y="215"/>
                      <a:pt x="409" y="215"/>
                    </a:cubicBezTo>
                    <a:cubicBezTo>
                      <a:pt x="404" y="218"/>
                      <a:pt x="404" y="218"/>
                      <a:pt x="404" y="218"/>
                    </a:cubicBezTo>
                    <a:cubicBezTo>
                      <a:pt x="402" y="220"/>
                      <a:pt x="402" y="220"/>
                      <a:pt x="402" y="220"/>
                    </a:cubicBezTo>
                    <a:cubicBezTo>
                      <a:pt x="402" y="221"/>
                      <a:pt x="402" y="221"/>
                      <a:pt x="402" y="221"/>
                    </a:cubicBezTo>
                    <a:cubicBezTo>
                      <a:pt x="405" y="219"/>
                      <a:pt x="405" y="219"/>
                      <a:pt x="405" y="219"/>
                    </a:cubicBezTo>
                    <a:cubicBezTo>
                      <a:pt x="408" y="218"/>
                      <a:pt x="408" y="218"/>
                      <a:pt x="408" y="218"/>
                    </a:cubicBezTo>
                    <a:cubicBezTo>
                      <a:pt x="411" y="217"/>
                      <a:pt x="411" y="217"/>
                      <a:pt x="411" y="217"/>
                    </a:cubicBezTo>
                    <a:cubicBezTo>
                      <a:pt x="409" y="222"/>
                      <a:pt x="409" y="222"/>
                      <a:pt x="409" y="222"/>
                    </a:cubicBezTo>
                    <a:lnTo>
                      <a:pt x="412" y="217"/>
                    </a:lnTo>
                    <a:close/>
                    <a:moveTo>
                      <a:pt x="372" y="247"/>
                    </a:moveTo>
                    <a:cubicBezTo>
                      <a:pt x="373" y="248"/>
                      <a:pt x="373" y="248"/>
                      <a:pt x="373" y="248"/>
                    </a:cubicBezTo>
                    <a:cubicBezTo>
                      <a:pt x="377" y="249"/>
                      <a:pt x="377" y="249"/>
                      <a:pt x="377" y="249"/>
                    </a:cubicBezTo>
                    <a:cubicBezTo>
                      <a:pt x="378" y="251"/>
                      <a:pt x="378" y="251"/>
                      <a:pt x="378" y="251"/>
                    </a:cubicBezTo>
                    <a:cubicBezTo>
                      <a:pt x="380" y="249"/>
                      <a:pt x="380" y="249"/>
                      <a:pt x="380" y="249"/>
                    </a:cubicBezTo>
                    <a:cubicBezTo>
                      <a:pt x="380" y="247"/>
                      <a:pt x="380" y="247"/>
                      <a:pt x="380" y="247"/>
                    </a:cubicBezTo>
                    <a:cubicBezTo>
                      <a:pt x="379" y="245"/>
                      <a:pt x="379" y="245"/>
                      <a:pt x="379" y="245"/>
                    </a:cubicBezTo>
                    <a:cubicBezTo>
                      <a:pt x="374" y="245"/>
                      <a:pt x="374" y="245"/>
                      <a:pt x="374" y="245"/>
                    </a:cubicBezTo>
                    <a:lnTo>
                      <a:pt x="372" y="247"/>
                    </a:lnTo>
                    <a:close/>
                    <a:moveTo>
                      <a:pt x="486" y="109"/>
                    </a:moveTo>
                    <a:cubicBezTo>
                      <a:pt x="487" y="109"/>
                      <a:pt x="487" y="109"/>
                      <a:pt x="487" y="109"/>
                    </a:cubicBezTo>
                    <a:cubicBezTo>
                      <a:pt x="489" y="108"/>
                      <a:pt x="489" y="108"/>
                      <a:pt x="489" y="108"/>
                    </a:cubicBezTo>
                    <a:cubicBezTo>
                      <a:pt x="487" y="107"/>
                      <a:pt x="487" y="107"/>
                      <a:pt x="487" y="107"/>
                    </a:cubicBezTo>
                    <a:lnTo>
                      <a:pt x="486" y="109"/>
                    </a:lnTo>
                    <a:close/>
                    <a:moveTo>
                      <a:pt x="512" y="115"/>
                    </a:moveTo>
                    <a:cubicBezTo>
                      <a:pt x="515" y="115"/>
                      <a:pt x="515" y="115"/>
                      <a:pt x="515" y="115"/>
                    </a:cubicBezTo>
                    <a:cubicBezTo>
                      <a:pt x="516" y="113"/>
                      <a:pt x="516" y="113"/>
                      <a:pt x="516" y="113"/>
                    </a:cubicBezTo>
                    <a:cubicBezTo>
                      <a:pt x="515" y="112"/>
                      <a:pt x="515" y="112"/>
                      <a:pt x="515" y="112"/>
                    </a:cubicBezTo>
                    <a:cubicBezTo>
                      <a:pt x="513" y="111"/>
                      <a:pt x="513" y="111"/>
                      <a:pt x="513" y="111"/>
                    </a:cubicBezTo>
                    <a:cubicBezTo>
                      <a:pt x="509" y="112"/>
                      <a:pt x="509" y="112"/>
                      <a:pt x="509" y="112"/>
                    </a:cubicBezTo>
                    <a:cubicBezTo>
                      <a:pt x="509" y="115"/>
                      <a:pt x="509" y="115"/>
                      <a:pt x="509" y="115"/>
                    </a:cubicBezTo>
                    <a:lnTo>
                      <a:pt x="512" y="115"/>
                    </a:lnTo>
                    <a:close/>
                    <a:moveTo>
                      <a:pt x="567" y="291"/>
                    </a:moveTo>
                    <a:cubicBezTo>
                      <a:pt x="571" y="288"/>
                      <a:pt x="571" y="288"/>
                      <a:pt x="571" y="288"/>
                    </a:cubicBezTo>
                    <a:cubicBezTo>
                      <a:pt x="568" y="288"/>
                      <a:pt x="568" y="288"/>
                      <a:pt x="568" y="288"/>
                    </a:cubicBezTo>
                    <a:cubicBezTo>
                      <a:pt x="564" y="290"/>
                      <a:pt x="564" y="290"/>
                      <a:pt x="564" y="290"/>
                    </a:cubicBezTo>
                    <a:cubicBezTo>
                      <a:pt x="561" y="290"/>
                      <a:pt x="561" y="290"/>
                      <a:pt x="561" y="290"/>
                    </a:cubicBezTo>
                    <a:cubicBezTo>
                      <a:pt x="565" y="288"/>
                      <a:pt x="565" y="288"/>
                      <a:pt x="565" y="288"/>
                    </a:cubicBezTo>
                    <a:cubicBezTo>
                      <a:pt x="560" y="287"/>
                      <a:pt x="560" y="287"/>
                      <a:pt x="560" y="287"/>
                    </a:cubicBezTo>
                    <a:cubicBezTo>
                      <a:pt x="556" y="287"/>
                      <a:pt x="556" y="287"/>
                      <a:pt x="556" y="287"/>
                    </a:cubicBezTo>
                    <a:cubicBezTo>
                      <a:pt x="560" y="285"/>
                      <a:pt x="560" y="285"/>
                      <a:pt x="560" y="285"/>
                    </a:cubicBezTo>
                    <a:cubicBezTo>
                      <a:pt x="564" y="286"/>
                      <a:pt x="564" y="286"/>
                      <a:pt x="564" y="286"/>
                    </a:cubicBezTo>
                    <a:cubicBezTo>
                      <a:pt x="569" y="283"/>
                      <a:pt x="569" y="283"/>
                      <a:pt x="569" y="283"/>
                    </a:cubicBezTo>
                    <a:cubicBezTo>
                      <a:pt x="568" y="281"/>
                      <a:pt x="568" y="281"/>
                      <a:pt x="568" y="281"/>
                    </a:cubicBezTo>
                    <a:cubicBezTo>
                      <a:pt x="563" y="280"/>
                      <a:pt x="563" y="280"/>
                      <a:pt x="563" y="280"/>
                    </a:cubicBezTo>
                    <a:cubicBezTo>
                      <a:pt x="562" y="279"/>
                      <a:pt x="562" y="279"/>
                      <a:pt x="562" y="279"/>
                    </a:cubicBezTo>
                    <a:cubicBezTo>
                      <a:pt x="560" y="280"/>
                      <a:pt x="560" y="280"/>
                      <a:pt x="560" y="280"/>
                    </a:cubicBezTo>
                    <a:cubicBezTo>
                      <a:pt x="556" y="282"/>
                      <a:pt x="556" y="282"/>
                      <a:pt x="556" y="282"/>
                    </a:cubicBezTo>
                    <a:cubicBezTo>
                      <a:pt x="556" y="280"/>
                      <a:pt x="556" y="280"/>
                      <a:pt x="556" y="280"/>
                    </a:cubicBezTo>
                    <a:cubicBezTo>
                      <a:pt x="553" y="279"/>
                      <a:pt x="553" y="279"/>
                      <a:pt x="553" y="279"/>
                    </a:cubicBezTo>
                    <a:cubicBezTo>
                      <a:pt x="552" y="278"/>
                      <a:pt x="552" y="278"/>
                      <a:pt x="552" y="278"/>
                    </a:cubicBezTo>
                    <a:cubicBezTo>
                      <a:pt x="556" y="275"/>
                      <a:pt x="556" y="275"/>
                      <a:pt x="556" y="275"/>
                    </a:cubicBezTo>
                    <a:cubicBezTo>
                      <a:pt x="553" y="275"/>
                      <a:pt x="553" y="275"/>
                      <a:pt x="553" y="275"/>
                    </a:cubicBezTo>
                    <a:cubicBezTo>
                      <a:pt x="552" y="274"/>
                      <a:pt x="552" y="274"/>
                      <a:pt x="552" y="274"/>
                    </a:cubicBezTo>
                    <a:cubicBezTo>
                      <a:pt x="546" y="277"/>
                      <a:pt x="546" y="277"/>
                      <a:pt x="546" y="277"/>
                    </a:cubicBezTo>
                    <a:cubicBezTo>
                      <a:pt x="547" y="276"/>
                      <a:pt x="547" y="276"/>
                      <a:pt x="547" y="276"/>
                    </a:cubicBezTo>
                    <a:cubicBezTo>
                      <a:pt x="553" y="270"/>
                      <a:pt x="553" y="270"/>
                      <a:pt x="553" y="270"/>
                    </a:cubicBezTo>
                    <a:cubicBezTo>
                      <a:pt x="555" y="267"/>
                      <a:pt x="555" y="267"/>
                      <a:pt x="555" y="267"/>
                    </a:cubicBezTo>
                    <a:cubicBezTo>
                      <a:pt x="556" y="266"/>
                      <a:pt x="556" y="266"/>
                      <a:pt x="556" y="266"/>
                    </a:cubicBezTo>
                    <a:cubicBezTo>
                      <a:pt x="559" y="265"/>
                      <a:pt x="559" y="265"/>
                      <a:pt x="559" y="265"/>
                    </a:cubicBezTo>
                    <a:cubicBezTo>
                      <a:pt x="557" y="263"/>
                      <a:pt x="557" y="263"/>
                      <a:pt x="557" y="263"/>
                    </a:cubicBezTo>
                    <a:cubicBezTo>
                      <a:pt x="561" y="262"/>
                      <a:pt x="561" y="262"/>
                      <a:pt x="561" y="262"/>
                    </a:cubicBezTo>
                    <a:cubicBezTo>
                      <a:pt x="563" y="261"/>
                      <a:pt x="563" y="261"/>
                      <a:pt x="563" y="261"/>
                    </a:cubicBezTo>
                    <a:cubicBezTo>
                      <a:pt x="563" y="259"/>
                      <a:pt x="563" y="259"/>
                      <a:pt x="563" y="259"/>
                    </a:cubicBezTo>
                    <a:cubicBezTo>
                      <a:pt x="561" y="260"/>
                      <a:pt x="561" y="260"/>
                      <a:pt x="561" y="260"/>
                    </a:cubicBezTo>
                    <a:cubicBezTo>
                      <a:pt x="555" y="261"/>
                      <a:pt x="555" y="261"/>
                      <a:pt x="555" y="261"/>
                    </a:cubicBezTo>
                    <a:cubicBezTo>
                      <a:pt x="550" y="264"/>
                      <a:pt x="550" y="264"/>
                      <a:pt x="550" y="264"/>
                    </a:cubicBezTo>
                    <a:cubicBezTo>
                      <a:pt x="547" y="267"/>
                      <a:pt x="547" y="267"/>
                      <a:pt x="547" y="267"/>
                    </a:cubicBezTo>
                    <a:cubicBezTo>
                      <a:pt x="545" y="270"/>
                      <a:pt x="545" y="270"/>
                      <a:pt x="545" y="270"/>
                    </a:cubicBezTo>
                    <a:cubicBezTo>
                      <a:pt x="542" y="273"/>
                      <a:pt x="542" y="273"/>
                      <a:pt x="542" y="273"/>
                    </a:cubicBezTo>
                    <a:cubicBezTo>
                      <a:pt x="541" y="276"/>
                      <a:pt x="541" y="276"/>
                      <a:pt x="541" y="276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533" y="281"/>
                      <a:pt x="533" y="281"/>
                      <a:pt x="533" y="281"/>
                    </a:cubicBezTo>
                    <a:cubicBezTo>
                      <a:pt x="534" y="282"/>
                      <a:pt x="534" y="282"/>
                      <a:pt x="534" y="282"/>
                    </a:cubicBezTo>
                    <a:cubicBezTo>
                      <a:pt x="536" y="282"/>
                      <a:pt x="536" y="282"/>
                      <a:pt x="536" y="282"/>
                    </a:cubicBezTo>
                    <a:cubicBezTo>
                      <a:pt x="535" y="284"/>
                      <a:pt x="535" y="284"/>
                      <a:pt x="535" y="284"/>
                    </a:cubicBezTo>
                    <a:cubicBezTo>
                      <a:pt x="531" y="283"/>
                      <a:pt x="531" y="283"/>
                      <a:pt x="531" y="283"/>
                    </a:cubicBezTo>
                    <a:cubicBezTo>
                      <a:pt x="529" y="287"/>
                      <a:pt x="529" y="287"/>
                      <a:pt x="529" y="287"/>
                    </a:cubicBezTo>
                    <a:cubicBezTo>
                      <a:pt x="526" y="286"/>
                      <a:pt x="526" y="286"/>
                      <a:pt x="526" y="286"/>
                    </a:cubicBezTo>
                    <a:cubicBezTo>
                      <a:pt x="523" y="288"/>
                      <a:pt x="523" y="288"/>
                      <a:pt x="523" y="288"/>
                    </a:cubicBezTo>
                    <a:cubicBezTo>
                      <a:pt x="524" y="289"/>
                      <a:pt x="524" y="289"/>
                      <a:pt x="524" y="289"/>
                    </a:cubicBezTo>
                    <a:cubicBezTo>
                      <a:pt x="528" y="288"/>
                      <a:pt x="528" y="288"/>
                      <a:pt x="528" y="288"/>
                    </a:cubicBezTo>
                    <a:cubicBezTo>
                      <a:pt x="531" y="289"/>
                      <a:pt x="531" y="289"/>
                      <a:pt x="531" y="289"/>
                    </a:cubicBezTo>
                    <a:cubicBezTo>
                      <a:pt x="520" y="295"/>
                      <a:pt x="520" y="295"/>
                      <a:pt x="520" y="295"/>
                    </a:cubicBezTo>
                    <a:cubicBezTo>
                      <a:pt x="519" y="296"/>
                      <a:pt x="519" y="296"/>
                      <a:pt x="519" y="296"/>
                    </a:cubicBezTo>
                    <a:cubicBezTo>
                      <a:pt x="521" y="299"/>
                      <a:pt x="521" y="299"/>
                      <a:pt x="521" y="299"/>
                    </a:cubicBezTo>
                    <a:cubicBezTo>
                      <a:pt x="526" y="298"/>
                      <a:pt x="526" y="298"/>
                      <a:pt x="526" y="298"/>
                    </a:cubicBezTo>
                    <a:cubicBezTo>
                      <a:pt x="527" y="296"/>
                      <a:pt x="527" y="296"/>
                      <a:pt x="527" y="296"/>
                    </a:cubicBezTo>
                    <a:cubicBezTo>
                      <a:pt x="529" y="298"/>
                      <a:pt x="529" y="298"/>
                      <a:pt x="529" y="298"/>
                    </a:cubicBezTo>
                    <a:cubicBezTo>
                      <a:pt x="532" y="298"/>
                      <a:pt x="532" y="298"/>
                      <a:pt x="532" y="298"/>
                    </a:cubicBezTo>
                    <a:cubicBezTo>
                      <a:pt x="535" y="297"/>
                      <a:pt x="535" y="297"/>
                      <a:pt x="535" y="297"/>
                    </a:cubicBezTo>
                    <a:cubicBezTo>
                      <a:pt x="537" y="297"/>
                      <a:pt x="537" y="297"/>
                      <a:pt x="537" y="297"/>
                    </a:cubicBezTo>
                    <a:cubicBezTo>
                      <a:pt x="540" y="297"/>
                      <a:pt x="540" y="297"/>
                      <a:pt x="540" y="297"/>
                    </a:cubicBezTo>
                    <a:cubicBezTo>
                      <a:pt x="542" y="298"/>
                      <a:pt x="542" y="298"/>
                      <a:pt x="542" y="298"/>
                    </a:cubicBezTo>
                    <a:cubicBezTo>
                      <a:pt x="543" y="296"/>
                      <a:pt x="543" y="296"/>
                      <a:pt x="543" y="296"/>
                    </a:cubicBezTo>
                    <a:cubicBezTo>
                      <a:pt x="547" y="296"/>
                      <a:pt x="547" y="296"/>
                      <a:pt x="547" y="296"/>
                    </a:cubicBezTo>
                    <a:cubicBezTo>
                      <a:pt x="547" y="298"/>
                      <a:pt x="547" y="298"/>
                      <a:pt x="547" y="298"/>
                    </a:cubicBezTo>
                    <a:cubicBezTo>
                      <a:pt x="543" y="299"/>
                      <a:pt x="543" y="299"/>
                      <a:pt x="543" y="299"/>
                    </a:cubicBezTo>
                    <a:cubicBezTo>
                      <a:pt x="547" y="299"/>
                      <a:pt x="547" y="299"/>
                      <a:pt x="547" y="299"/>
                    </a:cubicBezTo>
                    <a:cubicBezTo>
                      <a:pt x="550" y="297"/>
                      <a:pt x="550" y="297"/>
                      <a:pt x="550" y="297"/>
                    </a:cubicBezTo>
                    <a:cubicBezTo>
                      <a:pt x="553" y="296"/>
                      <a:pt x="553" y="296"/>
                      <a:pt x="553" y="296"/>
                    </a:cubicBezTo>
                    <a:cubicBezTo>
                      <a:pt x="552" y="298"/>
                      <a:pt x="552" y="298"/>
                      <a:pt x="552" y="298"/>
                    </a:cubicBezTo>
                    <a:cubicBezTo>
                      <a:pt x="549" y="300"/>
                      <a:pt x="549" y="300"/>
                      <a:pt x="549" y="300"/>
                    </a:cubicBezTo>
                    <a:cubicBezTo>
                      <a:pt x="547" y="303"/>
                      <a:pt x="547" y="303"/>
                      <a:pt x="547" y="303"/>
                    </a:cubicBezTo>
                    <a:cubicBezTo>
                      <a:pt x="542" y="304"/>
                      <a:pt x="542" y="304"/>
                      <a:pt x="542" y="304"/>
                    </a:cubicBezTo>
                    <a:cubicBezTo>
                      <a:pt x="543" y="305"/>
                      <a:pt x="543" y="305"/>
                      <a:pt x="543" y="305"/>
                    </a:cubicBezTo>
                    <a:cubicBezTo>
                      <a:pt x="547" y="305"/>
                      <a:pt x="547" y="305"/>
                      <a:pt x="547" y="305"/>
                    </a:cubicBezTo>
                    <a:cubicBezTo>
                      <a:pt x="550" y="303"/>
                      <a:pt x="550" y="303"/>
                      <a:pt x="550" y="303"/>
                    </a:cubicBezTo>
                    <a:cubicBezTo>
                      <a:pt x="550" y="301"/>
                      <a:pt x="550" y="301"/>
                      <a:pt x="550" y="301"/>
                    </a:cubicBezTo>
                    <a:cubicBezTo>
                      <a:pt x="557" y="299"/>
                      <a:pt x="557" y="299"/>
                      <a:pt x="557" y="299"/>
                    </a:cubicBezTo>
                    <a:cubicBezTo>
                      <a:pt x="559" y="296"/>
                      <a:pt x="559" y="296"/>
                      <a:pt x="559" y="296"/>
                    </a:cubicBezTo>
                    <a:cubicBezTo>
                      <a:pt x="561" y="298"/>
                      <a:pt x="561" y="298"/>
                      <a:pt x="561" y="298"/>
                    </a:cubicBezTo>
                    <a:cubicBezTo>
                      <a:pt x="561" y="300"/>
                      <a:pt x="561" y="300"/>
                      <a:pt x="561" y="300"/>
                    </a:cubicBezTo>
                    <a:cubicBezTo>
                      <a:pt x="557" y="304"/>
                      <a:pt x="557" y="304"/>
                      <a:pt x="557" y="304"/>
                    </a:cubicBezTo>
                    <a:cubicBezTo>
                      <a:pt x="555" y="306"/>
                      <a:pt x="555" y="306"/>
                      <a:pt x="555" y="306"/>
                    </a:cubicBezTo>
                    <a:cubicBezTo>
                      <a:pt x="557" y="306"/>
                      <a:pt x="557" y="306"/>
                      <a:pt x="557" y="306"/>
                    </a:cubicBezTo>
                    <a:cubicBezTo>
                      <a:pt x="561" y="304"/>
                      <a:pt x="561" y="304"/>
                      <a:pt x="561" y="304"/>
                    </a:cubicBezTo>
                    <a:cubicBezTo>
                      <a:pt x="561" y="305"/>
                      <a:pt x="561" y="305"/>
                      <a:pt x="561" y="305"/>
                    </a:cubicBezTo>
                    <a:cubicBezTo>
                      <a:pt x="561" y="307"/>
                      <a:pt x="561" y="307"/>
                      <a:pt x="561" y="307"/>
                    </a:cubicBezTo>
                    <a:cubicBezTo>
                      <a:pt x="564" y="307"/>
                      <a:pt x="564" y="307"/>
                      <a:pt x="564" y="307"/>
                    </a:cubicBezTo>
                    <a:cubicBezTo>
                      <a:pt x="567" y="302"/>
                      <a:pt x="567" y="302"/>
                      <a:pt x="567" y="302"/>
                    </a:cubicBezTo>
                    <a:cubicBezTo>
                      <a:pt x="570" y="299"/>
                      <a:pt x="570" y="299"/>
                      <a:pt x="570" y="299"/>
                    </a:cubicBezTo>
                    <a:cubicBezTo>
                      <a:pt x="570" y="296"/>
                      <a:pt x="570" y="296"/>
                      <a:pt x="570" y="296"/>
                    </a:cubicBezTo>
                    <a:cubicBezTo>
                      <a:pt x="566" y="299"/>
                      <a:pt x="566" y="299"/>
                      <a:pt x="566" y="299"/>
                    </a:cubicBezTo>
                    <a:cubicBezTo>
                      <a:pt x="567" y="296"/>
                      <a:pt x="567" y="296"/>
                      <a:pt x="567" y="296"/>
                    </a:cubicBezTo>
                    <a:cubicBezTo>
                      <a:pt x="570" y="293"/>
                      <a:pt x="570" y="293"/>
                      <a:pt x="570" y="293"/>
                    </a:cubicBezTo>
                    <a:cubicBezTo>
                      <a:pt x="568" y="293"/>
                      <a:pt x="568" y="293"/>
                      <a:pt x="568" y="293"/>
                    </a:cubicBezTo>
                    <a:cubicBezTo>
                      <a:pt x="564" y="296"/>
                      <a:pt x="564" y="296"/>
                      <a:pt x="564" y="296"/>
                    </a:cubicBezTo>
                    <a:cubicBezTo>
                      <a:pt x="563" y="296"/>
                      <a:pt x="563" y="296"/>
                      <a:pt x="563" y="296"/>
                    </a:cubicBezTo>
                    <a:cubicBezTo>
                      <a:pt x="562" y="294"/>
                      <a:pt x="562" y="294"/>
                      <a:pt x="562" y="294"/>
                    </a:cubicBezTo>
                    <a:cubicBezTo>
                      <a:pt x="562" y="292"/>
                      <a:pt x="562" y="292"/>
                      <a:pt x="562" y="292"/>
                    </a:cubicBezTo>
                    <a:lnTo>
                      <a:pt x="567" y="291"/>
                    </a:lnTo>
                    <a:close/>
                    <a:moveTo>
                      <a:pt x="671" y="4"/>
                    </a:moveTo>
                    <a:cubicBezTo>
                      <a:pt x="670" y="2"/>
                      <a:pt x="670" y="2"/>
                      <a:pt x="670" y="2"/>
                    </a:cubicBezTo>
                    <a:cubicBezTo>
                      <a:pt x="667" y="2"/>
                      <a:pt x="667" y="2"/>
                      <a:pt x="667" y="2"/>
                    </a:cubicBezTo>
                    <a:cubicBezTo>
                      <a:pt x="665" y="1"/>
                      <a:pt x="665" y="1"/>
                      <a:pt x="665" y="1"/>
                    </a:cubicBezTo>
                    <a:cubicBezTo>
                      <a:pt x="659" y="3"/>
                      <a:pt x="659" y="3"/>
                      <a:pt x="659" y="3"/>
                    </a:cubicBezTo>
                    <a:cubicBezTo>
                      <a:pt x="649" y="3"/>
                      <a:pt x="649" y="3"/>
                      <a:pt x="649" y="3"/>
                    </a:cubicBezTo>
                    <a:cubicBezTo>
                      <a:pt x="641" y="3"/>
                      <a:pt x="641" y="3"/>
                      <a:pt x="641" y="3"/>
                    </a:cubicBezTo>
                    <a:cubicBezTo>
                      <a:pt x="654" y="2"/>
                      <a:pt x="654" y="2"/>
                      <a:pt x="654" y="2"/>
                    </a:cubicBezTo>
                    <a:cubicBezTo>
                      <a:pt x="653" y="1"/>
                      <a:pt x="653" y="1"/>
                      <a:pt x="653" y="1"/>
                    </a:cubicBezTo>
                    <a:cubicBezTo>
                      <a:pt x="641" y="1"/>
                      <a:pt x="641" y="1"/>
                      <a:pt x="641" y="1"/>
                    </a:cubicBezTo>
                    <a:cubicBezTo>
                      <a:pt x="639" y="0"/>
                      <a:pt x="639" y="0"/>
                      <a:pt x="639" y="0"/>
                    </a:cubicBezTo>
                    <a:cubicBezTo>
                      <a:pt x="632" y="0"/>
                      <a:pt x="632" y="0"/>
                      <a:pt x="632" y="0"/>
                    </a:cubicBezTo>
                    <a:cubicBezTo>
                      <a:pt x="628" y="1"/>
                      <a:pt x="628" y="1"/>
                      <a:pt x="628" y="1"/>
                    </a:cubicBezTo>
                    <a:cubicBezTo>
                      <a:pt x="627" y="1"/>
                      <a:pt x="627" y="1"/>
                      <a:pt x="627" y="1"/>
                    </a:cubicBezTo>
                    <a:cubicBezTo>
                      <a:pt x="618" y="1"/>
                      <a:pt x="618" y="1"/>
                      <a:pt x="618" y="1"/>
                    </a:cubicBezTo>
                    <a:cubicBezTo>
                      <a:pt x="617" y="2"/>
                      <a:pt x="617" y="2"/>
                      <a:pt x="617" y="2"/>
                    </a:cubicBezTo>
                    <a:cubicBezTo>
                      <a:pt x="614" y="2"/>
                      <a:pt x="614" y="2"/>
                      <a:pt x="614" y="2"/>
                    </a:cubicBezTo>
                    <a:cubicBezTo>
                      <a:pt x="613" y="1"/>
                      <a:pt x="613" y="1"/>
                      <a:pt x="613" y="1"/>
                    </a:cubicBezTo>
                    <a:cubicBezTo>
                      <a:pt x="601" y="1"/>
                      <a:pt x="601" y="1"/>
                      <a:pt x="601" y="1"/>
                    </a:cubicBezTo>
                    <a:cubicBezTo>
                      <a:pt x="599" y="1"/>
                      <a:pt x="599" y="1"/>
                      <a:pt x="599" y="1"/>
                    </a:cubicBezTo>
                    <a:cubicBezTo>
                      <a:pt x="603" y="3"/>
                      <a:pt x="603" y="3"/>
                      <a:pt x="603" y="3"/>
                    </a:cubicBezTo>
                    <a:cubicBezTo>
                      <a:pt x="604" y="3"/>
                      <a:pt x="604" y="3"/>
                      <a:pt x="604" y="3"/>
                    </a:cubicBezTo>
                    <a:cubicBezTo>
                      <a:pt x="605" y="3"/>
                      <a:pt x="605" y="3"/>
                      <a:pt x="605" y="3"/>
                    </a:cubicBezTo>
                    <a:cubicBezTo>
                      <a:pt x="604" y="4"/>
                      <a:pt x="604" y="4"/>
                      <a:pt x="604" y="4"/>
                    </a:cubicBezTo>
                    <a:cubicBezTo>
                      <a:pt x="602" y="4"/>
                      <a:pt x="602" y="4"/>
                      <a:pt x="602" y="4"/>
                    </a:cubicBezTo>
                    <a:cubicBezTo>
                      <a:pt x="597" y="2"/>
                      <a:pt x="597" y="2"/>
                      <a:pt x="597" y="2"/>
                    </a:cubicBezTo>
                    <a:cubicBezTo>
                      <a:pt x="592" y="1"/>
                      <a:pt x="592" y="1"/>
                      <a:pt x="592" y="1"/>
                    </a:cubicBezTo>
                    <a:cubicBezTo>
                      <a:pt x="591" y="2"/>
                      <a:pt x="591" y="2"/>
                      <a:pt x="591" y="2"/>
                    </a:cubicBezTo>
                    <a:cubicBezTo>
                      <a:pt x="587" y="1"/>
                      <a:pt x="587" y="1"/>
                      <a:pt x="587" y="1"/>
                    </a:cubicBezTo>
                    <a:cubicBezTo>
                      <a:pt x="582" y="1"/>
                      <a:pt x="582" y="1"/>
                      <a:pt x="582" y="1"/>
                    </a:cubicBezTo>
                    <a:cubicBezTo>
                      <a:pt x="582" y="2"/>
                      <a:pt x="582" y="2"/>
                      <a:pt x="582" y="2"/>
                    </a:cubicBezTo>
                    <a:cubicBezTo>
                      <a:pt x="585" y="3"/>
                      <a:pt x="585" y="3"/>
                      <a:pt x="585" y="3"/>
                    </a:cubicBezTo>
                    <a:cubicBezTo>
                      <a:pt x="582" y="3"/>
                      <a:pt x="582" y="3"/>
                      <a:pt x="582" y="3"/>
                    </a:cubicBezTo>
                    <a:cubicBezTo>
                      <a:pt x="580" y="2"/>
                      <a:pt x="580" y="2"/>
                      <a:pt x="580" y="2"/>
                    </a:cubicBezTo>
                    <a:cubicBezTo>
                      <a:pt x="578" y="2"/>
                      <a:pt x="578" y="2"/>
                      <a:pt x="578" y="2"/>
                    </a:cubicBezTo>
                    <a:cubicBezTo>
                      <a:pt x="577" y="4"/>
                      <a:pt x="577" y="4"/>
                      <a:pt x="577" y="4"/>
                    </a:cubicBezTo>
                    <a:cubicBezTo>
                      <a:pt x="572" y="3"/>
                      <a:pt x="572" y="3"/>
                      <a:pt x="572" y="3"/>
                    </a:cubicBezTo>
                    <a:cubicBezTo>
                      <a:pt x="567" y="4"/>
                      <a:pt x="567" y="4"/>
                      <a:pt x="567" y="4"/>
                    </a:cubicBezTo>
                    <a:cubicBezTo>
                      <a:pt x="568" y="5"/>
                      <a:pt x="568" y="5"/>
                      <a:pt x="568" y="5"/>
                    </a:cubicBezTo>
                    <a:cubicBezTo>
                      <a:pt x="577" y="7"/>
                      <a:pt x="577" y="7"/>
                      <a:pt x="577" y="7"/>
                    </a:cubicBezTo>
                    <a:cubicBezTo>
                      <a:pt x="577" y="8"/>
                      <a:pt x="577" y="8"/>
                      <a:pt x="577" y="8"/>
                    </a:cubicBezTo>
                    <a:cubicBezTo>
                      <a:pt x="568" y="7"/>
                      <a:pt x="568" y="7"/>
                      <a:pt x="568" y="7"/>
                    </a:cubicBezTo>
                    <a:cubicBezTo>
                      <a:pt x="562" y="7"/>
                      <a:pt x="562" y="7"/>
                      <a:pt x="562" y="7"/>
                    </a:cubicBezTo>
                    <a:cubicBezTo>
                      <a:pt x="563" y="5"/>
                      <a:pt x="563" y="5"/>
                      <a:pt x="563" y="5"/>
                    </a:cubicBezTo>
                    <a:cubicBezTo>
                      <a:pt x="559" y="4"/>
                      <a:pt x="559" y="4"/>
                      <a:pt x="559" y="4"/>
                    </a:cubicBezTo>
                    <a:cubicBezTo>
                      <a:pt x="550" y="4"/>
                      <a:pt x="550" y="4"/>
                      <a:pt x="550" y="4"/>
                    </a:cubicBezTo>
                    <a:cubicBezTo>
                      <a:pt x="549" y="6"/>
                      <a:pt x="549" y="6"/>
                      <a:pt x="549" y="6"/>
                    </a:cubicBezTo>
                    <a:cubicBezTo>
                      <a:pt x="551" y="7"/>
                      <a:pt x="551" y="7"/>
                      <a:pt x="551" y="7"/>
                    </a:cubicBezTo>
                    <a:cubicBezTo>
                      <a:pt x="554" y="7"/>
                      <a:pt x="554" y="7"/>
                      <a:pt x="554" y="7"/>
                    </a:cubicBezTo>
                    <a:cubicBezTo>
                      <a:pt x="548" y="7"/>
                      <a:pt x="548" y="7"/>
                      <a:pt x="548" y="7"/>
                    </a:cubicBezTo>
                    <a:cubicBezTo>
                      <a:pt x="545" y="6"/>
                      <a:pt x="545" y="6"/>
                      <a:pt x="545" y="6"/>
                    </a:cubicBezTo>
                    <a:cubicBezTo>
                      <a:pt x="542" y="7"/>
                      <a:pt x="542" y="7"/>
                      <a:pt x="542" y="7"/>
                    </a:cubicBezTo>
                    <a:cubicBezTo>
                      <a:pt x="541" y="6"/>
                      <a:pt x="541" y="6"/>
                      <a:pt x="541" y="6"/>
                    </a:cubicBezTo>
                    <a:cubicBezTo>
                      <a:pt x="534" y="6"/>
                      <a:pt x="534" y="6"/>
                      <a:pt x="534" y="6"/>
                    </a:cubicBezTo>
                    <a:cubicBezTo>
                      <a:pt x="529" y="8"/>
                      <a:pt x="529" y="8"/>
                      <a:pt x="529" y="8"/>
                    </a:cubicBezTo>
                    <a:cubicBezTo>
                      <a:pt x="525" y="8"/>
                      <a:pt x="525" y="8"/>
                      <a:pt x="525" y="8"/>
                    </a:cubicBezTo>
                    <a:cubicBezTo>
                      <a:pt x="520" y="8"/>
                      <a:pt x="520" y="8"/>
                      <a:pt x="520" y="8"/>
                    </a:cubicBezTo>
                    <a:cubicBezTo>
                      <a:pt x="517" y="9"/>
                      <a:pt x="517" y="9"/>
                      <a:pt x="517" y="9"/>
                    </a:cubicBezTo>
                    <a:cubicBezTo>
                      <a:pt x="525" y="9"/>
                      <a:pt x="525" y="9"/>
                      <a:pt x="525" y="9"/>
                    </a:cubicBezTo>
                    <a:cubicBezTo>
                      <a:pt x="528" y="10"/>
                      <a:pt x="528" y="10"/>
                      <a:pt x="528" y="10"/>
                    </a:cubicBezTo>
                    <a:cubicBezTo>
                      <a:pt x="535" y="9"/>
                      <a:pt x="535" y="9"/>
                      <a:pt x="535" y="9"/>
                    </a:cubicBezTo>
                    <a:cubicBezTo>
                      <a:pt x="540" y="10"/>
                      <a:pt x="540" y="10"/>
                      <a:pt x="540" y="10"/>
                    </a:cubicBezTo>
                    <a:cubicBezTo>
                      <a:pt x="533" y="10"/>
                      <a:pt x="533" y="10"/>
                      <a:pt x="533" y="10"/>
                    </a:cubicBezTo>
                    <a:cubicBezTo>
                      <a:pt x="529" y="11"/>
                      <a:pt x="529" y="11"/>
                      <a:pt x="529" y="11"/>
                    </a:cubicBezTo>
                    <a:cubicBezTo>
                      <a:pt x="523" y="10"/>
                      <a:pt x="523" y="10"/>
                      <a:pt x="523" y="10"/>
                    </a:cubicBezTo>
                    <a:cubicBezTo>
                      <a:pt x="522" y="12"/>
                      <a:pt x="522" y="12"/>
                      <a:pt x="522" y="12"/>
                    </a:cubicBezTo>
                    <a:cubicBezTo>
                      <a:pt x="527" y="12"/>
                      <a:pt x="527" y="12"/>
                      <a:pt x="527" y="12"/>
                    </a:cubicBezTo>
                    <a:cubicBezTo>
                      <a:pt x="524" y="14"/>
                      <a:pt x="524" y="14"/>
                      <a:pt x="524" y="14"/>
                    </a:cubicBezTo>
                    <a:cubicBezTo>
                      <a:pt x="529" y="13"/>
                      <a:pt x="529" y="13"/>
                      <a:pt x="529" y="13"/>
                    </a:cubicBezTo>
                    <a:cubicBezTo>
                      <a:pt x="536" y="13"/>
                      <a:pt x="536" y="13"/>
                      <a:pt x="536" y="13"/>
                    </a:cubicBezTo>
                    <a:cubicBezTo>
                      <a:pt x="548" y="11"/>
                      <a:pt x="548" y="11"/>
                      <a:pt x="548" y="11"/>
                    </a:cubicBezTo>
                    <a:cubicBezTo>
                      <a:pt x="539" y="13"/>
                      <a:pt x="539" y="13"/>
                      <a:pt x="539" y="13"/>
                    </a:cubicBezTo>
                    <a:cubicBezTo>
                      <a:pt x="536" y="14"/>
                      <a:pt x="536" y="14"/>
                      <a:pt x="536" y="14"/>
                    </a:cubicBezTo>
                    <a:cubicBezTo>
                      <a:pt x="525" y="14"/>
                      <a:pt x="525" y="14"/>
                      <a:pt x="525" y="14"/>
                    </a:cubicBezTo>
                    <a:cubicBezTo>
                      <a:pt x="527" y="16"/>
                      <a:pt x="527" y="16"/>
                      <a:pt x="527" y="16"/>
                    </a:cubicBezTo>
                    <a:cubicBezTo>
                      <a:pt x="535" y="15"/>
                      <a:pt x="535" y="15"/>
                      <a:pt x="535" y="15"/>
                    </a:cubicBezTo>
                    <a:cubicBezTo>
                      <a:pt x="550" y="11"/>
                      <a:pt x="550" y="11"/>
                      <a:pt x="550" y="11"/>
                    </a:cubicBezTo>
                    <a:cubicBezTo>
                      <a:pt x="549" y="13"/>
                      <a:pt x="549" y="13"/>
                      <a:pt x="549" y="13"/>
                    </a:cubicBezTo>
                    <a:cubicBezTo>
                      <a:pt x="560" y="13"/>
                      <a:pt x="560" y="13"/>
                      <a:pt x="560" y="13"/>
                    </a:cubicBezTo>
                    <a:cubicBezTo>
                      <a:pt x="548" y="13"/>
                      <a:pt x="548" y="13"/>
                      <a:pt x="548" y="13"/>
                    </a:cubicBezTo>
                    <a:cubicBezTo>
                      <a:pt x="538" y="16"/>
                      <a:pt x="538" y="16"/>
                      <a:pt x="538" y="16"/>
                    </a:cubicBezTo>
                    <a:cubicBezTo>
                      <a:pt x="542" y="17"/>
                      <a:pt x="542" y="17"/>
                      <a:pt x="542" y="17"/>
                    </a:cubicBezTo>
                    <a:cubicBezTo>
                      <a:pt x="546" y="17"/>
                      <a:pt x="546" y="17"/>
                      <a:pt x="546" y="17"/>
                    </a:cubicBezTo>
                    <a:cubicBezTo>
                      <a:pt x="549" y="16"/>
                      <a:pt x="549" y="16"/>
                      <a:pt x="549" y="16"/>
                    </a:cubicBezTo>
                    <a:cubicBezTo>
                      <a:pt x="556" y="15"/>
                      <a:pt x="556" y="15"/>
                      <a:pt x="556" y="15"/>
                    </a:cubicBezTo>
                    <a:cubicBezTo>
                      <a:pt x="551" y="17"/>
                      <a:pt x="551" y="17"/>
                      <a:pt x="551" y="17"/>
                    </a:cubicBezTo>
                    <a:cubicBezTo>
                      <a:pt x="554" y="17"/>
                      <a:pt x="554" y="17"/>
                      <a:pt x="554" y="17"/>
                    </a:cubicBezTo>
                    <a:cubicBezTo>
                      <a:pt x="562" y="16"/>
                      <a:pt x="562" y="16"/>
                      <a:pt x="562" y="16"/>
                    </a:cubicBezTo>
                    <a:cubicBezTo>
                      <a:pt x="572" y="14"/>
                      <a:pt x="572" y="14"/>
                      <a:pt x="572" y="14"/>
                    </a:cubicBezTo>
                    <a:cubicBezTo>
                      <a:pt x="575" y="12"/>
                      <a:pt x="575" y="12"/>
                      <a:pt x="575" y="12"/>
                    </a:cubicBezTo>
                    <a:cubicBezTo>
                      <a:pt x="588" y="10"/>
                      <a:pt x="588" y="10"/>
                      <a:pt x="588" y="10"/>
                    </a:cubicBezTo>
                    <a:cubicBezTo>
                      <a:pt x="576" y="13"/>
                      <a:pt x="576" y="13"/>
                      <a:pt x="576" y="13"/>
                    </a:cubicBezTo>
                    <a:cubicBezTo>
                      <a:pt x="575" y="14"/>
                      <a:pt x="575" y="14"/>
                      <a:pt x="575" y="14"/>
                    </a:cubicBezTo>
                    <a:cubicBezTo>
                      <a:pt x="596" y="14"/>
                      <a:pt x="596" y="14"/>
                      <a:pt x="596" y="14"/>
                    </a:cubicBezTo>
                    <a:cubicBezTo>
                      <a:pt x="576" y="16"/>
                      <a:pt x="576" y="16"/>
                      <a:pt x="576" y="16"/>
                    </a:cubicBezTo>
                    <a:cubicBezTo>
                      <a:pt x="573" y="16"/>
                      <a:pt x="573" y="16"/>
                      <a:pt x="573" y="16"/>
                    </a:cubicBezTo>
                    <a:cubicBezTo>
                      <a:pt x="562" y="17"/>
                      <a:pt x="562" y="17"/>
                      <a:pt x="562" y="17"/>
                    </a:cubicBezTo>
                    <a:cubicBezTo>
                      <a:pt x="553" y="18"/>
                      <a:pt x="553" y="18"/>
                      <a:pt x="553" y="18"/>
                    </a:cubicBezTo>
                    <a:cubicBezTo>
                      <a:pt x="550" y="18"/>
                      <a:pt x="550" y="18"/>
                      <a:pt x="550" y="18"/>
                    </a:cubicBezTo>
                    <a:cubicBezTo>
                      <a:pt x="553" y="21"/>
                      <a:pt x="553" y="21"/>
                      <a:pt x="553" y="21"/>
                    </a:cubicBezTo>
                    <a:cubicBezTo>
                      <a:pt x="557" y="22"/>
                      <a:pt x="557" y="22"/>
                      <a:pt x="557" y="22"/>
                    </a:cubicBezTo>
                    <a:cubicBezTo>
                      <a:pt x="564" y="22"/>
                      <a:pt x="564" y="22"/>
                      <a:pt x="564" y="22"/>
                    </a:cubicBezTo>
                    <a:cubicBezTo>
                      <a:pt x="552" y="23"/>
                      <a:pt x="552" y="23"/>
                      <a:pt x="552" y="23"/>
                    </a:cubicBezTo>
                    <a:cubicBezTo>
                      <a:pt x="549" y="20"/>
                      <a:pt x="549" y="20"/>
                      <a:pt x="549" y="20"/>
                    </a:cubicBezTo>
                    <a:cubicBezTo>
                      <a:pt x="545" y="19"/>
                      <a:pt x="545" y="19"/>
                      <a:pt x="545" y="19"/>
                    </a:cubicBezTo>
                    <a:cubicBezTo>
                      <a:pt x="532" y="18"/>
                      <a:pt x="532" y="18"/>
                      <a:pt x="532" y="18"/>
                    </a:cubicBezTo>
                    <a:cubicBezTo>
                      <a:pt x="534" y="20"/>
                      <a:pt x="534" y="20"/>
                      <a:pt x="534" y="20"/>
                    </a:cubicBezTo>
                    <a:cubicBezTo>
                      <a:pt x="532" y="20"/>
                      <a:pt x="532" y="20"/>
                      <a:pt x="532" y="20"/>
                    </a:cubicBezTo>
                    <a:cubicBezTo>
                      <a:pt x="532" y="22"/>
                      <a:pt x="532" y="22"/>
                      <a:pt x="532" y="22"/>
                    </a:cubicBezTo>
                    <a:cubicBezTo>
                      <a:pt x="536" y="24"/>
                      <a:pt x="536" y="24"/>
                      <a:pt x="536" y="24"/>
                    </a:cubicBezTo>
                    <a:cubicBezTo>
                      <a:pt x="539" y="27"/>
                      <a:pt x="539" y="27"/>
                      <a:pt x="539" y="27"/>
                    </a:cubicBezTo>
                    <a:cubicBezTo>
                      <a:pt x="545" y="28"/>
                      <a:pt x="545" y="28"/>
                      <a:pt x="545" y="28"/>
                    </a:cubicBezTo>
                    <a:cubicBezTo>
                      <a:pt x="538" y="28"/>
                      <a:pt x="538" y="28"/>
                      <a:pt x="538" y="28"/>
                    </a:cubicBezTo>
                    <a:cubicBezTo>
                      <a:pt x="539" y="30"/>
                      <a:pt x="539" y="30"/>
                      <a:pt x="539" y="30"/>
                    </a:cubicBezTo>
                    <a:cubicBezTo>
                      <a:pt x="534" y="28"/>
                      <a:pt x="534" y="28"/>
                      <a:pt x="534" y="28"/>
                    </a:cubicBezTo>
                    <a:cubicBezTo>
                      <a:pt x="529" y="28"/>
                      <a:pt x="529" y="28"/>
                      <a:pt x="529" y="28"/>
                    </a:cubicBezTo>
                    <a:cubicBezTo>
                      <a:pt x="525" y="27"/>
                      <a:pt x="525" y="27"/>
                      <a:pt x="525" y="27"/>
                    </a:cubicBezTo>
                    <a:cubicBezTo>
                      <a:pt x="521" y="28"/>
                      <a:pt x="521" y="28"/>
                      <a:pt x="521" y="28"/>
                    </a:cubicBezTo>
                    <a:cubicBezTo>
                      <a:pt x="517" y="28"/>
                      <a:pt x="517" y="28"/>
                      <a:pt x="517" y="28"/>
                    </a:cubicBezTo>
                    <a:cubicBezTo>
                      <a:pt x="512" y="30"/>
                      <a:pt x="512" y="30"/>
                      <a:pt x="512" y="30"/>
                    </a:cubicBezTo>
                    <a:cubicBezTo>
                      <a:pt x="508" y="32"/>
                      <a:pt x="508" y="32"/>
                      <a:pt x="508" y="32"/>
                    </a:cubicBezTo>
                    <a:cubicBezTo>
                      <a:pt x="507" y="33"/>
                      <a:pt x="507" y="33"/>
                      <a:pt x="507" y="33"/>
                    </a:cubicBezTo>
                    <a:cubicBezTo>
                      <a:pt x="513" y="33"/>
                      <a:pt x="513" y="33"/>
                      <a:pt x="513" y="33"/>
                    </a:cubicBezTo>
                    <a:cubicBezTo>
                      <a:pt x="517" y="32"/>
                      <a:pt x="517" y="32"/>
                      <a:pt x="517" y="32"/>
                    </a:cubicBezTo>
                    <a:cubicBezTo>
                      <a:pt x="519" y="32"/>
                      <a:pt x="519" y="32"/>
                      <a:pt x="519" y="32"/>
                    </a:cubicBezTo>
                    <a:cubicBezTo>
                      <a:pt x="524" y="30"/>
                      <a:pt x="524" y="30"/>
                      <a:pt x="524" y="30"/>
                    </a:cubicBezTo>
                    <a:cubicBezTo>
                      <a:pt x="522" y="32"/>
                      <a:pt x="522" y="32"/>
                      <a:pt x="522" y="32"/>
                    </a:cubicBezTo>
                    <a:cubicBezTo>
                      <a:pt x="525" y="33"/>
                      <a:pt x="525" y="33"/>
                      <a:pt x="525" y="33"/>
                    </a:cubicBezTo>
                    <a:cubicBezTo>
                      <a:pt x="517" y="34"/>
                      <a:pt x="517" y="34"/>
                      <a:pt x="517" y="34"/>
                    </a:cubicBezTo>
                    <a:cubicBezTo>
                      <a:pt x="516" y="36"/>
                      <a:pt x="516" y="36"/>
                      <a:pt x="516" y="36"/>
                    </a:cubicBezTo>
                    <a:cubicBezTo>
                      <a:pt x="517" y="38"/>
                      <a:pt x="517" y="38"/>
                      <a:pt x="517" y="38"/>
                    </a:cubicBezTo>
                    <a:cubicBezTo>
                      <a:pt x="523" y="38"/>
                      <a:pt x="523" y="38"/>
                      <a:pt x="523" y="38"/>
                    </a:cubicBezTo>
                    <a:cubicBezTo>
                      <a:pt x="534" y="33"/>
                      <a:pt x="534" y="33"/>
                      <a:pt x="534" y="33"/>
                    </a:cubicBezTo>
                    <a:cubicBezTo>
                      <a:pt x="524" y="39"/>
                      <a:pt x="524" y="39"/>
                      <a:pt x="524" y="39"/>
                    </a:cubicBezTo>
                    <a:cubicBezTo>
                      <a:pt x="517" y="39"/>
                      <a:pt x="517" y="39"/>
                      <a:pt x="517" y="39"/>
                    </a:cubicBezTo>
                    <a:cubicBezTo>
                      <a:pt x="516" y="40"/>
                      <a:pt x="516" y="40"/>
                      <a:pt x="516" y="40"/>
                    </a:cubicBezTo>
                    <a:cubicBezTo>
                      <a:pt x="511" y="38"/>
                      <a:pt x="511" y="38"/>
                      <a:pt x="511" y="38"/>
                    </a:cubicBezTo>
                    <a:cubicBezTo>
                      <a:pt x="510" y="35"/>
                      <a:pt x="510" y="35"/>
                      <a:pt x="510" y="35"/>
                    </a:cubicBezTo>
                    <a:cubicBezTo>
                      <a:pt x="507" y="35"/>
                      <a:pt x="507" y="35"/>
                      <a:pt x="507" y="35"/>
                    </a:cubicBezTo>
                    <a:cubicBezTo>
                      <a:pt x="499" y="36"/>
                      <a:pt x="499" y="36"/>
                      <a:pt x="499" y="36"/>
                    </a:cubicBezTo>
                    <a:cubicBezTo>
                      <a:pt x="498" y="37"/>
                      <a:pt x="498" y="37"/>
                      <a:pt x="498" y="37"/>
                    </a:cubicBezTo>
                    <a:cubicBezTo>
                      <a:pt x="499" y="39"/>
                      <a:pt x="499" y="39"/>
                      <a:pt x="499" y="39"/>
                    </a:cubicBezTo>
                    <a:cubicBezTo>
                      <a:pt x="503" y="39"/>
                      <a:pt x="503" y="39"/>
                      <a:pt x="503" y="39"/>
                    </a:cubicBezTo>
                    <a:cubicBezTo>
                      <a:pt x="502" y="40"/>
                      <a:pt x="502" y="40"/>
                      <a:pt x="502" y="40"/>
                    </a:cubicBezTo>
                    <a:cubicBezTo>
                      <a:pt x="492" y="41"/>
                      <a:pt x="492" y="41"/>
                      <a:pt x="492" y="41"/>
                    </a:cubicBezTo>
                    <a:cubicBezTo>
                      <a:pt x="488" y="42"/>
                      <a:pt x="488" y="42"/>
                      <a:pt x="488" y="42"/>
                    </a:cubicBezTo>
                    <a:cubicBezTo>
                      <a:pt x="484" y="42"/>
                      <a:pt x="484" y="42"/>
                      <a:pt x="484" y="42"/>
                    </a:cubicBezTo>
                    <a:cubicBezTo>
                      <a:pt x="482" y="44"/>
                      <a:pt x="482" y="44"/>
                      <a:pt x="482" y="44"/>
                    </a:cubicBezTo>
                    <a:cubicBezTo>
                      <a:pt x="482" y="46"/>
                      <a:pt x="482" y="46"/>
                      <a:pt x="482" y="46"/>
                    </a:cubicBezTo>
                    <a:cubicBezTo>
                      <a:pt x="484" y="46"/>
                      <a:pt x="484" y="46"/>
                      <a:pt x="484" y="46"/>
                    </a:cubicBezTo>
                    <a:cubicBezTo>
                      <a:pt x="487" y="44"/>
                      <a:pt x="487" y="44"/>
                      <a:pt x="487" y="44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89" y="47"/>
                      <a:pt x="489" y="47"/>
                      <a:pt x="489" y="47"/>
                    </a:cubicBezTo>
                    <a:cubicBezTo>
                      <a:pt x="491" y="45"/>
                      <a:pt x="491" y="45"/>
                      <a:pt x="491" y="45"/>
                    </a:cubicBezTo>
                    <a:cubicBezTo>
                      <a:pt x="492" y="46"/>
                      <a:pt x="492" y="46"/>
                      <a:pt x="492" y="46"/>
                    </a:cubicBezTo>
                    <a:cubicBezTo>
                      <a:pt x="495" y="46"/>
                      <a:pt x="495" y="46"/>
                      <a:pt x="495" y="46"/>
                    </a:cubicBezTo>
                    <a:cubicBezTo>
                      <a:pt x="498" y="45"/>
                      <a:pt x="498" y="45"/>
                      <a:pt x="498" y="45"/>
                    </a:cubicBezTo>
                    <a:cubicBezTo>
                      <a:pt x="498" y="46"/>
                      <a:pt x="498" y="46"/>
                      <a:pt x="498" y="46"/>
                    </a:cubicBezTo>
                    <a:cubicBezTo>
                      <a:pt x="504" y="48"/>
                      <a:pt x="504" y="48"/>
                      <a:pt x="504" y="48"/>
                    </a:cubicBezTo>
                    <a:cubicBezTo>
                      <a:pt x="506" y="47"/>
                      <a:pt x="506" y="47"/>
                      <a:pt x="506" y="47"/>
                    </a:cubicBezTo>
                    <a:cubicBezTo>
                      <a:pt x="505" y="46"/>
                      <a:pt x="505" y="46"/>
                      <a:pt x="505" y="46"/>
                    </a:cubicBezTo>
                    <a:cubicBezTo>
                      <a:pt x="507" y="46"/>
                      <a:pt x="507" y="46"/>
                      <a:pt x="507" y="46"/>
                    </a:cubicBezTo>
                    <a:cubicBezTo>
                      <a:pt x="510" y="46"/>
                      <a:pt x="510" y="46"/>
                      <a:pt x="510" y="46"/>
                    </a:cubicBezTo>
                    <a:cubicBezTo>
                      <a:pt x="512" y="44"/>
                      <a:pt x="512" y="44"/>
                      <a:pt x="512" y="44"/>
                    </a:cubicBezTo>
                    <a:cubicBezTo>
                      <a:pt x="512" y="46"/>
                      <a:pt x="512" y="46"/>
                      <a:pt x="512" y="46"/>
                    </a:cubicBezTo>
                    <a:cubicBezTo>
                      <a:pt x="516" y="46"/>
                      <a:pt x="516" y="46"/>
                      <a:pt x="516" y="46"/>
                    </a:cubicBezTo>
                    <a:cubicBezTo>
                      <a:pt x="517" y="44"/>
                      <a:pt x="517" y="44"/>
                      <a:pt x="517" y="44"/>
                    </a:cubicBezTo>
                    <a:cubicBezTo>
                      <a:pt x="519" y="44"/>
                      <a:pt x="519" y="44"/>
                      <a:pt x="519" y="44"/>
                    </a:cubicBezTo>
                    <a:cubicBezTo>
                      <a:pt x="518" y="46"/>
                      <a:pt x="518" y="46"/>
                      <a:pt x="518" y="46"/>
                    </a:cubicBezTo>
                    <a:cubicBezTo>
                      <a:pt x="523" y="46"/>
                      <a:pt x="523" y="46"/>
                      <a:pt x="523" y="46"/>
                    </a:cubicBezTo>
                    <a:cubicBezTo>
                      <a:pt x="523" y="44"/>
                      <a:pt x="523" y="44"/>
                      <a:pt x="523" y="44"/>
                    </a:cubicBezTo>
                    <a:cubicBezTo>
                      <a:pt x="524" y="45"/>
                      <a:pt x="524" y="45"/>
                      <a:pt x="524" y="45"/>
                    </a:cubicBezTo>
                    <a:cubicBezTo>
                      <a:pt x="528" y="46"/>
                      <a:pt x="528" y="46"/>
                      <a:pt x="528" y="46"/>
                    </a:cubicBezTo>
                    <a:cubicBezTo>
                      <a:pt x="526" y="47"/>
                      <a:pt x="526" y="47"/>
                      <a:pt x="526" y="47"/>
                    </a:cubicBezTo>
                    <a:cubicBezTo>
                      <a:pt x="532" y="47"/>
                      <a:pt x="532" y="47"/>
                      <a:pt x="532" y="47"/>
                    </a:cubicBezTo>
                    <a:cubicBezTo>
                      <a:pt x="537" y="46"/>
                      <a:pt x="537" y="46"/>
                      <a:pt x="537" y="46"/>
                    </a:cubicBezTo>
                    <a:cubicBezTo>
                      <a:pt x="541" y="46"/>
                      <a:pt x="541" y="46"/>
                      <a:pt x="541" y="46"/>
                    </a:cubicBezTo>
                    <a:cubicBezTo>
                      <a:pt x="541" y="46"/>
                      <a:pt x="541" y="46"/>
                      <a:pt x="541" y="46"/>
                    </a:cubicBezTo>
                    <a:cubicBezTo>
                      <a:pt x="544" y="46"/>
                      <a:pt x="544" y="46"/>
                      <a:pt x="544" y="46"/>
                    </a:cubicBezTo>
                    <a:cubicBezTo>
                      <a:pt x="550" y="43"/>
                      <a:pt x="550" y="43"/>
                      <a:pt x="550" y="43"/>
                    </a:cubicBezTo>
                    <a:cubicBezTo>
                      <a:pt x="550" y="41"/>
                      <a:pt x="550" y="41"/>
                      <a:pt x="550" y="41"/>
                    </a:cubicBezTo>
                    <a:cubicBezTo>
                      <a:pt x="544" y="42"/>
                      <a:pt x="544" y="42"/>
                      <a:pt x="544" y="42"/>
                    </a:cubicBezTo>
                    <a:cubicBezTo>
                      <a:pt x="546" y="40"/>
                      <a:pt x="546" y="40"/>
                      <a:pt x="546" y="40"/>
                    </a:cubicBezTo>
                    <a:cubicBezTo>
                      <a:pt x="544" y="40"/>
                      <a:pt x="544" y="40"/>
                      <a:pt x="544" y="40"/>
                    </a:cubicBezTo>
                    <a:cubicBezTo>
                      <a:pt x="539" y="41"/>
                      <a:pt x="539" y="41"/>
                      <a:pt x="539" y="41"/>
                    </a:cubicBezTo>
                    <a:cubicBezTo>
                      <a:pt x="538" y="40"/>
                      <a:pt x="538" y="40"/>
                      <a:pt x="538" y="40"/>
                    </a:cubicBezTo>
                    <a:cubicBezTo>
                      <a:pt x="530" y="40"/>
                      <a:pt x="530" y="40"/>
                      <a:pt x="530" y="40"/>
                    </a:cubicBezTo>
                    <a:cubicBezTo>
                      <a:pt x="530" y="39"/>
                      <a:pt x="530" y="39"/>
                      <a:pt x="530" y="39"/>
                    </a:cubicBezTo>
                    <a:cubicBezTo>
                      <a:pt x="533" y="39"/>
                      <a:pt x="533" y="39"/>
                      <a:pt x="533" y="39"/>
                    </a:cubicBezTo>
                    <a:cubicBezTo>
                      <a:pt x="534" y="37"/>
                      <a:pt x="534" y="37"/>
                      <a:pt x="534" y="37"/>
                    </a:cubicBezTo>
                    <a:cubicBezTo>
                      <a:pt x="536" y="38"/>
                      <a:pt x="536" y="38"/>
                      <a:pt x="536" y="38"/>
                    </a:cubicBezTo>
                    <a:cubicBezTo>
                      <a:pt x="543" y="39"/>
                      <a:pt x="543" y="39"/>
                      <a:pt x="543" y="39"/>
                    </a:cubicBezTo>
                    <a:cubicBezTo>
                      <a:pt x="554" y="38"/>
                      <a:pt x="554" y="38"/>
                      <a:pt x="554" y="38"/>
                    </a:cubicBezTo>
                    <a:cubicBezTo>
                      <a:pt x="556" y="35"/>
                      <a:pt x="556" y="35"/>
                      <a:pt x="556" y="35"/>
                    </a:cubicBezTo>
                    <a:cubicBezTo>
                      <a:pt x="560" y="34"/>
                      <a:pt x="560" y="34"/>
                      <a:pt x="560" y="34"/>
                    </a:cubicBezTo>
                    <a:cubicBezTo>
                      <a:pt x="566" y="35"/>
                      <a:pt x="566" y="35"/>
                      <a:pt x="566" y="35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3" y="33"/>
                      <a:pt x="573" y="33"/>
                      <a:pt x="573" y="33"/>
                    </a:cubicBezTo>
                    <a:cubicBezTo>
                      <a:pt x="567" y="33"/>
                      <a:pt x="567" y="33"/>
                      <a:pt x="567" y="33"/>
                    </a:cubicBezTo>
                    <a:cubicBezTo>
                      <a:pt x="573" y="32"/>
                      <a:pt x="573" y="32"/>
                      <a:pt x="573" y="32"/>
                    </a:cubicBezTo>
                    <a:cubicBezTo>
                      <a:pt x="575" y="32"/>
                      <a:pt x="575" y="32"/>
                      <a:pt x="575" y="32"/>
                    </a:cubicBezTo>
                    <a:cubicBezTo>
                      <a:pt x="575" y="31"/>
                      <a:pt x="575" y="31"/>
                      <a:pt x="575" y="31"/>
                    </a:cubicBezTo>
                    <a:cubicBezTo>
                      <a:pt x="572" y="30"/>
                      <a:pt x="572" y="30"/>
                      <a:pt x="572" y="30"/>
                    </a:cubicBezTo>
                    <a:cubicBezTo>
                      <a:pt x="580" y="29"/>
                      <a:pt x="580" y="29"/>
                      <a:pt x="580" y="29"/>
                    </a:cubicBezTo>
                    <a:cubicBezTo>
                      <a:pt x="581" y="28"/>
                      <a:pt x="581" y="28"/>
                      <a:pt x="581" y="28"/>
                    </a:cubicBezTo>
                    <a:cubicBezTo>
                      <a:pt x="577" y="27"/>
                      <a:pt x="577" y="27"/>
                      <a:pt x="577" y="27"/>
                    </a:cubicBezTo>
                    <a:cubicBezTo>
                      <a:pt x="574" y="26"/>
                      <a:pt x="574" y="26"/>
                      <a:pt x="574" y="26"/>
                    </a:cubicBezTo>
                    <a:cubicBezTo>
                      <a:pt x="569" y="27"/>
                      <a:pt x="569" y="27"/>
                      <a:pt x="569" y="27"/>
                    </a:cubicBezTo>
                    <a:cubicBezTo>
                      <a:pt x="571" y="26"/>
                      <a:pt x="571" y="26"/>
                      <a:pt x="571" y="26"/>
                    </a:cubicBezTo>
                    <a:cubicBezTo>
                      <a:pt x="577" y="26"/>
                      <a:pt x="577" y="26"/>
                      <a:pt x="577" y="26"/>
                    </a:cubicBezTo>
                    <a:cubicBezTo>
                      <a:pt x="582" y="27"/>
                      <a:pt x="582" y="27"/>
                      <a:pt x="582" y="27"/>
                    </a:cubicBezTo>
                    <a:cubicBezTo>
                      <a:pt x="588" y="27"/>
                      <a:pt x="588" y="27"/>
                      <a:pt x="588" y="27"/>
                    </a:cubicBezTo>
                    <a:cubicBezTo>
                      <a:pt x="587" y="26"/>
                      <a:pt x="587" y="26"/>
                      <a:pt x="587" y="26"/>
                    </a:cubicBezTo>
                    <a:cubicBezTo>
                      <a:pt x="580" y="24"/>
                      <a:pt x="580" y="24"/>
                      <a:pt x="580" y="24"/>
                    </a:cubicBezTo>
                    <a:cubicBezTo>
                      <a:pt x="576" y="24"/>
                      <a:pt x="576" y="24"/>
                      <a:pt x="576" y="24"/>
                    </a:cubicBezTo>
                    <a:cubicBezTo>
                      <a:pt x="579" y="24"/>
                      <a:pt x="579" y="24"/>
                      <a:pt x="579" y="24"/>
                    </a:cubicBezTo>
                    <a:cubicBezTo>
                      <a:pt x="586" y="24"/>
                      <a:pt x="586" y="24"/>
                      <a:pt x="586" y="24"/>
                    </a:cubicBezTo>
                    <a:cubicBezTo>
                      <a:pt x="591" y="24"/>
                      <a:pt x="591" y="24"/>
                      <a:pt x="591" y="24"/>
                    </a:cubicBezTo>
                    <a:cubicBezTo>
                      <a:pt x="596" y="23"/>
                      <a:pt x="596" y="23"/>
                      <a:pt x="596" y="23"/>
                    </a:cubicBezTo>
                    <a:cubicBezTo>
                      <a:pt x="596" y="22"/>
                      <a:pt x="596" y="22"/>
                      <a:pt x="596" y="22"/>
                    </a:cubicBezTo>
                    <a:cubicBezTo>
                      <a:pt x="589" y="21"/>
                      <a:pt x="589" y="21"/>
                      <a:pt x="589" y="21"/>
                    </a:cubicBezTo>
                    <a:cubicBezTo>
                      <a:pt x="598" y="21"/>
                      <a:pt x="598" y="21"/>
                      <a:pt x="598" y="21"/>
                    </a:cubicBezTo>
                    <a:cubicBezTo>
                      <a:pt x="599" y="22"/>
                      <a:pt x="599" y="22"/>
                      <a:pt x="599" y="22"/>
                    </a:cubicBezTo>
                    <a:cubicBezTo>
                      <a:pt x="607" y="22"/>
                      <a:pt x="607" y="22"/>
                      <a:pt x="607" y="22"/>
                    </a:cubicBezTo>
                    <a:cubicBezTo>
                      <a:pt x="611" y="20"/>
                      <a:pt x="611" y="20"/>
                      <a:pt x="611" y="20"/>
                    </a:cubicBezTo>
                    <a:cubicBezTo>
                      <a:pt x="606" y="20"/>
                      <a:pt x="606" y="20"/>
                      <a:pt x="606" y="20"/>
                    </a:cubicBezTo>
                    <a:cubicBezTo>
                      <a:pt x="609" y="19"/>
                      <a:pt x="609" y="19"/>
                      <a:pt x="609" y="19"/>
                    </a:cubicBezTo>
                    <a:cubicBezTo>
                      <a:pt x="617" y="18"/>
                      <a:pt x="617" y="18"/>
                      <a:pt x="617" y="18"/>
                    </a:cubicBezTo>
                    <a:cubicBezTo>
                      <a:pt x="617" y="17"/>
                      <a:pt x="617" y="17"/>
                      <a:pt x="617" y="17"/>
                    </a:cubicBezTo>
                    <a:cubicBezTo>
                      <a:pt x="621" y="18"/>
                      <a:pt x="621" y="18"/>
                      <a:pt x="621" y="18"/>
                    </a:cubicBezTo>
                    <a:cubicBezTo>
                      <a:pt x="628" y="16"/>
                      <a:pt x="628" y="16"/>
                      <a:pt x="628" y="16"/>
                    </a:cubicBezTo>
                    <a:cubicBezTo>
                      <a:pt x="637" y="14"/>
                      <a:pt x="637" y="14"/>
                      <a:pt x="637" y="14"/>
                    </a:cubicBezTo>
                    <a:cubicBezTo>
                      <a:pt x="646" y="12"/>
                      <a:pt x="646" y="12"/>
                      <a:pt x="646" y="12"/>
                    </a:cubicBezTo>
                    <a:cubicBezTo>
                      <a:pt x="651" y="12"/>
                      <a:pt x="651" y="12"/>
                      <a:pt x="651" y="12"/>
                    </a:cubicBezTo>
                    <a:cubicBezTo>
                      <a:pt x="656" y="10"/>
                      <a:pt x="656" y="10"/>
                      <a:pt x="656" y="10"/>
                    </a:cubicBezTo>
                    <a:cubicBezTo>
                      <a:pt x="651" y="10"/>
                      <a:pt x="651" y="10"/>
                      <a:pt x="651" y="10"/>
                    </a:cubicBezTo>
                    <a:cubicBezTo>
                      <a:pt x="647" y="11"/>
                      <a:pt x="647" y="11"/>
                      <a:pt x="647" y="11"/>
                    </a:cubicBezTo>
                    <a:cubicBezTo>
                      <a:pt x="643" y="11"/>
                      <a:pt x="643" y="11"/>
                      <a:pt x="643" y="11"/>
                    </a:cubicBezTo>
                    <a:cubicBezTo>
                      <a:pt x="634" y="12"/>
                      <a:pt x="634" y="12"/>
                      <a:pt x="634" y="12"/>
                    </a:cubicBezTo>
                    <a:cubicBezTo>
                      <a:pt x="627" y="12"/>
                      <a:pt x="627" y="12"/>
                      <a:pt x="627" y="12"/>
                    </a:cubicBezTo>
                    <a:cubicBezTo>
                      <a:pt x="622" y="12"/>
                      <a:pt x="622" y="12"/>
                      <a:pt x="622" y="12"/>
                    </a:cubicBezTo>
                    <a:cubicBezTo>
                      <a:pt x="631" y="11"/>
                      <a:pt x="631" y="11"/>
                      <a:pt x="631" y="11"/>
                    </a:cubicBezTo>
                    <a:cubicBezTo>
                      <a:pt x="636" y="10"/>
                      <a:pt x="636" y="10"/>
                      <a:pt x="636" y="10"/>
                    </a:cubicBezTo>
                    <a:cubicBezTo>
                      <a:pt x="635" y="9"/>
                      <a:pt x="635" y="9"/>
                      <a:pt x="635" y="9"/>
                    </a:cubicBezTo>
                    <a:cubicBezTo>
                      <a:pt x="639" y="9"/>
                      <a:pt x="639" y="9"/>
                      <a:pt x="639" y="9"/>
                    </a:cubicBezTo>
                    <a:cubicBezTo>
                      <a:pt x="649" y="9"/>
                      <a:pt x="649" y="9"/>
                      <a:pt x="649" y="9"/>
                    </a:cubicBezTo>
                    <a:cubicBezTo>
                      <a:pt x="651" y="9"/>
                      <a:pt x="651" y="9"/>
                      <a:pt x="651" y="9"/>
                    </a:cubicBezTo>
                    <a:cubicBezTo>
                      <a:pt x="659" y="9"/>
                      <a:pt x="659" y="9"/>
                      <a:pt x="659" y="9"/>
                    </a:cubicBezTo>
                    <a:cubicBezTo>
                      <a:pt x="670" y="8"/>
                      <a:pt x="670" y="8"/>
                      <a:pt x="670" y="8"/>
                    </a:cubicBezTo>
                    <a:cubicBezTo>
                      <a:pt x="672" y="6"/>
                      <a:pt x="672" y="6"/>
                      <a:pt x="672" y="6"/>
                    </a:cubicBezTo>
                    <a:cubicBezTo>
                      <a:pt x="680" y="5"/>
                      <a:pt x="680" y="5"/>
                      <a:pt x="680" y="5"/>
                    </a:cubicBezTo>
                    <a:cubicBezTo>
                      <a:pt x="681" y="4"/>
                      <a:pt x="681" y="4"/>
                      <a:pt x="681" y="4"/>
                    </a:cubicBezTo>
                    <a:lnTo>
                      <a:pt x="671" y="4"/>
                    </a:lnTo>
                    <a:close/>
                    <a:moveTo>
                      <a:pt x="511" y="109"/>
                    </a:moveTo>
                    <a:cubicBezTo>
                      <a:pt x="512" y="107"/>
                      <a:pt x="512" y="107"/>
                      <a:pt x="512" y="107"/>
                    </a:cubicBezTo>
                    <a:cubicBezTo>
                      <a:pt x="510" y="107"/>
                      <a:pt x="510" y="107"/>
                      <a:pt x="510" y="107"/>
                    </a:cubicBezTo>
                    <a:cubicBezTo>
                      <a:pt x="509" y="108"/>
                      <a:pt x="509" y="108"/>
                      <a:pt x="509" y="108"/>
                    </a:cubicBezTo>
                    <a:cubicBezTo>
                      <a:pt x="510" y="110"/>
                      <a:pt x="510" y="110"/>
                      <a:pt x="510" y="110"/>
                    </a:cubicBezTo>
                    <a:lnTo>
                      <a:pt x="511" y="109"/>
                    </a:lnTo>
                    <a:close/>
                    <a:moveTo>
                      <a:pt x="483" y="112"/>
                    </a:moveTo>
                    <a:cubicBezTo>
                      <a:pt x="485" y="112"/>
                      <a:pt x="485" y="112"/>
                      <a:pt x="485" y="112"/>
                    </a:cubicBezTo>
                    <a:cubicBezTo>
                      <a:pt x="485" y="110"/>
                      <a:pt x="485" y="110"/>
                      <a:pt x="485" y="110"/>
                    </a:cubicBezTo>
                    <a:cubicBezTo>
                      <a:pt x="483" y="110"/>
                      <a:pt x="483" y="110"/>
                      <a:pt x="483" y="110"/>
                    </a:cubicBezTo>
                    <a:lnTo>
                      <a:pt x="483" y="112"/>
                    </a:lnTo>
                    <a:close/>
                    <a:moveTo>
                      <a:pt x="489" y="103"/>
                    </a:moveTo>
                    <a:cubicBezTo>
                      <a:pt x="485" y="104"/>
                      <a:pt x="485" y="104"/>
                      <a:pt x="485" y="104"/>
                    </a:cubicBezTo>
                    <a:cubicBezTo>
                      <a:pt x="484" y="106"/>
                      <a:pt x="484" y="106"/>
                      <a:pt x="484" y="106"/>
                    </a:cubicBezTo>
                    <a:cubicBezTo>
                      <a:pt x="488" y="106"/>
                      <a:pt x="488" y="106"/>
                      <a:pt x="488" y="106"/>
                    </a:cubicBezTo>
                    <a:cubicBezTo>
                      <a:pt x="491" y="103"/>
                      <a:pt x="491" y="103"/>
                      <a:pt x="491" y="103"/>
                    </a:cubicBezTo>
                    <a:cubicBezTo>
                      <a:pt x="495" y="102"/>
                      <a:pt x="495" y="102"/>
                      <a:pt x="495" y="102"/>
                    </a:cubicBezTo>
                    <a:cubicBezTo>
                      <a:pt x="495" y="101"/>
                      <a:pt x="495" y="101"/>
                      <a:pt x="495" y="101"/>
                    </a:cubicBezTo>
                    <a:cubicBezTo>
                      <a:pt x="493" y="100"/>
                      <a:pt x="493" y="100"/>
                      <a:pt x="493" y="100"/>
                    </a:cubicBezTo>
                    <a:lnTo>
                      <a:pt x="489" y="103"/>
                    </a:lnTo>
                    <a:close/>
                    <a:moveTo>
                      <a:pt x="490" y="119"/>
                    </a:moveTo>
                    <a:cubicBezTo>
                      <a:pt x="497" y="119"/>
                      <a:pt x="497" y="119"/>
                      <a:pt x="497" y="119"/>
                    </a:cubicBezTo>
                    <a:cubicBezTo>
                      <a:pt x="505" y="117"/>
                      <a:pt x="505" y="117"/>
                      <a:pt x="505" y="117"/>
                    </a:cubicBezTo>
                    <a:cubicBezTo>
                      <a:pt x="508" y="112"/>
                      <a:pt x="508" y="112"/>
                      <a:pt x="508" y="112"/>
                    </a:cubicBezTo>
                    <a:cubicBezTo>
                      <a:pt x="506" y="110"/>
                      <a:pt x="506" y="110"/>
                      <a:pt x="506" y="110"/>
                    </a:cubicBezTo>
                    <a:cubicBezTo>
                      <a:pt x="503" y="110"/>
                      <a:pt x="503" y="110"/>
                      <a:pt x="503" y="110"/>
                    </a:cubicBezTo>
                    <a:cubicBezTo>
                      <a:pt x="501" y="110"/>
                      <a:pt x="501" y="110"/>
                      <a:pt x="501" y="110"/>
                    </a:cubicBezTo>
                    <a:cubicBezTo>
                      <a:pt x="495" y="112"/>
                      <a:pt x="495" y="112"/>
                      <a:pt x="495" y="112"/>
                    </a:cubicBezTo>
                    <a:cubicBezTo>
                      <a:pt x="490" y="116"/>
                      <a:pt x="490" y="116"/>
                      <a:pt x="490" y="116"/>
                    </a:cubicBezTo>
                    <a:lnTo>
                      <a:pt x="490" y="119"/>
                    </a:lnTo>
                    <a:close/>
                    <a:moveTo>
                      <a:pt x="580" y="122"/>
                    </a:moveTo>
                    <a:cubicBezTo>
                      <a:pt x="579" y="120"/>
                      <a:pt x="579" y="120"/>
                      <a:pt x="579" y="120"/>
                    </a:cubicBezTo>
                    <a:cubicBezTo>
                      <a:pt x="575" y="121"/>
                      <a:pt x="575" y="121"/>
                      <a:pt x="575" y="121"/>
                    </a:cubicBezTo>
                    <a:cubicBezTo>
                      <a:pt x="576" y="119"/>
                      <a:pt x="576" y="119"/>
                      <a:pt x="576" y="119"/>
                    </a:cubicBezTo>
                    <a:cubicBezTo>
                      <a:pt x="570" y="119"/>
                      <a:pt x="570" y="119"/>
                      <a:pt x="570" y="119"/>
                    </a:cubicBezTo>
                    <a:cubicBezTo>
                      <a:pt x="574" y="117"/>
                      <a:pt x="574" y="117"/>
                      <a:pt x="574" y="117"/>
                    </a:cubicBezTo>
                    <a:cubicBezTo>
                      <a:pt x="573" y="115"/>
                      <a:pt x="573" y="115"/>
                      <a:pt x="573" y="115"/>
                    </a:cubicBezTo>
                    <a:cubicBezTo>
                      <a:pt x="570" y="114"/>
                      <a:pt x="570" y="114"/>
                      <a:pt x="570" y="114"/>
                    </a:cubicBezTo>
                    <a:cubicBezTo>
                      <a:pt x="570" y="113"/>
                      <a:pt x="570" y="113"/>
                      <a:pt x="570" y="113"/>
                    </a:cubicBezTo>
                    <a:cubicBezTo>
                      <a:pt x="563" y="113"/>
                      <a:pt x="563" y="113"/>
                      <a:pt x="563" y="113"/>
                    </a:cubicBezTo>
                    <a:cubicBezTo>
                      <a:pt x="563" y="111"/>
                      <a:pt x="563" y="111"/>
                      <a:pt x="563" y="111"/>
                    </a:cubicBezTo>
                    <a:cubicBezTo>
                      <a:pt x="559" y="110"/>
                      <a:pt x="559" y="110"/>
                      <a:pt x="559" y="110"/>
                    </a:cubicBezTo>
                    <a:cubicBezTo>
                      <a:pt x="552" y="108"/>
                      <a:pt x="552" y="108"/>
                      <a:pt x="552" y="108"/>
                    </a:cubicBezTo>
                    <a:cubicBezTo>
                      <a:pt x="559" y="107"/>
                      <a:pt x="559" y="107"/>
                      <a:pt x="559" y="107"/>
                    </a:cubicBezTo>
                    <a:cubicBezTo>
                      <a:pt x="559" y="105"/>
                      <a:pt x="559" y="105"/>
                      <a:pt x="559" y="105"/>
                    </a:cubicBezTo>
                    <a:cubicBezTo>
                      <a:pt x="557" y="104"/>
                      <a:pt x="557" y="104"/>
                      <a:pt x="557" y="104"/>
                    </a:cubicBezTo>
                    <a:cubicBezTo>
                      <a:pt x="556" y="101"/>
                      <a:pt x="556" y="101"/>
                      <a:pt x="556" y="101"/>
                    </a:cubicBezTo>
                    <a:cubicBezTo>
                      <a:pt x="562" y="102"/>
                      <a:pt x="562" y="102"/>
                      <a:pt x="562" y="102"/>
                    </a:cubicBezTo>
                    <a:cubicBezTo>
                      <a:pt x="569" y="102"/>
                      <a:pt x="569" y="102"/>
                      <a:pt x="569" y="102"/>
                    </a:cubicBezTo>
                    <a:cubicBezTo>
                      <a:pt x="569" y="100"/>
                      <a:pt x="569" y="100"/>
                      <a:pt x="569" y="100"/>
                    </a:cubicBezTo>
                    <a:cubicBezTo>
                      <a:pt x="562" y="100"/>
                      <a:pt x="562" y="100"/>
                      <a:pt x="562" y="100"/>
                    </a:cubicBezTo>
                    <a:cubicBezTo>
                      <a:pt x="559" y="99"/>
                      <a:pt x="559" y="99"/>
                      <a:pt x="559" y="99"/>
                    </a:cubicBezTo>
                    <a:cubicBezTo>
                      <a:pt x="568" y="97"/>
                      <a:pt x="568" y="97"/>
                      <a:pt x="568" y="97"/>
                    </a:cubicBezTo>
                    <a:cubicBezTo>
                      <a:pt x="568" y="96"/>
                      <a:pt x="568" y="96"/>
                      <a:pt x="568" y="96"/>
                    </a:cubicBezTo>
                    <a:cubicBezTo>
                      <a:pt x="565" y="94"/>
                      <a:pt x="565" y="94"/>
                      <a:pt x="565" y="94"/>
                    </a:cubicBezTo>
                    <a:cubicBezTo>
                      <a:pt x="561" y="96"/>
                      <a:pt x="561" y="96"/>
                      <a:pt x="561" y="96"/>
                    </a:cubicBezTo>
                    <a:cubicBezTo>
                      <a:pt x="559" y="97"/>
                      <a:pt x="559" y="97"/>
                      <a:pt x="559" y="97"/>
                    </a:cubicBezTo>
                    <a:cubicBezTo>
                      <a:pt x="553" y="97"/>
                      <a:pt x="553" y="97"/>
                      <a:pt x="553" y="97"/>
                    </a:cubicBezTo>
                    <a:cubicBezTo>
                      <a:pt x="556" y="97"/>
                      <a:pt x="556" y="97"/>
                      <a:pt x="556" y="97"/>
                    </a:cubicBezTo>
                    <a:cubicBezTo>
                      <a:pt x="556" y="96"/>
                      <a:pt x="556" y="96"/>
                      <a:pt x="556" y="96"/>
                    </a:cubicBezTo>
                    <a:cubicBezTo>
                      <a:pt x="551" y="95"/>
                      <a:pt x="551" y="95"/>
                      <a:pt x="551" y="95"/>
                    </a:cubicBezTo>
                    <a:cubicBezTo>
                      <a:pt x="558" y="94"/>
                      <a:pt x="558" y="94"/>
                      <a:pt x="558" y="94"/>
                    </a:cubicBezTo>
                    <a:cubicBezTo>
                      <a:pt x="562" y="91"/>
                      <a:pt x="562" y="91"/>
                      <a:pt x="562" y="91"/>
                    </a:cubicBezTo>
                    <a:cubicBezTo>
                      <a:pt x="560" y="90"/>
                      <a:pt x="560" y="90"/>
                      <a:pt x="560" y="90"/>
                    </a:cubicBezTo>
                    <a:cubicBezTo>
                      <a:pt x="556" y="93"/>
                      <a:pt x="556" y="93"/>
                      <a:pt x="556" y="93"/>
                    </a:cubicBezTo>
                    <a:cubicBezTo>
                      <a:pt x="551" y="94"/>
                      <a:pt x="551" y="94"/>
                      <a:pt x="551" y="94"/>
                    </a:cubicBezTo>
                    <a:cubicBezTo>
                      <a:pt x="554" y="91"/>
                      <a:pt x="554" y="91"/>
                      <a:pt x="554" y="91"/>
                    </a:cubicBezTo>
                    <a:cubicBezTo>
                      <a:pt x="551" y="92"/>
                      <a:pt x="551" y="92"/>
                      <a:pt x="551" y="92"/>
                    </a:cubicBezTo>
                    <a:cubicBezTo>
                      <a:pt x="555" y="89"/>
                      <a:pt x="555" y="89"/>
                      <a:pt x="555" y="89"/>
                    </a:cubicBezTo>
                    <a:cubicBezTo>
                      <a:pt x="555" y="87"/>
                      <a:pt x="555" y="87"/>
                      <a:pt x="555" y="87"/>
                    </a:cubicBezTo>
                    <a:cubicBezTo>
                      <a:pt x="550" y="89"/>
                      <a:pt x="550" y="89"/>
                      <a:pt x="550" y="89"/>
                    </a:cubicBezTo>
                    <a:cubicBezTo>
                      <a:pt x="548" y="91"/>
                      <a:pt x="548" y="91"/>
                      <a:pt x="548" y="91"/>
                    </a:cubicBezTo>
                    <a:cubicBezTo>
                      <a:pt x="543" y="95"/>
                      <a:pt x="543" y="95"/>
                      <a:pt x="543" y="95"/>
                    </a:cubicBezTo>
                    <a:cubicBezTo>
                      <a:pt x="546" y="91"/>
                      <a:pt x="546" y="91"/>
                      <a:pt x="546" y="91"/>
                    </a:cubicBezTo>
                    <a:cubicBezTo>
                      <a:pt x="541" y="94"/>
                      <a:pt x="541" y="94"/>
                      <a:pt x="541" y="94"/>
                    </a:cubicBezTo>
                    <a:cubicBezTo>
                      <a:pt x="546" y="89"/>
                      <a:pt x="546" y="89"/>
                      <a:pt x="546" y="89"/>
                    </a:cubicBezTo>
                    <a:cubicBezTo>
                      <a:pt x="540" y="90"/>
                      <a:pt x="540" y="90"/>
                      <a:pt x="540" y="90"/>
                    </a:cubicBezTo>
                    <a:cubicBezTo>
                      <a:pt x="547" y="87"/>
                      <a:pt x="547" y="87"/>
                      <a:pt x="547" y="87"/>
                    </a:cubicBezTo>
                    <a:cubicBezTo>
                      <a:pt x="550" y="88"/>
                      <a:pt x="550" y="88"/>
                      <a:pt x="550" y="88"/>
                    </a:cubicBezTo>
                    <a:cubicBezTo>
                      <a:pt x="553" y="85"/>
                      <a:pt x="553" y="85"/>
                      <a:pt x="553" y="85"/>
                    </a:cubicBezTo>
                    <a:cubicBezTo>
                      <a:pt x="553" y="84"/>
                      <a:pt x="553" y="84"/>
                      <a:pt x="553" y="84"/>
                    </a:cubicBezTo>
                    <a:cubicBezTo>
                      <a:pt x="550" y="83"/>
                      <a:pt x="550" y="83"/>
                      <a:pt x="550" y="83"/>
                    </a:cubicBezTo>
                    <a:cubicBezTo>
                      <a:pt x="548" y="83"/>
                      <a:pt x="548" y="83"/>
                      <a:pt x="548" y="83"/>
                    </a:cubicBezTo>
                    <a:cubicBezTo>
                      <a:pt x="548" y="81"/>
                      <a:pt x="548" y="81"/>
                      <a:pt x="548" y="81"/>
                    </a:cubicBezTo>
                    <a:cubicBezTo>
                      <a:pt x="542" y="82"/>
                      <a:pt x="542" y="82"/>
                      <a:pt x="542" y="82"/>
                    </a:cubicBezTo>
                    <a:cubicBezTo>
                      <a:pt x="540" y="85"/>
                      <a:pt x="540" y="85"/>
                      <a:pt x="540" y="85"/>
                    </a:cubicBezTo>
                    <a:cubicBezTo>
                      <a:pt x="537" y="84"/>
                      <a:pt x="537" y="84"/>
                      <a:pt x="537" y="84"/>
                    </a:cubicBezTo>
                    <a:cubicBezTo>
                      <a:pt x="536" y="86"/>
                      <a:pt x="536" y="86"/>
                      <a:pt x="536" y="86"/>
                    </a:cubicBezTo>
                    <a:cubicBezTo>
                      <a:pt x="535" y="85"/>
                      <a:pt x="535" y="85"/>
                      <a:pt x="535" y="85"/>
                    </a:cubicBezTo>
                    <a:cubicBezTo>
                      <a:pt x="536" y="83"/>
                      <a:pt x="536" y="83"/>
                      <a:pt x="536" y="83"/>
                    </a:cubicBezTo>
                    <a:cubicBezTo>
                      <a:pt x="532" y="84"/>
                      <a:pt x="532" y="84"/>
                      <a:pt x="532" y="84"/>
                    </a:cubicBezTo>
                    <a:cubicBezTo>
                      <a:pt x="529" y="85"/>
                      <a:pt x="529" y="85"/>
                      <a:pt x="529" y="85"/>
                    </a:cubicBezTo>
                    <a:cubicBezTo>
                      <a:pt x="530" y="83"/>
                      <a:pt x="530" y="83"/>
                      <a:pt x="530" y="83"/>
                    </a:cubicBezTo>
                    <a:cubicBezTo>
                      <a:pt x="537" y="80"/>
                      <a:pt x="537" y="80"/>
                      <a:pt x="537" y="80"/>
                    </a:cubicBezTo>
                    <a:cubicBezTo>
                      <a:pt x="537" y="79"/>
                      <a:pt x="537" y="79"/>
                      <a:pt x="537" y="79"/>
                    </a:cubicBezTo>
                    <a:cubicBezTo>
                      <a:pt x="532" y="79"/>
                      <a:pt x="532" y="79"/>
                      <a:pt x="532" y="79"/>
                    </a:cubicBezTo>
                    <a:cubicBezTo>
                      <a:pt x="530" y="80"/>
                      <a:pt x="530" y="80"/>
                      <a:pt x="530" y="80"/>
                    </a:cubicBezTo>
                    <a:cubicBezTo>
                      <a:pt x="525" y="83"/>
                      <a:pt x="525" y="83"/>
                      <a:pt x="525" y="83"/>
                    </a:cubicBezTo>
                    <a:cubicBezTo>
                      <a:pt x="524" y="82"/>
                      <a:pt x="524" y="82"/>
                      <a:pt x="524" y="82"/>
                    </a:cubicBezTo>
                    <a:cubicBezTo>
                      <a:pt x="528" y="79"/>
                      <a:pt x="528" y="79"/>
                      <a:pt x="528" y="79"/>
                    </a:cubicBezTo>
                    <a:cubicBezTo>
                      <a:pt x="535" y="78"/>
                      <a:pt x="535" y="78"/>
                      <a:pt x="535" y="78"/>
                    </a:cubicBezTo>
                    <a:cubicBezTo>
                      <a:pt x="535" y="76"/>
                      <a:pt x="535" y="76"/>
                      <a:pt x="535" y="76"/>
                    </a:cubicBezTo>
                    <a:cubicBezTo>
                      <a:pt x="532" y="75"/>
                      <a:pt x="532" y="75"/>
                      <a:pt x="532" y="75"/>
                    </a:cubicBezTo>
                    <a:cubicBezTo>
                      <a:pt x="528" y="75"/>
                      <a:pt x="528" y="75"/>
                      <a:pt x="528" y="75"/>
                    </a:cubicBezTo>
                    <a:cubicBezTo>
                      <a:pt x="523" y="74"/>
                      <a:pt x="523" y="74"/>
                      <a:pt x="523" y="74"/>
                    </a:cubicBezTo>
                    <a:cubicBezTo>
                      <a:pt x="517" y="75"/>
                      <a:pt x="517" y="75"/>
                      <a:pt x="517" y="75"/>
                    </a:cubicBezTo>
                    <a:cubicBezTo>
                      <a:pt x="516" y="76"/>
                      <a:pt x="516" y="76"/>
                      <a:pt x="516" y="76"/>
                    </a:cubicBezTo>
                    <a:cubicBezTo>
                      <a:pt x="521" y="78"/>
                      <a:pt x="521" y="78"/>
                      <a:pt x="521" y="78"/>
                    </a:cubicBezTo>
                    <a:cubicBezTo>
                      <a:pt x="518" y="79"/>
                      <a:pt x="518" y="79"/>
                      <a:pt x="518" y="79"/>
                    </a:cubicBezTo>
                    <a:cubicBezTo>
                      <a:pt x="514" y="77"/>
                      <a:pt x="514" y="77"/>
                      <a:pt x="514" y="77"/>
                    </a:cubicBezTo>
                    <a:cubicBezTo>
                      <a:pt x="515" y="81"/>
                      <a:pt x="515" y="81"/>
                      <a:pt x="515" y="81"/>
                    </a:cubicBezTo>
                    <a:cubicBezTo>
                      <a:pt x="512" y="82"/>
                      <a:pt x="512" y="82"/>
                      <a:pt x="512" y="82"/>
                    </a:cubicBezTo>
                    <a:cubicBezTo>
                      <a:pt x="512" y="78"/>
                      <a:pt x="512" y="78"/>
                      <a:pt x="512" y="78"/>
                    </a:cubicBezTo>
                    <a:cubicBezTo>
                      <a:pt x="510" y="77"/>
                      <a:pt x="510" y="77"/>
                      <a:pt x="510" y="77"/>
                    </a:cubicBezTo>
                    <a:cubicBezTo>
                      <a:pt x="510" y="80"/>
                      <a:pt x="510" y="80"/>
                      <a:pt x="510" y="80"/>
                    </a:cubicBezTo>
                    <a:cubicBezTo>
                      <a:pt x="508" y="80"/>
                      <a:pt x="508" y="80"/>
                      <a:pt x="508" y="80"/>
                    </a:cubicBezTo>
                    <a:cubicBezTo>
                      <a:pt x="509" y="77"/>
                      <a:pt x="509" y="77"/>
                      <a:pt x="509" y="77"/>
                    </a:cubicBezTo>
                    <a:cubicBezTo>
                      <a:pt x="508" y="76"/>
                      <a:pt x="508" y="76"/>
                      <a:pt x="508" y="76"/>
                    </a:cubicBezTo>
                    <a:cubicBezTo>
                      <a:pt x="505" y="76"/>
                      <a:pt x="505" y="76"/>
                      <a:pt x="505" y="76"/>
                    </a:cubicBezTo>
                    <a:cubicBezTo>
                      <a:pt x="504" y="78"/>
                      <a:pt x="504" y="78"/>
                      <a:pt x="504" y="78"/>
                    </a:cubicBezTo>
                    <a:cubicBezTo>
                      <a:pt x="502" y="78"/>
                      <a:pt x="502" y="78"/>
                      <a:pt x="502" y="78"/>
                    </a:cubicBezTo>
                    <a:cubicBezTo>
                      <a:pt x="500" y="80"/>
                      <a:pt x="500" y="80"/>
                      <a:pt x="500" y="80"/>
                    </a:cubicBezTo>
                    <a:cubicBezTo>
                      <a:pt x="497" y="81"/>
                      <a:pt x="497" y="81"/>
                      <a:pt x="497" y="81"/>
                    </a:cubicBezTo>
                    <a:cubicBezTo>
                      <a:pt x="493" y="80"/>
                      <a:pt x="493" y="80"/>
                      <a:pt x="493" y="80"/>
                    </a:cubicBezTo>
                    <a:cubicBezTo>
                      <a:pt x="496" y="79"/>
                      <a:pt x="496" y="79"/>
                      <a:pt x="496" y="79"/>
                    </a:cubicBezTo>
                    <a:cubicBezTo>
                      <a:pt x="498" y="78"/>
                      <a:pt x="498" y="78"/>
                      <a:pt x="498" y="78"/>
                    </a:cubicBezTo>
                    <a:cubicBezTo>
                      <a:pt x="500" y="77"/>
                      <a:pt x="500" y="77"/>
                      <a:pt x="500" y="77"/>
                    </a:cubicBezTo>
                    <a:cubicBezTo>
                      <a:pt x="502" y="75"/>
                      <a:pt x="502" y="75"/>
                      <a:pt x="502" y="75"/>
                    </a:cubicBezTo>
                    <a:cubicBezTo>
                      <a:pt x="506" y="74"/>
                      <a:pt x="506" y="74"/>
                      <a:pt x="506" y="74"/>
                    </a:cubicBezTo>
                    <a:cubicBezTo>
                      <a:pt x="507" y="70"/>
                      <a:pt x="507" y="70"/>
                      <a:pt x="507" y="70"/>
                    </a:cubicBezTo>
                    <a:cubicBezTo>
                      <a:pt x="505" y="69"/>
                      <a:pt x="505" y="69"/>
                      <a:pt x="505" y="69"/>
                    </a:cubicBezTo>
                    <a:cubicBezTo>
                      <a:pt x="507" y="66"/>
                      <a:pt x="507" y="66"/>
                      <a:pt x="507" y="66"/>
                    </a:cubicBezTo>
                    <a:cubicBezTo>
                      <a:pt x="499" y="66"/>
                      <a:pt x="499" y="66"/>
                      <a:pt x="499" y="66"/>
                    </a:cubicBezTo>
                    <a:cubicBezTo>
                      <a:pt x="493" y="67"/>
                      <a:pt x="493" y="67"/>
                      <a:pt x="493" y="67"/>
                    </a:cubicBezTo>
                    <a:cubicBezTo>
                      <a:pt x="491" y="68"/>
                      <a:pt x="491" y="68"/>
                      <a:pt x="491" y="68"/>
                    </a:cubicBezTo>
                    <a:cubicBezTo>
                      <a:pt x="484" y="69"/>
                      <a:pt x="484" y="69"/>
                      <a:pt x="484" y="69"/>
                    </a:cubicBezTo>
                    <a:cubicBezTo>
                      <a:pt x="482" y="69"/>
                      <a:pt x="482" y="69"/>
                      <a:pt x="482" y="69"/>
                    </a:cubicBezTo>
                    <a:cubicBezTo>
                      <a:pt x="484" y="71"/>
                      <a:pt x="484" y="71"/>
                      <a:pt x="484" y="71"/>
                    </a:cubicBezTo>
                    <a:cubicBezTo>
                      <a:pt x="479" y="71"/>
                      <a:pt x="479" y="71"/>
                      <a:pt x="479" y="71"/>
                    </a:cubicBezTo>
                    <a:cubicBezTo>
                      <a:pt x="482" y="74"/>
                      <a:pt x="482" y="74"/>
                      <a:pt x="482" y="74"/>
                    </a:cubicBezTo>
                    <a:cubicBezTo>
                      <a:pt x="477" y="72"/>
                      <a:pt x="477" y="72"/>
                      <a:pt x="477" y="72"/>
                    </a:cubicBezTo>
                    <a:cubicBezTo>
                      <a:pt x="475" y="72"/>
                      <a:pt x="475" y="72"/>
                      <a:pt x="475" y="72"/>
                    </a:cubicBezTo>
                    <a:cubicBezTo>
                      <a:pt x="474" y="76"/>
                      <a:pt x="474" y="76"/>
                      <a:pt x="474" y="76"/>
                    </a:cubicBezTo>
                    <a:cubicBezTo>
                      <a:pt x="478" y="76"/>
                      <a:pt x="478" y="76"/>
                      <a:pt x="478" y="76"/>
                    </a:cubicBezTo>
                    <a:cubicBezTo>
                      <a:pt x="476" y="77"/>
                      <a:pt x="476" y="77"/>
                      <a:pt x="476" y="77"/>
                    </a:cubicBezTo>
                    <a:cubicBezTo>
                      <a:pt x="477" y="79"/>
                      <a:pt x="477" y="79"/>
                      <a:pt x="477" y="79"/>
                    </a:cubicBezTo>
                    <a:cubicBezTo>
                      <a:pt x="474" y="79"/>
                      <a:pt x="474" y="79"/>
                      <a:pt x="474" y="79"/>
                    </a:cubicBezTo>
                    <a:cubicBezTo>
                      <a:pt x="473" y="77"/>
                      <a:pt x="473" y="77"/>
                      <a:pt x="473" y="77"/>
                    </a:cubicBezTo>
                    <a:cubicBezTo>
                      <a:pt x="470" y="78"/>
                      <a:pt x="470" y="78"/>
                      <a:pt x="470" y="78"/>
                    </a:cubicBezTo>
                    <a:cubicBezTo>
                      <a:pt x="469" y="81"/>
                      <a:pt x="469" y="81"/>
                      <a:pt x="469" y="81"/>
                    </a:cubicBezTo>
                    <a:cubicBezTo>
                      <a:pt x="471" y="82"/>
                      <a:pt x="471" y="82"/>
                      <a:pt x="471" y="82"/>
                    </a:cubicBezTo>
                    <a:cubicBezTo>
                      <a:pt x="470" y="84"/>
                      <a:pt x="470" y="84"/>
                      <a:pt x="470" y="84"/>
                    </a:cubicBezTo>
                    <a:cubicBezTo>
                      <a:pt x="468" y="85"/>
                      <a:pt x="468" y="85"/>
                      <a:pt x="468" y="85"/>
                    </a:cubicBezTo>
                    <a:cubicBezTo>
                      <a:pt x="465" y="88"/>
                      <a:pt x="465" y="88"/>
                      <a:pt x="465" y="88"/>
                    </a:cubicBezTo>
                    <a:cubicBezTo>
                      <a:pt x="465" y="86"/>
                      <a:pt x="465" y="86"/>
                      <a:pt x="465" y="86"/>
                    </a:cubicBezTo>
                    <a:cubicBezTo>
                      <a:pt x="457" y="88"/>
                      <a:pt x="457" y="88"/>
                      <a:pt x="457" y="88"/>
                    </a:cubicBezTo>
                    <a:cubicBezTo>
                      <a:pt x="460" y="86"/>
                      <a:pt x="460" y="86"/>
                      <a:pt x="460" y="86"/>
                    </a:cubicBezTo>
                    <a:cubicBezTo>
                      <a:pt x="465" y="84"/>
                      <a:pt x="465" y="84"/>
                      <a:pt x="465" y="84"/>
                    </a:cubicBezTo>
                    <a:cubicBezTo>
                      <a:pt x="466" y="83"/>
                      <a:pt x="466" y="83"/>
                      <a:pt x="466" y="83"/>
                    </a:cubicBezTo>
                    <a:cubicBezTo>
                      <a:pt x="464" y="80"/>
                      <a:pt x="464" y="80"/>
                      <a:pt x="464" y="80"/>
                    </a:cubicBezTo>
                    <a:cubicBezTo>
                      <a:pt x="467" y="77"/>
                      <a:pt x="467" y="77"/>
                      <a:pt x="467" y="77"/>
                    </a:cubicBezTo>
                    <a:cubicBezTo>
                      <a:pt x="467" y="74"/>
                      <a:pt x="467" y="74"/>
                      <a:pt x="467" y="74"/>
                    </a:cubicBezTo>
                    <a:cubicBezTo>
                      <a:pt x="476" y="69"/>
                      <a:pt x="476" y="69"/>
                      <a:pt x="476" y="69"/>
                    </a:cubicBezTo>
                    <a:cubicBezTo>
                      <a:pt x="484" y="66"/>
                      <a:pt x="484" y="66"/>
                      <a:pt x="484" y="66"/>
                    </a:cubicBezTo>
                    <a:cubicBezTo>
                      <a:pt x="485" y="65"/>
                      <a:pt x="485" y="65"/>
                      <a:pt x="485" y="65"/>
                    </a:cubicBezTo>
                    <a:cubicBezTo>
                      <a:pt x="478" y="65"/>
                      <a:pt x="478" y="65"/>
                      <a:pt x="478" y="65"/>
                    </a:cubicBezTo>
                    <a:cubicBezTo>
                      <a:pt x="466" y="67"/>
                      <a:pt x="466" y="67"/>
                      <a:pt x="466" y="67"/>
                    </a:cubicBezTo>
                    <a:cubicBezTo>
                      <a:pt x="456" y="71"/>
                      <a:pt x="456" y="71"/>
                      <a:pt x="456" y="71"/>
                    </a:cubicBezTo>
                    <a:cubicBezTo>
                      <a:pt x="453" y="73"/>
                      <a:pt x="453" y="73"/>
                      <a:pt x="453" y="73"/>
                    </a:cubicBezTo>
                    <a:cubicBezTo>
                      <a:pt x="446" y="76"/>
                      <a:pt x="446" y="76"/>
                      <a:pt x="446" y="76"/>
                    </a:cubicBezTo>
                    <a:cubicBezTo>
                      <a:pt x="445" y="78"/>
                      <a:pt x="445" y="78"/>
                      <a:pt x="445" y="78"/>
                    </a:cubicBezTo>
                    <a:cubicBezTo>
                      <a:pt x="441" y="82"/>
                      <a:pt x="441" y="82"/>
                      <a:pt x="441" y="82"/>
                    </a:cubicBezTo>
                    <a:cubicBezTo>
                      <a:pt x="438" y="85"/>
                      <a:pt x="438" y="85"/>
                      <a:pt x="438" y="85"/>
                    </a:cubicBezTo>
                    <a:cubicBezTo>
                      <a:pt x="440" y="85"/>
                      <a:pt x="440" y="85"/>
                      <a:pt x="440" y="85"/>
                    </a:cubicBezTo>
                    <a:cubicBezTo>
                      <a:pt x="445" y="85"/>
                      <a:pt x="445" y="85"/>
                      <a:pt x="445" y="85"/>
                    </a:cubicBezTo>
                    <a:cubicBezTo>
                      <a:pt x="447" y="86"/>
                      <a:pt x="447" y="86"/>
                      <a:pt x="447" y="86"/>
                    </a:cubicBezTo>
                    <a:cubicBezTo>
                      <a:pt x="448" y="85"/>
                      <a:pt x="448" y="85"/>
                      <a:pt x="448" y="85"/>
                    </a:cubicBezTo>
                    <a:cubicBezTo>
                      <a:pt x="449" y="87"/>
                      <a:pt x="449" y="87"/>
                      <a:pt x="449" y="87"/>
                    </a:cubicBezTo>
                    <a:cubicBezTo>
                      <a:pt x="452" y="88"/>
                      <a:pt x="452" y="88"/>
                      <a:pt x="452" y="88"/>
                    </a:cubicBezTo>
                    <a:cubicBezTo>
                      <a:pt x="447" y="89"/>
                      <a:pt x="447" y="89"/>
                      <a:pt x="447" y="89"/>
                    </a:cubicBezTo>
                    <a:cubicBezTo>
                      <a:pt x="445" y="90"/>
                      <a:pt x="445" y="90"/>
                      <a:pt x="445" y="90"/>
                    </a:cubicBezTo>
                    <a:cubicBezTo>
                      <a:pt x="445" y="87"/>
                      <a:pt x="445" y="87"/>
                      <a:pt x="445" y="87"/>
                    </a:cubicBezTo>
                    <a:cubicBezTo>
                      <a:pt x="438" y="86"/>
                      <a:pt x="438" y="86"/>
                      <a:pt x="438" y="86"/>
                    </a:cubicBezTo>
                    <a:cubicBezTo>
                      <a:pt x="437" y="89"/>
                      <a:pt x="437" y="89"/>
                      <a:pt x="437" y="89"/>
                    </a:cubicBezTo>
                    <a:cubicBezTo>
                      <a:pt x="438" y="91"/>
                      <a:pt x="438" y="91"/>
                      <a:pt x="438" y="91"/>
                    </a:cubicBezTo>
                    <a:cubicBezTo>
                      <a:pt x="441" y="94"/>
                      <a:pt x="441" y="94"/>
                      <a:pt x="441" y="94"/>
                    </a:cubicBezTo>
                    <a:cubicBezTo>
                      <a:pt x="446" y="94"/>
                      <a:pt x="446" y="94"/>
                      <a:pt x="446" y="94"/>
                    </a:cubicBezTo>
                    <a:cubicBezTo>
                      <a:pt x="447" y="93"/>
                      <a:pt x="447" y="93"/>
                      <a:pt x="447" y="93"/>
                    </a:cubicBezTo>
                    <a:cubicBezTo>
                      <a:pt x="449" y="94"/>
                      <a:pt x="449" y="94"/>
                      <a:pt x="449" y="94"/>
                    </a:cubicBezTo>
                    <a:cubicBezTo>
                      <a:pt x="452" y="93"/>
                      <a:pt x="452" y="93"/>
                      <a:pt x="452" y="93"/>
                    </a:cubicBezTo>
                    <a:cubicBezTo>
                      <a:pt x="451" y="94"/>
                      <a:pt x="451" y="94"/>
                      <a:pt x="451" y="94"/>
                    </a:cubicBezTo>
                    <a:cubicBezTo>
                      <a:pt x="453" y="96"/>
                      <a:pt x="453" y="96"/>
                      <a:pt x="453" y="96"/>
                    </a:cubicBezTo>
                    <a:cubicBezTo>
                      <a:pt x="454" y="95"/>
                      <a:pt x="454" y="95"/>
                      <a:pt x="454" y="95"/>
                    </a:cubicBezTo>
                    <a:cubicBezTo>
                      <a:pt x="459" y="96"/>
                      <a:pt x="459" y="96"/>
                      <a:pt x="459" y="96"/>
                    </a:cubicBezTo>
                    <a:cubicBezTo>
                      <a:pt x="461" y="95"/>
                      <a:pt x="461" y="95"/>
                      <a:pt x="461" y="95"/>
                    </a:cubicBezTo>
                    <a:cubicBezTo>
                      <a:pt x="462" y="96"/>
                      <a:pt x="462" y="96"/>
                      <a:pt x="462" y="96"/>
                    </a:cubicBezTo>
                    <a:cubicBezTo>
                      <a:pt x="464" y="96"/>
                      <a:pt x="464" y="96"/>
                      <a:pt x="464" y="96"/>
                    </a:cubicBezTo>
                    <a:cubicBezTo>
                      <a:pt x="470" y="96"/>
                      <a:pt x="470" y="96"/>
                      <a:pt x="470" y="96"/>
                    </a:cubicBezTo>
                    <a:cubicBezTo>
                      <a:pt x="474" y="97"/>
                      <a:pt x="474" y="97"/>
                      <a:pt x="474" y="97"/>
                    </a:cubicBezTo>
                    <a:cubicBezTo>
                      <a:pt x="477" y="96"/>
                      <a:pt x="477" y="96"/>
                      <a:pt x="477" y="96"/>
                    </a:cubicBezTo>
                    <a:cubicBezTo>
                      <a:pt x="482" y="98"/>
                      <a:pt x="482" y="98"/>
                      <a:pt x="482" y="98"/>
                    </a:cubicBezTo>
                    <a:cubicBezTo>
                      <a:pt x="480" y="95"/>
                      <a:pt x="480" y="95"/>
                      <a:pt x="480" y="95"/>
                    </a:cubicBezTo>
                    <a:cubicBezTo>
                      <a:pt x="484" y="96"/>
                      <a:pt x="484" y="96"/>
                      <a:pt x="484" y="96"/>
                    </a:cubicBezTo>
                    <a:cubicBezTo>
                      <a:pt x="489" y="96"/>
                      <a:pt x="489" y="96"/>
                      <a:pt x="489" y="96"/>
                    </a:cubicBezTo>
                    <a:cubicBezTo>
                      <a:pt x="490" y="98"/>
                      <a:pt x="490" y="98"/>
                      <a:pt x="490" y="98"/>
                    </a:cubicBezTo>
                    <a:cubicBezTo>
                      <a:pt x="496" y="97"/>
                      <a:pt x="496" y="97"/>
                      <a:pt x="496" y="97"/>
                    </a:cubicBezTo>
                    <a:cubicBezTo>
                      <a:pt x="498" y="95"/>
                      <a:pt x="498" y="95"/>
                      <a:pt x="498" y="95"/>
                    </a:cubicBezTo>
                    <a:cubicBezTo>
                      <a:pt x="495" y="93"/>
                      <a:pt x="495" y="93"/>
                      <a:pt x="495" y="93"/>
                    </a:cubicBezTo>
                    <a:cubicBezTo>
                      <a:pt x="498" y="93"/>
                      <a:pt x="498" y="93"/>
                      <a:pt x="498" y="93"/>
                    </a:cubicBezTo>
                    <a:cubicBezTo>
                      <a:pt x="501" y="94"/>
                      <a:pt x="501" y="94"/>
                      <a:pt x="501" y="94"/>
                    </a:cubicBezTo>
                    <a:cubicBezTo>
                      <a:pt x="504" y="95"/>
                      <a:pt x="504" y="95"/>
                      <a:pt x="504" y="95"/>
                    </a:cubicBezTo>
                    <a:cubicBezTo>
                      <a:pt x="502" y="98"/>
                      <a:pt x="502" y="98"/>
                      <a:pt x="502" y="98"/>
                    </a:cubicBezTo>
                    <a:cubicBezTo>
                      <a:pt x="505" y="97"/>
                      <a:pt x="505" y="97"/>
                      <a:pt x="505" y="97"/>
                    </a:cubicBezTo>
                    <a:cubicBezTo>
                      <a:pt x="505" y="99"/>
                      <a:pt x="505" y="99"/>
                      <a:pt x="505" y="99"/>
                    </a:cubicBezTo>
                    <a:cubicBezTo>
                      <a:pt x="510" y="98"/>
                      <a:pt x="510" y="98"/>
                      <a:pt x="510" y="98"/>
                    </a:cubicBezTo>
                    <a:cubicBezTo>
                      <a:pt x="508" y="100"/>
                      <a:pt x="508" y="100"/>
                      <a:pt x="508" y="100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10" y="101"/>
                      <a:pt x="510" y="101"/>
                      <a:pt x="510" y="101"/>
                    </a:cubicBezTo>
                    <a:cubicBezTo>
                      <a:pt x="510" y="103"/>
                      <a:pt x="510" y="103"/>
                      <a:pt x="510" y="103"/>
                    </a:cubicBezTo>
                    <a:cubicBezTo>
                      <a:pt x="505" y="104"/>
                      <a:pt x="505" y="104"/>
                      <a:pt x="505" y="104"/>
                    </a:cubicBezTo>
                    <a:cubicBezTo>
                      <a:pt x="503" y="105"/>
                      <a:pt x="503" y="105"/>
                      <a:pt x="503" y="105"/>
                    </a:cubicBezTo>
                    <a:cubicBezTo>
                      <a:pt x="501" y="107"/>
                      <a:pt x="501" y="107"/>
                      <a:pt x="501" y="107"/>
                    </a:cubicBezTo>
                    <a:cubicBezTo>
                      <a:pt x="509" y="106"/>
                      <a:pt x="509" y="106"/>
                      <a:pt x="509" y="106"/>
                    </a:cubicBezTo>
                    <a:cubicBezTo>
                      <a:pt x="511" y="104"/>
                      <a:pt x="511" y="104"/>
                      <a:pt x="511" y="104"/>
                    </a:cubicBezTo>
                    <a:cubicBezTo>
                      <a:pt x="514" y="105"/>
                      <a:pt x="514" y="105"/>
                      <a:pt x="514" y="105"/>
                    </a:cubicBezTo>
                    <a:cubicBezTo>
                      <a:pt x="515" y="109"/>
                      <a:pt x="515" y="109"/>
                      <a:pt x="515" y="109"/>
                    </a:cubicBezTo>
                    <a:cubicBezTo>
                      <a:pt x="517" y="109"/>
                      <a:pt x="517" y="109"/>
                      <a:pt x="517" y="109"/>
                    </a:cubicBezTo>
                    <a:cubicBezTo>
                      <a:pt x="518" y="107"/>
                      <a:pt x="518" y="107"/>
                      <a:pt x="518" y="107"/>
                    </a:cubicBezTo>
                    <a:cubicBezTo>
                      <a:pt x="519" y="108"/>
                      <a:pt x="519" y="108"/>
                      <a:pt x="519" y="108"/>
                    </a:cubicBezTo>
                    <a:cubicBezTo>
                      <a:pt x="518" y="109"/>
                      <a:pt x="518" y="109"/>
                      <a:pt x="518" y="109"/>
                    </a:cubicBezTo>
                    <a:cubicBezTo>
                      <a:pt x="519" y="110"/>
                      <a:pt x="519" y="110"/>
                      <a:pt x="519" y="110"/>
                    </a:cubicBezTo>
                    <a:cubicBezTo>
                      <a:pt x="523" y="110"/>
                      <a:pt x="523" y="110"/>
                      <a:pt x="523" y="110"/>
                    </a:cubicBezTo>
                    <a:cubicBezTo>
                      <a:pt x="520" y="113"/>
                      <a:pt x="520" y="113"/>
                      <a:pt x="520" y="113"/>
                    </a:cubicBezTo>
                    <a:cubicBezTo>
                      <a:pt x="522" y="116"/>
                      <a:pt x="522" y="116"/>
                      <a:pt x="522" y="116"/>
                    </a:cubicBezTo>
                    <a:cubicBezTo>
                      <a:pt x="521" y="119"/>
                      <a:pt x="521" y="119"/>
                      <a:pt x="521" y="119"/>
                    </a:cubicBezTo>
                    <a:cubicBezTo>
                      <a:pt x="516" y="120"/>
                      <a:pt x="516" y="120"/>
                      <a:pt x="516" y="120"/>
                    </a:cubicBezTo>
                    <a:cubicBezTo>
                      <a:pt x="509" y="125"/>
                      <a:pt x="509" y="125"/>
                      <a:pt x="509" y="125"/>
                    </a:cubicBezTo>
                    <a:cubicBezTo>
                      <a:pt x="500" y="129"/>
                      <a:pt x="500" y="129"/>
                      <a:pt x="500" y="129"/>
                    </a:cubicBezTo>
                    <a:cubicBezTo>
                      <a:pt x="500" y="131"/>
                      <a:pt x="500" y="131"/>
                      <a:pt x="500" y="131"/>
                    </a:cubicBezTo>
                    <a:cubicBezTo>
                      <a:pt x="502" y="132"/>
                      <a:pt x="502" y="132"/>
                      <a:pt x="502" y="132"/>
                    </a:cubicBezTo>
                    <a:cubicBezTo>
                      <a:pt x="502" y="134"/>
                      <a:pt x="502" y="134"/>
                      <a:pt x="502" y="134"/>
                    </a:cubicBezTo>
                    <a:cubicBezTo>
                      <a:pt x="498" y="134"/>
                      <a:pt x="498" y="134"/>
                      <a:pt x="498" y="134"/>
                    </a:cubicBezTo>
                    <a:cubicBezTo>
                      <a:pt x="493" y="134"/>
                      <a:pt x="493" y="134"/>
                      <a:pt x="493" y="134"/>
                    </a:cubicBezTo>
                    <a:cubicBezTo>
                      <a:pt x="490" y="135"/>
                      <a:pt x="490" y="135"/>
                      <a:pt x="490" y="135"/>
                    </a:cubicBezTo>
                    <a:cubicBezTo>
                      <a:pt x="487" y="135"/>
                      <a:pt x="487" y="135"/>
                      <a:pt x="487" y="135"/>
                    </a:cubicBezTo>
                    <a:cubicBezTo>
                      <a:pt x="486" y="137"/>
                      <a:pt x="486" y="137"/>
                      <a:pt x="486" y="137"/>
                    </a:cubicBezTo>
                    <a:cubicBezTo>
                      <a:pt x="482" y="135"/>
                      <a:pt x="482" y="135"/>
                      <a:pt x="482" y="135"/>
                    </a:cubicBezTo>
                    <a:cubicBezTo>
                      <a:pt x="475" y="135"/>
                      <a:pt x="475" y="135"/>
                      <a:pt x="475" y="135"/>
                    </a:cubicBezTo>
                    <a:cubicBezTo>
                      <a:pt x="473" y="137"/>
                      <a:pt x="473" y="137"/>
                      <a:pt x="473" y="137"/>
                    </a:cubicBezTo>
                    <a:cubicBezTo>
                      <a:pt x="470" y="137"/>
                      <a:pt x="470" y="137"/>
                      <a:pt x="470" y="137"/>
                    </a:cubicBezTo>
                    <a:cubicBezTo>
                      <a:pt x="467" y="139"/>
                      <a:pt x="467" y="139"/>
                      <a:pt x="467" y="139"/>
                    </a:cubicBezTo>
                    <a:cubicBezTo>
                      <a:pt x="466" y="143"/>
                      <a:pt x="466" y="143"/>
                      <a:pt x="466" y="143"/>
                    </a:cubicBezTo>
                    <a:cubicBezTo>
                      <a:pt x="467" y="144"/>
                      <a:pt x="467" y="144"/>
                      <a:pt x="467" y="144"/>
                    </a:cubicBezTo>
                    <a:cubicBezTo>
                      <a:pt x="470" y="143"/>
                      <a:pt x="470" y="143"/>
                      <a:pt x="470" y="143"/>
                    </a:cubicBezTo>
                    <a:cubicBezTo>
                      <a:pt x="472" y="145"/>
                      <a:pt x="472" y="145"/>
                      <a:pt x="472" y="145"/>
                    </a:cubicBezTo>
                    <a:cubicBezTo>
                      <a:pt x="480" y="143"/>
                      <a:pt x="480" y="143"/>
                      <a:pt x="480" y="143"/>
                    </a:cubicBezTo>
                    <a:cubicBezTo>
                      <a:pt x="482" y="143"/>
                      <a:pt x="482" y="143"/>
                      <a:pt x="482" y="143"/>
                    </a:cubicBezTo>
                    <a:cubicBezTo>
                      <a:pt x="483" y="141"/>
                      <a:pt x="483" y="141"/>
                      <a:pt x="483" y="141"/>
                    </a:cubicBezTo>
                    <a:cubicBezTo>
                      <a:pt x="486" y="143"/>
                      <a:pt x="486" y="143"/>
                      <a:pt x="486" y="143"/>
                    </a:cubicBezTo>
                    <a:cubicBezTo>
                      <a:pt x="490" y="142"/>
                      <a:pt x="490" y="142"/>
                      <a:pt x="490" y="142"/>
                    </a:cubicBezTo>
                    <a:cubicBezTo>
                      <a:pt x="489" y="139"/>
                      <a:pt x="489" y="139"/>
                      <a:pt x="489" y="139"/>
                    </a:cubicBezTo>
                    <a:cubicBezTo>
                      <a:pt x="492" y="142"/>
                      <a:pt x="492" y="142"/>
                      <a:pt x="492" y="142"/>
                    </a:cubicBezTo>
                    <a:cubicBezTo>
                      <a:pt x="493" y="140"/>
                      <a:pt x="493" y="140"/>
                      <a:pt x="493" y="140"/>
                    </a:cubicBezTo>
                    <a:cubicBezTo>
                      <a:pt x="494" y="144"/>
                      <a:pt x="494" y="144"/>
                      <a:pt x="494" y="144"/>
                    </a:cubicBezTo>
                    <a:cubicBezTo>
                      <a:pt x="497" y="141"/>
                      <a:pt x="497" y="141"/>
                      <a:pt x="497" y="141"/>
                    </a:cubicBezTo>
                    <a:cubicBezTo>
                      <a:pt x="498" y="142"/>
                      <a:pt x="498" y="142"/>
                      <a:pt x="498" y="142"/>
                    </a:cubicBezTo>
                    <a:cubicBezTo>
                      <a:pt x="497" y="145"/>
                      <a:pt x="497" y="145"/>
                      <a:pt x="497" y="145"/>
                    </a:cubicBezTo>
                    <a:cubicBezTo>
                      <a:pt x="499" y="147"/>
                      <a:pt x="499" y="147"/>
                      <a:pt x="499" y="147"/>
                    </a:cubicBezTo>
                    <a:cubicBezTo>
                      <a:pt x="499" y="150"/>
                      <a:pt x="499" y="150"/>
                      <a:pt x="499" y="150"/>
                    </a:cubicBezTo>
                    <a:cubicBezTo>
                      <a:pt x="502" y="150"/>
                      <a:pt x="502" y="150"/>
                      <a:pt x="502" y="150"/>
                    </a:cubicBezTo>
                    <a:cubicBezTo>
                      <a:pt x="505" y="150"/>
                      <a:pt x="505" y="150"/>
                      <a:pt x="505" y="150"/>
                    </a:cubicBezTo>
                    <a:cubicBezTo>
                      <a:pt x="502" y="153"/>
                      <a:pt x="502" y="153"/>
                      <a:pt x="502" y="153"/>
                    </a:cubicBezTo>
                    <a:cubicBezTo>
                      <a:pt x="502" y="155"/>
                      <a:pt x="502" y="155"/>
                      <a:pt x="502" y="155"/>
                    </a:cubicBezTo>
                    <a:cubicBezTo>
                      <a:pt x="504" y="156"/>
                      <a:pt x="504" y="156"/>
                      <a:pt x="504" y="156"/>
                    </a:cubicBezTo>
                    <a:cubicBezTo>
                      <a:pt x="504" y="157"/>
                      <a:pt x="504" y="157"/>
                      <a:pt x="504" y="157"/>
                    </a:cubicBezTo>
                    <a:cubicBezTo>
                      <a:pt x="507" y="159"/>
                      <a:pt x="507" y="159"/>
                      <a:pt x="507" y="159"/>
                    </a:cubicBezTo>
                    <a:cubicBezTo>
                      <a:pt x="509" y="158"/>
                      <a:pt x="509" y="158"/>
                      <a:pt x="509" y="158"/>
                    </a:cubicBezTo>
                    <a:cubicBezTo>
                      <a:pt x="511" y="158"/>
                      <a:pt x="511" y="158"/>
                      <a:pt x="511" y="158"/>
                    </a:cubicBezTo>
                    <a:cubicBezTo>
                      <a:pt x="512" y="159"/>
                      <a:pt x="512" y="159"/>
                      <a:pt x="512" y="159"/>
                    </a:cubicBezTo>
                    <a:cubicBezTo>
                      <a:pt x="517" y="162"/>
                      <a:pt x="517" y="162"/>
                      <a:pt x="517" y="162"/>
                    </a:cubicBezTo>
                    <a:cubicBezTo>
                      <a:pt x="526" y="162"/>
                      <a:pt x="526" y="162"/>
                      <a:pt x="526" y="162"/>
                    </a:cubicBezTo>
                    <a:cubicBezTo>
                      <a:pt x="531" y="166"/>
                      <a:pt x="531" y="166"/>
                      <a:pt x="531" y="166"/>
                    </a:cubicBezTo>
                    <a:cubicBezTo>
                      <a:pt x="534" y="166"/>
                      <a:pt x="534" y="166"/>
                      <a:pt x="534" y="166"/>
                    </a:cubicBezTo>
                    <a:cubicBezTo>
                      <a:pt x="533" y="165"/>
                      <a:pt x="533" y="165"/>
                      <a:pt x="533" y="165"/>
                    </a:cubicBezTo>
                    <a:cubicBezTo>
                      <a:pt x="533" y="163"/>
                      <a:pt x="533" y="163"/>
                      <a:pt x="533" y="163"/>
                    </a:cubicBezTo>
                    <a:cubicBezTo>
                      <a:pt x="536" y="163"/>
                      <a:pt x="536" y="163"/>
                      <a:pt x="536" y="163"/>
                    </a:cubicBezTo>
                    <a:cubicBezTo>
                      <a:pt x="533" y="161"/>
                      <a:pt x="533" y="161"/>
                      <a:pt x="533" y="161"/>
                    </a:cubicBezTo>
                    <a:cubicBezTo>
                      <a:pt x="532" y="158"/>
                      <a:pt x="532" y="158"/>
                      <a:pt x="532" y="158"/>
                    </a:cubicBezTo>
                    <a:cubicBezTo>
                      <a:pt x="530" y="158"/>
                      <a:pt x="530" y="158"/>
                      <a:pt x="530" y="158"/>
                    </a:cubicBezTo>
                    <a:cubicBezTo>
                      <a:pt x="527" y="156"/>
                      <a:pt x="527" y="156"/>
                      <a:pt x="527" y="156"/>
                    </a:cubicBezTo>
                    <a:cubicBezTo>
                      <a:pt x="526" y="153"/>
                      <a:pt x="526" y="153"/>
                      <a:pt x="526" y="153"/>
                    </a:cubicBezTo>
                    <a:cubicBezTo>
                      <a:pt x="525" y="154"/>
                      <a:pt x="525" y="154"/>
                      <a:pt x="525" y="154"/>
                    </a:cubicBezTo>
                    <a:cubicBezTo>
                      <a:pt x="524" y="152"/>
                      <a:pt x="524" y="152"/>
                      <a:pt x="524" y="152"/>
                    </a:cubicBezTo>
                    <a:cubicBezTo>
                      <a:pt x="522" y="150"/>
                      <a:pt x="522" y="150"/>
                      <a:pt x="522" y="150"/>
                    </a:cubicBezTo>
                    <a:cubicBezTo>
                      <a:pt x="527" y="150"/>
                      <a:pt x="527" y="150"/>
                      <a:pt x="527" y="150"/>
                    </a:cubicBezTo>
                    <a:cubicBezTo>
                      <a:pt x="528" y="152"/>
                      <a:pt x="528" y="152"/>
                      <a:pt x="528" y="152"/>
                    </a:cubicBezTo>
                    <a:cubicBezTo>
                      <a:pt x="531" y="150"/>
                      <a:pt x="531" y="150"/>
                      <a:pt x="531" y="150"/>
                    </a:cubicBezTo>
                    <a:cubicBezTo>
                      <a:pt x="532" y="152"/>
                      <a:pt x="532" y="152"/>
                      <a:pt x="532" y="152"/>
                    </a:cubicBezTo>
                    <a:cubicBezTo>
                      <a:pt x="533" y="155"/>
                      <a:pt x="533" y="155"/>
                      <a:pt x="533" y="155"/>
                    </a:cubicBezTo>
                    <a:cubicBezTo>
                      <a:pt x="535" y="152"/>
                      <a:pt x="535" y="152"/>
                      <a:pt x="535" y="152"/>
                    </a:cubicBezTo>
                    <a:cubicBezTo>
                      <a:pt x="535" y="155"/>
                      <a:pt x="535" y="155"/>
                      <a:pt x="535" y="155"/>
                    </a:cubicBezTo>
                    <a:cubicBezTo>
                      <a:pt x="537" y="156"/>
                      <a:pt x="537" y="156"/>
                      <a:pt x="537" y="156"/>
                    </a:cubicBezTo>
                    <a:cubicBezTo>
                      <a:pt x="540" y="157"/>
                      <a:pt x="540" y="157"/>
                      <a:pt x="540" y="157"/>
                    </a:cubicBezTo>
                    <a:cubicBezTo>
                      <a:pt x="543" y="159"/>
                      <a:pt x="543" y="159"/>
                      <a:pt x="543" y="159"/>
                    </a:cubicBezTo>
                    <a:cubicBezTo>
                      <a:pt x="543" y="162"/>
                      <a:pt x="543" y="162"/>
                      <a:pt x="543" y="162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5" y="158"/>
                      <a:pt x="545" y="158"/>
                      <a:pt x="545" y="158"/>
                    </a:cubicBezTo>
                    <a:cubicBezTo>
                      <a:pt x="546" y="157"/>
                      <a:pt x="546" y="157"/>
                      <a:pt x="546" y="157"/>
                    </a:cubicBezTo>
                    <a:cubicBezTo>
                      <a:pt x="547" y="159"/>
                      <a:pt x="547" y="159"/>
                      <a:pt x="547" y="159"/>
                    </a:cubicBezTo>
                    <a:cubicBezTo>
                      <a:pt x="548" y="158"/>
                      <a:pt x="548" y="158"/>
                      <a:pt x="548" y="158"/>
                    </a:cubicBezTo>
                    <a:cubicBezTo>
                      <a:pt x="547" y="156"/>
                      <a:pt x="547" y="156"/>
                      <a:pt x="547" y="156"/>
                    </a:cubicBezTo>
                    <a:cubicBezTo>
                      <a:pt x="547" y="152"/>
                      <a:pt x="547" y="152"/>
                      <a:pt x="547" y="152"/>
                    </a:cubicBezTo>
                    <a:cubicBezTo>
                      <a:pt x="548" y="150"/>
                      <a:pt x="548" y="150"/>
                      <a:pt x="548" y="150"/>
                    </a:cubicBezTo>
                    <a:cubicBezTo>
                      <a:pt x="550" y="153"/>
                      <a:pt x="550" y="153"/>
                      <a:pt x="550" y="153"/>
                    </a:cubicBezTo>
                    <a:cubicBezTo>
                      <a:pt x="551" y="151"/>
                      <a:pt x="551" y="151"/>
                      <a:pt x="551" y="151"/>
                    </a:cubicBezTo>
                    <a:cubicBezTo>
                      <a:pt x="552" y="152"/>
                      <a:pt x="552" y="152"/>
                      <a:pt x="552" y="152"/>
                    </a:cubicBezTo>
                    <a:cubicBezTo>
                      <a:pt x="552" y="148"/>
                      <a:pt x="552" y="148"/>
                      <a:pt x="552" y="148"/>
                    </a:cubicBezTo>
                    <a:cubicBezTo>
                      <a:pt x="550" y="146"/>
                      <a:pt x="550" y="146"/>
                      <a:pt x="550" y="146"/>
                    </a:cubicBezTo>
                    <a:cubicBezTo>
                      <a:pt x="553" y="145"/>
                      <a:pt x="553" y="145"/>
                      <a:pt x="553" y="145"/>
                    </a:cubicBezTo>
                    <a:cubicBezTo>
                      <a:pt x="551" y="142"/>
                      <a:pt x="551" y="142"/>
                      <a:pt x="551" y="142"/>
                    </a:cubicBezTo>
                    <a:cubicBezTo>
                      <a:pt x="553" y="141"/>
                      <a:pt x="553" y="141"/>
                      <a:pt x="553" y="141"/>
                    </a:cubicBezTo>
                    <a:cubicBezTo>
                      <a:pt x="549" y="141"/>
                      <a:pt x="549" y="141"/>
                      <a:pt x="549" y="141"/>
                    </a:cubicBezTo>
                    <a:cubicBezTo>
                      <a:pt x="549" y="139"/>
                      <a:pt x="549" y="139"/>
                      <a:pt x="549" y="139"/>
                    </a:cubicBezTo>
                    <a:cubicBezTo>
                      <a:pt x="546" y="138"/>
                      <a:pt x="546" y="138"/>
                      <a:pt x="546" y="138"/>
                    </a:cubicBezTo>
                    <a:cubicBezTo>
                      <a:pt x="543" y="138"/>
                      <a:pt x="543" y="138"/>
                      <a:pt x="543" y="138"/>
                    </a:cubicBezTo>
                    <a:cubicBezTo>
                      <a:pt x="543" y="133"/>
                      <a:pt x="543" y="133"/>
                      <a:pt x="543" y="133"/>
                    </a:cubicBezTo>
                    <a:cubicBezTo>
                      <a:pt x="540" y="132"/>
                      <a:pt x="540" y="132"/>
                      <a:pt x="540" y="132"/>
                    </a:cubicBezTo>
                    <a:cubicBezTo>
                      <a:pt x="540" y="129"/>
                      <a:pt x="540" y="129"/>
                      <a:pt x="540" y="129"/>
                    </a:cubicBezTo>
                    <a:cubicBezTo>
                      <a:pt x="541" y="127"/>
                      <a:pt x="541" y="127"/>
                      <a:pt x="541" y="127"/>
                    </a:cubicBezTo>
                    <a:cubicBezTo>
                      <a:pt x="543" y="130"/>
                      <a:pt x="543" y="130"/>
                      <a:pt x="543" y="130"/>
                    </a:cubicBezTo>
                    <a:cubicBezTo>
                      <a:pt x="546" y="128"/>
                      <a:pt x="546" y="128"/>
                      <a:pt x="546" y="128"/>
                    </a:cubicBezTo>
                    <a:cubicBezTo>
                      <a:pt x="546" y="125"/>
                      <a:pt x="546" y="125"/>
                      <a:pt x="546" y="125"/>
                    </a:cubicBezTo>
                    <a:cubicBezTo>
                      <a:pt x="548" y="126"/>
                      <a:pt x="548" y="126"/>
                      <a:pt x="548" y="126"/>
                    </a:cubicBezTo>
                    <a:cubicBezTo>
                      <a:pt x="552" y="124"/>
                      <a:pt x="552" y="124"/>
                      <a:pt x="552" y="124"/>
                    </a:cubicBezTo>
                    <a:cubicBezTo>
                      <a:pt x="552" y="127"/>
                      <a:pt x="552" y="127"/>
                      <a:pt x="552" y="127"/>
                    </a:cubicBezTo>
                    <a:cubicBezTo>
                      <a:pt x="555" y="128"/>
                      <a:pt x="555" y="128"/>
                      <a:pt x="555" y="128"/>
                    </a:cubicBezTo>
                    <a:cubicBezTo>
                      <a:pt x="560" y="126"/>
                      <a:pt x="560" y="126"/>
                      <a:pt x="560" y="126"/>
                    </a:cubicBezTo>
                    <a:cubicBezTo>
                      <a:pt x="556" y="130"/>
                      <a:pt x="556" y="130"/>
                      <a:pt x="556" y="130"/>
                    </a:cubicBezTo>
                    <a:cubicBezTo>
                      <a:pt x="565" y="127"/>
                      <a:pt x="565" y="127"/>
                      <a:pt x="565" y="127"/>
                    </a:cubicBezTo>
                    <a:cubicBezTo>
                      <a:pt x="557" y="131"/>
                      <a:pt x="557" y="131"/>
                      <a:pt x="557" y="131"/>
                    </a:cubicBezTo>
                    <a:cubicBezTo>
                      <a:pt x="559" y="132"/>
                      <a:pt x="559" y="132"/>
                      <a:pt x="559" y="132"/>
                    </a:cubicBezTo>
                    <a:cubicBezTo>
                      <a:pt x="557" y="133"/>
                      <a:pt x="557" y="133"/>
                      <a:pt x="557" y="133"/>
                    </a:cubicBezTo>
                    <a:cubicBezTo>
                      <a:pt x="559" y="137"/>
                      <a:pt x="559" y="137"/>
                      <a:pt x="559" y="137"/>
                    </a:cubicBezTo>
                    <a:cubicBezTo>
                      <a:pt x="561" y="136"/>
                      <a:pt x="561" y="136"/>
                      <a:pt x="561" y="136"/>
                    </a:cubicBezTo>
                    <a:cubicBezTo>
                      <a:pt x="562" y="138"/>
                      <a:pt x="562" y="138"/>
                      <a:pt x="562" y="138"/>
                    </a:cubicBezTo>
                    <a:cubicBezTo>
                      <a:pt x="565" y="138"/>
                      <a:pt x="565" y="138"/>
                      <a:pt x="565" y="138"/>
                    </a:cubicBezTo>
                    <a:cubicBezTo>
                      <a:pt x="566" y="135"/>
                      <a:pt x="566" y="135"/>
                      <a:pt x="566" y="135"/>
                    </a:cubicBezTo>
                    <a:cubicBezTo>
                      <a:pt x="568" y="132"/>
                      <a:pt x="568" y="132"/>
                      <a:pt x="568" y="132"/>
                    </a:cubicBezTo>
                    <a:cubicBezTo>
                      <a:pt x="571" y="133"/>
                      <a:pt x="571" y="133"/>
                      <a:pt x="571" y="133"/>
                    </a:cubicBezTo>
                    <a:cubicBezTo>
                      <a:pt x="576" y="131"/>
                      <a:pt x="576" y="131"/>
                      <a:pt x="576" y="131"/>
                    </a:cubicBezTo>
                    <a:cubicBezTo>
                      <a:pt x="579" y="128"/>
                      <a:pt x="579" y="128"/>
                      <a:pt x="579" y="128"/>
                    </a:cubicBezTo>
                    <a:cubicBezTo>
                      <a:pt x="575" y="128"/>
                      <a:pt x="575" y="128"/>
                      <a:pt x="575" y="128"/>
                    </a:cubicBezTo>
                    <a:cubicBezTo>
                      <a:pt x="578" y="127"/>
                      <a:pt x="578" y="127"/>
                      <a:pt x="578" y="127"/>
                    </a:cubicBezTo>
                    <a:cubicBezTo>
                      <a:pt x="584" y="126"/>
                      <a:pt x="584" y="126"/>
                      <a:pt x="584" y="126"/>
                    </a:cubicBezTo>
                    <a:cubicBezTo>
                      <a:pt x="584" y="124"/>
                      <a:pt x="584" y="124"/>
                      <a:pt x="584" y="124"/>
                    </a:cubicBezTo>
                    <a:cubicBezTo>
                      <a:pt x="588" y="123"/>
                      <a:pt x="588" y="123"/>
                      <a:pt x="588" y="123"/>
                    </a:cubicBezTo>
                    <a:cubicBezTo>
                      <a:pt x="584" y="121"/>
                      <a:pt x="584" y="121"/>
                      <a:pt x="584" y="121"/>
                    </a:cubicBezTo>
                    <a:lnTo>
                      <a:pt x="580" y="122"/>
                    </a:lnTo>
                    <a:close/>
                    <a:moveTo>
                      <a:pt x="499" y="99"/>
                    </a:moveTo>
                    <a:cubicBezTo>
                      <a:pt x="499" y="98"/>
                      <a:pt x="499" y="98"/>
                      <a:pt x="499" y="98"/>
                    </a:cubicBezTo>
                    <a:cubicBezTo>
                      <a:pt x="495" y="99"/>
                      <a:pt x="495" y="99"/>
                      <a:pt x="495" y="99"/>
                    </a:cubicBezTo>
                    <a:cubicBezTo>
                      <a:pt x="497" y="100"/>
                      <a:pt x="497" y="100"/>
                      <a:pt x="497" y="100"/>
                    </a:cubicBezTo>
                    <a:lnTo>
                      <a:pt x="499" y="99"/>
                    </a:lnTo>
                    <a:close/>
                    <a:moveTo>
                      <a:pt x="504" y="284"/>
                    </a:moveTo>
                    <a:cubicBezTo>
                      <a:pt x="507" y="284"/>
                      <a:pt x="507" y="284"/>
                      <a:pt x="507" y="284"/>
                    </a:cubicBezTo>
                    <a:cubicBezTo>
                      <a:pt x="507" y="281"/>
                      <a:pt x="507" y="281"/>
                      <a:pt x="507" y="281"/>
                    </a:cubicBezTo>
                    <a:cubicBezTo>
                      <a:pt x="504" y="280"/>
                      <a:pt x="504" y="280"/>
                      <a:pt x="504" y="280"/>
                    </a:cubicBezTo>
                    <a:cubicBezTo>
                      <a:pt x="503" y="279"/>
                      <a:pt x="503" y="279"/>
                      <a:pt x="503" y="279"/>
                    </a:cubicBezTo>
                    <a:cubicBezTo>
                      <a:pt x="499" y="278"/>
                      <a:pt x="499" y="278"/>
                      <a:pt x="499" y="278"/>
                    </a:cubicBezTo>
                    <a:cubicBezTo>
                      <a:pt x="495" y="276"/>
                      <a:pt x="495" y="276"/>
                      <a:pt x="495" y="276"/>
                    </a:cubicBezTo>
                    <a:cubicBezTo>
                      <a:pt x="489" y="276"/>
                      <a:pt x="489" y="276"/>
                      <a:pt x="489" y="276"/>
                    </a:cubicBezTo>
                    <a:cubicBezTo>
                      <a:pt x="489" y="277"/>
                      <a:pt x="489" y="277"/>
                      <a:pt x="489" y="277"/>
                    </a:cubicBezTo>
                    <a:cubicBezTo>
                      <a:pt x="493" y="279"/>
                      <a:pt x="493" y="279"/>
                      <a:pt x="493" y="279"/>
                    </a:cubicBezTo>
                    <a:cubicBezTo>
                      <a:pt x="495" y="281"/>
                      <a:pt x="495" y="281"/>
                      <a:pt x="495" y="281"/>
                    </a:cubicBezTo>
                    <a:cubicBezTo>
                      <a:pt x="499" y="283"/>
                      <a:pt x="499" y="283"/>
                      <a:pt x="499" y="283"/>
                    </a:cubicBezTo>
                    <a:lnTo>
                      <a:pt x="504" y="284"/>
                    </a:lnTo>
                    <a:close/>
                    <a:moveTo>
                      <a:pt x="26" y="248"/>
                    </a:moveTo>
                    <a:cubicBezTo>
                      <a:pt x="24" y="252"/>
                      <a:pt x="24" y="252"/>
                      <a:pt x="24" y="252"/>
                    </a:cubicBezTo>
                    <a:cubicBezTo>
                      <a:pt x="27" y="248"/>
                      <a:pt x="27" y="248"/>
                      <a:pt x="27" y="248"/>
                    </a:cubicBezTo>
                    <a:cubicBezTo>
                      <a:pt x="27" y="248"/>
                      <a:pt x="27" y="248"/>
                      <a:pt x="27" y="248"/>
                    </a:cubicBezTo>
                    <a:lnTo>
                      <a:pt x="26" y="248"/>
                    </a:lnTo>
                    <a:close/>
                    <a:moveTo>
                      <a:pt x="338" y="316"/>
                    </a:moveTo>
                    <a:cubicBezTo>
                      <a:pt x="337" y="313"/>
                      <a:pt x="337" y="313"/>
                      <a:pt x="337" y="313"/>
                    </a:cubicBezTo>
                    <a:cubicBezTo>
                      <a:pt x="336" y="314"/>
                      <a:pt x="336" y="314"/>
                      <a:pt x="336" y="314"/>
                    </a:cubicBezTo>
                    <a:cubicBezTo>
                      <a:pt x="333" y="313"/>
                      <a:pt x="333" y="313"/>
                      <a:pt x="333" y="313"/>
                    </a:cubicBezTo>
                    <a:cubicBezTo>
                      <a:pt x="325" y="313"/>
                      <a:pt x="325" y="313"/>
                      <a:pt x="325" y="313"/>
                    </a:cubicBezTo>
                    <a:cubicBezTo>
                      <a:pt x="325" y="314"/>
                      <a:pt x="325" y="314"/>
                      <a:pt x="325" y="314"/>
                    </a:cubicBezTo>
                    <a:cubicBezTo>
                      <a:pt x="337" y="318"/>
                      <a:pt x="337" y="318"/>
                      <a:pt x="337" y="318"/>
                    </a:cubicBezTo>
                    <a:lnTo>
                      <a:pt x="338" y="316"/>
                    </a:lnTo>
                    <a:close/>
                    <a:moveTo>
                      <a:pt x="21" y="236"/>
                    </a:moveTo>
                    <a:cubicBezTo>
                      <a:pt x="21" y="239"/>
                      <a:pt x="21" y="239"/>
                      <a:pt x="21" y="239"/>
                    </a:cubicBezTo>
                    <a:cubicBezTo>
                      <a:pt x="23" y="236"/>
                      <a:pt x="23" y="236"/>
                      <a:pt x="23" y="236"/>
                    </a:cubicBezTo>
                    <a:lnTo>
                      <a:pt x="21" y="236"/>
                    </a:lnTo>
                    <a:close/>
                    <a:moveTo>
                      <a:pt x="27" y="255"/>
                    </a:moveTo>
                    <a:cubicBezTo>
                      <a:pt x="28" y="252"/>
                      <a:pt x="28" y="252"/>
                      <a:pt x="28" y="252"/>
                    </a:cubicBezTo>
                    <a:cubicBezTo>
                      <a:pt x="25" y="255"/>
                      <a:pt x="25" y="255"/>
                      <a:pt x="25" y="255"/>
                    </a:cubicBezTo>
                    <a:cubicBezTo>
                      <a:pt x="24" y="257"/>
                      <a:pt x="24" y="257"/>
                      <a:pt x="24" y="257"/>
                    </a:cubicBezTo>
                    <a:lnTo>
                      <a:pt x="27" y="255"/>
                    </a:lnTo>
                    <a:close/>
                    <a:moveTo>
                      <a:pt x="24" y="235"/>
                    </a:moveTo>
                    <a:cubicBezTo>
                      <a:pt x="24" y="235"/>
                      <a:pt x="24" y="235"/>
                      <a:pt x="24" y="235"/>
                    </a:cubicBezTo>
                    <a:cubicBezTo>
                      <a:pt x="23" y="240"/>
                      <a:pt x="23" y="240"/>
                      <a:pt x="23" y="240"/>
                    </a:cubicBezTo>
                    <a:cubicBezTo>
                      <a:pt x="23" y="244"/>
                      <a:pt x="23" y="244"/>
                      <a:pt x="23" y="244"/>
                    </a:cubicBezTo>
                    <a:cubicBezTo>
                      <a:pt x="24" y="247"/>
                      <a:pt x="24" y="247"/>
                      <a:pt x="24" y="247"/>
                    </a:cubicBezTo>
                    <a:cubicBezTo>
                      <a:pt x="26" y="245"/>
                      <a:pt x="26" y="245"/>
                      <a:pt x="26" y="245"/>
                    </a:cubicBezTo>
                    <a:cubicBezTo>
                      <a:pt x="26" y="243"/>
                      <a:pt x="26" y="243"/>
                      <a:pt x="26" y="243"/>
                    </a:cubicBezTo>
                    <a:cubicBezTo>
                      <a:pt x="25" y="241"/>
                      <a:pt x="25" y="241"/>
                      <a:pt x="25" y="241"/>
                    </a:cubicBezTo>
                    <a:lnTo>
                      <a:pt x="24" y="235"/>
                    </a:lnTo>
                    <a:close/>
                    <a:moveTo>
                      <a:pt x="21" y="246"/>
                    </a:moveTo>
                    <a:cubicBezTo>
                      <a:pt x="21" y="241"/>
                      <a:pt x="21" y="241"/>
                      <a:pt x="21" y="241"/>
                    </a:cubicBezTo>
                    <a:cubicBezTo>
                      <a:pt x="20" y="242"/>
                      <a:pt x="20" y="242"/>
                      <a:pt x="20" y="242"/>
                    </a:cubicBezTo>
                    <a:lnTo>
                      <a:pt x="21" y="246"/>
                    </a:lnTo>
                    <a:close/>
                    <a:moveTo>
                      <a:pt x="117" y="100"/>
                    </a:moveTo>
                    <a:cubicBezTo>
                      <a:pt x="117" y="99"/>
                      <a:pt x="117" y="99"/>
                      <a:pt x="117" y="99"/>
                    </a:cubicBezTo>
                    <a:cubicBezTo>
                      <a:pt x="116" y="99"/>
                      <a:pt x="116" y="99"/>
                      <a:pt x="116" y="99"/>
                    </a:cubicBezTo>
                    <a:cubicBezTo>
                      <a:pt x="115" y="99"/>
                      <a:pt x="115" y="99"/>
                      <a:pt x="115" y="99"/>
                    </a:cubicBezTo>
                    <a:cubicBezTo>
                      <a:pt x="115" y="100"/>
                      <a:pt x="115" y="100"/>
                      <a:pt x="115" y="100"/>
                    </a:cubicBezTo>
                    <a:lnTo>
                      <a:pt x="117" y="100"/>
                    </a:lnTo>
                    <a:close/>
                    <a:moveTo>
                      <a:pt x="1" y="247"/>
                    </a:moveTo>
                    <a:cubicBezTo>
                      <a:pt x="0" y="249"/>
                      <a:pt x="0" y="249"/>
                      <a:pt x="0" y="249"/>
                    </a:cubicBezTo>
                    <a:cubicBezTo>
                      <a:pt x="1" y="253"/>
                      <a:pt x="1" y="253"/>
                      <a:pt x="1" y="253"/>
                    </a:cubicBezTo>
                    <a:cubicBezTo>
                      <a:pt x="2" y="254"/>
                      <a:pt x="2" y="254"/>
                      <a:pt x="2" y="254"/>
                    </a:cubicBezTo>
                    <a:cubicBezTo>
                      <a:pt x="2" y="255"/>
                      <a:pt x="2" y="255"/>
                      <a:pt x="2" y="255"/>
                    </a:cubicBezTo>
                    <a:cubicBezTo>
                      <a:pt x="3" y="256"/>
                      <a:pt x="3" y="256"/>
                      <a:pt x="3" y="256"/>
                    </a:cubicBezTo>
                    <a:cubicBezTo>
                      <a:pt x="5" y="254"/>
                      <a:pt x="5" y="254"/>
                      <a:pt x="5" y="254"/>
                    </a:cubicBezTo>
                    <a:cubicBezTo>
                      <a:pt x="3" y="251"/>
                      <a:pt x="3" y="251"/>
                      <a:pt x="3" y="251"/>
                    </a:cubicBezTo>
                    <a:cubicBezTo>
                      <a:pt x="3" y="250"/>
                      <a:pt x="3" y="250"/>
                      <a:pt x="3" y="250"/>
                    </a:cubicBezTo>
                    <a:cubicBezTo>
                      <a:pt x="5" y="250"/>
                      <a:pt x="5" y="250"/>
                      <a:pt x="5" y="250"/>
                    </a:cubicBezTo>
                    <a:cubicBezTo>
                      <a:pt x="6" y="249"/>
                      <a:pt x="6" y="249"/>
                      <a:pt x="6" y="249"/>
                    </a:cubicBezTo>
                    <a:cubicBezTo>
                      <a:pt x="4" y="248"/>
                      <a:pt x="4" y="248"/>
                      <a:pt x="4" y="248"/>
                    </a:cubicBezTo>
                    <a:cubicBezTo>
                      <a:pt x="6" y="248"/>
                      <a:pt x="6" y="248"/>
                      <a:pt x="6" y="248"/>
                    </a:cubicBezTo>
                    <a:cubicBezTo>
                      <a:pt x="7" y="245"/>
                      <a:pt x="7" y="245"/>
                      <a:pt x="7" y="245"/>
                    </a:cubicBezTo>
                    <a:cubicBezTo>
                      <a:pt x="3" y="247"/>
                      <a:pt x="3" y="247"/>
                      <a:pt x="3" y="247"/>
                    </a:cubicBezTo>
                    <a:lnTo>
                      <a:pt x="1" y="247"/>
                    </a:lnTo>
                    <a:close/>
                    <a:moveTo>
                      <a:pt x="13" y="236"/>
                    </a:moveTo>
                    <a:cubicBezTo>
                      <a:pt x="9" y="239"/>
                      <a:pt x="9" y="239"/>
                      <a:pt x="9" y="239"/>
                    </a:cubicBezTo>
                    <a:cubicBezTo>
                      <a:pt x="6" y="240"/>
                      <a:pt x="6" y="240"/>
                      <a:pt x="6" y="240"/>
                    </a:cubicBezTo>
                    <a:cubicBezTo>
                      <a:pt x="6" y="239"/>
                      <a:pt x="6" y="239"/>
                      <a:pt x="6" y="239"/>
                    </a:cubicBezTo>
                    <a:cubicBezTo>
                      <a:pt x="10" y="238"/>
                      <a:pt x="10" y="238"/>
                      <a:pt x="10" y="238"/>
                    </a:cubicBezTo>
                    <a:cubicBezTo>
                      <a:pt x="11" y="236"/>
                      <a:pt x="11" y="236"/>
                      <a:pt x="11" y="236"/>
                    </a:cubicBezTo>
                    <a:cubicBezTo>
                      <a:pt x="9" y="236"/>
                      <a:pt x="9" y="236"/>
                      <a:pt x="9" y="236"/>
                    </a:cubicBezTo>
                    <a:cubicBezTo>
                      <a:pt x="7" y="235"/>
                      <a:pt x="7" y="235"/>
                      <a:pt x="7" y="235"/>
                    </a:cubicBezTo>
                    <a:cubicBezTo>
                      <a:pt x="5" y="237"/>
                      <a:pt x="5" y="237"/>
                      <a:pt x="5" y="237"/>
                    </a:cubicBezTo>
                    <a:cubicBezTo>
                      <a:pt x="5" y="238"/>
                      <a:pt x="5" y="238"/>
                      <a:pt x="5" y="238"/>
                    </a:cubicBezTo>
                    <a:cubicBezTo>
                      <a:pt x="2" y="242"/>
                      <a:pt x="2" y="242"/>
                      <a:pt x="2" y="242"/>
                    </a:cubicBezTo>
                    <a:cubicBezTo>
                      <a:pt x="3" y="243"/>
                      <a:pt x="3" y="243"/>
                      <a:pt x="3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1" y="246"/>
                      <a:pt x="1" y="246"/>
                      <a:pt x="1" y="246"/>
                    </a:cubicBezTo>
                    <a:cubicBezTo>
                      <a:pt x="5" y="245"/>
                      <a:pt x="5" y="245"/>
                      <a:pt x="5" y="245"/>
                    </a:cubicBezTo>
                    <a:cubicBezTo>
                      <a:pt x="6" y="244"/>
                      <a:pt x="6" y="244"/>
                      <a:pt x="6" y="244"/>
                    </a:cubicBezTo>
                    <a:cubicBezTo>
                      <a:pt x="12" y="239"/>
                      <a:pt x="12" y="239"/>
                      <a:pt x="12" y="239"/>
                    </a:cubicBezTo>
                    <a:cubicBezTo>
                      <a:pt x="15" y="236"/>
                      <a:pt x="15" y="236"/>
                      <a:pt x="15" y="236"/>
                    </a:cubicBezTo>
                    <a:lnTo>
                      <a:pt x="13" y="236"/>
                    </a:lnTo>
                    <a:close/>
                    <a:moveTo>
                      <a:pt x="30" y="282"/>
                    </a:moveTo>
                    <a:cubicBezTo>
                      <a:pt x="30" y="281"/>
                      <a:pt x="30" y="281"/>
                      <a:pt x="30" y="281"/>
                    </a:cubicBezTo>
                    <a:cubicBezTo>
                      <a:pt x="32" y="280"/>
                      <a:pt x="32" y="280"/>
                      <a:pt x="32" y="280"/>
                    </a:cubicBezTo>
                    <a:cubicBezTo>
                      <a:pt x="31" y="277"/>
                      <a:pt x="31" y="277"/>
                      <a:pt x="31" y="277"/>
                    </a:cubicBezTo>
                    <a:cubicBezTo>
                      <a:pt x="32" y="274"/>
                      <a:pt x="32" y="274"/>
                      <a:pt x="32" y="274"/>
                    </a:cubicBezTo>
                    <a:cubicBezTo>
                      <a:pt x="31" y="273"/>
                      <a:pt x="31" y="273"/>
                      <a:pt x="31" y="273"/>
                    </a:cubicBezTo>
                    <a:cubicBezTo>
                      <a:pt x="28" y="273"/>
                      <a:pt x="28" y="273"/>
                      <a:pt x="28" y="273"/>
                    </a:cubicBezTo>
                    <a:cubicBezTo>
                      <a:pt x="24" y="272"/>
                      <a:pt x="24" y="272"/>
                      <a:pt x="24" y="272"/>
                    </a:cubicBezTo>
                    <a:cubicBezTo>
                      <a:pt x="23" y="269"/>
                      <a:pt x="23" y="269"/>
                      <a:pt x="23" y="269"/>
                    </a:cubicBezTo>
                    <a:cubicBezTo>
                      <a:pt x="19" y="268"/>
                      <a:pt x="19" y="268"/>
                      <a:pt x="19" y="268"/>
                    </a:cubicBezTo>
                    <a:cubicBezTo>
                      <a:pt x="18" y="267"/>
                      <a:pt x="18" y="267"/>
                      <a:pt x="18" y="267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13" y="269"/>
                      <a:pt x="13" y="269"/>
                      <a:pt x="13" y="269"/>
                    </a:cubicBezTo>
                    <a:cubicBezTo>
                      <a:pt x="14" y="271"/>
                      <a:pt x="14" y="271"/>
                      <a:pt x="14" y="271"/>
                    </a:cubicBezTo>
                    <a:cubicBezTo>
                      <a:pt x="14" y="273"/>
                      <a:pt x="14" y="273"/>
                      <a:pt x="14" y="273"/>
                    </a:cubicBezTo>
                    <a:cubicBezTo>
                      <a:pt x="17" y="274"/>
                      <a:pt x="17" y="274"/>
                      <a:pt x="17" y="274"/>
                    </a:cubicBezTo>
                    <a:cubicBezTo>
                      <a:pt x="16" y="275"/>
                      <a:pt x="16" y="275"/>
                      <a:pt x="16" y="275"/>
                    </a:cubicBezTo>
                    <a:cubicBezTo>
                      <a:pt x="17" y="277"/>
                      <a:pt x="17" y="277"/>
                      <a:pt x="17" y="277"/>
                    </a:cubicBezTo>
                    <a:cubicBezTo>
                      <a:pt x="17" y="279"/>
                      <a:pt x="17" y="279"/>
                      <a:pt x="17" y="279"/>
                    </a:cubicBezTo>
                    <a:cubicBezTo>
                      <a:pt x="21" y="280"/>
                      <a:pt x="21" y="280"/>
                      <a:pt x="21" y="280"/>
                    </a:cubicBezTo>
                    <a:cubicBezTo>
                      <a:pt x="19" y="281"/>
                      <a:pt x="19" y="281"/>
                      <a:pt x="19" y="281"/>
                    </a:cubicBezTo>
                    <a:cubicBezTo>
                      <a:pt x="19" y="284"/>
                      <a:pt x="19" y="284"/>
                      <a:pt x="19" y="284"/>
                    </a:cubicBezTo>
                    <a:cubicBezTo>
                      <a:pt x="20" y="286"/>
                      <a:pt x="20" y="286"/>
                      <a:pt x="20" y="286"/>
                    </a:cubicBezTo>
                    <a:cubicBezTo>
                      <a:pt x="25" y="285"/>
                      <a:pt x="25" y="285"/>
                      <a:pt x="25" y="285"/>
                    </a:cubicBezTo>
                    <a:cubicBezTo>
                      <a:pt x="26" y="283"/>
                      <a:pt x="26" y="283"/>
                      <a:pt x="26" y="283"/>
                    </a:cubicBezTo>
                    <a:cubicBezTo>
                      <a:pt x="27" y="285"/>
                      <a:pt x="27" y="285"/>
                      <a:pt x="27" y="285"/>
                    </a:cubicBezTo>
                    <a:cubicBezTo>
                      <a:pt x="23" y="288"/>
                      <a:pt x="23" y="288"/>
                      <a:pt x="23" y="288"/>
                    </a:cubicBezTo>
                    <a:cubicBezTo>
                      <a:pt x="27" y="291"/>
                      <a:pt x="27" y="291"/>
                      <a:pt x="27" y="291"/>
                    </a:cubicBezTo>
                    <a:cubicBezTo>
                      <a:pt x="33" y="291"/>
                      <a:pt x="33" y="291"/>
                      <a:pt x="33" y="291"/>
                    </a:cubicBezTo>
                    <a:cubicBezTo>
                      <a:pt x="34" y="290"/>
                      <a:pt x="34" y="290"/>
                      <a:pt x="34" y="290"/>
                    </a:cubicBezTo>
                    <a:cubicBezTo>
                      <a:pt x="34" y="288"/>
                      <a:pt x="34" y="288"/>
                      <a:pt x="34" y="288"/>
                    </a:cubicBezTo>
                    <a:cubicBezTo>
                      <a:pt x="34" y="287"/>
                      <a:pt x="34" y="287"/>
                      <a:pt x="34" y="287"/>
                    </a:cubicBezTo>
                    <a:cubicBezTo>
                      <a:pt x="35" y="284"/>
                      <a:pt x="35" y="284"/>
                      <a:pt x="35" y="284"/>
                    </a:cubicBezTo>
                    <a:cubicBezTo>
                      <a:pt x="34" y="282"/>
                      <a:pt x="34" y="282"/>
                      <a:pt x="34" y="282"/>
                    </a:cubicBezTo>
                    <a:lnTo>
                      <a:pt x="30" y="282"/>
                    </a:lnTo>
                    <a:close/>
                    <a:moveTo>
                      <a:pt x="506" y="310"/>
                    </a:moveTo>
                    <a:cubicBezTo>
                      <a:pt x="506" y="309"/>
                      <a:pt x="506" y="309"/>
                      <a:pt x="506" y="309"/>
                    </a:cubicBezTo>
                    <a:cubicBezTo>
                      <a:pt x="509" y="307"/>
                      <a:pt x="509" y="307"/>
                      <a:pt x="509" y="307"/>
                    </a:cubicBezTo>
                    <a:cubicBezTo>
                      <a:pt x="509" y="305"/>
                      <a:pt x="509" y="305"/>
                      <a:pt x="509" y="305"/>
                    </a:cubicBezTo>
                    <a:cubicBezTo>
                      <a:pt x="507" y="304"/>
                      <a:pt x="507" y="304"/>
                      <a:pt x="507" y="304"/>
                    </a:cubicBezTo>
                    <a:cubicBezTo>
                      <a:pt x="500" y="311"/>
                      <a:pt x="500" y="311"/>
                      <a:pt x="500" y="311"/>
                    </a:cubicBezTo>
                    <a:cubicBezTo>
                      <a:pt x="498" y="313"/>
                      <a:pt x="498" y="313"/>
                      <a:pt x="498" y="313"/>
                    </a:cubicBezTo>
                    <a:cubicBezTo>
                      <a:pt x="499" y="316"/>
                      <a:pt x="499" y="316"/>
                      <a:pt x="499" y="316"/>
                    </a:cubicBezTo>
                    <a:cubicBezTo>
                      <a:pt x="499" y="317"/>
                      <a:pt x="499" y="317"/>
                      <a:pt x="499" y="317"/>
                    </a:cubicBezTo>
                    <a:cubicBezTo>
                      <a:pt x="502" y="316"/>
                      <a:pt x="502" y="316"/>
                      <a:pt x="502" y="316"/>
                    </a:cubicBezTo>
                    <a:cubicBezTo>
                      <a:pt x="504" y="317"/>
                      <a:pt x="504" y="317"/>
                      <a:pt x="504" y="317"/>
                    </a:cubicBezTo>
                    <a:cubicBezTo>
                      <a:pt x="507" y="317"/>
                      <a:pt x="507" y="317"/>
                      <a:pt x="507" y="317"/>
                    </a:cubicBezTo>
                    <a:cubicBezTo>
                      <a:pt x="508" y="315"/>
                      <a:pt x="508" y="315"/>
                      <a:pt x="508" y="315"/>
                    </a:cubicBezTo>
                    <a:cubicBezTo>
                      <a:pt x="511" y="314"/>
                      <a:pt x="511" y="314"/>
                      <a:pt x="511" y="314"/>
                    </a:cubicBezTo>
                    <a:cubicBezTo>
                      <a:pt x="510" y="311"/>
                      <a:pt x="510" y="311"/>
                      <a:pt x="510" y="311"/>
                    </a:cubicBezTo>
                    <a:lnTo>
                      <a:pt x="506" y="310"/>
                    </a:lnTo>
                    <a:close/>
                    <a:moveTo>
                      <a:pt x="499" y="301"/>
                    </a:moveTo>
                    <a:cubicBezTo>
                      <a:pt x="500" y="302"/>
                      <a:pt x="500" y="302"/>
                      <a:pt x="500" y="302"/>
                    </a:cubicBezTo>
                    <a:cubicBezTo>
                      <a:pt x="500" y="301"/>
                      <a:pt x="500" y="301"/>
                      <a:pt x="500" y="301"/>
                    </a:cubicBezTo>
                    <a:cubicBezTo>
                      <a:pt x="503" y="297"/>
                      <a:pt x="503" y="297"/>
                      <a:pt x="503" y="297"/>
                    </a:cubicBezTo>
                    <a:cubicBezTo>
                      <a:pt x="499" y="300"/>
                      <a:pt x="499" y="300"/>
                      <a:pt x="499" y="300"/>
                    </a:cubicBezTo>
                    <a:lnTo>
                      <a:pt x="499" y="301"/>
                    </a:lnTo>
                    <a:close/>
                    <a:moveTo>
                      <a:pt x="147" y="100"/>
                    </a:moveTo>
                    <a:cubicBezTo>
                      <a:pt x="146" y="98"/>
                      <a:pt x="146" y="98"/>
                      <a:pt x="146" y="98"/>
                    </a:cubicBezTo>
                    <a:cubicBezTo>
                      <a:pt x="140" y="100"/>
                      <a:pt x="140" y="100"/>
                      <a:pt x="140" y="100"/>
                    </a:cubicBezTo>
                    <a:cubicBezTo>
                      <a:pt x="137" y="104"/>
                      <a:pt x="137" y="104"/>
                      <a:pt x="137" y="104"/>
                    </a:cubicBezTo>
                    <a:cubicBezTo>
                      <a:pt x="141" y="101"/>
                      <a:pt x="141" y="101"/>
                      <a:pt x="141" y="101"/>
                    </a:cubicBezTo>
                    <a:lnTo>
                      <a:pt x="147" y="100"/>
                    </a:lnTo>
                    <a:close/>
                    <a:moveTo>
                      <a:pt x="463" y="148"/>
                    </a:moveTo>
                    <a:cubicBezTo>
                      <a:pt x="465" y="148"/>
                      <a:pt x="465" y="148"/>
                      <a:pt x="465" y="148"/>
                    </a:cubicBezTo>
                    <a:cubicBezTo>
                      <a:pt x="467" y="147"/>
                      <a:pt x="467" y="147"/>
                      <a:pt x="467" y="147"/>
                    </a:cubicBezTo>
                    <a:cubicBezTo>
                      <a:pt x="466" y="147"/>
                      <a:pt x="466" y="147"/>
                      <a:pt x="466" y="147"/>
                    </a:cubicBezTo>
                    <a:lnTo>
                      <a:pt x="463" y="148"/>
                    </a:lnTo>
                    <a:close/>
                    <a:moveTo>
                      <a:pt x="469" y="153"/>
                    </a:moveTo>
                    <a:cubicBezTo>
                      <a:pt x="468" y="151"/>
                      <a:pt x="468" y="151"/>
                      <a:pt x="468" y="151"/>
                    </a:cubicBezTo>
                    <a:cubicBezTo>
                      <a:pt x="465" y="151"/>
                      <a:pt x="465" y="151"/>
                      <a:pt x="465" y="151"/>
                    </a:cubicBezTo>
                    <a:cubicBezTo>
                      <a:pt x="467" y="153"/>
                      <a:pt x="467" y="153"/>
                      <a:pt x="467" y="153"/>
                    </a:cubicBezTo>
                    <a:lnTo>
                      <a:pt x="469" y="153"/>
                    </a:lnTo>
                    <a:close/>
                    <a:moveTo>
                      <a:pt x="525" y="271"/>
                    </a:moveTo>
                    <a:cubicBezTo>
                      <a:pt x="527" y="270"/>
                      <a:pt x="527" y="270"/>
                      <a:pt x="527" y="270"/>
                    </a:cubicBezTo>
                    <a:cubicBezTo>
                      <a:pt x="532" y="268"/>
                      <a:pt x="532" y="268"/>
                      <a:pt x="532" y="268"/>
                    </a:cubicBezTo>
                    <a:cubicBezTo>
                      <a:pt x="533" y="269"/>
                      <a:pt x="533" y="269"/>
                      <a:pt x="533" y="269"/>
                    </a:cubicBezTo>
                    <a:cubicBezTo>
                      <a:pt x="534" y="266"/>
                      <a:pt x="534" y="266"/>
                      <a:pt x="534" y="266"/>
                    </a:cubicBezTo>
                    <a:cubicBezTo>
                      <a:pt x="540" y="262"/>
                      <a:pt x="540" y="262"/>
                      <a:pt x="540" y="262"/>
                    </a:cubicBezTo>
                    <a:cubicBezTo>
                      <a:pt x="542" y="262"/>
                      <a:pt x="542" y="262"/>
                      <a:pt x="542" y="262"/>
                    </a:cubicBezTo>
                    <a:cubicBezTo>
                      <a:pt x="545" y="261"/>
                      <a:pt x="545" y="261"/>
                      <a:pt x="545" y="261"/>
                    </a:cubicBezTo>
                    <a:cubicBezTo>
                      <a:pt x="552" y="261"/>
                      <a:pt x="552" y="261"/>
                      <a:pt x="552" y="261"/>
                    </a:cubicBezTo>
                    <a:cubicBezTo>
                      <a:pt x="553" y="260"/>
                      <a:pt x="553" y="260"/>
                      <a:pt x="553" y="260"/>
                    </a:cubicBezTo>
                    <a:cubicBezTo>
                      <a:pt x="559" y="257"/>
                      <a:pt x="559" y="257"/>
                      <a:pt x="559" y="257"/>
                    </a:cubicBezTo>
                    <a:cubicBezTo>
                      <a:pt x="562" y="255"/>
                      <a:pt x="562" y="255"/>
                      <a:pt x="562" y="255"/>
                    </a:cubicBezTo>
                    <a:cubicBezTo>
                      <a:pt x="562" y="253"/>
                      <a:pt x="562" y="253"/>
                      <a:pt x="562" y="253"/>
                    </a:cubicBezTo>
                    <a:cubicBezTo>
                      <a:pt x="559" y="251"/>
                      <a:pt x="559" y="251"/>
                      <a:pt x="559" y="251"/>
                    </a:cubicBezTo>
                    <a:cubicBezTo>
                      <a:pt x="562" y="251"/>
                      <a:pt x="562" y="251"/>
                      <a:pt x="562" y="251"/>
                    </a:cubicBezTo>
                    <a:cubicBezTo>
                      <a:pt x="562" y="249"/>
                      <a:pt x="562" y="249"/>
                      <a:pt x="562" y="249"/>
                    </a:cubicBezTo>
                    <a:cubicBezTo>
                      <a:pt x="564" y="248"/>
                      <a:pt x="564" y="248"/>
                      <a:pt x="564" y="248"/>
                    </a:cubicBezTo>
                    <a:cubicBezTo>
                      <a:pt x="564" y="246"/>
                      <a:pt x="564" y="246"/>
                      <a:pt x="564" y="246"/>
                    </a:cubicBezTo>
                    <a:cubicBezTo>
                      <a:pt x="565" y="246"/>
                      <a:pt x="565" y="246"/>
                      <a:pt x="565" y="246"/>
                    </a:cubicBezTo>
                    <a:cubicBezTo>
                      <a:pt x="566" y="242"/>
                      <a:pt x="566" y="242"/>
                      <a:pt x="566" y="242"/>
                    </a:cubicBezTo>
                    <a:cubicBezTo>
                      <a:pt x="563" y="239"/>
                      <a:pt x="563" y="239"/>
                      <a:pt x="563" y="239"/>
                    </a:cubicBezTo>
                    <a:cubicBezTo>
                      <a:pt x="559" y="239"/>
                      <a:pt x="559" y="239"/>
                      <a:pt x="559" y="239"/>
                    </a:cubicBezTo>
                    <a:cubicBezTo>
                      <a:pt x="557" y="242"/>
                      <a:pt x="557" y="242"/>
                      <a:pt x="557" y="242"/>
                    </a:cubicBezTo>
                    <a:cubicBezTo>
                      <a:pt x="556" y="243"/>
                      <a:pt x="556" y="243"/>
                      <a:pt x="556" y="243"/>
                    </a:cubicBezTo>
                    <a:cubicBezTo>
                      <a:pt x="556" y="241"/>
                      <a:pt x="556" y="241"/>
                      <a:pt x="556" y="241"/>
                    </a:cubicBezTo>
                    <a:cubicBezTo>
                      <a:pt x="558" y="238"/>
                      <a:pt x="558" y="238"/>
                      <a:pt x="558" y="238"/>
                    </a:cubicBezTo>
                    <a:cubicBezTo>
                      <a:pt x="558" y="235"/>
                      <a:pt x="558" y="235"/>
                      <a:pt x="558" y="235"/>
                    </a:cubicBezTo>
                    <a:cubicBezTo>
                      <a:pt x="554" y="235"/>
                      <a:pt x="554" y="235"/>
                      <a:pt x="554" y="235"/>
                    </a:cubicBezTo>
                    <a:cubicBezTo>
                      <a:pt x="553" y="236"/>
                      <a:pt x="553" y="236"/>
                      <a:pt x="553" y="236"/>
                    </a:cubicBezTo>
                    <a:cubicBezTo>
                      <a:pt x="549" y="237"/>
                      <a:pt x="549" y="237"/>
                      <a:pt x="549" y="237"/>
                    </a:cubicBezTo>
                    <a:cubicBezTo>
                      <a:pt x="548" y="238"/>
                      <a:pt x="548" y="238"/>
                      <a:pt x="548" y="238"/>
                    </a:cubicBezTo>
                    <a:cubicBezTo>
                      <a:pt x="541" y="241"/>
                      <a:pt x="541" y="241"/>
                      <a:pt x="541" y="241"/>
                    </a:cubicBezTo>
                    <a:cubicBezTo>
                      <a:pt x="537" y="242"/>
                      <a:pt x="537" y="242"/>
                      <a:pt x="537" y="242"/>
                    </a:cubicBezTo>
                    <a:cubicBezTo>
                      <a:pt x="535" y="243"/>
                      <a:pt x="535" y="243"/>
                      <a:pt x="535" y="243"/>
                    </a:cubicBezTo>
                    <a:cubicBezTo>
                      <a:pt x="531" y="244"/>
                      <a:pt x="531" y="244"/>
                      <a:pt x="531" y="244"/>
                    </a:cubicBezTo>
                    <a:cubicBezTo>
                      <a:pt x="534" y="242"/>
                      <a:pt x="534" y="242"/>
                      <a:pt x="534" y="242"/>
                    </a:cubicBezTo>
                    <a:cubicBezTo>
                      <a:pt x="531" y="240"/>
                      <a:pt x="531" y="240"/>
                      <a:pt x="531" y="240"/>
                    </a:cubicBezTo>
                    <a:cubicBezTo>
                      <a:pt x="536" y="241"/>
                      <a:pt x="536" y="241"/>
                      <a:pt x="536" y="241"/>
                    </a:cubicBezTo>
                    <a:cubicBezTo>
                      <a:pt x="537" y="240"/>
                      <a:pt x="537" y="240"/>
                      <a:pt x="537" y="240"/>
                    </a:cubicBezTo>
                    <a:cubicBezTo>
                      <a:pt x="540" y="240"/>
                      <a:pt x="540" y="240"/>
                      <a:pt x="540" y="240"/>
                    </a:cubicBezTo>
                    <a:cubicBezTo>
                      <a:pt x="546" y="237"/>
                      <a:pt x="546" y="237"/>
                      <a:pt x="546" y="237"/>
                    </a:cubicBezTo>
                    <a:cubicBezTo>
                      <a:pt x="543" y="237"/>
                      <a:pt x="543" y="237"/>
                      <a:pt x="543" y="237"/>
                    </a:cubicBezTo>
                    <a:cubicBezTo>
                      <a:pt x="547" y="235"/>
                      <a:pt x="547" y="235"/>
                      <a:pt x="547" y="235"/>
                    </a:cubicBezTo>
                    <a:cubicBezTo>
                      <a:pt x="558" y="233"/>
                      <a:pt x="558" y="233"/>
                      <a:pt x="558" y="233"/>
                    </a:cubicBezTo>
                    <a:cubicBezTo>
                      <a:pt x="560" y="231"/>
                      <a:pt x="560" y="231"/>
                      <a:pt x="560" y="231"/>
                    </a:cubicBezTo>
                    <a:cubicBezTo>
                      <a:pt x="557" y="231"/>
                      <a:pt x="557" y="231"/>
                      <a:pt x="557" y="231"/>
                    </a:cubicBezTo>
                    <a:cubicBezTo>
                      <a:pt x="557" y="229"/>
                      <a:pt x="557" y="229"/>
                      <a:pt x="557" y="229"/>
                    </a:cubicBezTo>
                    <a:cubicBezTo>
                      <a:pt x="555" y="229"/>
                      <a:pt x="555" y="229"/>
                      <a:pt x="555" y="229"/>
                    </a:cubicBezTo>
                    <a:cubicBezTo>
                      <a:pt x="552" y="230"/>
                      <a:pt x="552" y="230"/>
                      <a:pt x="552" y="230"/>
                    </a:cubicBezTo>
                    <a:cubicBezTo>
                      <a:pt x="550" y="228"/>
                      <a:pt x="550" y="228"/>
                      <a:pt x="550" y="228"/>
                    </a:cubicBezTo>
                    <a:cubicBezTo>
                      <a:pt x="550" y="227"/>
                      <a:pt x="550" y="227"/>
                      <a:pt x="550" y="227"/>
                    </a:cubicBezTo>
                    <a:cubicBezTo>
                      <a:pt x="544" y="227"/>
                      <a:pt x="544" y="227"/>
                      <a:pt x="544" y="227"/>
                    </a:cubicBezTo>
                    <a:cubicBezTo>
                      <a:pt x="545" y="225"/>
                      <a:pt x="545" y="225"/>
                      <a:pt x="545" y="225"/>
                    </a:cubicBezTo>
                    <a:cubicBezTo>
                      <a:pt x="540" y="226"/>
                      <a:pt x="540" y="226"/>
                      <a:pt x="540" y="226"/>
                    </a:cubicBezTo>
                    <a:cubicBezTo>
                      <a:pt x="542" y="223"/>
                      <a:pt x="542" y="223"/>
                      <a:pt x="542" y="223"/>
                    </a:cubicBezTo>
                    <a:cubicBezTo>
                      <a:pt x="542" y="221"/>
                      <a:pt x="542" y="221"/>
                      <a:pt x="542" y="221"/>
                    </a:cubicBezTo>
                    <a:cubicBezTo>
                      <a:pt x="540" y="220"/>
                      <a:pt x="540" y="220"/>
                      <a:pt x="540" y="220"/>
                    </a:cubicBezTo>
                    <a:cubicBezTo>
                      <a:pt x="537" y="219"/>
                      <a:pt x="537" y="219"/>
                      <a:pt x="537" y="219"/>
                    </a:cubicBezTo>
                    <a:cubicBezTo>
                      <a:pt x="536" y="217"/>
                      <a:pt x="536" y="217"/>
                      <a:pt x="536" y="217"/>
                    </a:cubicBezTo>
                    <a:cubicBezTo>
                      <a:pt x="536" y="217"/>
                      <a:pt x="536" y="217"/>
                      <a:pt x="536" y="217"/>
                    </a:cubicBezTo>
                    <a:cubicBezTo>
                      <a:pt x="537" y="216"/>
                      <a:pt x="537" y="215"/>
                      <a:pt x="537" y="215"/>
                    </a:cubicBezTo>
                    <a:cubicBezTo>
                      <a:pt x="534" y="215"/>
                      <a:pt x="534" y="215"/>
                      <a:pt x="534" y="215"/>
                    </a:cubicBezTo>
                    <a:cubicBezTo>
                      <a:pt x="535" y="213"/>
                      <a:pt x="535" y="213"/>
                      <a:pt x="535" y="213"/>
                    </a:cubicBezTo>
                    <a:cubicBezTo>
                      <a:pt x="533" y="212"/>
                      <a:pt x="533" y="212"/>
                      <a:pt x="533" y="212"/>
                    </a:cubicBezTo>
                    <a:cubicBezTo>
                      <a:pt x="537" y="212"/>
                      <a:pt x="537" y="212"/>
                      <a:pt x="537" y="212"/>
                    </a:cubicBezTo>
                    <a:cubicBezTo>
                      <a:pt x="541" y="210"/>
                      <a:pt x="541" y="210"/>
                      <a:pt x="541" y="210"/>
                    </a:cubicBezTo>
                    <a:cubicBezTo>
                      <a:pt x="541" y="208"/>
                      <a:pt x="541" y="208"/>
                      <a:pt x="541" y="208"/>
                    </a:cubicBezTo>
                    <a:cubicBezTo>
                      <a:pt x="539" y="206"/>
                      <a:pt x="539" y="206"/>
                      <a:pt x="539" y="206"/>
                    </a:cubicBezTo>
                    <a:cubicBezTo>
                      <a:pt x="536" y="204"/>
                      <a:pt x="536" y="204"/>
                      <a:pt x="536" y="204"/>
                    </a:cubicBezTo>
                    <a:cubicBezTo>
                      <a:pt x="540" y="204"/>
                      <a:pt x="540" y="204"/>
                      <a:pt x="540" y="204"/>
                    </a:cubicBezTo>
                    <a:cubicBezTo>
                      <a:pt x="541" y="202"/>
                      <a:pt x="541" y="202"/>
                      <a:pt x="541" y="202"/>
                    </a:cubicBezTo>
                    <a:cubicBezTo>
                      <a:pt x="538" y="201"/>
                      <a:pt x="538" y="201"/>
                      <a:pt x="538" y="201"/>
                    </a:cubicBezTo>
                    <a:cubicBezTo>
                      <a:pt x="540" y="200"/>
                      <a:pt x="540" y="200"/>
                      <a:pt x="540" y="200"/>
                    </a:cubicBezTo>
                    <a:cubicBezTo>
                      <a:pt x="540" y="199"/>
                      <a:pt x="540" y="199"/>
                      <a:pt x="540" y="199"/>
                    </a:cubicBezTo>
                    <a:cubicBezTo>
                      <a:pt x="532" y="200"/>
                      <a:pt x="532" y="200"/>
                      <a:pt x="532" y="200"/>
                    </a:cubicBezTo>
                    <a:cubicBezTo>
                      <a:pt x="539" y="197"/>
                      <a:pt x="539" y="197"/>
                      <a:pt x="539" y="197"/>
                    </a:cubicBezTo>
                    <a:cubicBezTo>
                      <a:pt x="540" y="196"/>
                      <a:pt x="540" y="196"/>
                      <a:pt x="540" y="196"/>
                    </a:cubicBezTo>
                    <a:cubicBezTo>
                      <a:pt x="533" y="196"/>
                      <a:pt x="533" y="196"/>
                      <a:pt x="533" y="196"/>
                    </a:cubicBezTo>
                    <a:cubicBezTo>
                      <a:pt x="538" y="194"/>
                      <a:pt x="538" y="194"/>
                      <a:pt x="538" y="194"/>
                    </a:cubicBezTo>
                    <a:cubicBezTo>
                      <a:pt x="537" y="192"/>
                      <a:pt x="537" y="192"/>
                      <a:pt x="537" y="192"/>
                    </a:cubicBezTo>
                    <a:cubicBezTo>
                      <a:pt x="533" y="191"/>
                      <a:pt x="533" y="191"/>
                      <a:pt x="533" y="191"/>
                    </a:cubicBezTo>
                    <a:cubicBezTo>
                      <a:pt x="537" y="190"/>
                      <a:pt x="537" y="190"/>
                      <a:pt x="537" y="190"/>
                    </a:cubicBezTo>
                    <a:cubicBezTo>
                      <a:pt x="536" y="188"/>
                      <a:pt x="536" y="188"/>
                      <a:pt x="536" y="188"/>
                    </a:cubicBezTo>
                    <a:cubicBezTo>
                      <a:pt x="535" y="186"/>
                      <a:pt x="535" y="186"/>
                      <a:pt x="535" y="186"/>
                    </a:cubicBezTo>
                    <a:cubicBezTo>
                      <a:pt x="536" y="184"/>
                      <a:pt x="536" y="184"/>
                      <a:pt x="536" y="184"/>
                    </a:cubicBezTo>
                    <a:cubicBezTo>
                      <a:pt x="534" y="183"/>
                      <a:pt x="534" y="183"/>
                      <a:pt x="534" y="183"/>
                    </a:cubicBezTo>
                    <a:cubicBezTo>
                      <a:pt x="536" y="179"/>
                      <a:pt x="536" y="179"/>
                      <a:pt x="536" y="179"/>
                    </a:cubicBezTo>
                    <a:cubicBezTo>
                      <a:pt x="535" y="177"/>
                      <a:pt x="535" y="177"/>
                      <a:pt x="535" y="177"/>
                    </a:cubicBezTo>
                    <a:cubicBezTo>
                      <a:pt x="533" y="179"/>
                      <a:pt x="533" y="179"/>
                      <a:pt x="533" y="179"/>
                    </a:cubicBezTo>
                    <a:cubicBezTo>
                      <a:pt x="530" y="183"/>
                      <a:pt x="530" y="183"/>
                      <a:pt x="530" y="183"/>
                    </a:cubicBezTo>
                    <a:cubicBezTo>
                      <a:pt x="527" y="184"/>
                      <a:pt x="527" y="184"/>
                      <a:pt x="527" y="184"/>
                    </a:cubicBezTo>
                    <a:cubicBezTo>
                      <a:pt x="526" y="186"/>
                      <a:pt x="526" y="186"/>
                      <a:pt x="526" y="186"/>
                    </a:cubicBezTo>
                    <a:cubicBezTo>
                      <a:pt x="527" y="187"/>
                      <a:pt x="527" y="187"/>
                      <a:pt x="527" y="187"/>
                    </a:cubicBezTo>
                    <a:cubicBezTo>
                      <a:pt x="524" y="188"/>
                      <a:pt x="524" y="188"/>
                      <a:pt x="524" y="188"/>
                    </a:cubicBezTo>
                    <a:cubicBezTo>
                      <a:pt x="522" y="190"/>
                      <a:pt x="522" y="190"/>
                      <a:pt x="522" y="190"/>
                    </a:cubicBezTo>
                    <a:cubicBezTo>
                      <a:pt x="523" y="191"/>
                      <a:pt x="523" y="191"/>
                      <a:pt x="523" y="191"/>
                    </a:cubicBezTo>
                    <a:cubicBezTo>
                      <a:pt x="518" y="191"/>
                      <a:pt x="518" y="191"/>
                      <a:pt x="518" y="191"/>
                    </a:cubicBezTo>
                    <a:cubicBezTo>
                      <a:pt x="519" y="194"/>
                      <a:pt x="519" y="194"/>
                      <a:pt x="519" y="194"/>
                    </a:cubicBezTo>
                    <a:cubicBezTo>
                      <a:pt x="518" y="194"/>
                      <a:pt x="518" y="194"/>
                      <a:pt x="518" y="194"/>
                    </a:cubicBezTo>
                    <a:cubicBezTo>
                      <a:pt x="517" y="195"/>
                      <a:pt x="517" y="195"/>
                      <a:pt x="517" y="195"/>
                    </a:cubicBezTo>
                    <a:cubicBezTo>
                      <a:pt x="515" y="198"/>
                      <a:pt x="515" y="198"/>
                      <a:pt x="515" y="198"/>
                    </a:cubicBezTo>
                    <a:cubicBezTo>
                      <a:pt x="516" y="195"/>
                      <a:pt x="516" y="195"/>
                      <a:pt x="516" y="195"/>
                    </a:cubicBezTo>
                    <a:cubicBezTo>
                      <a:pt x="515" y="193"/>
                      <a:pt x="515" y="193"/>
                      <a:pt x="515" y="193"/>
                    </a:cubicBezTo>
                    <a:cubicBezTo>
                      <a:pt x="513" y="194"/>
                      <a:pt x="513" y="194"/>
                      <a:pt x="513" y="194"/>
                    </a:cubicBezTo>
                    <a:cubicBezTo>
                      <a:pt x="511" y="196"/>
                      <a:pt x="511" y="196"/>
                      <a:pt x="511" y="196"/>
                    </a:cubicBezTo>
                    <a:cubicBezTo>
                      <a:pt x="506" y="198"/>
                      <a:pt x="506" y="198"/>
                      <a:pt x="506" y="198"/>
                    </a:cubicBezTo>
                    <a:cubicBezTo>
                      <a:pt x="506" y="198"/>
                      <a:pt x="504" y="199"/>
                      <a:pt x="503" y="199"/>
                    </a:cubicBezTo>
                    <a:cubicBezTo>
                      <a:pt x="502" y="200"/>
                      <a:pt x="503" y="197"/>
                      <a:pt x="503" y="197"/>
                    </a:cubicBezTo>
                    <a:cubicBezTo>
                      <a:pt x="502" y="196"/>
                      <a:pt x="502" y="196"/>
                      <a:pt x="502" y="196"/>
                    </a:cubicBezTo>
                    <a:cubicBezTo>
                      <a:pt x="500" y="199"/>
                      <a:pt x="500" y="199"/>
                      <a:pt x="500" y="199"/>
                    </a:cubicBezTo>
                    <a:cubicBezTo>
                      <a:pt x="500" y="195"/>
                      <a:pt x="500" y="195"/>
                      <a:pt x="500" y="195"/>
                    </a:cubicBezTo>
                    <a:cubicBezTo>
                      <a:pt x="498" y="200"/>
                      <a:pt x="498" y="200"/>
                      <a:pt x="498" y="200"/>
                    </a:cubicBezTo>
                    <a:cubicBezTo>
                      <a:pt x="494" y="201"/>
                      <a:pt x="494" y="201"/>
                      <a:pt x="494" y="201"/>
                    </a:cubicBezTo>
                    <a:cubicBezTo>
                      <a:pt x="499" y="197"/>
                      <a:pt x="499" y="197"/>
                      <a:pt x="499" y="197"/>
                    </a:cubicBezTo>
                    <a:cubicBezTo>
                      <a:pt x="499" y="193"/>
                      <a:pt x="499" y="193"/>
                      <a:pt x="499" y="193"/>
                    </a:cubicBezTo>
                    <a:cubicBezTo>
                      <a:pt x="494" y="193"/>
                      <a:pt x="494" y="193"/>
                      <a:pt x="494" y="193"/>
                    </a:cubicBezTo>
                    <a:cubicBezTo>
                      <a:pt x="490" y="194"/>
                      <a:pt x="490" y="194"/>
                      <a:pt x="490" y="194"/>
                    </a:cubicBezTo>
                    <a:cubicBezTo>
                      <a:pt x="492" y="193"/>
                      <a:pt x="492" y="193"/>
                      <a:pt x="492" y="193"/>
                    </a:cubicBezTo>
                    <a:cubicBezTo>
                      <a:pt x="494" y="190"/>
                      <a:pt x="494" y="190"/>
                      <a:pt x="494" y="190"/>
                    </a:cubicBezTo>
                    <a:cubicBezTo>
                      <a:pt x="496" y="188"/>
                      <a:pt x="496" y="188"/>
                      <a:pt x="496" y="188"/>
                    </a:cubicBezTo>
                    <a:cubicBezTo>
                      <a:pt x="494" y="187"/>
                      <a:pt x="494" y="187"/>
                      <a:pt x="494" y="187"/>
                    </a:cubicBezTo>
                    <a:cubicBezTo>
                      <a:pt x="495" y="182"/>
                      <a:pt x="495" y="182"/>
                      <a:pt x="495" y="182"/>
                    </a:cubicBezTo>
                    <a:cubicBezTo>
                      <a:pt x="497" y="180"/>
                      <a:pt x="497" y="180"/>
                      <a:pt x="497" y="180"/>
                    </a:cubicBezTo>
                    <a:cubicBezTo>
                      <a:pt x="498" y="181"/>
                      <a:pt x="498" y="181"/>
                      <a:pt x="498" y="181"/>
                    </a:cubicBezTo>
                    <a:cubicBezTo>
                      <a:pt x="500" y="177"/>
                      <a:pt x="500" y="177"/>
                      <a:pt x="500" y="177"/>
                    </a:cubicBezTo>
                    <a:cubicBezTo>
                      <a:pt x="504" y="175"/>
                      <a:pt x="504" y="175"/>
                      <a:pt x="504" y="175"/>
                    </a:cubicBezTo>
                    <a:cubicBezTo>
                      <a:pt x="504" y="172"/>
                      <a:pt x="504" y="172"/>
                      <a:pt x="504" y="172"/>
                    </a:cubicBezTo>
                    <a:cubicBezTo>
                      <a:pt x="502" y="174"/>
                      <a:pt x="502" y="174"/>
                      <a:pt x="502" y="174"/>
                    </a:cubicBezTo>
                    <a:cubicBezTo>
                      <a:pt x="500" y="174"/>
                      <a:pt x="500" y="174"/>
                      <a:pt x="500" y="174"/>
                    </a:cubicBezTo>
                    <a:cubicBezTo>
                      <a:pt x="499" y="172"/>
                      <a:pt x="499" y="172"/>
                      <a:pt x="499" y="172"/>
                    </a:cubicBezTo>
                    <a:cubicBezTo>
                      <a:pt x="497" y="172"/>
                      <a:pt x="497" y="172"/>
                      <a:pt x="497" y="172"/>
                    </a:cubicBezTo>
                    <a:cubicBezTo>
                      <a:pt x="493" y="170"/>
                      <a:pt x="493" y="170"/>
                      <a:pt x="493" y="170"/>
                    </a:cubicBezTo>
                    <a:cubicBezTo>
                      <a:pt x="491" y="170"/>
                      <a:pt x="491" y="170"/>
                      <a:pt x="491" y="170"/>
                    </a:cubicBezTo>
                    <a:cubicBezTo>
                      <a:pt x="490" y="168"/>
                      <a:pt x="490" y="168"/>
                      <a:pt x="490" y="168"/>
                    </a:cubicBezTo>
                    <a:cubicBezTo>
                      <a:pt x="492" y="167"/>
                      <a:pt x="492" y="167"/>
                      <a:pt x="492" y="167"/>
                    </a:cubicBezTo>
                    <a:cubicBezTo>
                      <a:pt x="491" y="166"/>
                      <a:pt x="491" y="166"/>
                      <a:pt x="491" y="166"/>
                    </a:cubicBezTo>
                    <a:cubicBezTo>
                      <a:pt x="487" y="166"/>
                      <a:pt x="487" y="166"/>
                      <a:pt x="487" y="166"/>
                    </a:cubicBezTo>
                    <a:cubicBezTo>
                      <a:pt x="488" y="165"/>
                      <a:pt x="488" y="165"/>
                      <a:pt x="488" y="165"/>
                    </a:cubicBezTo>
                    <a:cubicBezTo>
                      <a:pt x="484" y="161"/>
                      <a:pt x="484" y="161"/>
                      <a:pt x="484" y="161"/>
                    </a:cubicBezTo>
                    <a:cubicBezTo>
                      <a:pt x="480" y="162"/>
                      <a:pt x="480" y="162"/>
                      <a:pt x="480" y="162"/>
                    </a:cubicBezTo>
                    <a:cubicBezTo>
                      <a:pt x="476" y="162"/>
                      <a:pt x="476" y="162"/>
                      <a:pt x="476" y="162"/>
                    </a:cubicBezTo>
                    <a:cubicBezTo>
                      <a:pt x="475" y="163"/>
                      <a:pt x="475" y="163"/>
                      <a:pt x="475" y="163"/>
                    </a:cubicBezTo>
                    <a:cubicBezTo>
                      <a:pt x="471" y="161"/>
                      <a:pt x="471" y="161"/>
                      <a:pt x="471" y="161"/>
                    </a:cubicBezTo>
                    <a:cubicBezTo>
                      <a:pt x="469" y="162"/>
                      <a:pt x="469" y="162"/>
                      <a:pt x="469" y="162"/>
                    </a:cubicBezTo>
                    <a:cubicBezTo>
                      <a:pt x="467" y="161"/>
                      <a:pt x="467" y="161"/>
                      <a:pt x="467" y="161"/>
                    </a:cubicBezTo>
                    <a:cubicBezTo>
                      <a:pt x="465" y="160"/>
                      <a:pt x="465" y="160"/>
                      <a:pt x="465" y="160"/>
                    </a:cubicBezTo>
                    <a:cubicBezTo>
                      <a:pt x="464" y="159"/>
                      <a:pt x="464" y="159"/>
                      <a:pt x="464" y="159"/>
                    </a:cubicBezTo>
                    <a:cubicBezTo>
                      <a:pt x="458" y="159"/>
                      <a:pt x="458" y="159"/>
                      <a:pt x="458" y="159"/>
                    </a:cubicBezTo>
                    <a:cubicBezTo>
                      <a:pt x="456" y="161"/>
                      <a:pt x="456" y="161"/>
                      <a:pt x="456" y="161"/>
                    </a:cubicBezTo>
                    <a:cubicBezTo>
                      <a:pt x="452" y="162"/>
                      <a:pt x="452" y="162"/>
                      <a:pt x="452" y="162"/>
                    </a:cubicBezTo>
                    <a:cubicBezTo>
                      <a:pt x="450" y="167"/>
                      <a:pt x="450" y="167"/>
                      <a:pt x="450" y="167"/>
                    </a:cubicBezTo>
                    <a:cubicBezTo>
                      <a:pt x="452" y="168"/>
                      <a:pt x="452" y="168"/>
                      <a:pt x="452" y="168"/>
                    </a:cubicBezTo>
                    <a:cubicBezTo>
                      <a:pt x="450" y="169"/>
                      <a:pt x="450" y="169"/>
                      <a:pt x="450" y="169"/>
                    </a:cubicBezTo>
                    <a:cubicBezTo>
                      <a:pt x="447" y="172"/>
                      <a:pt x="447" y="172"/>
                      <a:pt x="447" y="172"/>
                    </a:cubicBezTo>
                    <a:cubicBezTo>
                      <a:pt x="444" y="175"/>
                      <a:pt x="444" y="175"/>
                      <a:pt x="444" y="175"/>
                    </a:cubicBezTo>
                    <a:cubicBezTo>
                      <a:pt x="446" y="175"/>
                      <a:pt x="446" y="175"/>
                      <a:pt x="446" y="175"/>
                    </a:cubicBezTo>
                    <a:cubicBezTo>
                      <a:pt x="445" y="176"/>
                      <a:pt x="445" y="176"/>
                      <a:pt x="445" y="176"/>
                    </a:cubicBezTo>
                    <a:cubicBezTo>
                      <a:pt x="446" y="178"/>
                      <a:pt x="446" y="178"/>
                      <a:pt x="446" y="178"/>
                    </a:cubicBezTo>
                    <a:cubicBezTo>
                      <a:pt x="444" y="179"/>
                      <a:pt x="444" y="179"/>
                      <a:pt x="444" y="179"/>
                    </a:cubicBezTo>
                    <a:cubicBezTo>
                      <a:pt x="444" y="182"/>
                      <a:pt x="444" y="182"/>
                      <a:pt x="444" y="182"/>
                    </a:cubicBezTo>
                    <a:cubicBezTo>
                      <a:pt x="442" y="185"/>
                      <a:pt x="442" y="185"/>
                      <a:pt x="442" y="185"/>
                    </a:cubicBezTo>
                    <a:cubicBezTo>
                      <a:pt x="440" y="185"/>
                      <a:pt x="440" y="185"/>
                      <a:pt x="440" y="185"/>
                    </a:cubicBezTo>
                    <a:cubicBezTo>
                      <a:pt x="437" y="189"/>
                      <a:pt x="437" y="189"/>
                      <a:pt x="437" y="189"/>
                    </a:cubicBezTo>
                    <a:cubicBezTo>
                      <a:pt x="431" y="192"/>
                      <a:pt x="431" y="192"/>
                      <a:pt x="431" y="192"/>
                    </a:cubicBezTo>
                    <a:cubicBezTo>
                      <a:pt x="429" y="195"/>
                      <a:pt x="429" y="195"/>
                      <a:pt x="429" y="195"/>
                    </a:cubicBezTo>
                    <a:cubicBezTo>
                      <a:pt x="430" y="198"/>
                      <a:pt x="430" y="198"/>
                      <a:pt x="430" y="198"/>
                    </a:cubicBezTo>
                    <a:cubicBezTo>
                      <a:pt x="432" y="199"/>
                      <a:pt x="432" y="199"/>
                      <a:pt x="432" y="199"/>
                    </a:cubicBezTo>
                    <a:cubicBezTo>
                      <a:pt x="434" y="202"/>
                      <a:pt x="434" y="202"/>
                      <a:pt x="434" y="202"/>
                    </a:cubicBezTo>
                    <a:cubicBezTo>
                      <a:pt x="433" y="209"/>
                      <a:pt x="433" y="209"/>
                      <a:pt x="433" y="209"/>
                    </a:cubicBezTo>
                    <a:cubicBezTo>
                      <a:pt x="433" y="209"/>
                      <a:pt x="429" y="215"/>
                      <a:pt x="428" y="217"/>
                    </a:cubicBezTo>
                    <a:cubicBezTo>
                      <a:pt x="427" y="217"/>
                      <a:pt x="427" y="217"/>
                      <a:pt x="427" y="217"/>
                    </a:cubicBezTo>
                    <a:cubicBezTo>
                      <a:pt x="421" y="222"/>
                      <a:pt x="421" y="222"/>
                      <a:pt x="421" y="222"/>
                    </a:cubicBezTo>
                    <a:cubicBezTo>
                      <a:pt x="412" y="228"/>
                      <a:pt x="412" y="228"/>
                      <a:pt x="412" y="228"/>
                    </a:cubicBezTo>
                    <a:cubicBezTo>
                      <a:pt x="402" y="231"/>
                      <a:pt x="402" y="231"/>
                      <a:pt x="402" y="231"/>
                    </a:cubicBezTo>
                    <a:cubicBezTo>
                      <a:pt x="398" y="232"/>
                      <a:pt x="398" y="232"/>
                      <a:pt x="398" y="232"/>
                    </a:cubicBezTo>
                    <a:cubicBezTo>
                      <a:pt x="398" y="235"/>
                      <a:pt x="398" y="235"/>
                      <a:pt x="398" y="235"/>
                    </a:cubicBezTo>
                    <a:cubicBezTo>
                      <a:pt x="399" y="236"/>
                      <a:pt x="399" y="236"/>
                      <a:pt x="399" y="236"/>
                    </a:cubicBezTo>
                    <a:cubicBezTo>
                      <a:pt x="398" y="238"/>
                      <a:pt x="398" y="238"/>
                      <a:pt x="398" y="238"/>
                    </a:cubicBezTo>
                    <a:cubicBezTo>
                      <a:pt x="398" y="240"/>
                      <a:pt x="398" y="240"/>
                      <a:pt x="398" y="240"/>
                    </a:cubicBezTo>
                    <a:cubicBezTo>
                      <a:pt x="395" y="244"/>
                      <a:pt x="395" y="244"/>
                      <a:pt x="395" y="244"/>
                    </a:cubicBezTo>
                    <a:cubicBezTo>
                      <a:pt x="394" y="250"/>
                      <a:pt x="394" y="250"/>
                      <a:pt x="394" y="250"/>
                    </a:cubicBezTo>
                    <a:cubicBezTo>
                      <a:pt x="393" y="253"/>
                      <a:pt x="393" y="253"/>
                      <a:pt x="393" y="253"/>
                    </a:cubicBezTo>
                    <a:cubicBezTo>
                      <a:pt x="388" y="259"/>
                      <a:pt x="388" y="259"/>
                      <a:pt x="388" y="259"/>
                    </a:cubicBezTo>
                    <a:cubicBezTo>
                      <a:pt x="387" y="262"/>
                      <a:pt x="387" y="262"/>
                      <a:pt x="387" y="262"/>
                    </a:cubicBezTo>
                    <a:cubicBezTo>
                      <a:pt x="387" y="266"/>
                      <a:pt x="387" y="266"/>
                      <a:pt x="387" y="266"/>
                    </a:cubicBezTo>
                    <a:cubicBezTo>
                      <a:pt x="386" y="265"/>
                      <a:pt x="386" y="265"/>
                      <a:pt x="386" y="265"/>
                    </a:cubicBezTo>
                    <a:cubicBezTo>
                      <a:pt x="385" y="260"/>
                      <a:pt x="385" y="260"/>
                      <a:pt x="385" y="260"/>
                    </a:cubicBezTo>
                    <a:cubicBezTo>
                      <a:pt x="380" y="264"/>
                      <a:pt x="380" y="264"/>
                      <a:pt x="380" y="264"/>
                    </a:cubicBezTo>
                    <a:cubicBezTo>
                      <a:pt x="380" y="267"/>
                      <a:pt x="380" y="267"/>
                      <a:pt x="380" y="267"/>
                    </a:cubicBezTo>
                    <a:cubicBezTo>
                      <a:pt x="378" y="265"/>
                      <a:pt x="378" y="265"/>
                      <a:pt x="378" y="265"/>
                    </a:cubicBezTo>
                    <a:cubicBezTo>
                      <a:pt x="375" y="264"/>
                      <a:pt x="375" y="264"/>
                      <a:pt x="375" y="264"/>
                    </a:cubicBezTo>
                    <a:cubicBezTo>
                      <a:pt x="371" y="265"/>
                      <a:pt x="371" y="265"/>
                      <a:pt x="371" y="265"/>
                    </a:cubicBezTo>
                    <a:cubicBezTo>
                      <a:pt x="375" y="262"/>
                      <a:pt x="375" y="262"/>
                      <a:pt x="375" y="262"/>
                    </a:cubicBezTo>
                    <a:cubicBezTo>
                      <a:pt x="376" y="258"/>
                      <a:pt x="376" y="258"/>
                      <a:pt x="376" y="258"/>
                    </a:cubicBezTo>
                    <a:cubicBezTo>
                      <a:pt x="373" y="255"/>
                      <a:pt x="373" y="255"/>
                      <a:pt x="373" y="255"/>
                    </a:cubicBezTo>
                    <a:cubicBezTo>
                      <a:pt x="372" y="252"/>
                      <a:pt x="372" y="252"/>
                      <a:pt x="372" y="252"/>
                    </a:cubicBezTo>
                    <a:cubicBezTo>
                      <a:pt x="369" y="246"/>
                      <a:pt x="369" y="246"/>
                      <a:pt x="369" y="246"/>
                    </a:cubicBezTo>
                    <a:cubicBezTo>
                      <a:pt x="373" y="244"/>
                      <a:pt x="373" y="244"/>
                      <a:pt x="373" y="244"/>
                    </a:cubicBezTo>
                    <a:cubicBezTo>
                      <a:pt x="373" y="241"/>
                      <a:pt x="373" y="241"/>
                      <a:pt x="373" y="241"/>
                    </a:cubicBezTo>
                    <a:cubicBezTo>
                      <a:pt x="376" y="239"/>
                      <a:pt x="376" y="239"/>
                      <a:pt x="376" y="239"/>
                    </a:cubicBezTo>
                    <a:cubicBezTo>
                      <a:pt x="378" y="233"/>
                      <a:pt x="378" y="233"/>
                      <a:pt x="378" y="233"/>
                    </a:cubicBezTo>
                    <a:cubicBezTo>
                      <a:pt x="381" y="231"/>
                      <a:pt x="381" y="231"/>
                      <a:pt x="381" y="231"/>
                    </a:cubicBezTo>
                    <a:cubicBezTo>
                      <a:pt x="381" y="228"/>
                      <a:pt x="381" y="228"/>
                      <a:pt x="381" y="228"/>
                    </a:cubicBezTo>
                    <a:cubicBezTo>
                      <a:pt x="375" y="227"/>
                      <a:pt x="375" y="227"/>
                      <a:pt x="375" y="227"/>
                    </a:cubicBezTo>
                    <a:cubicBezTo>
                      <a:pt x="367" y="227"/>
                      <a:pt x="367" y="227"/>
                      <a:pt x="367" y="227"/>
                    </a:cubicBezTo>
                    <a:cubicBezTo>
                      <a:pt x="363" y="227"/>
                      <a:pt x="363" y="227"/>
                      <a:pt x="363" y="227"/>
                    </a:cubicBezTo>
                    <a:cubicBezTo>
                      <a:pt x="361" y="227"/>
                      <a:pt x="361" y="227"/>
                      <a:pt x="361" y="227"/>
                    </a:cubicBezTo>
                    <a:cubicBezTo>
                      <a:pt x="359" y="223"/>
                      <a:pt x="359" y="223"/>
                      <a:pt x="359" y="223"/>
                    </a:cubicBezTo>
                    <a:cubicBezTo>
                      <a:pt x="347" y="219"/>
                      <a:pt x="347" y="219"/>
                      <a:pt x="347" y="219"/>
                    </a:cubicBezTo>
                    <a:cubicBezTo>
                      <a:pt x="347" y="219"/>
                      <a:pt x="346" y="218"/>
                      <a:pt x="346" y="217"/>
                    </a:cubicBezTo>
                    <a:cubicBezTo>
                      <a:pt x="346" y="216"/>
                      <a:pt x="346" y="216"/>
                      <a:pt x="346" y="216"/>
                    </a:cubicBezTo>
                    <a:cubicBezTo>
                      <a:pt x="344" y="215"/>
                      <a:pt x="344" y="215"/>
                      <a:pt x="344" y="215"/>
                    </a:cubicBezTo>
                    <a:cubicBezTo>
                      <a:pt x="342" y="211"/>
                      <a:pt x="342" y="211"/>
                      <a:pt x="342" y="211"/>
                    </a:cubicBezTo>
                    <a:cubicBezTo>
                      <a:pt x="337" y="210"/>
                      <a:pt x="337" y="210"/>
                      <a:pt x="337" y="210"/>
                    </a:cubicBezTo>
                    <a:cubicBezTo>
                      <a:pt x="335" y="208"/>
                      <a:pt x="335" y="208"/>
                      <a:pt x="335" y="208"/>
                    </a:cubicBezTo>
                    <a:cubicBezTo>
                      <a:pt x="333" y="207"/>
                      <a:pt x="333" y="207"/>
                      <a:pt x="333" y="207"/>
                    </a:cubicBezTo>
                    <a:cubicBezTo>
                      <a:pt x="321" y="210"/>
                      <a:pt x="321" y="210"/>
                      <a:pt x="321" y="210"/>
                    </a:cubicBezTo>
                    <a:cubicBezTo>
                      <a:pt x="323" y="207"/>
                      <a:pt x="323" y="207"/>
                      <a:pt x="323" y="207"/>
                    </a:cubicBezTo>
                    <a:cubicBezTo>
                      <a:pt x="323" y="204"/>
                      <a:pt x="323" y="204"/>
                      <a:pt x="323" y="204"/>
                    </a:cubicBezTo>
                    <a:cubicBezTo>
                      <a:pt x="325" y="200"/>
                      <a:pt x="325" y="200"/>
                      <a:pt x="325" y="200"/>
                    </a:cubicBezTo>
                    <a:cubicBezTo>
                      <a:pt x="326" y="194"/>
                      <a:pt x="326" y="194"/>
                      <a:pt x="326" y="194"/>
                    </a:cubicBezTo>
                    <a:cubicBezTo>
                      <a:pt x="322" y="194"/>
                      <a:pt x="322" y="194"/>
                      <a:pt x="322" y="194"/>
                    </a:cubicBezTo>
                    <a:cubicBezTo>
                      <a:pt x="318" y="194"/>
                      <a:pt x="318" y="194"/>
                      <a:pt x="318" y="194"/>
                    </a:cubicBezTo>
                    <a:cubicBezTo>
                      <a:pt x="317" y="192"/>
                      <a:pt x="317" y="192"/>
                      <a:pt x="317" y="192"/>
                    </a:cubicBezTo>
                    <a:cubicBezTo>
                      <a:pt x="320" y="189"/>
                      <a:pt x="320" y="189"/>
                      <a:pt x="320" y="189"/>
                    </a:cubicBezTo>
                    <a:cubicBezTo>
                      <a:pt x="326" y="182"/>
                      <a:pt x="326" y="182"/>
                      <a:pt x="326" y="182"/>
                    </a:cubicBezTo>
                    <a:cubicBezTo>
                      <a:pt x="328" y="178"/>
                      <a:pt x="328" y="178"/>
                      <a:pt x="328" y="178"/>
                    </a:cubicBezTo>
                    <a:cubicBezTo>
                      <a:pt x="337" y="173"/>
                      <a:pt x="337" y="173"/>
                      <a:pt x="337" y="173"/>
                    </a:cubicBezTo>
                    <a:cubicBezTo>
                      <a:pt x="339" y="171"/>
                      <a:pt x="339" y="171"/>
                      <a:pt x="339" y="171"/>
                    </a:cubicBezTo>
                    <a:cubicBezTo>
                      <a:pt x="346" y="167"/>
                      <a:pt x="346" y="167"/>
                      <a:pt x="346" y="167"/>
                    </a:cubicBezTo>
                    <a:cubicBezTo>
                      <a:pt x="345" y="165"/>
                      <a:pt x="345" y="165"/>
                      <a:pt x="345" y="165"/>
                    </a:cubicBezTo>
                    <a:cubicBezTo>
                      <a:pt x="348" y="166"/>
                      <a:pt x="348" y="166"/>
                      <a:pt x="348" y="166"/>
                    </a:cubicBezTo>
                    <a:cubicBezTo>
                      <a:pt x="349" y="164"/>
                      <a:pt x="349" y="164"/>
                      <a:pt x="349" y="164"/>
                    </a:cubicBezTo>
                    <a:cubicBezTo>
                      <a:pt x="354" y="162"/>
                      <a:pt x="354" y="162"/>
                      <a:pt x="354" y="162"/>
                    </a:cubicBezTo>
                    <a:cubicBezTo>
                      <a:pt x="357" y="160"/>
                      <a:pt x="357" y="160"/>
                      <a:pt x="357" y="160"/>
                    </a:cubicBezTo>
                    <a:cubicBezTo>
                      <a:pt x="361" y="160"/>
                      <a:pt x="361" y="160"/>
                      <a:pt x="361" y="160"/>
                    </a:cubicBezTo>
                    <a:cubicBezTo>
                      <a:pt x="359" y="157"/>
                      <a:pt x="359" y="157"/>
                      <a:pt x="359" y="157"/>
                    </a:cubicBezTo>
                    <a:cubicBezTo>
                      <a:pt x="361" y="157"/>
                      <a:pt x="361" y="157"/>
                      <a:pt x="361" y="157"/>
                    </a:cubicBezTo>
                    <a:cubicBezTo>
                      <a:pt x="368" y="158"/>
                      <a:pt x="368" y="158"/>
                      <a:pt x="368" y="158"/>
                    </a:cubicBezTo>
                    <a:cubicBezTo>
                      <a:pt x="369" y="157"/>
                      <a:pt x="369" y="157"/>
                      <a:pt x="369" y="157"/>
                    </a:cubicBezTo>
                    <a:cubicBezTo>
                      <a:pt x="372" y="155"/>
                      <a:pt x="372" y="155"/>
                      <a:pt x="372" y="155"/>
                    </a:cubicBezTo>
                    <a:cubicBezTo>
                      <a:pt x="373" y="153"/>
                      <a:pt x="373" y="153"/>
                      <a:pt x="373" y="153"/>
                    </a:cubicBezTo>
                    <a:cubicBezTo>
                      <a:pt x="370" y="151"/>
                      <a:pt x="370" y="151"/>
                      <a:pt x="370" y="151"/>
                    </a:cubicBezTo>
                    <a:cubicBezTo>
                      <a:pt x="366" y="150"/>
                      <a:pt x="366" y="150"/>
                      <a:pt x="366" y="150"/>
                    </a:cubicBezTo>
                    <a:cubicBezTo>
                      <a:pt x="359" y="147"/>
                      <a:pt x="359" y="147"/>
                      <a:pt x="359" y="147"/>
                    </a:cubicBezTo>
                    <a:cubicBezTo>
                      <a:pt x="361" y="146"/>
                      <a:pt x="361" y="146"/>
                      <a:pt x="361" y="146"/>
                    </a:cubicBezTo>
                    <a:cubicBezTo>
                      <a:pt x="362" y="147"/>
                      <a:pt x="362" y="147"/>
                      <a:pt x="362" y="147"/>
                    </a:cubicBezTo>
                    <a:cubicBezTo>
                      <a:pt x="366" y="149"/>
                      <a:pt x="366" y="149"/>
                      <a:pt x="366" y="149"/>
                    </a:cubicBezTo>
                    <a:cubicBezTo>
                      <a:pt x="373" y="149"/>
                      <a:pt x="373" y="149"/>
                      <a:pt x="373" y="149"/>
                    </a:cubicBezTo>
                    <a:cubicBezTo>
                      <a:pt x="375" y="150"/>
                      <a:pt x="375" y="150"/>
                      <a:pt x="375" y="150"/>
                    </a:cubicBezTo>
                    <a:cubicBezTo>
                      <a:pt x="382" y="149"/>
                      <a:pt x="382" y="149"/>
                      <a:pt x="382" y="149"/>
                    </a:cubicBezTo>
                    <a:cubicBezTo>
                      <a:pt x="386" y="145"/>
                      <a:pt x="386" y="145"/>
                      <a:pt x="386" y="145"/>
                    </a:cubicBezTo>
                    <a:cubicBezTo>
                      <a:pt x="388" y="147"/>
                      <a:pt x="388" y="147"/>
                      <a:pt x="388" y="147"/>
                    </a:cubicBezTo>
                    <a:cubicBezTo>
                      <a:pt x="392" y="147"/>
                      <a:pt x="392" y="147"/>
                      <a:pt x="392" y="147"/>
                    </a:cubicBezTo>
                    <a:cubicBezTo>
                      <a:pt x="395" y="145"/>
                      <a:pt x="395" y="145"/>
                      <a:pt x="395" y="145"/>
                    </a:cubicBezTo>
                    <a:cubicBezTo>
                      <a:pt x="406" y="141"/>
                      <a:pt x="406" y="141"/>
                      <a:pt x="406" y="141"/>
                    </a:cubicBezTo>
                    <a:cubicBezTo>
                      <a:pt x="409" y="138"/>
                      <a:pt x="409" y="138"/>
                      <a:pt x="409" y="138"/>
                    </a:cubicBezTo>
                    <a:cubicBezTo>
                      <a:pt x="411" y="136"/>
                      <a:pt x="411" y="136"/>
                      <a:pt x="411" y="136"/>
                    </a:cubicBezTo>
                    <a:cubicBezTo>
                      <a:pt x="407" y="136"/>
                      <a:pt x="407" y="136"/>
                      <a:pt x="407" y="136"/>
                    </a:cubicBezTo>
                    <a:cubicBezTo>
                      <a:pt x="399" y="135"/>
                      <a:pt x="399" y="135"/>
                      <a:pt x="399" y="135"/>
                    </a:cubicBezTo>
                    <a:cubicBezTo>
                      <a:pt x="397" y="133"/>
                      <a:pt x="397" y="133"/>
                      <a:pt x="397" y="133"/>
                    </a:cubicBezTo>
                    <a:cubicBezTo>
                      <a:pt x="394" y="131"/>
                      <a:pt x="394" y="131"/>
                      <a:pt x="394" y="131"/>
                    </a:cubicBezTo>
                    <a:cubicBezTo>
                      <a:pt x="397" y="131"/>
                      <a:pt x="397" y="131"/>
                      <a:pt x="397" y="131"/>
                    </a:cubicBezTo>
                    <a:cubicBezTo>
                      <a:pt x="402" y="131"/>
                      <a:pt x="402" y="131"/>
                      <a:pt x="402" y="131"/>
                    </a:cubicBezTo>
                    <a:cubicBezTo>
                      <a:pt x="408" y="135"/>
                      <a:pt x="408" y="135"/>
                      <a:pt x="408" y="135"/>
                    </a:cubicBezTo>
                    <a:cubicBezTo>
                      <a:pt x="411" y="135"/>
                      <a:pt x="411" y="135"/>
                      <a:pt x="411" y="135"/>
                    </a:cubicBezTo>
                    <a:cubicBezTo>
                      <a:pt x="414" y="134"/>
                      <a:pt x="414" y="134"/>
                      <a:pt x="414" y="134"/>
                    </a:cubicBezTo>
                    <a:cubicBezTo>
                      <a:pt x="425" y="128"/>
                      <a:pt x="425" y="128"/>
                      <a:pt x="425" y="128"/>
                    </a:cubicBezTo>
                    <a:cubicBezTo>
                      <a:pt x="425" y="127"/>
                      <a:pt x="425" y="127"/>
                      <a:pt x="425" y="127"/>
                    </a:cubicBezTo>
                    <a:cubicBezTo>
                      <a:pt x="422" y="126"/>
                      <a:pt x="422" y="126"/>
                      <a:pt x="422" y="126"/>
                    </a:cubicBezTo>
                    <a:cubicBezTo>
                      <a:pt x="425" y="124"/>
                      <a:pt x="425" y="124"/>
                      <a:pt x="425" y="124"/>
                    </a:cubicBezTo>
                    <a:cubicBezTo>
                      <a:pt x="432" y="126"/>
                      <a:pt x="432" y="126"/>
                      <a:pt x="432" y="126"/>
                    </a:cubicBezTo>
                    <a:cubicBezTo>
                      <a:pt x="432" y="128"/>
                      <a:pt x="432" y="128"/>
                      <a:pt x="432" y="128"/>
                    </a:cubicBezTo>
                    <a:cubicBezTo>
                      <a:pt x="436" y="127"/>
                      <a:pt x="436" y="127"/>
                      <a:pt x="436" y="127"/>
                    </a:cubicBezTo>
                    <a:cubicBezTo>
                      <a:pt x="441" y="128"/>
                      <a:pt x="441" y="128"/>
                      <a:pt x="441" y="128"/>
                    </a:cubicBezTo>
                    <a:cubicBezTo>
                      <a:pt x="440" y="126"/>
                      <a:pt x="440" y="126"/>
                      <a:pt x="440" y="126"/>
                    </a:cubicBezTo>
                    <a:cubicBezTo>
                      <a:pt x="438" y="123"/>
                      <a:pt x="438" y="123"/>
                      <a:pt x="438" y="123"/>
                    </a:cubicBezTo>
                    <a:cubicBezTo>
                      <a:pt x="435" y="124"/>
                      <a:pt x="435" y="124"/>
                      <a:pt x="435" y="124"/>
                    </a:cubicBezTo>
                    <a:cubicBezTo>
                      <a:pt x="434" y="122"/>
                      <a:pt x="434" y="122"/>
                      <a:pt x="434" y="122"/>
                    </a:cubicBezTo>
                    <a:cubicBezTo>
                      <a:pt x="439" y="121"/>
                      <a:pt x="439" y="121"/>
                      <a:pt x="439" y="121"/>
                    </a:cubicBezTo>
                    <a:cubicBezTo>
                      <a:pt x="442" y="124"/>
                      <a:pt x="442" y="124"/>
                      <a:pt x="442" y="124"/>
                    </a:cubicBezTo>
                    <a:cubicBezTo>
                      <a:pt x="443" y="126"/>
                      <a:pt x="443" y="126"/>
                      <a:pt x="443" y="126"/>
                    </a:cubicBezTo>
                    <a:cubicBezTo>
                      <a:pt x="454" y="123"/>
                      <a:pt x="454" y="123"/>
                      <a:pt x="454" y="123"/>
                    </a:cubicBezTo>
                    <a:cubicBezTo>
                      <a:pt x="455" y="121"/>
                      <a:pt x="455" y="121"/>
                      <a:pt x="455" y="121"/>
                    </a:cubicBezTo>
                    <a:cubicBezTo>
                      <a:pt x="459" y="121"/>
                      <a:pt x="459" y="121"/>
                      <a:pt x="459" y="121"/>
                    </a:cubicBezTo>
                    <a:cubicBezTo>
                      <a:pt x="463" y="116"/>
                      <a:pt x="463" y="116"/>
                      <a:pt x="463" y="116"/>
                    </a:cubicBezTo>
                    <a:cubicBezTo>
                      <a:pt x="462" y="113"/>
                      <a:pt x="462" y="113"/>
                      <a:pt x="462" y="113"/>
                    </a:cubicBezTo>
                    <a:cubicBezTo>
                      <a:pt x="462" y="111"/>
                      <a:pt x="462" y="111"/>
                      <a:pt x="462" y="111"/>
                    </a:cubicBezTo>
                    <a:cubicBezTo>
                      <a:pt x="461" y="110"/>
                      <a:pt x="461" y="110"/>
                      <a:pt x="461" y="110"/>
                    </a:cubicBezTo>
                    <a:cubicBezTo>
                      <a:pt x="463" y="106"/>
                      <a:pt x="463" y="106"/>
                      <a:pt x="463" y="106"/>
                    </a:cubicBezTo>
                    <a:cubicBezTo>
                      <a:pt x="463" y="108"/>
                      <a:pt x="463" y="108"/>
                      <a:pt x="463" y="108"/>
                    </a:cubicBezTo>
                    <a:cubicBezTo>
                      <a:pt x="465" y="110"/>
                      <a:pt x="465" y="110"/>
                      <a:pt x="465" y="110"/>
                    </a:cubicBezTo>
                    <a:cubicBezTo>
                      <a:pt x="471" y="108"/>
                      <a:pt x="471" y="108"/>
                      <a:pt x="471" y="108"/>
                    </a:cubicBezTo>
                    <a:cubicBezTo>
                      <a:pt x="471" y="107"/>
                      <a:pt x="471" y="107"/>
                      <a:pt x="471" y="107"/>
                    </a:cubicBezTo>
                    <a:cubicBezTo>
                      <a:pt x="469" y="107"/>
                      <a:pt x="469" y="107"/>
                      <a:pt x="469" y="107"/>
                    </a:cubicBezTo>
                    <a:cubicBezTo>
                      <a:pt x="466" y="108"/>
                      <a:pt x="466" y="108"/>
                      <a:pt x="466" y="108"/>
                    </a:cubicBezTo>
                    <a:cubicBezTo>
                      <a:pt x="465" y="107"/>
                      <a:pt x="465" y="107"/>
                      <a:pt x="465" y="107"/>
                    </a:cubicBezTo>
                    <a:cubicBezTo>
                      <a:pt x="466" y="106"/>
                      <a:pt x="466" y="106"/>
                      <a:pt x="466" y="106"/>
                    </a:cubicBezTo>
                    <a:cubicBezTo>
                      <a:pt x="474" y="104"/>
                      <a:pt x="474" y="104"/>
                      <a:pt x="474" y="104"/>
                    </a:cubicBezTo>
                    <a:cubicBezTo>
                      <a:pt x="475" y="102"/>
                      <a:pt x="475" y="102"/>
                      <a:pt x="475" y="102"/>
                    </a:cubicBezTo>
                    <a:cubicBezTo>
                      <a:pt x="474" y="101"/>
                      <a:pt x="474" y="101"/>
                      <a:pt x="474" y="101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69" y="100"/>
                      <a:pt x="469" y="100"/>
                      <a:pt x="469" y="100"/>
                    </a:cubicBezTo>
                    <a:cubicBezTo>
                      <a:pt x="468" y="99"/>
                      <a:pt x="468" y="99"/>
                      <a:pt x="468" y="99"/>
                    </a:cubicBezTo>
                    <a:cubicBezTo>
                      <a:pt x="464" y="98"/>
                      <a:pt x="464" y="98"/>
                      <a:pt x="464" y="98"/>
                    </a:cubicBezTo>
                    <a:cubicBezTo>
                      <a:pt x="460" y="98"/>
                      <a:pt x="460" y="98"/>
                      <a:pt x="460" y="98"/>
                    </a:cubicBezTo>
                    <a:cubicBezTo>
                      <a:pt x="457" y="98"/>
                      <a:pt x="457" y="98"/>
                      <a:pt x="457" y="98"/>
                    </a:cubicBezTo>
                    <a:cubicBezTo>
                      <a:pt x="454" y="98"/>
                      <a:pt x="454" y="98"/>
                      <a:pt x="454" y="98"/>
                    </a:cubicBezTo>
                    <a:cubicBezTo>
                      <a:pt x="451" y="101"/>
                      <a:pt x="451" y="101"/>
                      <a:pt x="451" y="101"/>
                    </a:cubicBezTo>
                    <a:cubicBezTo>
                      <a:pt x="451" y="103"/>
                      <a:pt x="451" y="103"/>
                      <a:pt x="451" y="103"/>
                    </a:cubicBezTo>
                    <a:cubicBezTo>
                      <a:pt x="452" y="104"/>
                      <a:pt x="452" y="104"/>
                      <a:pt x="452" y="104"/>
                    </a:cubicBezTo>
                    <a:cubicBezTo>
                      <a:pt x="449" y="106"/>
                      <a:pt x="449" y="106"/>
                      <a:pt x="449" y="106"/>
                    </a:cubicBezTo>
                    <a:cubicBezTo>
                      <a:pt x="446" y="106"/>
                      <a:pt x="446" y="106"/>
                      <a:pt x="446" y="106"/>
                    </a:cubicBezTo>
                    <a:cubicBezTo>
                      <a:pt x="444" y="107"/>
                      <a:pt x="444" y="107"/>
                      <a:pt x="444" y="107"/>
                    </a:cubicBezTo>
                    <a:cubicBezTo>
                      <a:pt x="439" y="112"/>
                      <a:pt x="439" y="112"/>
                      <a:pt x="439" y="112"/>
                    </a:cubicBezTo>
                    <a:cubicBezTo>
                      <a:pt x="433" y="115"/>
                      <a:pt x="433" y="115"/>
                      <a:pt x="433" y="115"/>
                    </a:cubicBezTo>
                    <a:cubicBezTo>
                      <a:pt x="432" y="116"/>
                      <a:pt x="432" y="116"/>
                      <a:pt x="432" y="116"/>
                    </a:cubicBezTo>
                    <a:cubicBezTo>
                      <a:pt x="431" y="117"/>
                      <a:pt x="431" y="117"/>
                      <a:pt x="431" y="117"/>
                    </a:cubicBezTo>
                    <a:cubicBezTo>
                      <a:pt x="428" y="118"/>
                      <a:pt x="428" y="118"/>
                      <a:pt x="428" y="118"/>
                    </a:cubicBezTo>
                    <a:cubicBezTo>
                      <a:pt x="426" y="118"/>
                      <a:pt x="426" y="118"/>
                      <a:pt x="426" y="118"/>
                    </a:cubicBezTo>
                    <a:cubicBezTo>
                      <a:pt x="423" y="119"/>
                      <a:pt x="423" y="119"/>
                      <a:pt x="423" y="119"/>
                    </a:cubicBezTo>
                    <a:cubicBezTo>
                      <a:pt x="423" y="118"/>
                      <a:pt x="423" y="118"/>
                      <a:pt x="423" y="118"/>
                    </a:cubicBezTo>
                    <a:cubicBezTo>
                      <a:pt x="423" y="114"/>
                      <a:pt x="423" y="114"/>
                      <a:pt x="423" y="114"/>
                    </a:cubicBezTo>
                    <a:cubicBezTo>
                      <a:pt x="425" y="111"/>
                      <a:pt x="425" y="111"/>
                      <a:pt x="425" y="111"/>
                    </a:cubicBezTo>
                    <a:cubicBezTo>
                      <a:pt x="425" y="110"/>
                      <a:pt x="425" y="110"/>
                      <a:pt x="425" y="110"/>
                    </a:cubicBezTo>
                    <a:cubicBezTo>
                      <a:pt x="427" y="110"/>
                      <a:pt x="427" y="110"/>
                      <a:pt x="427" y="110"/>
                    </a:cubicBezTo>
                    <a:cubicBezTo>
                      <a:pt x="431" y="106"/>
                      <a:pt x="431" y="106"/>
                      <a:pt x="431" y="106"/>
                    </a:cubicBezTo>
                    <a:cubicBezTo>
                      <a:pt x="429" y="105"/>
                      <a:pt x="429" y="105"/>
                      <a:pt x="429" y="105"/>
                    </a:cubicBezTo>
                    <a:cubicBezTo>
                      <a:pt x="428" y="102"/>
                      <a:pt x="428" y="102"/>
                      <a:pt x="428" y="102"/>
                    </a:cubicBezTo>
                    <a:cubicBezTo>
                      <a:pt x="427" y="101"/>
                      <a:pt x="427" y="101"/>
                      <a:pt x="427" y="101"/>
                    </a:cubicBezTo>
                    <a:cubicBezTo>
                      <a:pt x="422" y="103"/>
                      <a:pt x="422" y="103"/>
                      <a:pt x="422" y="103"/>
                    </a:cubicBezTo>
                    <a:cubicBezTo>
                      <a:pt x="418" y="107"/>
                      <a:pt x="418" y="107"/>
                      <a:pt x="418" y="107"/>
                    </a:cubicBezTo>
                    <a:cubicBezTo>
                      <a:pt x="414" y="110"/>
                      <a:pt x="414" y="110"/>
                      <a:pt x="414" y="110"/>
                    </a:cubicBezTo>
                    <a:cubicBezTo>
                      <a:pt x="412" y="111"/>
                      <a:pt x="412" y="111"/>
                      <a:pt x="412" y="111"/>
                    </a:cubicBezTo>
                    <a:cubicBezTo>
                      <a:pt x="413" y="108"/>
                      <a:pt x="413" y="108"/>
                      <a:pt x="413" y="108"/>
                    </a:cubicBezTo>
                    <a:cubicBezTo>
                      <a:pt x="415" y="106"/>
                      <a:pt x="415" y="106"/>
                      <a:pt x="415" y="106"/>
                    </a:cubicBezTo>
                    <a:cubicBezTo>
                      <a:pt x="416" y="103"/>
                      <a:pt x="416" y="103"/>
                      <a:pt x="416" y="103"/>
                    </a:cubicBezTo>
                    <a:cubicBezTo>
                      <a:pt x="417" y="101"/>
                      <a:pt x="417" y="101"/>
                      <a:pt x="417" y="101"/>
                    </a:cubicBezTo>
                    <a:cubicBezTo>
                      <a:pt x="419" y="102"/>
                      <a:pt x="419" y="102"/>
                      <a:pt x="419" y="102"/>
                    </a:cubicBezTo>
                    <a:cubicBezTo>
                      <a:pt x="419" y="101"/>
                      <a:pt x="419" y="101"/>
                      <a:pt x="419" y="101"/>
                    </a:cubicBezTo>
                    <a:cubicBezTo>
                      <a:pt x="417" y="99"/>
                      <a:pt x="417" y="99"/>
                      <a:pt x="417" y="99"/>
                    </a:cubicBezTo>
                    <a:cubicBezTo>
                      <a:pt x="412" y="100"/>
                      <a:pt x="412" y="100"/>
                      <a:pt x="412" y="100"/>
                    </a:cubicBezTo>
                    <a:cubicBezTo>
                      <a:pt x="409" y="98"/>
                      <a:pt x="409" y="98"/>
                      <a:pt x="409" y="98"/>
                    </a:cubicBezTo>
                    <a:cubicBezTo>
                      <a:pt x="413" y="96"/>
                      <a:pt x="413" y="96"/>
                      <a:pt x="413" y="96"/>
                    </a:cubicBezTo>
                    <a:cubicBezTo>
                      <a:pt x="412" y="95"/>
                      <a:pt x="412" y="95"/>
                      <a:pt x="412" y="95"/>
                    </a:cubicBezTo>
                    <a:cubicBezTo>
                      <a:pt x="414" y="94"/>
                      <a:pt x="414" y="94"/>
                      <a:pt x="414" y="94"/>
                    </a:cubicBezTo>
                    <a:cubicBezTo>
                      <a:pt x="415" y="95"/>
                      <a:pt x="415" y="95"/>
                      <a:pt x="415" y="95"/>
                    </a:cubicBezTo>
                    <a:cubicBezTo>
                      <a:pt x="420" y="94"/>
                      <a:pt x="420" y="94"/>
                      <a:pt x="420" y="94"/>
                    </a:cubicBezTo>
                    <a:cubicBezTo>
                      <a:pt x="418" y="93"/>
                      <a:pt x="418" y="93"/>
                      <a:pt x="418" y="93"/>
                    </a:cubicBezTo>
                    <a:cubicBezTo>
                      <a:pt x="417" y="90"/>
                      <a:pt x="417" y="90"/>
                      <a:pt x="417" y="90"/>
                    </a:cubicBezTo>
                    <a:cubicBezTo>
                      <a:pt x="415" y="89"/>
                      <a:pt x="415" y="89"/>
                      <a:pt x="415" y="89"/>
                    </a:cubicBezTo>
                    <a:cubicBezTo>
                      <a:pt x="418" y="86"/>
                      <a:pt x="418" y="86"/>
                      <a:pt x="418" y="86"/>
                    </a:cubicBezTo>
                    <a:cubicBezTo>
                      <a:pt x="419" y="84"/>
                      <a:pt x="419" y="84"/>
                      <a:pt x="419" y="84"/>
                    </a:cubicBezTo>
                    <a:cubicBezTo>
                      <a:pt x="418" y="84"/>
                      <a:pt x="418" y="84"/>
                      <a:pt x="418" y="84"/>
                    </a:cubicBezTo>
                    <a:cubicBezTo>
                      <a:pt x="416" y="81"/>
                      <a:pt x="416" y="81"/>
                      <a:pt x="416" y="81"/>
                    </a:cubicBezTo>
                    <a:cubicBezTo>
                      <a:pt x="415" y="83"/>
                      <a:pt x="415" y="83"/>
                      <a:pt x="415" y="83"/>
                    </a:cubicBezTo>
                    <a:cubicBezTo>
                      <a:pt x="413" y="84"/>
                      <a:pt x="413" y="84"/>
                      <a:pt x="413" y="84"/>
                    </a:cubicBezTo>
                    <a:cubicBezTo>
                      <a:pt x="413" y="81"/>
                      <a:pt x="413" y="81"/>
                      <a:pt x="413" y="81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9" y="81"/>
                      <a:pt x="409" y="81"/>
                      <a:pt x="409" y="81"/>
                    </a:cubicBezTo>
                    <a:cubicBezTo>
                      <a:pt x="403" y="83"/>
                      <a:pt x="403" y="83"/>
                      <a:pt x="403" y="83"/>
                    </a:cubicBezTo>
                    <a:cubicBezTo>
                      <a:pt x="405" y="84"/>
                      <a:pt x="405" y="84"/>
                      <a:pt x="405" y="84"/>
                    </a:cubicBezTo>
                    <a:cubicBezTo>
                      <a:pt x="402" y="86"/>
                      <a:pt x="402" y="86"/>
                      <a:pt x="402" y="86"/>
                    </a:cubicBezTo>
                    <a:cubicBezTo>
                      <a:pt x="401" y="85"/>
                      <a:pt x="401" y="85"/>
                      <a:pt x="401" y="85"/>
                    </a:cubicBezTo>
                    <a:cubicBezTo>
                      <a:pt x="397" y="86"/>
                      <a:pt x="397" y="86"/>
                      <a:pt x="397" y="86"/>
                    </a:cubicBezTo>
                    <a:cubicBezTo>
                      <a:pt x="394" y="89"/>
                      <a:pt x="394" y="89"/>
                      <a:pt x="394" y="89"/>
                    </a:cubicBezTo>
                    <a:cubicBezTo>
                      <a:pt x="396" y="89"/>
                      <a:pt x="396" y="89"/>
                      <a:pt x="396" y="89"/>
                    </a:cubicBezTo>
                    <a:cubicBezTo>
                      <a:pt x="395" y="91"/>
                      <a:pt x="395" y="91"/>
                      <a:pt x="395" y="91"/>
                    </a:cubicBezTo>
                    <a:cubicBezTo>
                      <a:pt x="392" y="91"/>
                      <a:pt x="392" y="91"/>
                      <a:pt x="392" y="91"/>
                    </a:cubicBezTo>
                    <a:cubicBezTo>
                      <a:pt x="387" y="95"/>
                      <a:pt x="387" y="95"/>
                      <a:pt x="387" y="95"/>
                    </a:cubicBezTo>
                    <a:cubicBezTo>
                      <a:pt x="386" y="98"/>
                      <a:pt x="386" y="98"/>
                      <a:pt x="386" y="98"/>
                    </a:cubicBezTo>
                    <a:cubicBezTo>
                      <a:pt x="389" y="98"/>
                      <a:pt x="389" y="98"/>
                      <a:pt x="389" y="98"/>
                    </a:cubicBezTo>
                    <a:cubicBezTo>
                      <a:pt x="390" y="99"/>
                      <a:pt x="390" y="99"/>
                      <a:pt x="390" y="99"/>
                    </a:cubicBezTo>
                    <a:cubicBezTo>
                      <a:pt x="392" y="99"/>
                      <a:pt x="392" y="99"/>
                      <a:pt x="392" y="99"/>
                    </a:cubicBezTo>
                    <a:cubicBezTo>
                      <a:pt x="395" y="98"/>
                      <a:pt x="395" y="98"/>
                      <a:pt x="395" y="98"/>
                    </a:cubicBezTo>
                    <a:cubicBezTo>
                      <a:pt x="397" y="100"/>
                      <a:pt x="397" y="100"/>
                      <a:pt x="397" y="100"/>
                    </a:cubicBezTo>
                    <a:cubicBezTo>
                      <a:pt x="393" y="104"/>
                      <a:pt x="393" y="104"/>
                      <a:pt x="393" y="104"/>
                    </a:cubicBezTo>
                    <a:cubicBezTo>
                      <a:pt x="392" y="104"/>
                      <a:pt x="392" y="104"/>
                      <a:pt x="392" y="104"/>
                    </a:cubicBezTo>
                    <a:cubicBezTo>
                      <a:pt x="388" y="106"/>
                      <a:pt x="388" y="106"/>
                      <a:pt x="388" y="106"/>
                    </a:cubicBezTo>
                    <a:cubicBezTo>
                      <a:pt x="388" y="107"/>
                      <a:pt x="388" y="107"/>
                      <a:pt x="388" y="107"/>
                    </a:cubicBezTo>
                    <a:cubicBezTo>
                      <a:pt x="392" y="107"/>
                      <a:pt x="392" y="107"/>
                      <a:pt x="392" y="107"/>
                    </a:cubicBezTo>
                    <a:cubicBezTo>
                      <a:pt x="393" y="105"/>
                      <a:pt x="393" y="105"/>
                      <a:pt x="393" y="105"/>
                    </a:cubicBezTo>
                    <a:cubicBezTo>
                      <a:pt x="395" y="104"/>
                      <a:pt x="395" y="104"/>
                      <a:pt x="395" y="104"/>
                    </a:cubicBezTo>
                    <a:cubicBezTo>
                      <a:pt x="395" y="106"/>
                      <a:pt x="395" y="106"/>
                      <a:pt x="395" y="106"/>
                    </a:cubicBezTo>
                    <a:cubicBezTo>
                      <a:pt x="394" y="108"/>
                      <a:pt x="394" y="108"/>
                      <a:pt x="394" y="108"/>
                    </a:cubicBezTo>
                    <a:cubicBezTo>
                      <a:pt x="385" y="111"/>
                      <a:pt x="385" y="111"/>
                      <a:pt x="385" y="111"/>
                    </a:cubicBezTo>
                    <a:cubicBezTo>
                      <a:pt x="383" y="111"/>
                      <a:pt x="383" y="111"/>
                      <a:pt x="383" y="111"/>
                    </a:cubicBezTo>
                    <a:cubicBezTo>
                      <a:pt x="382" y="112"/>
                      <a:pt x="382" y="112"/>
                      <a:pt x="382" y="112"/>
                    </a:cubicBezTo>
                    <a:cubicBezTo>
                      <a:pt x="379" y="112"/>
                      <a:pt x="379" y="112"/>
                      <a:pt x="379" y="112"/>
                    </a:cubicBezTo>
                    <a:cubicBezTo>
                      <a:pt x="376" y="113"/>
                      <a:pt x="376" y="113"/>
                      <a:pt x="376" y="113"/>
                    </a:cubicBezTo>
                    <a:cubicBezTo>
                      <a:pt x="374" y="114"/>
                      <a:pt x="374" y="114"/>
                      <a:pt x="374" y="114"/>
                    </a:cubicBezTo>
                    <a:cubicBezTo>
                      <a:pt x="374" y="116"/>
                      <a:pt x="374" y="116"/>
                      <a:pt x="374" y="116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119"/>
                      <a:pt x="374" y="119"/>
                      <a:pt x="374" y="119"/>
                    </a:cubicBezTo>
                    <a:cubicBezTo>
                      <a:pt x="373" y="120"/>
                      <a:pt x="373" y="120"/>
                      <a:pt x="373" y="120"/>
                    </a:cubicBezTo>
                    <a:cubicBezTo>
                      <a:pt x="370" y="122"/>
                      <a:pt x="370" y="122"/>
                      <a:pt x="370" y="122"/>
                    </a:cubicBezTo>
                    <a:cubicBezTo>
                      <a:pt x="365" y="122"/>
                      <a:pt x="365" y="122"/>
                      <a:pt x="365" y="122"/>
                    </a:cubicBezTo>
                    <a:cubicBezTo>
                      <a:pt x="370" y="121"/>
                      <a:pt x="370" y="121"/>
                      <a:pt x="370" y="121"/>
                    </a:cubicBezTo>
                    <a:cubicBezTo>
                      <a:pt x="372" y="119"/>
                      <a:pt x="372" y="119"/>
                      <a:pt x="372" y="119"/>
                    </a:cubicBezTo>
                    <a:cubicBezTo>
                      <a:pt x="369" y="118"/>
                      <a:pt x="369" y="118"/>
                      <a:pt x="369" y="118"/>
                    </a:cubicBezTo>
                    <a:cubicBezTo>
                      <a:pt x="369" y="116"/>
                      <a:pt x="369" y="116"/>
                      <a:pt x="369" y="116"/>
                    </a:cubicBezTo>
                    <a:cubicBezTo>
                      <a:pt x="371" y="115"/>
                      <a:pt x="371" y="115"/>
                      <a:pt x="371" y="115"/>
                    </a:cubicBezTo>
                    <a:cubicBezTo>
                      <a:pt x="376" y="111"/>
                      <a:pt x="376" y="111"/>
                      <a:pt x="376" y="111"/>
                    </a:cubicBezTo>
                    <a:cubicBezTo>
                      <a:pt x="370" y="112"/>
                      <a:pt x="370" y="112"/>
                      <a:pt x="370" y="112"/>
                    </a:cubicBezTo>
                    <a:cubicBezTo>
                      <a:pt x="369" y="109"/>
                      <a:pt x="369" y="109"/>
                      <a:pt x="369" y="109"/>
                    </a:cubicBezTo>
                    <a:cubicBezTo>
                      <a:pt x="366" y="109"/>
                      <a:pt x="366" y="109"/>
                      <a:pt x="366" y="109"/>
                    </a:cubicBezTo>
                    <a:cubicBezTo>
                      <a:pt x="361" y="110"/>
                      <a:pt x="361" y="110"/>
                      <a:pt x="361" y="110"/>
                    </a:cubicBezTo>
                    <a:cubicBezTo>
                      <a:pt x="359" y="112"/>
                      <a:pt x="359" y="112"/>
                      <a:pt x="359" y="112"/>
                    </a:cubicBezTo>
                    <a:cubicBezTo>
                      <a:pt x="362" y="113"/>
                      <a:pt x="362" y="113"/>
                      <a:pt x="362" y="113"/>
                    </a:cubicBezTo>
                    <a:cubicBezTo>
                      <a:pt x="363" y="115"/>
                      <a:pt x="363" y="115"/>
                      <a:pt x="363" y="115"/>
                    </a:cubicBezTo>
                    <a:cubicBezTo>
                      <a:pt x="361" y="116"/>
                      <a:pt x="361" y="116"/>
                      <a:pt x="361" y="116"/>
                    </a:cubicBezTo>
                    <a:cubicBezTo>
                      <a:pt x="357" y="114"/>
                      <a:pt x="357" y="114"/>
                      <a:pt x="357" y="114"/>
                    </a:cubicBezTo>
                    <a:cubicBezTo>
                      <a:pt x="354" y="115"/>
                      <a:pt x="354" y="115"/>
                      <a:pt x="354" y="115"/>
                    </a:cubicBezTo>
                    <a:cubicBezTo>
                      <a:pt x="350" y="114"/>
                      <a:pt x="350" y="114"/>
                      <a:pt x="350" y="114"/>
                    </a:cubicBezTo>
                    <a:cubicBezTo>
                      <a:pt x="330" y="114"/>
                      <a:pt x="330" y="114"/>
                      <a:pt x="330" y="114"/>
                    </a:cubicBezTo>
                    <a:cubicBezTo>
                      <a:pt x="329" y="112"/>
                      <a:pt x="329" y="112"/>
                      <a:pt x="329" y="112"/>
                    </a:cubicBezTo>
                    <a:cubicBezTo>
                      <a:pt x="322" y="112"/>
                      <a:pt x="322" y="112"/>
                      <a:pt x="322" y="112"/>
                    </a:cubicBezTo>
                    <a:cubicBezTo>
                      <a:pt x="319" y="110"/>
                      <a:pt x="319" y="110"/>
                      <a:pt x="319" y="110"/>
                    </a:cubicBezTo>
                    <a:cubicBezTo>
                      <a:pt x="320" y="108"/>
                      <a:pt x="320" y="108"/>
                      <a:pt x="320" y="108"/>
                    </a:cubicBezTo>
                    <a:cubicBezTo>
                      <a:pt x="320" y="106"/>
                      <a:pt x="320" y="106"/>
                      <a:pt x="320" y="106"/>
                    </a:cubicBezTo>
                    <a:cubicBezTo>
                      <a:pt x="317" y="105"/>
                      <a:pt x="317" y="105"/>
                      <a:pt x="317" y="105"/>
                    </a:cubicBezTo>
                    <a:cubicBezTo>
                      <a:pt x="308" y="108"/>
                      <a:pt x="308" y="108"/>
                      <a:pt x="308" y="108"/>
                    </a:cubicBezTo>
                    <a:cubicBezTo>
                      <a:pt x="300" y="108"/>
                      <a:pt x="300" y="108"/>
                      <a:pt x="300" y="108"/>
                    </a:cubicBezTo>
                    <a:cubicBezTo>
                      <a:pt x="296" y="111"/>
                      <a:pt x="296" y="111"/>
                      <a:pt x="296" y="111"/>
                    </a:cubicBezTo>
                    <a:cubicBezTo>
                      <a:pt x="300" y="111"/>
                      <a:pt x="300" y="111"/>
                      <a:pt x="300" y="111"/>
                    </a:cubicBezTo>
                    <a:cubicBezTo>
                      <a:pt x="305" y="110"/>
                      <a:pt x="305" y="110"/>
                      <a:pt x="305" y="110"/>
                    </a:cubicBezTo>
                    <a:cubicBezTo>
                      <a:pt x="309" y="110"/>
                      <a:pt x="309" y="110"/>
                      <a:pt x="309" y="110"/>
                    </a:cubicBezTo>
                    <a:cubicBezTo>
                      <a:pt x="317" y="107"/>
                      <a:pt x="317" y="107"/>
                      <a:pt x="317" y="107"/>
                    </a:cubicBezTo>
                    <a:cubicBezTo>
                      <a:pt x="316" y="109"/>
                      <a:pt x="316" y="109"/>
                      <a:pt x="316" y="109"/>
                    </a:cubicBezTo>
                    <a:cubicBezTo>
                      <a:pt x="309" y="112"/>
                      <a:pt x="309" y="112"/>
                      <a:pt x="309" y="112"/>
                    </a:cubicBezTo>
                    <a:cubicBezTo>
                      <a:pt x="302" y="112"/>
                      <a:pt x="302" y="112"/>
                      <a:pt x="302" y="112"/>
                    </a:cubicBezTo>
                    <a:cubicBezTo>
                      <a:pt x="296" y="114"/>
                      <a:pt x="296" y="114"/>
                      <a:pt x="296" y="114"/>
                    </a:cubicBezTo>
                    <a:cubicBezTo>
                      <a:pt x="297" y="117"/>
                      <a:pt x="297" y="117"/>
                      <a:pt x="297" y="117"/>
                    </a:cubicBezTo>
                    <a:cubicBezTo>
                      <a:pt x="295" y="118"/>
                      <a:pt x="295" y="118"/>
                      <a:pt x="295" y="118"/>
                    </a:cubicBezTo>
                    <a:cubicBezTo>
                      <a:pt x="294" y="121"/>
                      <a:pt x="294" y="121"/>
                      <a:pt x="294" y="121"/>
                    </a:cubicBezTo>
                    <a:cubicBezTo>
                      <a:pt x="289" y="123"/>
                      <a:pt x="289" y="123"/>
                      <a:pt x="289" y="123"/>
                    </a:cubicBezTo>
                    <a:cubicBezTo>
                      <a:pt x="288" y="126"/>
                      <a:pt x="288" y="126"/>
                      <a:pt x="288" y="126"/>
                    </a:cubicBezTo>
                    <a:cubicBezTo>
                      <a:pt x="288" y="123"/>
                      <a:pt x="288" y="123"/>
                      <a:pt x="288" y="123"/>
                    </a:cubicBezTo>
                    <a:cubicBezTo>
                      <a:pt x="288" y="120"/>
                      <a:pt x="288" y="120"/>
                      <a:pt x="288" y="120"/>
                    </a:cubicBezTo>
                    <a:cubicBezTo>
                      <a:pt x="292" y="120"/>
                      <a:pt x="292" y="120"/>
                      <a:pt x="292" y="120"/>
                    </a:cubicBezTo>
                    <a:cubicBezTo>
                      <a:pt x="293" y="116"/>
                      <a:pt x="293" y="116"/>
                      <a:pt x="293" y="116"/>
                    </a:cubicBezTo>
                    <a:cubicBezTo>
                      <a:pt x="291" y="116"/>
                      <a:pt x="291" y="116"/>
                      <a:pt x="291" y="116"/>
                    </a:cubicBezTo>
                    <a:cubicBezTo>
                      <a:pt x="289" y="117"/>
                      <a:pt x="289" y="117"/>
                      <a:pt x="289" y="117"/>
                    </a:cubicBezTo>
                    <a:cubicBezTo>
                      <a:pt x="289" y="115"/>
                      <a:pt x="289" y="115"/>
                      <a:pt x="289" y="115"/>
                    </a:cubicBezTo>
                    <a:cubicBezTo>
                      <a:pt x="286" y="115"/>
                      <a:pt x="286" y="115"/>
                      <a:pt x="286" y="115"/>
                    </a:cubicBezTo>
                    <a:cubicBezTo>
                      <a:pt x="284" y="113"/>
                      <a:pt x="284" y="113"/>
                      <a:pt x="284" y="113"/>
                    </a:cubicBezTo>
                    <a:cubicBezTo>
                      <a:pt x="280" y="114"/>
                      <a:pt x="280" y="114"/>
                      <a:pt x="280" y="114"/>
                    </a:cubicBezTo>
                    <a:cubicBezTo>
                      <a:pt x="273" y="115"/>
                      <a:pt x="273" y="115"/>
                      <a:pt x="273" y="115"/>
                    </a:cubicBezTo>
                    <a:cubicBezTo>
                      <a:pt x="269" y="115"/>
                      <a:pt x="269" y="115"/>
                      <a:pt x="269" y="115"/>
                    </a:cubicBezTo>
                    <a:cubicBezTo>
                      <a:pt x="261" y="115"/>
                      <a:pt x="261" y="115"/>
                      <a:pt x="261" y="115"/>
                    </a:cubicBezTo>
                    <a:cubicBezTo>
                      <a:pt x="255" y="115"/>
                      <a:pt x="255" y="115"/>
                      <a:pt x="255" y="115"/>
                    </a:cubicBezTo>
                    <a:cubicBezTo>
                      <a:pt x="250" y="113"/>
                      <a:pt x="250" y="113"/>
                      <a:pt x="250" y="113"/>
                    </a:cubicBezTo>
                    <a:cubicBezTo>
                      <a:pt x="257" y="111"/>
                      <a:pt x="257" y="111"/>
                      <a:pt x="257" y="111"/>
                    </a:cubicBezTo>
                    <a:cubicBezTo>
                      <a:pt x="260" y="110"/>
                      <a:pt x="260" y="110"/>
                      <a:pt x="260" y="110"/>
                    </a:cubicBezTo>
                    <a:cubicBezTo>
                      <a:pt x="262" y="110"/>
                      <a:pt x="262" y="110"/>
                      <a:pt x="262" y="110"/>
                    </a:cubicBezTo>
                    <a:cubicBezTo>
                      <a:pt x="261" y="106"/>
                      <a:pt x="261" y="106"/>
                      <a:pt x="261" y="106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55" y="105"/>
                      <a:pt x="255" y="105"/>
                      <a:pt x="255" y="105"/>
                    </a:cubicBezTo>
                    <a:cubicBezTo>
                      <a:pt x="254" y="105"/>
                      <a:pt x="254" y="105"/>
                      <a:pt x="254" y="105"/>
                    </a:cubicBezTo>
                    <a:cubicBezTo>
                      <a:pt x="253" y="106"/>
                      <a:pt x="253" y="106"/>
                      <a:pt x="253" y="106"/>
                    </a:cubicBezTo>
                    <a:cubicBezTo>
                      <a:pt x="242" y="104"/>
                      <a:pt x="242" y="104"/>
                      <a:pt x="242" y="104"/>
                    </a:cubicBezTo>
                    <a:cubicBezTo>
                      <a:pt x="240" y="103"/>
                      <a:pt x="240" y="103"/>
                      <a:pt x="240" y="103"/>
                    </a:cubicBezTo>
                    <a:cubicBezTo>
                      <a:pt x="235" y="102"/>
                      <a:pt x="235" y="102"/>
                      <a:pt x="235" y="102"/>
                    </a:cubicBezTo>
                    <a:cubicBezTo>
                      <a:pt x="231" y="101"/>
                      <a:pt x="231" y="101"/>
                      <a:pt x="231" y="101"/>
                    </a:cubicBezTo>
                    <a:cubicBezTo>
                      <a:pt x="228" y="98"/>
                      <a:pt x="228" y="98"/>
                      <a:pt x="228" y="98"/>
                    </a:cubicBezTo>
                    <a:cubicBezTo>
                      <a:pt x="221" y="98"/>
                      <a:pt x="221" y="98"/>
                      <a:pt x="221" y="98"/>
                    </a:cubicBezTo>
                    <a:cubicBezTo>
                      <a:pt x="218" y="97"/>
                      <a:pt x="218" y="97"/>
                      <a:pt x="218" y="97"/>
                    </a:cubicBezTo>
                    <a:cubicBezTo>
                      <a:pt x="215" y="100"/>
                      <a:pt x="215" y="100"/>
                      <a:pt x="215" y="100"/>
                    </a:cubicBezTo>
                    <a:cubicBezTo>
                      <a:pt x="212" y="102"/>
                      <a:pt x="212" y="102"/>
                      <a:pt x="212" y="102"/>
                    </a:cubicBezTo>
                    <a:cubicBezTo>
                      <a:pt x="207" y="102"/>
                      <a:pt x="207" y="102"/>
                      <a:pt x="207" y="102"/>
                    </a:cubicBezTo>
                    <a:cubicBezTo>
                      <a:pt x="204" y="101"/>
                      <a:pt x="204" y="101"/>
                      <a:pt x="204" y="101"/>
                    </a:cubicBezTo>
                    <a:cubicBezTo>
                      <a:pt x="211" y="98"/>
                      <a:pt x="211" y="98"/>
                      <a:pt x="211" y="98"/>
                    </a:cubicBezTo>
                    <a:cubicBezTo>
                      <a:pt x="210" y="98"/>
                      <a:pt x="210" y="98"/>
                      <a:pt x="210" y="98"/>
                    </a:cubicBezTo>
                    <a:cubicBezTo>
                      <a:pt x="213" y="95"/>
                      <a:pt x="213" y="95"/>
                      <a:pt x="213" y="95"/>
                    </a:cubicBezTo>
                    <a:cubicBezTo>
                      <a:pt x="209" y="96"/>
                      <a:pt x="209" y="96"/>
                      <a:pt x="209" y="96"/>
                    </a:cubicBezTo>
                    <a:cubicBezTo>
                      <a:pt x="208" y="96"/>
                      <a:pt x="208" y="96"/>
                      <a:pt x="208" y="96"/>
                    </a:cubicBezTo>
                    <a:cubicBezTo>
                      <a:pt x="206" y="98"/>
                      <a:pt x="206" y="98"/>
                      <a:pt x="206" y="98"/>
                    </a:cubicBezTo>
                    <a:cubicBezTo>
                      <a:pt x="203" y="99"/>
                      <a:pt x="203" y="99"/>
                      <a:pt x="203" y="99"/>
                    </a:cubicBezTo>
                    <a:cubicBezTo>
                      <a:pt x="199" y="102"/>
                      <a:pt x="199" y="102"/>
                      <a:pt x="199" y="102"/>
                    </a:cubicBezTo>
                    <a:cubicBezTo>
                      <a:pt x="196" y="100"/>
                      <a:pt x="196" y="100"/>
                      <a:pt x="196" y="100"/>
                    </a:cubicBezTo>
                    <a:cubicBezTo>
                      <a:pt x="195" y="98"/>
                      <a:pt x="195" y="98"/>
                      <a:pt x="195" y="98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5" y="91"/>
                      <a:pt x="195" y="91"/>
                      <a:pt x="195" y="91"/>
                    </a:cubicBezTo>
                    <a:cubicBezTo>
                      <a:pt x="194" y="92"/>
                      <a:pt x="194" y="92"/>
                      <a:pt x="194" y="92"/>
                    </a:cubicBezTo>
                    <a:cubicBezTo>
                      <a:pt x="192" y="94"/>
                      <a:pt x="192" y="94"/>
                      <a:pt x="192" y="94"/>
                    </a:cubicBezTo>
                    <a:cubicBezTo>
                      <a:pt x="192" y="94"/>
                      <a:pt x="192" y="94"/>
                      <a:pt x="192" y="94"/>
                    </a:cubicBezTo>
                    <a:cubicBezTo>
                      <a:pt x="189" y="95"/>
                      <a:pt x="189" y="95"/>
                      <a:pt x="189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1" y="98"/>
                      <a:pt x="181" y="98"/>
                      <a:pt x="181" y="98"/>
                    </a:cubicBezTo>
                    <a:cubicBezTo>
                      <a:pt x="179" y="98"/>
                      <a:pt x="179" y="98"/>
                      <a:pt x="179" y="98"/>
                    </a:cubicBezTo>
                    <a:cubicBezTo>
                      <a:pt x="172" y="99"/>
                      <a:pt x="172" y="99"/>
                      <a:pt x="172" y="99"/>
                    </a:cubicBezTo>
                    <a:cubicBezTo>
                      <a:pt x="167" y="100"/>
                      <a:pt x="167" y="100"/>
                      <a:pt x="167" y="100"/>
                    </a:cubicBezTo>
                    <a:cubicBezTo>
                      <a:pt x="163" y="102"/>
                      <a:pt x="163" y="102"/>
                      <a:pt x="163" y="102"/>
                    </a:cubicBezTo>
                    <a:cubicBezTo>
                      <a:pt x="158" y="102"/>
                      <a:pt x="158" y="102"/>
                      <a:pt x="158" y="102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0" y="106"/>
                      <a:pt x="150" y="106"/>
                      <a:pt x="150" y="106"/>
                    </a:cubicBezTo>
                    <a:cubicBezTo>
                      <a:pt x="146" y="106"/>
                      <a:pt x="146" y="106"/>
                      <a:pt x="146" y="106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6" y="105"/>
                      <a:pt x="146" y="105"/>
                      <a:pt x="146" y="105"/>
                    </a:cubicBezTo>
                    <a:cubicBezTo>
                      <a:pt x="149" y="104"/>
                      <a:pt x="149" y="104"/>
                      <a:pt x="149" y="104"/>
                    </a:cubicBezTo>
                    <a:cubicBezTo>
                      <a:pt x="152" y="103"/>
                      <a:pt x="152" y="103"/>
                      <a:pt x="152" y="103"/>
                    </a:cubicBezTo>
                    <a:cubicBezTo>
                      <a:pt x="155" y="102"/>
                      <a:pt x="155" y="102"/>
                      <a:pt x="155" y="102"/>
                    </a:cubicBezTo>
                    <a:cubicBezTo>
                      <a:pt x="159" y="100"/>
                      <a:pt x="159" y="100"/>
                      <a:pt x="159" y="100"/>
                    </a:cubicBezTo>
                    <a:cubicBezTo>
                      <a:pt x="162" y="99"/>
                      <a:pt x="162" y="99"/>
                      <a:pt x="162" y="99"/>
                    </a:cubicBezTo>
                    <a:cubicBezTo>
                      <a:pt x="166" y="99"/>
                      <a:pt x="166" y="99"/>
                      <a:pt x="166" y="99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3" y="98"/>
                      <a:pt x="173" y="98"/>
                      <a:pt x="173" y="98"/>
                    </a:cubicBezTo>
                    <a:cubicBezTo>
                      <a:pt x="179" y="97"/>
                      <a:pt x="179" y="97"/>
                      <a:pt x="179" y="97"/>
                    </a:cubicBezTo>
                    <a:cubicBezTo>
                      <a:pt x="182" y="95"/>
                      <a:pt x="182" y="95"/>
                      <a:pt x="182" y="95"/>
                    </a:cubicBezTo>
                    <a:cubicBezTo>
                      <a:pt x="182" y="94"/>
                      <a:pt x="182" y="94"/>
                      <a:pt x="182" y="94"/>
                    </a:cubicBezTo>
                    <a:cubicBezTo>
                      <a:pt x="180" y="95"/>
                      <a:pt x="180" y="95"/>
                      <a:pt x="180" y="95"/>
                    </a:cubicBezTo>
                    <a:cubicBezTo>
                      <a:pt x="178" y="95"/>
                      <a:pt x="178" y="95"/>
                      <a:pt x="178" y="95"/>
                    </a:cubicBezTo>
                    <a:cubicBezTo>
                      <a:pt x="173" y="95"/>
                      <a:pt x="173" y="95"/>
                      <a:pt x="173" y="95"/>
                    </a:cubicBezTo>
                    <a:cubicBezTo>
                      <a:pt x="170" y="97"/>
                      <a:pt x="170" y="97"/>
                      <a:pt x="170" y="97"/>
                    </a:cubicBezTo>
                    <a:cubicBezTo>
                      <a:pt x="162" y="98"/>
                      <a:pt x="162" y="98"/>
                      <a:pt x="162" y="98"/>
                    </a:cubicBezTo>
                    <a:cubicBezTo>
                      <a:pt x="158" y="99"/>
                      <a:pt x="158" y="99"/>
                      <a:pt x="158" y="99"/>
                    </a:cubicBezTo>
                    <a:cubicBezTo>
                      <a:pt x="153" y="101"/>
                      <a:pt x="153" y="101"/>
                      <a:pt x="153" y="101"/>
                    </a:cubicBezTo>
                    <a:cubicBezTo>
                      <a:pt x="148" y="102"/>
                      <a:pt x="148" y="102"/>
                      <a:pt x="148" y="102"/>
                    </a:cubicBezTo>
                    <a:cubicBezTo>
                      <a:pt x="144" y="102"/>
                      <a:pt x="144" y="102"/>
                      <a:pt x="144" y="102"/>
                    </a:cubicBezTo>
                    <a:cubicBezTo>
                      <a:pt x="141" y="103"/>
                      <a:pt x="141" y="103"/>
                      <a:pt x="141" y="103"/>
                    </a:cubicBezTo>
                    <a:cubicBezTo>
                      <a:pt x="138" y="105"/>
                      <a:pt x="138" y="105"/>
                      <a:pt x="138" y="105"/>
                    </a:cubicBezTo>
                    <a:cubicBezTo>
                      <a:pt x="137" y="107"/>
                      <a:pt x="137" y="107"/>
                      <a:pt x="137" y="107"/>
                    </a:cubicBezTo>
                    <a:cubicBezTo>
                      <a:pt x="136" y="109"/>
                      <a:pt x="136" y="109"/>
                      <a:pt x="136" y="109"/>
                    </a:cubicBezTo>
                    <a:cubicBezTo>
                      <a:pt x="136" y="106"/>
                      <a:pt x="136" y="106"/>
                      <a:pt x="136" y="106"/>
                    </a:cubicBezTo>
                    <a:cubicBezTo>
                      <a:pt x="134" y="104"/>
                      <a:pt x="134" y="104"/>
                      <a:pt x="134" y="104"/>
                    </a:cubicBezTo>
                    <a:cubicBezTo>
                      <a:pt x="134" y="103"/>
                      <a:pt x="134" y="103"/>
                      <a:pt x="134" y="103"/>
                    </a:cubicBezTo>
                    <a:cubicBezTo>
                      <a:pt x="132" y="103"/>
                      <a:pt x="132" y="103"/>
                      <a:pt x="132" y="103"/>
                    </a:cubicBezTo>
                    <a:cubicBezTo>
                      <a:pt x="131" y="105"/>
                      <a:pt x="131" y="105"/>
                      <a:pt x="131" y="105"/>
                    </a:cubicBezTo>
                    <a:cubicBezTo>
                      <a:pt x="131" y="107"/>
                      <a:pt x="131" y="107"/>
                      <a:pt x="131" y="107"/>
                    </a:cubicBezTo>
                    <a:cubicBezTo>
                      <a:pt x="130" y="105"/>
                      <a:pt x="130" y="105"/>
                      <a:pt x="130" y="105"/>
                    </a:cubicBezTo>
                    <a:cubicBezTo>
                      <a:pt x="127" y="105"/>
                      <a:pt x="127" y="105"/>
                      <a:pt x="127" y="105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16" y="103"/>
                      <a:pt x="116" y="103"/>
                      <a:pt x="116" y="103"/>
                    </a:cubicBezTo>
                    <a:cubicBezTo>
                      <a:pt x="113" y="100"/>
                      <a:pt x="113" y="100"/>
                      <a:pt x="113" y="100"/>
                    </a:cubicBezTo>
                    <a:cubicBezTo>
                      <a:pt x="110" y="99"/>
                      <a:pt x="110" y="99"/>
                      <a:pt x="110" y="99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04" y="99"/>
                      <a:pt x="41" y="150"/>
                      <a:pt x="6" y="180"/>
                    </a:cubicBezTo>
                    <a:cubicBezTo>
                      <a:pt x="10" y="182"/>
                      <a:pt x="10" y="182"/>
                      <a:pt x="10" y="182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9" y="181"/>
                      <a:pt x="19" y="181"/>
                      <a:pt x="19" y="181"/>
                    </a:cubicBezTo>
                    <a:cubicBezTo>
                      <a:pt x="16" y="187"/>
                      <a:pt x="16" y="187"/>
                      <a:pt x="16" y="187"/>
                    </a:cubicBezTo>
                    <a:cubicBezTo>
                      <a:pt x="18" y="192"/>
                      <a:pt x="18" y="192"/>
                      <a:pt x="18" y="192"/>
                    </a:cubicBezTo>
                    <a:cubicBezTo>
                      <a:pt x="28" y="190"/>
                      <a:pt x="28" y="190"/>
                      <a:pt x="28" y="190"/>
                    </a:cubicBezTo>
                    <a:cubicBezTo>
                      <a:pt x="33" y="187"/>
                      <a:pt x="33" y="187"/>
                      <a:pt x="33" y="187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40" y="189"/>
                      <a:pt x="40" y="189"/>
                      <a:pt x="40" y="189"/>
                    </a:cubicBezTo>
                    <a:cubicBezTo>
                      <a:pt x="37" y="192"/>
                      <a:pt x="37" y="192"/>
                      <a:pt x="37" y="192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38" y="197"/>
                      <a:pt x="38" y="197"/>
                      <a:pt x="38" y="197"/>
                    </a:cubicBezTo>
                    <a:cubicBezTo>
                      <a:pt x="41" y="201"/>
                      <a:pt x="41" y="201"/>
                      <a:pt x="41" y="201"/>
                    </a:cubicBezTo>
                    <a:cubicBezTo>
                      <a:pt x="36" y="213"/>
                      <a:pt x="36" y="213"/>
                      <a:pt x="36" y="213"/>
                    </a:cubicBezTo>
                    <a:cubicBezTo>
                      <a:pt x="40" y="216"/>
                      <a:pt x="40" y="216"/>
                      <a:pt x="40" y="216"/>
                    </a:cubicBezTo>
                    <a:cubicBezTo>
                      <a:pt x="40" y="216"/>
                      <a:pt x="40" y="216"/>
                      <a:pt x="41" y="217"/>
                    </a:cubicBezTo>
                    <a:cubicBezTo>
                      <a:pt x="42" y="218"/>
                      <a:pt x="42" y="219"/>
                      <a:pt x="42" y="219"/>
                    </a:cubicBezTo>
                    <a:cubicBezTo>
                      <a:pt x="42" y="221"/>
                      <a:pt x="42" y="221"/>
                      <a:pt x="42" y="221"/>
                    </a:cubicBezTo>
                    <a:cubicBezTo>
                      <a:pt x="41" y="224"/>
                      <a:pt x="41" y="224"/>
                      <a:pt x="41" y="224"/>
                    </a:cubicBezTo>
                    <a:cubicBezTo>
                      <a:pt x="38" y="227"/>
                      <a:pt x="38" y="227"/>
                      <a:pt x="38" y="227"/>
                    </a:cubicBezTo>
                    <a:cubicBezTo>
                      <a:pt x="41" y="227"/>
                      <a:pt x="41" y="227"/>
                      <a:pt x="41" y="227"/>
                    </a:cubicBezTo>
                    <a:cubicBezTo>
                      <a:pt x="35" y="228"/>
                      <a:pt x="35" y="228"/>
                      <a:pt x="35" y="228"/>
                    </a:cubicBezTo>
                    <a:cubicBezTo>
                      <a:pt x="32" y="231"/>
                      <a:pt x="32" y="231"/>
                      <a:pt x="32" y="231"/>
                    </a:cubicBezTo>
                    <a:cubicBezTo>
                      <a:pt x="30" y="235"/>
                      <a:pt x="30" y="235"/>
                      <a:pt x="30" y="235"/>
                    </a:cubicBezTo>
                    <a:cubicBezTo>
                      <a:pt x="26" y="237"/>
                      <a:pt x="26" y="237"/>
                      <a:pt x="26" y="237"/>
                    </a:cubicBezTo>
                    <a:cubicBezTo>
                      <a:pt x="26" y="241"/>
                      <a:pt x="26" y="241"/>
                      <a:pt x="26" y="241"/>
                    </a:cubicBezTo>
                    <a:cubicBezTo>
                      <a:pt x="28" y="242"/>
                      <a:pt x="28" y="242"/>
                      <a:pt x="28" y="242"/>
                    </a:cubicBezTo>
                    <a:cubicBezTo>
                      <a:pt x="31" y="241"/>
                      <a:pt x="31" y="241"/>
                      <a:pt x="31" y="241"/>
                    </a:cubicBezTo>
                    <a:cubicBezTo>
                      <a:pt x="37" y="237"/>
                      <a:pt x="37" y="237"/>
                      <a:pt x="37" y="237"/>
                    </a:cubicBezTo>
                    <a:cubicBezTo>
                      <a:pt x="37" y="238"/>
                      <a:pt x="37" y="238"/>
                      <a:pt x="37" y="238"/>
                    </a:cubicBezTo>
                    <a:cubicBezTo>
                      <a:pt x="32" y="242"/>
                      <a:pt x="32" y="242"/>
                      <a:pt x="32" y="242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31" y="243"/>
                      <a:pt x="31" y="243"/>
                      <a:pt x="31" y="243"/>
                    </a:cubicBezTo>
                    <a:cubicBezTo>
                      <a:pt x="30" y="244"/>
                      <a:pt x="30" y="244"/>
                      <a:pt x="30" y="244"/>
                    </a:cubicBezTo>
                    <a:cubicBezTo>
                      <a:pt x="28" y="245"/>
                      <a:pt x="28" y="245"/>
                      <a:pt x="28" y="245"/>
                    </a:cubicBezTo>
                    <a:cubicBezTo>
                      <a:pt x="27" y="246"/>
                      <a:pt x="27" y="246"/>
                      <a:pt x="27" y="246"/>
                    </a:cubicBezTo>
                    <a:cubicBezTo>
                      <a:pt x="29" y="247"/>
                      <a:pt x="29" y="247"/>
                      <a:pt x="29" y="247"/>
                    </a:cubicBezTo>
                    <a:cubicBezTo>
                      <a:pt x="30" y="248"/>
                      <a:pt x="30" y="248"/>
                      <a:pt x="30" y="248"/>
                    </a:cubicBezTo>
                    <a:cubicBezTo>
                      <a:pt x="32" y="248"/>
                      <a:pt x="32" y="248"/>
                      <a:pt x="32" y="248"/>
                    </a:cubicBezTo>
                    <a:cubicBezTo>
                      <a:pt x="30" y="252"/>
                      <a:pt x="30" y="252"/>
                      <a:pt x="30" y="252"/>
                    </a:cubicBezTo>
                    <a:cubicBezTo>
                      <a:pt x="28" y="254"/>
                      <a:pt x="28" y="254"/>
                      <a:pt x="28" y="254"/>
                    </a:cubicBezTo>
                    <a:cubicBezTo>
                      <a:pt x="32" y="254"/>
                      <a:pt x="32" y="254"/>
                      <a:pt x="32" y="254"/>
                    </a:cubicBezTo>
                    <a:cubicBezTo>
                      <a:pt x="36" y="251"/>
                      <a:pt x="36" y="251"/>
                      <a:pt x="36" y="251"/>
                    </a:cubicBezTo>
                    <a:cubicBezTo>
                      <a:pt x="37" y="252"/>
                      <a:pt x="37" y="252"/>
                      <a:pt x="37" y="252"/>
                    </a:cubicBezTo>
                    <a:cubicBezTo>
                      <a:pt x="35" y="256"/>
                      <a:pt x="35" y="256"/>
                      <a:pt x="35" y="256"/>
                    </a:cubicBezTo>
                    <a:cubicBezTo>
                      <a:pt x="35" y="254"/>
                      <a:pt x="35" y="254"/>
                      <a:pt x="35" y="254"/>
                    </a:cubicBezTo>
                    <a:cubicBezTo>
                      <a:pt x="26" y="257"/>
                      <a:pt x="26" y="257"/>
                      <a:pt x="26" y="257"/>
                    </a:cubicBezTo>
                    <a:cubicBezTo>
                      <a:pt x="25" y="259"/>
                      <a:pt x="25" y="259"/>
                      <a:pt x="25" y="259"/>
                    </a:cubicBezTo>
                    <a:cubicBezTo>
                      <a:pt x="29" y="259"/>
                      <a:pt x="29" y="259"/>
                      <a:pt x="29" y="259"/>
                    </a:cubicBezTo>
                    <a:cubicBezTo>
                      <a:pt x="34" y="258"/>
                      <a:pt x="34" y="258"/>
                      <a:pt x="34" y="258"/>
                    </a:cubicBezTo>
                    <a:cubicBezTo>
                      <a:pt x="33" y="260"/>
                      <a:pt x="33" y="260"/>
                      <a:pt x="33" y="260"/>
                    </a:cubicBezTo>
                    <a:cubicBezTo>
                      <a:pt x="27" y="260"/>
                      <a:pt x="27" y="260"/>
                      <a:pt x="27" y="260"/>
                    </a:cubicBezTo>
                    <a:cubicBezTo>
                      <a:pt x="25" y="261"/>
                      <a:pt x="25" y="261"/>
                      <a:pt x="25" y="261"/>
                    </a:cubicBezTo>
                    <a:cubicBezTo>
                      <a:pt x="26" y="263"/>
                      <a:pt x="26" y="263"/>
                      <a:pt x="26" y="263"/>
                    </a:cubicBezTo>
                    <a:cubicBezTo>
                      <a:pt x="24" y="264"/>
                      <a:pt x="24" y="264"/>
                      <a:pt x="24" y="264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25" y="266"/>
                      <a:pt x="25" y="266"/>
                      <a:pt x="25" y="266"/>
                    </a:cubicBezTo>
                    <a:cubicBezTo>
                      <a:pt x="26" y="268"/>
                      <a:pt x="26" y="268"/>
                      <a:pt x="26" y="268"/>
                    </a:cubicBezTo>
                    <a:cubicBezTo>
                      <a:pt x="29" y="268"/>
                      <a:pt x="29" y="268"/>
                      <a:pt x="29" y="268"/>
                    </a:cubicBezTo>
                    <a:cubicBezTo>
                      <a:pt x="30" y="271"/>
                      <a:pt x="30" y="271"/>
                      <a:pt x="30" y="271"/>
                    </a:cubicBezTo>
                    <a:cubicBezTo>
                      <a:pt x="32" y="271"/>
                      <a:pt x="32" y="271"/>
                      <a:pt x="32" y="271"/>
                    </a:cubicBezTo>
                    <a:cubicBezTo>
                      <a:pt x="32" y="269"/>
                      <a:pt x="32" y="269"/>
                      <a:pt x="32" y="269"/>
                    </a:cubicBezTo>
                    <a:cubicBezTo>
                      <a:pt x="36" y="266"/>
                      <a:pt x="36" y="266"/>
                      <a:pt x="36" y="266"/>
                    </a:cubicBezTo>
                    <a:cubicBezTo>
                      <a:pt x="34" y="269"/>
                      <a:pt x="34" y="269"/>
                      <a:pt x="34" y="269"/>
                    </a:cubicBezTo>
                    <a:cubicBezTo>
                      <a:pt x="33" y="271"/>
                      <a:pt x="33" y="271"/>
                      <a:pt x="33" y="271"/>
                    </a:cubicBezTo>
                    <a:cubicBezTo>
                      <a:pt x="36" y="271"/>
                      <a:pt x="36" y="271"/>
                      <a:pt x="36" y="271"/>
                    </a:cubicBezTo>
                    <a:cubicBezTo>
                      <a:pt x="40" y="267"/>
                      <a:pt x="40" y="267"/>
                      <a:pt x="40" y="267"/>
                    </a:cubicBezTo>
                    <a:cubicBezTo>
                      <a:pt x="38" y="271"/>
                      <a:pt x="38" y="271"/>
                      <a:pt x="38" y="271"/>
                    </a:cubicBezTo>
                    <a:cubicBezTo>
                      <a:pt x="41" y="272"/>
                      <a:pt x="41" y="272"/>
                      <a:pt x="41" y="272"/>
                    </a:cubicBezTo>
                    <a:cubicBezTo>
                      <a:pt x="36" y="274"/>
                      <a:pt x="36" y="274"/>
                      <a:pt x="36" y="274"/>
                    </a:cubicBezTo>
                    <a:cubicBezTo>
                      <a:pt x="34" y="277"/>
                      <a:pt x="34" y="277"/>
                      <a:pt x="34" y="277"/>
                    </a:cubicBezTo>
                    <a:cubicBezTo>
                      <a:pt x="34" y="279"/>
                      <a:pt x="34" y="279"/>
                      <a:pt x="34" y="279"/>
                    </a:cubicBezTo>
                    <a:cubicBezTo>
                      <a:pt x="36" y="280"/>
                      <a:pt x="36" y="280"/>
                      <a:pt x="36" y="280"/>
                    </a:cubicBezTo>
                    <a:cubicBezTo>
                      <a:pt x="38" y="279"/>
                      <a:pt x="38" y="279"/>
                      <a:pt x="38" y="279"/>
                    </a:cubicBezTo>
                    <a:cubicBezTo>
                      <a:pt x="41" y="281"/>
                      <a:pt x="41" y="281"/>
                      <a:pt x="41" y="281"/>
                    </a:cubicBezTo>
                    <a:cubicBezTo>
                      <a:pt x="43" y="280"/>
                      <a:pt x="43" y="280"/>
                      <a:pt x="43" y="280"/>
                    </a:cubicBezTo>
                    <a:cubicBezTo>
                      <a:pt x="42" y="283"/>
                      <a:pt x="42" y="283"/>
                      <a:pt x="42" y="283"/>
                    </a:cubicBezTo>
                    <a:cubicBezTo>
                      <a:pt x="44" y="285"/>
                      <a:pt x="44" y="285"/>
                      <a:pt x="44" y="285"/>
                    </a:cubicBezTo>
                    <a:cubicBezTo>
                      <a:pt x="41" y="285"/>
                      <a:pt x="41" y="285"/>
                      <a:pt x="41" y="285"/>
                    </a:cubicBezTo>
                    <a:cubicBezTo>
                      <a:pt x="253" y="285"/>
                      <a:pt x="253" y="285"/>
                      <a:pt x="253" y="285"/>
                    </a:cubicBezTo>
                    <a:cubicBezTo>
                      <a:pt x="256" y="281"/>
                      <a:pt x="256" y="281"/>
                      <a:pt x="256" y="281"/>
                    </a:cubicBezTo>
                    <a:cubicBezTo>
                      <a:pt x="257" y="281"/>
                      <a:pt x="257" y="281"/>
                      <a:pt x="257" y="281"/>
                    </a:cubicBezTo>
                    <a:cubicBezTo>
                      <a:pt x="256" y="285"/>
                      <a:pt x="256" y="285"/>
                      <a:pt x="256" y="285"/>
                    </a:cubicBezTo>
                    <a:cubicBezTo>
                      <a:pt x="261" y="289"/>
                      <a:pt x="261" y="289"/>
                      <a:pt x="261" y="289"/>
                    </a:cubicBezTo>
                    <a:cubicBezTo>
                      <a:pt x="267" y="288"/>
                      <a:pt x="267" y="288"/>
                      <a:pt x="267" y="288"/>
                    </a:cubicBezTo>
                    <a:cubicBezTo>
                      <a:pt x="272" y="291"/>
                      <a:pt x="272" y="291"/>
                      <a:pt x="272" y="291"/>
                    </a:cubicBezTo>
                    <a:cubicBezTo>
                      <a:pt x="276" y="294"/>
                      <a:pt x="276" y="294"/>
                      <a:pt x="276" y="294"/>
                    </a:cubicBezTo>
                    <a:cubicBezTo>
                      <a:pt x="280" y="293"/>
                      <a:pt x="280" y="293"/>
                      <a:pt x="280" y="293"/>
                    </a:cubicBezTo>
                    <a:cubicBezTo>
                      <a:pt x="283" y="294"/>
                      <a:pt x="283" y="294"/>
                      <a:pt x="283" y="294"/>
                    </a:cubicBezTo>
                    <a:cubicBezTo>
                      <a:pt x="285" y="294"/>
                      <a:pt x="285" y="294"/>
                      <a:pt x="285" y="294"/>
                    </a:cubicBezTo>
                    <a:cubicBezTo>
                      <a:pt x="288" y="295"/>
                      <a:pt x="288" y="295"/>
                      <a:pt x="288" y="295"/>
                    </a:cubicBezTo>
                    <a:cubicBezTo>
                      <a:pt x="289" y="294"/>
                      <a:pt x="289" y="294"/>
                      <a:pt x="289" y="294"/>
                    </a:cubicBezTo>
                    <a:cubicBezTo>
                      <a:pt x="293" y="292"/>
                      <a:pt x="293" y="292"/>
                      <a:pt x="293" y="292"/>
                    </a:cubicBezTo>
                    <a:cubicBezTo>
                      <a:pt x="295" y="290"/>
                      <a:pt x="295" y="290"/>
                      <a:pt x="295" y="290"/>
                    </a:cubicBezTo>
                    <a:cubicBezTo>
                      <a:pt x="297" y="290"/>
                      <a:pt x="297" y="290"/>
                      <a:pt x="297" y="290"/>
                    </a:cubicBezTo>
                    <a:cubicBezTo>
                      <a:pt x="300" y="289"/>
                      <a:pt x="300" y="289"/>
                      <a:pt x="300" y="289"/>
                    </a:cubicBezTo>
                    <a:cubicBezTo>
                      <a:pt x="303" y="286"/>
                      <a:pt x="303" y="286"/>
                      <a:pt x="303" y="286"/>
                    </a:cubicBezTo>
                    <a:cubicBezTo>
                      <a:pt x="307" y="286"/>
                      <a:pt x="307" y="286"/>
                      <a:pt x="307" y="286"/>
                    </a:cubicBezTo>
                    <a:cubicBezTo>
                      <a:pt x="309" y="287"/>
                      <a:pt x="309" y="287"/>
                      <a:pt x="309" y="287"/>
                    </a:cubicBezTo>
                    <a:cubicBezTo>
                      <a:pt x="313" y="287"/>
                      <a:pt x="313" y="287"/>
                      <a:pt x="313" y="287"/>
                    </a:cubicBezTo>
                    <a:cubicBezTo>
                      <a:pt x="317" y="287"/>
                      <a:pt x="317" y="287"/>
                      <a:pt x="317" y="287"/>
                    </a:cubicBezTo>
                    <a:cubicBezTo>
                      <a:pt x="317" y="288"/>
                      <a:pt x="317" y="288"/>
                      <a:pt x="317" y="288"/>
                    </a:cubicBezTo>
                    <a:cubicBezTo>
                      <a:pt x="317" y="290"/>
                      <a:pt x="317" y="290"/>
                      <a:pt x="317" y="290"/>
                    </a:cubicBezTo>
                    <a:cubicBezTo>
                      <a:pt x="320" y="296"/>
                      <a:pt x="320" y="296"/>
                      <a:pt x="320" y="296"/>
                    </a:cubicBezTo>
                    <a:cubicBezTo>
                      <a:pt x="323" y="296"/>
                      <a:pt x="323" y="296"/>
                      <a:pt x="323" y="296"/>
                    </a:cubicBezTo>
                    <a:cubicBezTo>
                      <a:pt x="324" y="296"/>
                      <a:pt x="324" y="296"/>
                      <a:pt x="324" y="296"/>
                    </a:cubicBezTo>
                    <a:cubicBezTo>
                      <a:pt x="323" y="298"/>
                      <a:pt x="323" y="298"/>
                      <a:pt x="323" y="298"/>
                    </a:cubicBezTo>
                    <a:cubicBezTo>
                      <a:pt x="324" y="300"/>
                      <a:pt x="324" y="300"/>
                      <a:pt x="324" y="300"/>
                    </a:cubicBezTo>
                    <a:cubicBezTo>
                      <a:pt x="322" y="303"/>
                      <a:pt x="322" y="303"/>
                      <a:pt x="322" y="303"/>
                    </a:cubicBezTo>
                    <a:cubicBezTo>
                      <a:pt x="322" y="305"/>
                      <a:pt x="322" y="305"/>
                      <a:pt x="322" y="305"/>
                    </a:cubicBezTo>
                    <a:cubicBezTo>
                      <a:pt x="323" y="305"/>
                      <a:pt x="323" y="305"/>
                      <a:pt x="323" y="305"/>
                    </a:cubicBezTo>
                    <a:cubicBezTo>
                      <a:pt x="323" y="307"/>
                      <a:pt x="323" y="307"/>
                      <a:pt x="323" y="307"/>
                    </a:cubicBezTo>
                    <a:cubicBezTo>
                      <a:pt x="324" y="310"/>
                      <a:pt x="324" y="310"/>
                      <a:pt x="324" y="310"/>
                    </a:cubicBezTo>
                    <a:cubicBezTo>
                      <a:pt x="328" y="311"/>
                      <a:pt x="328" y="311"/>
                      <a:pt x="328" y="311"/>
                    </a:cubicBezTo>
                    <a:cubicBezTo>
                      <a:pt x="336" y="311"/>
                      <a:pt x="336" y="311"/>
                      <a:pt x="336" y="311"/>
                    </a:cubicBezTo>
                    <a:cubicBezTo>
                      <a:pt x="342" y="313"/>
                      <a:pt x="342" y="313"/>
                      <a:pt x="342" y="313"/>
                    </a:cubicBezTo>
                    <a:cubicBezTo>
                      <a:pt x="348" y="315"/>
                      <a:pt x="348" y="315"/>
                      <a:pt x="348" y="315"/>
                    </a:cubicBezTo>
                    <a:cubicBezTo>
                      <a:pt x="348" y="318"/>
                      <a:pt x="348" y="318"/>
                      <a:pt x="348" y="318"/>
                    </a:cubicBezTo>
                    <a:cubicBezTo>
                      <a:pt x="351" y="320"/>
                      <a:pt x="351" y="320"/>
                      <a:pt x="351" y="320"/>
                    </a:cubicBezTo>
                    <a:cubicBezTo>
                      <a:pt x="350" y="322"/>
                      <a:pt x="350" y="322"/>
                      <a:pt x="350" y="322"/>
                    </a:cubicBezTo>
                    <a:cubicBezTo>
                      <a:pt x="350" y="325"/>
                      <a:pt x="350" y="325"/>
                      <a:pt x="350" y="325"/>
                    </a:cubicBezTo>
                    <a:cubicBezTo>
                      <a:pt x="348" y="326"/>
                      <a:pt x="348" y="326"/>
                      <a:pt x="348" y="326"/>
                    </a:cubicBezTo>
                    <a:cubicBezTo>
                      <a:pt x="347" y="327"/>
                      <a:pt x="347" y="327"/>
                      <a:pt x="347" y="327"/>
                    </a:cubicBezTo>
                    <a:cubicBezTo>
                      <a:pt x="346" y="327"/>
                      <a:pt x="346" y="327"/>
                      <a:pt x="346" y="327"/>
                    </a:cubicBezTo>
                    <a:cubicBezTo>
                      <a:pt x="343" y="325"/>
                      <a:pt x="343" y="325"/>
                      <a:pt x="343" y="325"/>
                    </a:cubicBezTo>
                    <a:cubicBezTo>
                      <a:pt x="339" y="323"/>
                      <a:pt x="339" y="323"/>
                      <a:pt x="339" y="323"/>
                    </a:cubicBezTo>
                    <a:cubicBezTo>
                      <a:pt x="339" y="321"/>
                      <a:pt x="339" y="321"/>
                      <a:pt x="339" y="321"/>
                    </a:cubicBezTo>
                    <a:cubicBezTo>
                      <a:pt x="337" y="321"/>
                      <a:pt x="337" y="321"/>
                      <a:pt x="337" y="321"/>
                    </a:cubicBezTo>
                    <a:cubicBezTo>
                      <a:pt x="337" y="328"/>
                      <a:pt x="337" y="328"/>
                      <a:pt x="337" y="328"/>
                    </a:cubicBezTo>
                    <a:cubicBezTo>
                      <a:pt x="332" y="331"/>
                      <a:pt x="332" y="331"/>
                      <a:pt x="332" y="331"/>
                    </a:cubicBezTo>
                    <a:cubicBezTo>
                      <a:pt x="332" y="335"/>
                      <a:pt x="332" y="335"/>
                      <a:pt x="332" y="335"/>
                    </a:cubicBezTo>
                    <a:cubicBezTo>
                      <a:pt x="329" y="339"/>
                      <a:pt x="329" y="339"/>
                      <a:pt x="329" y="339"/>
                    </a:cubicBezTo>
                    <a:cubicBezTo>
                      <a:pt x="325" y="341"/>
                      <a:pt x="325" y="341"/>
                      <a:pt x="325" y="341"/>
                    </a:cubicBezTo>
                    <a:cubicBezTo>
                      <a:pt x="323" y="342"/>
                      <a:pt x="323" y="342"/>
                      <a:pt x="323" y="342"/>
                    </a:cubicBezTo>
                    <a:cubicBezTo>
                      <a:pt x="323" y="341"/>
                      <a:pt x="323" y="341"/>
                      <a:pt x="323" y="341"/>
                    </a:cubicBezTo>
                    <a:cubicBezTo>
                      <a:pt x="323" y="342"/>
                      <a:pt x="323" y="342"/>
                      <a:pt x="323" y="342"/>
                    </a:cubicBezTo>
                    <a:cubicBezTo>
                      <a:pt x="321" y="344"/>
                      <a:pt x="321" y="344"/>
                      <a:pt x="321" y="344"/>
                    </a:cubicBezTo>
                    <a:cubicBezTo>
                      <a:pt x="322" y="345"/>
                      <a:pt x="322" y="345"/>
                      <a:pt x="322" y="345"/>
                    </a:cubicBezTo>
                    <a:cubicBezTo>
                      <a:pt x="322" y="347"/>
                      <a:pt x="322" y="347"/>
                      <a:pt x="322" y="347"/>
                    </a:cubicBezTo>
                    <a:cubicBezTo>
                      <a:pt x="320" y="348"/>
                      <a:pt x="320" y="348"/>
                      <a:pt x="320" y="348"/>
                    </a:cubicBezTo>
                    <a:cubicBezTo>
                      <a:pt x="317" y="348"/>
                      <a:pt x="317" y="348"/>
                      <a:pt x="317" y="348"/>
                    </a:cubicBezTo>
                    <a:cubicBezTo>
                      <a:pt x="317" y="348"/>
                      <a:pt x="317" y="348"/>
                      <a:pt x="317" y="348"/>
                    </a:cubicBezTo>
                    <a:cubicBezTo>
                      <a:pt x="316" y="348"/>
                      <a:pt x="316" y="348"/>
                      <a:pt x="316" y="348"/>
                    </a:cubicBezTo>
                    <a:cubicBezTo>
                      <a:pt x="314" y="349"/>
                      <a:pt x="314" y="349"/>
                      <a:pt x="314" y="349"/>
                    </a:cubicBezTo>
                    <a:cubicBezTo>
                      <a:pt x="313" y="351"/>
                      <a:pt x="313" y="351"/>
                      <a:pt x="313" y="351"/>
                    </a:cubicBezTo>
                    <a:cubicBezTo>
                      <a:pt x="316" y="350"/>
                      <a:pt x="316" y="350"/>
                      <a:pt x="316" y="350"/>
                    </a:cubicBezTo>
                    <a:cubicBezTo>
                      <a:pt x="319" y="350"/>
                      <a:pt x="319" y="350"/>
                      <a:pt x="319" y="350"/>
                    </a:cubicBezTo>
                    <a:cubicBezTo>
                      <a:pt x="322" y="349"/>
                      <a:pt x="322" y="349"/>
                      <a:pt x="322" y="349"/>
                    </a:cubicBezTo>
                    <a:cubicBezTo>
                      <a:pt x="324" y="349"/>
                      <a:pt x="324" y="349"/>
                      <a:pt x="324" y="349"/>
                    </a:cubicBezTo>
                    <a:cubicBezTo>
                      <a:pt x="327" y="346"/>
                      <a:pt x="327" y="346"/>
                      <a:pt x="327" y="346"/>
                    </a:cubicBezTo>
                    <a:cubicBezTo>
                      <a:pt x="332" y="344"/>
                      <a:pt x="332" y="344"/>
                      <a:pt x="332" y="344"/>
                    </a:cubicBezTo>
                    <a:cubicBezTo>
                      <a:pt x="337" y="345"/>
                      <a:pt x="337" y="345"/>
                      <a:pt x="337" y="345"/>
                    </a:cubicBezTo>
                    <a:cubicBezTo>
                      <a:pt x="338" y="344"/>
                      <a:pt x="338" y="344"/>
                      <a:pt x="338" y="344"/>
                    </a:cubicBezTo>
                    <a:cubicBezTo>
                      <a:pt x="342" y="343"/>
                      <a:pt x="342" y="343"/>
                      <a:pt x="342" y="343"/>
                    </a:cubicBezTo>
                    <a:cubicBezTo>
                      <a:pt x="346" y="343"/>
                      <a:pt x="346" y="343"/>
                      <a:pt x="346" y="343"/>
                    </a:cubicBezTo>
                    <a:cubicBezTo>
                      <a:pt x="349" y="343"/>
                      <a:pt x="349" y="343"/>
                      <a:pt x="349" y="343"/>
                    </a:cubicBezTo>
                    <a:cubicBezTo>
                      <a:pt x="350" y="340"/>
                      <a:pt x="350" y="340"/>
                      <a:pt x="350" y="340"/>
                    </a:cubicBezTo>
                    <a:cubicBezTo>
                      <a:pt x="345" y="340"/>
                      <a:pt x="345" y="340"/>
                      <a:pt x="345" y="340"/>
                    </a:cubicBezTo>
                    <a:cubicBezTo>
                      <a:pt x="344" y="339"/>
                      <a:pt x="344" y="339"/>
                      <a:pt x="344" y="339"/>
                    </a:cubicBezTo>
                    <a:cubicBezTo>
                      <a:pt x="347" y="336"/>
                      <a:pt x="347" y="336"/>
                      <a:pt x="347" y="336"/>
                    </a:cubicBezTo>
                    <a:cubicBezTo>
                      <a:pt x="349" y="335"/>
                      <a:pt x="349" y="335"/>
                      <a:pt x="349" y="335"/>
                    </a:cubicBezTo>
                    <a:cubicBezTo>
                      <a:pt x="354" y="334"/>
                      <a:pt x="354" y="334"/>
                      <a:pt x="354" y="334"/>
                    </a:cubicBezTo>
                    <a:cubicBezTo>
                      <a:pt x="364" y="332"/>
                      <a:pt x="364" y="332"/>
                      <a:pt x="364" y="332"/>
                    </a:cubicBezTo>
                    <a:cubicBezTo>
                      <a:pt x="367" y="333"/>
                      <a:pt x="367" y="333"/>
                      <a:pt x="367" y="333"/>
                    </a:cubicBezTo>
                    <a:cubicBezTo>
                      <a:pt x="370" y="332"/>
                      <a:pt x="370" y="332"/>
                      <a:pt x="370" y="332"/>
                    </a:cubicBezTo>
                    <a:cubicBezTo>
                      <a:pt x="373" y="331"/>
                      <a:pt x="373" y="331"/>
                      <a:pt x="373" y="331"/>
                    </a:cubicBezTo>
                    <a:cubicBezTo>
                      <a:pt x="382" y="328"/>
                      <a:pt x="382" y="328"/>
                      <a:pt x="382" y="328"/>
                    </a:cubicBezTo>
                    <a:cubicBezTo>
                      <a:pt x="388" y="324"/>
                      <a:pt x="388" y="324"/>
                      <a:pt x="388" y="324"/>
                    </a:cubicBezTo>
                    <a:cubicBezTo>
                      <a:pt x="415" y="324"/>
                      <a:pt x="415" y="324"/>
                      <a:pt x="415" y="324"/>
                    </a:cubicBezTo>
                    <a:cubicBezTo>
                      <a:pt x="417" y="322"/>
                      <a:pt x="417" y="322"/>
                      <a:pt x="417" y="322"/>
                    </a:cubicBezTo>
                    <a:cubicBezTo>
                      <a:pt x="420" y="320"/>
                      <a:pt x="420" y="320"/>
                      <a:pt x="420" y="320"/>
                    </a:cubicBezTo>
                    <a:cubicBezTo>
                      <a:pt x="423" y="320"/>
                      <a:pt x="423" y="320"/>
                      <a:pt x="423" y="320"/>
                    </a:cubicBezTo>
                    <a:cubicBezTo>
                      <a:pt x="426" y="317"/>
                      <a:pt x="426" y="317"/>
                      <a:pt x="426" y="317"/>
                    </a:cubicBezTo>
                    <a:cubicBezTo>
                      <a:pt x="431" y="311"/>
                      <a:pt x="431" y="311"/>
                      <a:pt x="431" y="311"/>
                    </a:cubicBezTo>
                    <a:cubicBezTo>
                      <a:pt x="434" y="309"/>
                      <a:pt x="434" y="309"/>
                      <a:pt x="434" y="309"/>
                    </a:cubicBezTo>
                    <a:cubicBezTo>
                      <a:pt x="437" y="304"/>
                      <a:pt x="437" y="304"/>
                      <a:pt x="437" y="304"/>
                    </a:cubicBezTo>
                    <a:cubicBezTo>
                      <a:pt x="443" y="301"/>
                      <a:pt x="443" y="301"/>
                      <a:pt x="443" y="301"/>
                    </a:cubicBezTo>
                    <a:cubicBezTo>
                      <a:pt x="445" y="303"/>
                      <a:pt x="445" y="303"/>
                      <a:pt x="445" y="303"/>
                    </a:cubicBezTo>
                    <a:cubicBezTo>
                      <a:pt x="450" y="300"/>
                      <a:pt x="450" y="300"/>
                      <a:pt x="450" y="300"/>
                    </a:cubicBezTo>
                    <a:cubicBezTo>
                      <a:pt x="453" y="303"/>
                      <a:pt x="453" y="303"/>
                      <a:pt x="453" y="303"/>
                    </a:cubicBezTo>
                    <a:cubicBezTo>
                      <a:pt x="448" y="314"/>
                      <a:pt x="448" y="314"/>
                      <a:pt x="448" y="314"/>
                    </a:cubicBezTo>
                    <a:cubicBezTo>
                      <a:pt x="449" y="315"/>
                      <a:pt x="449" y="315"/>
                      <a:pt x="449" y="315"/>
                    </a:cubicBezTo>
                    <a:cubicBezTo>
                      <a:pt x="449" y="320"/>
                      <a:pt x="449" y="320"/>
                      <a:pt x="449" y="320"/>
                    </a:cubicBezTo>
                    <a:cubicBezTo>
                      <a:pt x="449" y="322"/>
                      <a:pt x="449" y="322"/>
                      <a:pt x="449" y="322"/>
                    </a:cubicBezTo>
                    <a:cubicBezTo>
                      <a:pt x="451" y="323"/>
                      <a:pt x="451" y="323"/>
                      <a:pt x="451" y="323"/>
                    </a:cubicBezTo>
                    <a:cubicBezTo>
                      <a:pt x="457" y="322"/>
                      <a:pt x="457" y="322"/>
                      <a:pt x="457" y="322"/>
                    </a:cubicBezTo>
                    <a:cubicBezTo>
                      <a:pt x="458" y="320"/>
                      <a:pt x="458" y="320"/>
                      <a:pt x="458" y="320"/>
                    </a:cubicBezTo>
                    <a:cubicBezTo>
                      <a:pt x="460" y="318"/>
                      <a:pt x="460" y="318"/>
                      <a:pt x="460" y="318"/>
                    </a:cubicBezTo>
                    <a:cubicBezTo>
                      <a:pt x="461" y="322"/>
                      <a:pt x="461" y="322"/>
                      <a:pt x="461" y="322"/>
                    </a:cubicBezTo>
                    <a:cubicBezTo>
                      <a:pt x="463" y="322"/>
                      <a:pt x="463" y="322"/>
                      <a:pt x="463" y="322"/>
                    </a:cubicBezTo>
                    <a:cubicBezTo>
                      <a:pt x="468" y="318"/>
                      <a:pt x="468" y="318"/>
                      <a:pt x="468" y="318"/>
                    </a:cubicBezTo>
                    <a:cubicBezTo>
                      <a:pt x="471" y="317"/>
                      <a:pt x="471" y="317"/>
                      <a:pt x="471" y="317"/>
                    </a:cubicBezTo>
                    <a:cubicBezTo>
                      <a:pt x="474" y="315"/>
                      <a:pt x="474" y="315"/>
                      <a:pt x="474" y="315"/>
                    </a:cubicBezTo>
                    <a:cubicBezTo>
                      <a:pt x="475" y="316"/>
                      <a:pt x="475" y="316"/>
                      <a:pt x="475" y="316"/>
                    </a:cubicBezTo>
                    <a:cubicBezTo>
                      <a:pt x="470" y="320"/>
                      <a:pt x="470" y="320"/>
                      <a:pt x="470" y="320"/>
                    </a:cubicBezTo>
                    <a:cubicBezTo>
                      <a:pt x="478" y="320"/>
                      <a:pt x="478" y="320"/>
                      <a:pt x="478" y="320"/>
                    </a:cubicBezTo>
                    <a:cubicBezTo>
                      <a:pt x="479" y="321"/>
                      <a:pt x="479" y="321"/>
                      <a:pt x="479" y="321"/>
                    </a:cubicBezTo>
                    <a:cubicBezTo>
                      <a:pt x="474" y="322"/>
                      <a:pt x="474" y="322"/>
                      <a:pt x="474" y="322"/>
                    </a:cubicBezTo>
                    <a:cubicBezTo>
                      <a:pt x="473" y="323"/>
                      <a:pt x="473" y="323"/>
                      <a:pt x="473" y="323"/>
                    </a:cubicBezTo>
                    <a:cubicBezTo>
                      <a:pt x="471" y="322"/>
                      <a:pt x="471" y="322"/>
                      <a:pt x="471" y="322"/>
                    </a:cubicBezTo>
                    <a:cubicBezTo>
                      <a:pt x="466" y="323"/>
                      <a:pt x="466" y="323"/>
                      <a:pt x="466" y="323"/>
                    </a:cubicBezTo>
                    <a:cubicBezTo>
                      <a:pt x="456" y="327"/>
                      <a:pt x="456" y="327"/>
                      <a:pt x="456" y="327"/>
                    </a:cubicBezTo>
                    <a:cubicBezTo>
                      <a:pt x="453" y="331"/>
                      <a:pt x="453" y="331"/>
                      <a:pt x="453" y="331"/>
                    </a:cubicBezTo>
                    <a:cubicBezTo>
                      <a:pt x="453" y="334"/>
                      <a:pt x="453" y="334"/>
                      <a:pt x="453" y="334"/>
                    </a:cubicBezTo>
                    <a:cubicBezTo>
                      <a:pt x="456" y="334"/>
                      <a:pt x="456" y="334"/>
                      <a:pt x="456" y="334"/>
                    </a:cubicBezTo>
                    <a:cubicBezTo>
                      <a:pt x="456" y="336"/>
                      <a:pt x="456" y="336"/>
                      <a:pt x="456" y="336"/>
                    </a:cubicBezTo>
                    <a:cubicBezTo>
                      <a:pt x="458" y="338"/>
                      <a:pt x="458" y="338"/>
                      <a:pt x="458" y="338"/>
                    </a:cubicBezTo>
                    <a:cubicBezTo>
                      <a:pt x="460" y="337"/>
                      <a:pt x="460" y="337"/>
                      <a:pt x="460" y="337"/>
                    </a:cubicBezTo>
                    <a:cubicBezTo>
                      <a:pt x="461" y="334"/>
                      <a:pt x="461" y="334"/>
                      <a:pt x="461" y="334"/>
                    </a:cubicBezTo>
                    <a:cubicBezTo>
                      <a:pt x="462" y="334"/>
                      <a:pt x="462" y="334"/>
                      <a:pt x="462" y="334"/>
                    </a:cubicBezTo>
                    <a:cubicBezTo>
                      <a:pt x="468" y="329"/>
                      <a:pt x="468" y="329"/>
                      <a:pt x="468" y="329"/>
                    </a:cubicBezTo>
                    <a:cubicBezTo>
                      <a:pt x="469" y="328"/>
                      <a:pt x="469" y="328"/>
                      <a:pt x="469" y="328"/>
                    </a:cubicBezTo>
                    <a:cubicBezTo>
                      <a:pt x="473" y="327"/>
                      <a:pt x="473" y="327"/>
                      <a:pt x="473" y="327"/>
                    </a:cubicBezTo>
                    <a:cubicBezTo>
                      <a:pt x="475" y="328"/>
                      <a:pt x="475" y="328"/>
                      <a:pt x="475" y="328"/>
                    </a:cubicBezTo>
                    <a:cubicBezTo>
                      <a:pt x="479" y="327"/>
                      <a:pt x="479" y="327"/>
                      <a:pt x="479" y="327"/>
                    </a:cubicBezTo>
                    <a:cubicBezTo>
                      <a:pt x="489" y="323"/>
                      <a:pt x="489" y="323"/>
                      <a:pt x="489" y="323"/>
                    </a:cubicBezTo>
                    <a:cubicBezTo>
                      <a:pt x="494" y="321"/>
                      <a:pt x="494" y="321"/>
                      <a:pt x="494" y="321"/>
                    </a:cubicBezTo>
                    <a:cubicBezTo>
                      <a:pt x="498" y="320"/>
                      <a:pt x="498" y="320"/>
                      <a:pt x="498" y="320"/>
                    </a:cubicBezTo>
                    <a:cubicBezTo>
                      <a:pt x="498" y="319"/>
                      <a:pt x="498" y="319"/>
                      <a:pt x="498" y="319"/>
                    </a:cubicBezTo>
                    <a:cubicBezTo>
                      <a:pt x="496" y="317"/>
                      <a:pt x="496" y="317"/>
                      <a:pt x="496" y="317"/>
                    </a:cubicBezTo>
                    <a:cubicBezTo>
                      <a:pt x="494" y="317"/>
                      <a:pt x="494" y="317"/>
                      <a:pt x="494" y="317"/>
                    </a:cubicBezTo>
                    <a:cubicBezTo>
                      <a:pt x="492" y="315"/>
                      <a:pt x="492" y="315"/>
                      <a:pt x="492" y="315"/>
                    </a:cubicBezTo>
                    <a:cubicBezTo>
                      <a:pt x="487" y="317"/>
                      <a:pt x="487" y="317"/>
                      <a:pt x="487" y="317"/>
                    </a:cubicBezTo>
                    <a:cubicBezTo>
                      <a:pt x="486" y="315"/>
                      <a:pt x="486" y="315"/>
                      <a:pt x="486" y="315"/>
                    </a:cubicBezTo>
                    <a:cubicBezTo>
                      <a:pt x="480" y="315"/>
                      <a:pt x="480" y="315"/>
                      <a:pt x="480" y="315"/>
                    </a:cubicBezTo>
                    <a:cubicBezTo>
                      <a:pt x="478" y="314"/>
                      <a:pt x="478" y="314"/>
                      <a:pt x="478" y="314"/>
                    </a:cubicBezTo>
                    <a:cubicBezTo>
                      <a:pt x="480" y="312"/>
                      <a:pt x="480" y="312"/>
                      <a:pt x="480" y="312"/>
                    </a:cubicBezTo>
                    <a:cubicBezTo>
                      <a:pt x="474" y="311"/>
                      <a:pt x="474" y="311"/>
                      <a:pt x="474" y="311"/>
                    </a:cubicBezTo>
                    <a:cubicBezTo>
                      <a:pt x="473" y="308"/>
                      <a:pt x="473" y="308"/>
                      <a:pt x="473" y="308"/>
                    </a:cubicBezTo>
                    <a:cubicBezTo>
                      <a:pt x="474" y="304"/>
                      <a:pt x="474" y="304"/>
                      <a:pt x="474" y="304"/>
                    </a:cubicBezTo>
                    <a:cubicBezTo>
                      <a:pt x="470" y="304"/>
                      <a:pt x="470" y="304"/>
                      <a:pt x="470" y="304"/>
                    </a:cubicBezTo>
                    <a:cubicBezTo>
                      <a:pt x="475" y="301"/>
                      <a:pt x="475" y="301"/>
                      <a:pt x="475" y="301"/>
                    </a:cubicBezTo>
                    <a:cubicBezTo>
                      <a:pt x="478" y="298"/>
                      <a:pt x="478" y="298"/>
                      <a:pt x="478" y="298"/>
                    </a:cubicBezTo>
                    <a:cubicBezTo>
                      <a:pt x="478" y="296"/>
                      <a:pt x="478" y="296"/>
                      <a:pt x="478" y="296"/>
                    </a:cubicBezTo>
                    <a:cubicBezTo>
                      <a:pt x="474" y="296"/>
                      <a:pt x="474" y="296"/>
                      <a:pt x="474" y="296"/>
                    </a:cubicBezTo>
                    <a:cubicBezTo>
                      <a:pt x="470" y="298"/>
                      <a:pt x="470" y="298"/>
                      <a:pt x="470" y="298"/>
                    </a:cubicBezTo>
                    <a:cubicBezTo>
                      <a:pt x="470" y="295"/>
                      <a:pt x="470" y="295"/>
                      <a:pt x="470" y="295"/>
                    </a:cubicBezTo>
                    <a:cubicBezTo>
                      <a:pt x="464" y="294"/>
                      <a:pt x="464" y="294"/>
                      <a:pt x="464" y="294"/>
                    </a:cubicBezTo>
                    <a:cubicBezTo>
                      <a:pt x="470" y="293"/>
                      <a:pt x="470" y="293"/>
                      <a:pt x="470" y="293"/>
                    </a:cubicBezTo>
                    <a:cubicBezTo>
                      <a:pt x="472" y="292"/>
                      <a:pt x="472" y="292"/>
                      <a:pt x="472" y="292"/>
                    </a:cubicBezTo>
                    <a:cubicBezTo>
                      <a:pt x="476" y="294"/>
                      <a:pt x="476" y="294"/>
                      <a:pt x="476" y="294"/>
                    </a:cubicBezTo>
                    <a:cubicBezTo>
                      <a:pt x="485" y="290"/>
                      <a:pt x="485" y="290"/>
                      <a:pt x="485" y="290"/>
                    </a:cubicBezTo>
                    <a:cubicBezTo>
                      <a:pt x="486" y="289"/>
                      <a:pt x="486" y="289"/>
                      <a:pt x="486" y="289"/>
                    </a:cubicBezTo>
                    <a:cubicBezTo>
                      <a:pt x="485" y="287"/>
                      <a:pt x="485" y="287"/>
                      <a:pt x="485" y="287"/>
                    </a:cubicBezTo>
                    <a:cubicBezTo>
                      <a:pt x="486" y="287"/>
                      <a:pt x="486" y="287"/>
                      <a:pt x="486" y="287"/>
                    </a:cubicBezTo>
                    <a:cubicBezTo>
                      <a:pt x="486" y="284"/>
                      <a:pt x="486" y="284"/>
                      <a:pt x="486" y="284"/>
                    </a:cubicBezTo>
                    <a:cubicBezTo>
                      <a:pt x="481" y="281"/>
                      <a:pt x="481" y="281"/>
                      <a:pt x="481" y="281"/>
                    </a:cubicBezTo>
                    <a:cubicBezTo>
                      <a:pt x="474" y="282"/>
                      <a:pt x="474" y="282"/>
                      <a:pt x="474" y="282"/>
                    </a:cubicBezTo>
                    <a:cubicBezTo>
                      <a:pt x="466" y="285"/>
                      <a:pt x="466" y="285"/>
                      <a:pt x="466" y="285"/>
                    </a:cubicBezTo>
                    <a:cubicBezTo>
                      <a:pt x="458" y="288"/>
                      <a:pt x="458" y="288"/>
                      <a:pt x="458" y="288"/>
                    </a:cubicBezTo>
                    <a:cubicBezTo>
                      <a:pt x="448" y="292"/>
                      <a:pt x="448" y="292"/>
                      <a:pt x="448" y="292"/>
                    </a:cubicBezTo>
                    <a:cubicBezTo>
                      <a:pt x="442" y="296"/>
                      <a:pt x="442" y="296"/>
                      <a:pt x="442" y="296"/>
                    </a:cubicBezTo>
                    <a:cubicBezTo>
                      <a:pt x="437" y="300"/>
                      <a:pt x="437" y="300"/>
                      <a:pt x="437" y="300"/>
                    </a:cubicBezTo>
                    <a:cubicBezTo>
                      <a:pt x="432" y="304"/>
                      <a:pt x="432" y="304"/>
                      <a:pt x="432" y="304"/>
                    </a:cubicBezTo>
                    <a:cubicBezTo>
                      <a:pt x="427" y="306"/>
                      <a:pt x="427" y="306"/>
                      <a:pt x="427" y="306"/>
                    </a:cubicBezTo>
                    <a:cubicBezTo>
                      <a:pt x="422" y="306"/>
                      <a:pt x="422" y="306"/>
                      <a:pt x="422" y="306"/>
                    </a:cubicBezTo>
                    <a:cubicBezTo>
                      <a:pt x="428" y="304"/>
                      <a:pt x="428" y="304"/>
                      <a:pt x="428" y="304"/>
                    </a:cubicBezTo>
                    <a:cubicBezTo>
                      <a:pt x="433" y="301"/>
                      <a:pt x="433" y="301"/>
                      <a:pt x="433" y="301"/>
                    </a:cubicBezTo>
                    <a:cubicBezTo>
                      <a:pt x="436" y="298"/>
                      <a:pt x="436" y="298"/>
                      <a:pt x="436" y="298"/>
                    </a:cubicBezTo>
                    <a:cubicBezTo>
                      <a:pt x="441" y="295"/>
                      <a:pt x="441" y="295"/>
                      <a:pt x="441" y="295"/>
                    </a:cubicBezTo>
                    <a:cubicBezTo>
                      <a:pt x="443" y="293"/>
                      <a:pt x="443" y="293"/>
                      <a:pt x="443" y="293"/>
                    </a:cubicBezTo>
                    <a:cubicBezTo>
                      <a:pt x="446" y="290"/>
                      <a:pt x="446" y="290"/>
                      <a:pt x="446" y="290"/>
                    </a:cubicBezTo>
                    <a:cubicBezTo>
                      <a:pt x="452" y="286"/>
                      <a:pt x="452" y="286"/>
                      <a:pt x="452" y="286"/>
                    </a:cubicBezTo>
                    <a:cubicBezTo>
                      <a:pt x="457" y="284"/>
                      <a:pt x="457" y="284"/>
                      <a:pt x="457" y="284"/>
                    </a:cubicBezTo>
                    <a:cubicBezTo>
                      <a:pt x="459" y="282"/>
                      <a:pt x="459" y="282"/>
                      <a:pt x="459" y="282"/>
                    </a:cubicBezTo>
                    <a:cubicBezTo>
                      <a:pt x="466" y="280"/>
                      <a:pt x="466" y="280"/>
                      <a:pt x="466" y="280"/>
                    </a:cubicBezTo>
                    <a:cubicBezTo>
                      <a:pt x="468" y="277"/>
                      <a:pt x="468" y="277"/>
                      <a:pt x="468" y="277"/>
                    </a:cubicBezTo>
                    <a:cubicBezTo>
                      <a:pt x="476" y="273"/>
                      <a:pt x="476" y="273"/>
                      <a:pt x="476" y="273"/>
                    </a:cubicBezTo>
                    <a:cubicBezTo>
                      <a:pt x="479" y="273"/>
                      <a:pt x="479" y="273"/>
                      <a:pt x="479" y="273"/>
                    </a:cubicBezTo>
                    <a:cubicBezTo>
                      <a:pt x="484" y="272"/>
                      <a:pt x="484" y="272"/>
                      <a:pt x="484" y="272"/>
                    </a:cubicBezTo>
                    <a:cubicBezTo>
                      <a:pt x="495" y="272"/>
                      <a:pt x="495" y="272"/>
                      <a:pt x="495" y="272"/>
                    </a:cubicBezTo>
                    <a:cubicBezTo>
                      <a:pt x="497" y="274"/>
                      <a:pt x="497" y="274"/>
                      <a:pt x="497" y="274"/>
                    </a:cubicBezTo>
                    <a:cubicBezTo>
                      <a:pt x="499" y="273"/>
                      <a:pt x="499" y="273"/>
                      <a:pt x="499" y="273"/>
                    </a:cubicBezTo>
                    <a:cubicBezTo>
                      <a:pt x="508" y="272"/>
                      <a:pt x="508" y="272"/>
                      <a:pt x="508" y="272"/>
                    </a:cubicBezTo>
                    <a:cubicBezTo>
                      <a:pt x="510" y="274"/>
                      <a:pt x="510" y="274"/>
                      <a:pt x="510" y="274"/>
                    </a:cubicBezTo>
                    <a:cubicBezTo>
                      <a:pt x="517" y="272"/>
                      <a:pt x="517" y="272"/>
                      <a:pt x="517" y="272"/>
                    </a:cubicBezTo>
                    <a:cubicBezTo>
                      <a:pt x="524" y="272"/>
                      <a:pt x="524" y="272"/>
                      <a:pt x="524" y="272"/>
                    </a:cubicBezTo>
                    <a:lnTo>
                      <a:pt x="525" y="271"/>
                    </a:lnTo>
                    <a:close/>
                    <a:moveTo>
                      <a:pt x="457" y="154"/>
                    </a:moveTo>
                    <a:cubicBezTo>
                      <a:pt x="458" y="156"/>
                      <a:pt x="458" y="156"/>
                      <a:pt x="458" y="156"/>
                    </a:cubicBezTo>
                    <a:cubicBezTo>
                      <a:pt x="462" y="153"/>
                      <a:pt x="462" y="153"/>
                      <a:pt x="462" y="153"/>
                    </a:cubicBezTo>
                    <a:cubicBezTo>
                      <a:pt x="462" y="152"/>
                      <a:pt x="462" y="152"/>
                      <a:pt x="462" y="152"/>
                    </a:cubicBezTo>
                    <a:cubicBezTo>
                      <a:pt x="457" y="152"/>
                      <a:pt x="457" y="152"/>
                      <a:pt x="457" y="152"/>
                    </a:cubicBezTo>
                    <a:lnTo>
                      <a:pt x="457" y="154"/>
                    </a:lnTo>
                    <a:close/>
                    <a:moveTo>
                      <a:pt x="480" y="295"/>
                    </a:moveTo>
                    <a:cubicBezTo>
                      <a:pt x="479" y="296"/>
                      <a:pt x="479" y="296"/>
                      <a:pt x="479" y="296"/>
                    </a:cubicBezTo>
                    <a:cubicBezTo>
                      <a:pt x="480" y="296"/>
                      <a:pt x="480" y="296"/>
                      <a:pt x="480" y="296"/>
                    </a:cubicBezTo>
                    <a:cubicBezTo>
                      <a:pt x="481" y="294"/>
                      <a:pt x="481" y="294"/>
                      <a:pt x="481" y="294"/>
                    </a:cubicBezTo>
                    <a:lnTo>
                      <a:pt x="480" y="295"/>
                    </a:lnTo>
                    <a:close/>
                    <a:moveTo>
                      <a:pt x="500" y="334"/>
                    </a:moveTo>
                    <a:cubicBezTo>
                      <a:pt x="501" y="334"/>
                      <a:pt x="501" y="334"/>
                      <a:pt x="501" y="334"/>
                    </a:cubicBezTo>
                    <a:cubicBezTo>
                      <a:pt x="503" y="334"/>
                      <a:pt x="503" y="334"/>
                      <a:pt x="503" y="334"/>
                    </a:cubicBezTo>
                    <a:cubicBezTo>
                      <a:pt x="505" y="332"/>
                      <a:pt x="505" y="332"/>
                      <a:pt x="505" y="332"/>
                    </a:cubicBezTo>
                    <a:cubicBezTo>
                      <a:pt x="503" y="333"/>
                      <a:pt x="503" y="333"/>
                      <a:pt x="503" y="333"/>
                    </a:cubicBezTo>
                    <a:lnTo>
                      <a:pt x="500" y="334"/>
                    </a:lnTo>
                    <a:close/>
                    <a:moveTo>
                      <a:pt x="479" y="308"/>
                    </a:moveTo>
                    <a:cubicBezTo>
                      <a:pt x="481" y="310"/>
                      <a:pt x="481" y="310"/>
                      <a:pt x="481" y="310"/>
                    </a:cubicBezTo>
                    <a:cubicBezTo>
                      <a:pt x="484" y="312"/>
                      <a:pt x="484" y="312"/>
                      <a:pt x="484" y="312"/>
                    </a:cubicBezTo>
                    <a:cubicBezTo>
                      <a:pt x="486" y="311"/>
                      <a:pt x="486" y="311"/>
                      <a:pt x="486" y="311"/>
                    </a:cubicBezTo>
                    <a:cubicBezTo>
                      <a:pt x="487" y="313"/>
                      <a:pt x="487" y="313"/>
                      <a:pt x="487" y="313"/>
                    </a:cubicBezTo>
                    <a:cubicBezTo>
                      <a:pt x="490" y="313"/>
                      <a:pt x="490" y="313"/>
                      <a:pt x="490" y="313"/>
                    </a:cubicBezTo>
                    <a:cubicBezTo>
                      <a:pt x="491" y="311"/>
                      <a:pt x="491" y="311"/>
                      <a:pt x="491" y="311"/>
                    </a:cubicBezTo>
                    <a:cubicBezTo>
                      <a:pt x="495" y="309"/>
                      <a:pt x="495" y="309"/>
                      <a:pt x="495" y="309"/>
                    </a:cubicBezTo>
                    <a:cubicBezTo>
                      <a:pt x="489" y="309"/>
                      <a:pt x="489" y="309"/>
                      <a:pt x="489" y="309"/>
                    </a:cubicBezTo>
                    <a:cubicBezTo>
                      <a:pt x="486" y="310"/>
                      <a:pt x="486" y="310"/>
                      <a:pt x="486" y="310"/>
                    </a:cubicBezTo>
                    <a:cubicBezTo>
                      <a:pt x="483" y="308"/>
                      <a:pt x="483" y="308"/>
                      <a:pt x="483" y="308"/>
                    </a:cubicBezTo>
                    <a:cubicBezTo>
                      <a:pt x="481" y="307"/>
                      <a:pt x="481" y="307"/>
                      <a:pt x="481" y="307"/>
                    </a:cubicBezTo>
                    <a:cubicBezTo>
                      <a:pt x="482" y="304"/>
                      <a:pt x="482" y="304"/>
                      <a:pt x="482" y="304"/>
                    </a:cubicBezTo>
                    <a:cubicBezTo>
                      <a:pt x="479" y="306"/>
                      <a:pt x="479" y="306"/>
                      <a:pt x="479" y="306"/>
                    </a:cubicBezTo>
                    <a:lnTo>
                      <a:pt x="479" y="30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2" name="Freeform 59"/>
              <p:cNvSpPr>
                <a:spLocks/>
              </p:cNvSpPr>
              <p:nvPr/>
            </p:nvSpPr>
            <p:spPr bwMode="auto">
              <a:xfrm>
                <a:off x="4186701" y="1567026"/>
                <a:ext cx="72296" cy="76549"/>
              </a:xfrm>
              <a:custGeom>
                <a:avLst/>
                <a:gdLst>
                  <a:gd name="T0" fmla="*/ 2 w 68"/>
                  <a:gd name="T1" fmla="*/ 64 h 72"/>
                  <a:gd name="T2" fmla="*/ 4 w 68"/>
                  <a:gd name="T3" fmla="*/ 68 h 72"/>
                  <a:gd name="T4" fmla="*/ 12 w 68"/>
                  <a:gd name="T5" fmla="*/ 66 h 72"/>
                  <a:gd name="T6" fmla="*/ 8 w 68"/>
                  <a:gd name="T7" fmla="*/ 70 h 72"/>
                  <a:gd name="T8" fmla="*/ 12 w 68"/>
                  <a:gd name="T9" fmla="*/ 68 h 72"/>
                  <a:gd name="T10" fmla="*/ 12 w 68"/>
                  <a:gd name="T11" fmla="*/ 72 h 72"/>
                  <a:gd name="T12" fmla="*/ 30 w 68"/>
                  <a:gd name="T13" fmla="*/ 70 h 72"/>
                  <a:gd name="T14" fmla="*/ 32 w 68"/>
                  <a:gd name="T15" fmla="*/ 64 h 72"/>
                  <a:gd name="T16" fmla="*/ 38 w 68"/>
                  <a:gd name="T17" fmla="*/ 64 h 72"/>
                  <a:gd name="T18" fmla="*/ 50 w 68"/>
                  <a:gd name="T19" fmla="*/ 60 h 72"/>
                  <a:gd name="T20" fmla="*/ 52 w 68"/>
                  <a:gd name="T21" fmla="*/ 58 h 72"/>
                  <a:gd name="T22" fmla="*/ 62 w 68"/>
                  <a:gd name="T23" fmla="*/ 58 h 72"/>
                  <a:gd name="T24" fmla="*/ 68 w 68"/>
                  <a:gd name="T25" fmla="*/ 48 h 72"/>
                  <a:gd name="T26" fmla="*/ 68 w 68"/>
                  <a:gd name="T27" fmla="*/ 36 h 72"/>
                  <a:gd name="T28" fmla="*/ 66 w 68"/>
                  <a:gd name="T29" fmla="*/ 26 h 72"/>
                  <a:gd name="T30" fmla="*/ 68 w 68"/>
                  <a:gd name="T31" fmla="*/ 24 h 72"/>
                  <a:gd name="T32" fmla="*/ 60 w 68"/>
                  <a:gd name="T33" fmla="*/ 24 h 72"/>
                  <a:gd name="T34" fmla="*/ 58 w 68"/>
                  <a:gd name="T35" fmla="*/ 18 h 72"/>
                  <a:gd name="T36" fmla="*/ 54 w 68"/>
                  <a:gd name="T37" fmla="*/ 20 h 72"/>
                  <a:gd name="T38" fmla="*/ 52 w 68"/>
                  <a:gd name="T39" fmla="*/ 24 h 72"/>
                  <a:gd name="T40" fmla="*/ 42 w 68"/>
                  <a:gd name="T41" fmla="*/ 20 h 72"/>
                  <a:gd name="T42" fmla="*/ 44 w 68"/>
                  <a:gd name="T43" fmla="*/ 16 h 72"/>
                  <a:gd name="T44" fmla="*/ 50 w 68"/>
                  <a:gd name="T45" fmla="*/ 12 h 72"/>
                  <a:gd name="T46" fmla="*/ 52 w 68"/>
                  <a:gd name="T47" fmla="*/ 6 h 72"/>
                  <a:gd name="T48" fmla="*/ 62 w 68"/>
                  <a:gd name="T49" fmla="*/ 4 h 72"/>
                  <a:gd name="T50" fmla="*/ 58 w 68"/>
                  <a:gd name="T51" fmla="*/ 0 h 72"/>
                  <a:gd name="T52" fmla="*/ 52 w 68"/>
                  <a:gd name="T53" fmla="*/ 0 h 72"/>
                  <a:gd name="T54" fmla="*/ 50 w 68"/>
                  <a:gd name="T55" fmla="*/ 2 h 72"/>
                  <a:gd name="T56" fmla="*/ 40 w 68"/>
                  <a:gd name="T57" fmla="*/ 4 h 72"/>
                  <a:gd name="T58" fmla="*/ 38 w 68"/>
                  <a:gd name="T59" fmla="*/ 8 h 72"/>
                  <a:gd name="T60" fmla="*/ 32 w 68"/>
                  <a:gd name="T61" fmla="*/ 12 h 72"/>
                  <a:gd name="T62" fmla="*/ 38 w 68"/>
                  <a:gd name="T63" fmla="*/ 14 h 72"/>
                  <a:gd name="T64" fmla="*/ 36 w 68"/>
                  <a:gd name="T65" fmla="*/ 18 h 72"/>
                  <a:gd name="T66" fmla="*/ 34 w 68"/>
                  <a:gd name="T67" fmla="*/ 22 h 72"/>
                  <a:gd name="T68" fmla="*/ 14 w 68"/>
                  <a:gd name="T69" fmla="*/ 20 h 72"/>
                  <a:gd name="T70" fmla="*/ 12 w 68"/>
                  <a:gd name="T71" fmla="*/ 26 h 72"/>
                  <a:gd name="T72" fmla="*/ 14 w 68"/>
                  <a:gd name="T73" fmla="*/ 28 h 72"/>
                  <a:gd name="T74" fmla="*/ 8 w 68"/>
                  <a:gd name="T75" fmla="*/ 32 h 72"/>
                  <a:gd name="T76" fmla="*/ 10 w 68"/>
                  <a:gd name="T77" fmla="*/ 36 h 72"/>
                  <a:gd name="T78" fmla="*/ 16 w 68"/>
                  <a:gd name="T79" fmla="*/ 36 h 72"/>
                  <a:gd name="T80" fmla="*/ 20 w 68"/>
                  <a:gd name="T81" fmla="*/ 34 h 72"/>
                  <a:gd name="T82" fmla="*/ 24 w 68"/>
                  <a:gd name="T83" fmla="*/ 40 h 72"/>
                  <a:gd name="T84" fmla="*/ 18 w 68"/>
                  <a:gd name="T85" fmla="*/ 42 h 72"/>
                  <a:gd name="T86" fmla="*/ 18 w 68"/>
                  <a:gd name="T87" fmla="*/ 46 h 72"/>
                  <a:gd name="T88" fmla="*/ 10 w 68"/>
                  <a:gd name="T89" fmla="*/ 52 h 72"/>
                  <a:gd name="T90" fmla="*/ 24 w 68"/>
                  <a:gd name="T91" fmla="*/ 50 h 72"/>
                  <a:gd name="T92" fmla="*/ 24 w 68"/>
                  <a:gd name="T93" fmla="*/ 52 h 72"/>
                  <a:gd name="T94" fmla="*/ 10 w 68"/>
                  <a:gd name="T95" fmla="*/ 54 h 72"/>
                  <a:gd name="T96" fmla="*/ 10 w 68"/>
                  <a:gd name="T97" fmla="*/ 58 h 72"/>
                  <a:gd name="T98" fmla="*/ 4 w 68"/>
                  <a:gd name="T99" fmla="*/ 58 h 72"/>
                  <a:gd name="T100" fmla="*/ 0 w 68"/>
                  <a:gd name="T101" fmla="*/ 62 h 72"/>
                  <a:gd name="T102" fmla="*/ 6 w 68"/>
                  <a:gd name="T103" fmla="*/ 62 h 72"/>
                  <a:gd name="T104" fmla="*/ 2 w 68"/>
                  <a:gd name="T105" fmla="*/ 6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8" h="72">
                    <a:moveTo>
                      <a:pt x="2" y="64"/>
                    </a:moveTo>
                    <a:lnTo>
                      <a:pt x="4" y="68"/>
                    </a:lnTo>
                    <a:lnTo>
                      <a:pt x="12" y="66"/>
                    </a:lnTo>
                    <a:lnTo>
                      <a:pt x="8" y="70"/>
                    </a:lnTo>
                    <a:lnTo>
                      <a:pt x="12" y="68"/>
                    </a:lnTo>
                    <a:lnTo>
                      <a:pt x="12" y="72"/>
                    </a:lnTo>
                    <a:lnTo>
                      <a:pt x="30" y="70"/>
                    </a:lnTo>
                    <a:lnTo>
                      <a:pt x="32" y="64"/>
                    </a:lnTo>
                    <a:lnTo>
                      <a:pt x="38" y="64"/>
                    </a:lnTo>
                    <a:lnTo>
                      <a:pt x="50" y="60"/>
                    </a:lnTo>
                    <a:lnTo>
                      <a:pt x="52" y="58"/>
                    </a:lnTo>
                    <a:lnTo>
                      <a:pt x="62" y="58"/>
                    </a:lnTo>
                    <a:lnTo>
                      <a:pt x="68" y="48"/>
                    </a:lnTo>
                    <a:lnTo>
                      <a:pt x="68" y="36"/>
                    </a:lnTo>
                    <a:lnTo>
                      <a:pt x="66" y="26"/>
                    </a:lnTo>
                    <a:lnTo>
                      <a:pt x="68" y="24"/>
                    </a:lnTo>
                    <a:lnTo>
                      <a:pt x="60" y="24"/>
                    </a:lnTo>
                    <a:lnTo>
                      <a:pt x="58" y="18"/>
                    </a:lnTo>
                    <a:lnTo>
                      <a:pt x="54" y="20"/>
                    </a:lnTo>
                    <a:lnTo>
                      <a:pt x="52" y="24"/>
                    </a:lnTo>
                    <a:lnTo>
                      <a:pt x="42" y="20"/>
                    </a:lnTo>
                    <a:lnTo>
                      <a:pt x="44" y="16"/>
                    </a:lnTo>
                    <a:lnTo>
                      <a:pt x="50" y="12"/>
                    </a:lnTo>
                    <a:lnTo>
                      <a:pt x="52" y="6"/>
                    </a:lnTo>
                    <a:lnTo>
                      <a:pt x="62" y="4"/>
                    </a:lnTo>
                    <a:lnTo>
                      <a:pt x="58" y="0"/>
                    </a:lnTo>
                    <a:lnTo>
                      <a:pt x="52" y="0"/>
                    </a:lnTo>
                    <a:lnTo>
                      <a:pt x="50" y="2"/>
                    </a:lnTo>
                    <a:lnTo>
                      <a:pt x="40" y="4"/>
                    </a:lnTo>
                    <a:lnTo>
                      <a:pt x="38" y="8"/>
                    </a:lnTo>
                    <a:lnTo>
                      <a:pt x="32" y="12"/>
                    </a:lnTo>
                    <a:lnTo>
                      <a:pt x="38" y="14"/>
                    </a:lnTo>
                    <a:lnTo>
                      <a:pt x="36" y="18"/>
                    </a:lnTo>
                    <a:lnTo>
                      <a:pt x="34" y="22"/>
                    </a:lnTo>
                    <a:lnTo>
                      <a:pt x="14" y="20"/>
                    </a:lnTo>
                    <a:lnTo>
                      <a:pt x="12" y="26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10" y="36"/>
                    </a:lnTo>
                    <a:lnTo>
                      <a:pt x="16" y="36"/>
                    </a:lnTo>
                    <a:lnTo>
                      <a:pt x="20" y="34"/>
                    </a:lnTo>
                    <a:lnTo>
                      <a:pt x="24" y="40"/>
                    </a:lnTo>
                    <a:lnTo>
                      <a:pt x="18" y="42"/>
                    </a:lnTo>
                    <a:lnTo>
                      <a:pt x="18" y="46"/>
                    </a:lnTo>
                    <a:lnTo>
                      <a:pt x="10" y="52"/>
                    </a:lnTo>
                    <a:lnTo>
                      <a:pt x="24" y="50"/>
                    </a:lnTo>
                    <a:lnTo>
                      <a:pt x="24" y="52"/>
                    </a:lnTo>
                    <a:lnTo>
                      <a:pt x="10" y="54"/>
                    </a:lnTo>
                    <a:lnTo>
                      <a:pt x="10" y="58"/>
                    </a:lnTo>
                    <a:lnTo>
                      <a:pt x="4" y="58"/>
                    </a:lnTo>
                    <a:lnTo>
                      <a:pt x="0" y="62"/>
                    </a:lnTo>
                    <a:lnTo>
                      <a:pt x="6" y="62"/>
                    </a:lnTo>
                    <a:lnTo>
                      <a:pt x="2" y="6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3" name="Freeform 60"/>
              <p:cNvSpPr>
                <a:spLocks noEditPoints="1"/>
              </p:cNvSpPr>
              <p:nvPr/>
            </p:nvSpPr>
            <p:spPr bwMode="auto">
              <a:xfrm>
                <a:off x="4271756" y="1652081"/>
                <a:ext cx="231773" cy="200941"/>
              </a:xfrm>
              <a:custGeom>
                <a:avLst/>
                <a:gdLst>
                  <a:gd name="T0" fmla="*/ 46 w 218"/>
                  <a:gd name="T1" fmla="*/ 92 h 189"/>
                  <a:gd name="T2" fmla="*/ 214 w 218"/>
                  <a:gd name="T3" fmla="*/ 187 h 189"/>
                  <a:gd name="T4" fmla="*/ 218 w 218"/>
                  <a:gd name="T5" fmla="*/ 173 h 189"/>
                  <a:gd name="T6" fmla="*/ 216 w 218"/>
                  <a:gd name="T7" fmla="*/ 155 h 189"/>
                  <a:gd name="T8" fmla="*/ 214 w 218"/>
                  <a:gd name="T9" fmla="*/ 161 h 189"/>
                  <a:gd name="T10" fmla="*/ 206 w 218"/>
                  <a:gd name="T11" fmla="*/ 165 h 189"/>
                  <a:gd name="T12" fmla="*/ 206 w 218"/>
                  <a:gd name="T13" fmla="*/ 179 h 189"/>
                  <a:gd name="T14" fmla="*/ 212 w 218"/>
                  <a:gd name="T15" fmla="*/ 189 h 189"/>
                  <a:gd name="T16" fmla="*/ 176 w 218"/>
                  <a:gd name="T17" fmla="*/ 133 h 189"/>
                  <a:gd name="T18" fmla="*/ 180 w 218"/>
                  <a:gd name="T19" fmla="*/ 113 h 189"/>
                  <a:gd name="T20" fmla="*/ 176 w 218"/>
                  <a:gd name="T21" fmla="*/ 90 h 189"/>
                  <a:gd name="T22" fmla="*/ 164 w 218"/>
                  <a:gd name="T23" fmla="*/ 90 h 189"/>
                  <a:gd name="T24" fmla="*/ 178 w 218"/>
                  <a:gd name="T25" fmla="*/ 76 h 189"/>
                  <a:gd name="T26" fmla="*/ 188 w 218"/>
                  <a:gd name="T27" fmla="*/ 68 h 189"/>
                  <a:gd name="T28" fmla="*/ 196 w 218"/>
                  <a:gd name="T29" fmla="*/ 42 h 189"/>
                  <a:gd name="T30" fmla="*/ 170 w 218"/>
                  <a:gd name="T31" fmla="*/ 32 h 189"/>
                  <a:gd name="T32" fmla="*/ 158 w 218"/>
                  <a:gd name="T33" fmla="*/ 30 h 189"/>
                  <a:gd name="T34" fmla="*/ 144 w 218"/>
                  <a:gd name="T35" fmla="*/ 22 h 189"/>
                  <a:gd name="T36" fmla="*/ 126 w 218"/>
                  <a:gd name="T37" fmla="*/ 12 h 189"/>
                  <a:gd name="T38" fmla="*/ 114 w 218"/>
                  <a:gd name="T39" fmla="*/ 0 h 189"/>
                  <a:gd name="T40" fmla="*/ 98 w 218"/>
                  <a:gd name="T41" fmla="*/ 8 h 189"/>
                  <a:gd name="T42" fmla="*/ 98 w 218"/>
                  <a:gd name="T43" fmla="*/ 18 h 189"/>
                  <a:gd name="T44" fmla="*/ 78 w 218"/>
                  <a:gd name="T45" fmla="*/ 26 h 189"/>
                  <a:gd name="T46" fmla="*/ 80 w 218"/>
                  <a:gd name="T47" fmla="*/ 32 h 189"/>
                  <a:gd name="T48" fmla="*/ 64 w 218"/>
                  <a:gd name="T49" fmla="*/ 34 h 189"/>
                  <a:gd name="T50" fmla="*/ 54 w 218"/>
                  <a:gd name="T51" fmla="*/ 26 h 189"/>
                  <a:gd name="T52" fmla="*/ 44 w 218"/>
                  <a:gd name="T53" fmla="*/ 26 h 189"/>
                  <a:gd name="T54" fmla="*/ 50 w 218"/>
                  <a:gd name="T55" fmla="*/ 40 h 189"/>
                  <a:gd name="T56" fmla="*/ 44 w 218"/>
                  <a:gd name="T57" fmla="*/ 46 h 189"/>
                  <a:gd name="T58" fmla="*/ 32 w 218"/>
                  <a:gd name="T59" fmla="*/ 48 h 189"/>
                  <a:gd name="T60" fmla="*/ 18 w 218"/>
                  <a:gd name="T61" fmla="*/ 46 h 189"/>
                  <a:gd name="T62" fmla="*/ 2 w 218"/>
                  <a:gd name="T63" fmla="*/ 48 h 189"/>
                  <a:gd name="T64" fmla="*/ 4 w 218"/>
                  <a:gd name="T65" fmla="*/ 52 h 189"/>
                  <a:gd name="T66" fmla="*/ 2 w 218"/>
                  <a:gd name="T67" fmla="*/ 56 h 189"/>
                  <a:gd name="T68" fmla="*/ 6 w 218"/>
                  <a:gd name="T69" fmla="*/ 58 h 189"/>
                  <a:gd name="T70" fmla="*/ 4 w 218"/>
                  <a:gd name="T71" fmla="*/ 60 h 189"/>
                  <a:gd name="T72" fmla="*/ 18 w 218"/>
                  <a:gd name="T73" fmla="*/ 66 h 189"/>
                  <a:gd name="T74" fmla="*/ 28 w 218"/>
                  <a:gd name="T75" fmla="*/ 68 h 189"/>
                  <a:gd name="T76" fmla="*/ 36 w 218"/>
                  <a:gd name="T77" fmla="*/ 74 h 189"/>
                  <a:gd name="T78" fmla="*/ 44 w 218"/>
                  <a:gd name="T79" fmla="*/ 76 h 189"/>
                  <a:gd name="T80" fmla="*/ 38 w 218"/>
                  <a:gd name="T81" fmla="*/ 80 h 189"/>
                  <a:gd name="T82" fmla="*/ 48 w 218"/>
                  <a:gd name="T83" fmla="*/ 90 h 189"/>
                  <a:gd name="T84" fmla="*/ 54 w 218"/>
                  <a:gd name="T85" fmla="*/ 99 h 189"/>
                  <a:gd name="T86" fmla="*/ 52 w 218"/>
                  <a:gd name="T87" fmla="*/ 105 h 189"/>
                  <a:gd name="T88" fmla="*/ 60 w 218"/>
                  <a:gd name="T89" fmla="*/ 119 h 189"/>
                  <a:gd name="T90" fmla="*/ 52 w 218"/>
                  <a:gd name="T91" fmla="*/ 107 h 189"/>
                  <a:gd name="T92" fmla="*/ 50 w 218"/>
                  <a:gd name="T93" fmla="*/ 123 h 189"/>
                  <a:gd name="T94" fmla="*/ 50 w 218"/>
                  <a:gd name="T95" fmla="*/ 125 h 189"/>
                  <a:gd name="T96" fmla="*/ 44 w 218"/>
                  <a:gd name="T97" fmla="*/ 145 h 189"/>
                  <a:gd name="T98" fmla="*/ 46 w 218"/>
                  <a:gd name="T99" fmla="*/ 155 h 189"/>
                  <a:gd name="T100" fmla="*/ 74 w 218"/>
                  <a:gd name="T101" fmla="*/ 163 h 189"/>
                  <a:gd name="T102" fmla="*/ 94 w 218"/>
                  <a:gd name="T103" fmla="*/ 163 h 189"/>
                  <a:gd name="T104" fmla="*/ 108 w 218"/>
                  <a:gd name="T105" fmla="*/ 171 h 189"/>
                  <a:gd name="T106" fmla="*/ 118 w 218"/>
                  <a:gd name="T107" fmla="*/ 151 h 189"/>
                  <a:gd name="T108" fmla="*/ 138 w 218"/>
                  <a:gd name="T109" fmla="*/ 149 h 189"/>
                  <a:gd name="T110" fmla="*/ 152 w 218"/>
                  <a:gd name="T111" fmla="*/ 151 h 189"/>
                  <a:gd name="T112" fmla="*/ 166 w 218"/>
                  <a:gd name="T113" fmla="*/ 155 h 189"/>
                  <a:gd name="T114" fmla="*/ 172 w 218"/>
                  <a:gd name="T115" fmla="*/ 153 h 189"/>
                  <a:gd name="T116" fmla="*/ 182 w 218"/>
                  <a:gd name="T117" fmla="*/ 143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8" h="189">
                    <a:moveTo>
                      <a:pt x="50" y="95"/>
                    </a:moveTo>
                    <a:lnTo>
                      <a:pt x="46" y="92"/>
                    </a:lnTo>
                    <a:lnTo>
                      <a:pt x="46" y="92"/>
                    </a:lnTo>
                    <a:lnTo>
                      <a:pt x="50" y="95"/>
                    </a:lnTo>
                    <a:close/>
                    <a:moveTo>
                      <a:pt x="212" y="189"/>
                    </a:moveTo>
                    <a:lnTo>
                      <a:pt x="214" y="187"/>
                    </a:lnTo>
                    <a:lnTo>
                      <a:pt x="216" y="183"/>
                    </a:lnTo>
                    <a:lnTo>
                      <a:pt x="216" y="179"/>
                    </a:lnTo>
                    <a:lnTo>
                      <a:pt x="218" y="173"/>
                    </a:lnTo>
                    <a:lnTo>
                      <a:pt x="218" y="165"/>
                    </a:lnTo>
                    <a:lnTo>
                      <a:pt x="216" y="161"/>
                    </a:lnTo>
                    <a:lnTo>
                      <a:pt x="216" y="155"/>
                    </a:lnTo>
                    <a:lnTo>
                      <a:pt x="216" y="155"/>
                    </a:lnTo>
                    <a:lnTo>
                      <a:pt x="214" y="157"/>
                    </a:lnTo>
                    <a:lnTo>
                      <a:pt x="214" y="161"/>
                    </a:lnTo>
                    <a:lnTo>
                      <a:pt x="212" y="161"/>
                    </a:lnTo>
                    <a:lnTo>
                      <a:pt x="210" y="165"/>
                    </a:lnTo>
                    <a:lnTo>
                      <a:pt x="206" y="165"/>
                    </a:lnTo>
                    <a:lnTo>
                      <a:pt x="204" y="169"/>
                    </a:lnTo>
                    <a:lnTo>
                      <a:pt x="204" y="177"/>
                    </a:lnTo>
                    <a:lnTo>
                      <a:pt x="206" y="179"/>
                    </a:lnTo>
                    <a:lnTo>
                      <a:pt x="206" y="185"/>
                    </a:lnTo>
                    <a:lnTo>
                      <a:pt x="210" y="187"/>
                    </a:lnTo>
                    <a:lnTo>
                      <a:pt x="212" y="189"/>
                    </a:lnTo>
                    <a:close/>
                    <a:moveTo>
                      <a:pt x="186" y="133"/>
                    </a:moveTo>
                    <a:lnTo>
                      <a:pt x="180" y="133"/>
                    </a:lnTo>
                    <a:lnTo>
                      <a:pt x="176" y="133"/>
                    </a:lnTo>
                    <a:lnTo>
                      <a:pt x="176" y="125"/>
                    </a:lnTo>
                    <a:lnTo>
                      <a:pt x="174" y="119"/>
                    </a:lnTo>
                    <a:lnTo>
                      <a:pt x="180" y="113"/>
                    </a:lnTo>
                    <a:lnTo>
                      <a:pt x="176" y="105"/>
                    </a:lnTo>
                    <a:lnTo>
                      <a:pt x="178" y="99"/>
                    </a:lnTo>
                    <a:lnTo>
                      <a:pt x="176" y="90"/>
                    </a:lnTo>
                    <a:lnTo>
                      <a:pt x="170" y="90"/>
                    </a:lnTo>
                    <a:lnTo>
                      <a:pt x="166" y="92"/>
                    </a:lnTo>
                    <a:lnTo>
                      <a:pt x="164" y="90"/>
                    </a:lnTo>
                    <a:lnTo>
                      <a:pt x="170" y="86"/>
                    </a:lnTo>
                    <a:lnTo>
                      <a:pt x="172" y="80"/>
                    </a:lnTo>
                    <a:lnTo>
                      <a:pt x="178" y="76"/>
                    </a:lnTo>
                    <a:lnTo>
                      <a:pt x="180" y="70"/>
                    </a:lnTo>
                    <a:lnTo>
                      <a:pt x="186" y="70"/>
                    </a:lnTo>
                    <a:lnTo>
                      <a:pt x="188" y="68"/>
                    </a:lnTo>
                    <a:lnTo>
                      <a:pt x="188" y="60"/>
                    </a:lnTo>
                    <a:lnTo>
                      <a:pt x="190" y="52"/>
                    </a:lnTo>
                    <a:lnTo>
                      <a:pt x="196" y="42"/>
                    </a:lnTo>
                    <a:lnTo>
                      <a:pt x="186" y="38"/>
                    </a:lnTo>
                    <a:lnTo>
                      <a:pt x="180" y="38"/>
                    </a:lnTo>
                    <a:lnTo>
                      <a:pt x="170" y="32"/>
                    </a:lnTo>
                    <a:lnTo>
                      <a:pt x="164" y="32"/>
                    </a:lnTo>
                    <a:lnTo>
                      <a:pt x="162" y="30"/>
                    </a:lnTo>
                    <a:lnTo>
                      <a:pt x="158" y="30"/>
                    </a:lnTo>
                    <a:lnTo>
                      <a:pt x="148" y="24"/>
                    </a:lnTo>
                    <a:lnTo>
                      <a:pt x="146" y="18"/>
                    </a:lnTo>
                    <a:lnTo>
                      <a:pt x="144" y="22"/>
                    </a:lnTo>
                    <a:lnTo>
                      <a:pt x="140" y="22"/>
                    </a:lnTo>
                    <a:lnTo>
                      <a:pt x="136" y="16"/>
                    </a:lnTo>
                    <a:lnTo>
                      <a:pt x="126" y="12"/>
                    </a:lnTo>
                    <a:lnTo>
                      <a:pt x="122" y="8"/>
                    </a:lnTo>
                    <a:lnTo>
                      <a:pt x="116" y="6"/>
                    </a:lnTo>
                    <a:lnTo>
                      <a:pt x="114" y="0"/>
                    </a:lnTo>
                    <a:lnTo>
                      <a:pt x="104" y="2"/>
                    </a:lnTo>
                    <a:lnTo>
                      <a:pt x="100" y="4"/>
                    </a:lnTo>
                    <a:lnTo>
                      <a:pt x="98" y="8"/>
                    </a:lnTo>
                    <a:lnTo>
                      <a:pt x="100" y="12"/>
                    </a:lnTo>
                    <a:lnTo>
                      <a:pt x="98" y="18"/>
                    </a:lnTo>
                    <a:lnTo>
                      <a:pt x="98" y="18"/>
                    </a:lnTo>
                    <a:lnTo>
                      <a:pt x="92" y="20"/>
                    </a:lnTo>
                    <a:lnTo>
                      <a:pt x="86" y="24"/>
                    </a:lnTo>
                    <a:lnTo>
                      <a:pt x="78" y="26"/>
                    </a:lnTo>
                    <a:lnTo>
                      <a:pt x="76" y="28"/>
                    </a:lnTo>
                    <a:lnTo>
                      <a:pt x="76" y="30"/>
                    </a:lnTo>
                    <a:lnTo>
                      <a:pt x="80" y="32"/>
                    </a:lnTo>
                    <a:lnTo>
                      <a:pt x="76" y="32"/>
                    </a:lnTo>
                    <a:lnTo>
                      <a:pt x="72" y="34"/>
                    </a:lnTo>
                    <a:lnTo>
                      <a:pt x="64" y="34"/>
                    </a:lnTo>
                    <a:lnTo>
                      <a:pt x="58" y="32"/>
                    </a:lnTo>
                    <a:lnTo>
                      <a:pt x="56" y="32"/>
                    </a:lnTo>
                    <a:lnTo>
                      <a:pt x="54" y="26"/>
                    </a:lnTo>
                    <a:lnTo>
                      <a:pt x="50" y="28"/>
                    </a:lnTo>
                    <a:lnTo>
                      <a:pt x="44" y="26"/>
                    </a:lnTo>
                    <a:lnTo>
                      <a:pt x="44" y="26"/>
                    </a:lnTo>
                    <a:lnTo>
                      <a:pt x="44" y="28"/>
                    </a:lnTo>
                    <a:lnTo>
                      <a:pt x="46" y="32"/>
                    </a:lnTo>
                    <a:lnTo>
                      <a:pt x="50" y="40"/>
                    </a:lnTo>
                    <a:lnTo>
                      <a:pt x="50" y="46"/>
                    </a:lnTo>
                    <a:lnTo>
                      <a:pt x="48" y="48"/>
                    </a:lnTo>
                    <a:lnTo>
                      <a:pt x="44" y="46"/>
                    </a:lnTo>
                    <a:lnTo>
                      <a:pt x="40" y="48"/>
                    </a:lnTo>
                    <a:lnTo>
                      <a:pt x="38" y="48"/>
                    </a:lnTo>
                    <a:lnTo>
                      <a:pt x="32" y="48"/>
                    </a:lnTo>
                    <a:lnTo>
                      <a:pt x="24" y="42"/>
                    </a:lnTo>
                    <a:lnTo>
                      <a:pt x="20" y="44"/>
                    </a:lnTo>
                    <a:lnTo>
                      <a:pt x="18" y="46"/>
                    </a:lnTo>
                    <a:lnTo>
                      <a:pt x="14" y="48"/>
                    </a:lnTo>
                    <a:lnTo>
                      <a:pt x="12" y="46"/>
                    </a:lnTo>
                    <a:lnTo>
                      <a:pt x="2" y="48"/>
                    </a:lnTo>
                    <a:lnTo>
                      <a:pt x="0" y="52"/>
                    </a:lnTo>
                    <a:lnTo>
                      <a:pt x="0" y="52"/>
                    </a:lnTo>
                    <a:lnTo>
                      <a:pt x="4" y="52"/>
                    </a:lnTo>
                    <a:lnTo>
                      <a:pt x="6" y="56"/>
                    </a:lnTo>
                    <a:lnTo>
                      <a:pt x="2" y="54"/>
                    </a:lnTo>
                    <a:lnTo>
                      <a:pt x="2" y="56"/>
                    </a:lnTo>
                    <a:lnTo>
                      <a:pt x="2" y="56"/>
                    </a:lnTo>
                    <a:lnTo>
                      <a:pt x="6" y="56"/>
                    </a:lnTo>
                    <a:lnTo>
                      <a:pt x="6" y="58"/>
                    </a:lnTo>
                    <a:lnTo>
                      <a:pt x="0" y="58"/>
                    </a:lnTo>
                    <a:lnTo>
                      <a:pt x="0" y="58"/>
                    </a:lnTo>
                    <a:lnTo>
                      <a:pt x="4" y="60"/>
                    </a:lnTo>
                    <a:lnTo>
                      <a:pt x="6" y="64"/>
                    </a:lnTo>
                    <a:lnTo>
                      <a:pt x="10" y="62"/>
                    </a:lnTo>
                    <a:lnTo>
                      <a:pt x="18" y="66"/>
                    </a:lnTo>
                    <a:lnTo>
                      <a:pt x="22" y="64"/>
                    </a:lnTo>
                    <a:lnTo>
                      <a:pt x="26" y="68"/>
                    </a:lnTo>
                    <a:lnTo>
                      <a:pt x="28" y="68"/>
                    </a:lnTo>
                    <a:lnTo>
                      <a:pt x="34" y="70"/>
                    </a:lnTo>
                    <a:lnTo>
                      <a:pt x="34" y="72"/>
                    </a:lnTo>
                    <a:lnTo>
                      <a:pt x="36" y="74"/>
                    </a:lnTo>
                    <a:lnTo>
                      <a:pt x="38" y="72"/>
                    </a:lnTo>
                    <a:lnTo>
                      <a:pt x="40" y="74"/>
                    </a:lnTo>
                    <a:lnTo>
                      <a:pt x="44" y="76"/>
                    </a:lnTo>
                    <a:lnTo>
                      <a:pt x="38" y="76"/>
                    </a:lnTo>
                    <a:lnTo>
                      <a:pt x="38" y="78"/>
                    </a:lnTo>
                    <a:lnTo>
                      <a:pt x="38" y="80"/>
                    </a:lnTo>
                    <a:lnTo>
                      <a:pt x="40" y="84"/>
                    </a:lnTo>
                    <a:lnTo>
                      <a:pt x="44" y="88"/>
                    </a:lnTo>
                    <a:lnTo>
                      <a:pt x="48" y="90"/>
                    </a:lnTo>
                    <a:lnTo>
                      <a:pt x="52" y="92"/>
                    </a:lnTo>
                    <a:lnTo>
                      <a:pt x="52" y="95"/>
                    </a:lnTo>
                    <a:lnTo>
                      <a:pt x="54" y="99"/>
                    </a:lnTo>
                    <a:lnTo>
                      <a:pt x="50" y="101"/>
                    </a:lnTo>
                    <a:lnTo>
                      <a:pt x="50" y="103"/>
                    </a:lnTo>
                    <a:lnTo>
                      <a:pt x="52" y="105"/>
                    </a:lnTo>
                    <a:lnTo>
                      <a:pt x="56" y="107"/>
                    </a:lnTo>
                    <a:lnTo>
                      <a:pt x="60" y="119"/>
                    </a:lnTo>
                    <a:lnTo>
                      <a:pt x="60" y="119"/>
                    </a:lnTo>
                    <a:lnTo>
                      <a:pt x="56" y="111"/>
                    </a:lnTo>
                    <a:lnTo>
                      <a:pt x="54" y="109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50" y="117"/>
                    </a:lnTo>
                    <a:lnTo>
                      <a:pt x="50" y="123"/>
                    </a:lnTo>
                    <a:lnTo>
                      <a:pt x="52" y="125"/>
                    </a:lnTo>
                    <a:lnTo>
                      <a:pt x="50" y="127"/>
                    </a:lnTo>
                    <a:lnTo>
                      <a:pt x="50" y="125"/>
                    </a:lnTo>
                    <a:lnTo>
                      <a:pt x="48" y="129"/>
                    </a:lnTo>
                    <a:lnTo>
                      <a:pt x="48" y="137"/>
                    </a:lnTo>
                    <a:lnTo>
                      <a:pt x="44" y="145"/>
                    </a:lnTo>
                    <a:lnTo>
                      <a:pt x="40" y="151"/>
                    </a:lnTo>
                    <a:lnTo>
                      <a:pt x="44" y="153"/>
                    </a:lnTo>
                    <a:lnTo>
                      <a:pt x="46" y="155"/>
                    </a:lnTo>
                    <a:lnTo>
                      <a:pt x="56" y="159"/>
                    </a:lnTo>
                    <a:lnTo>
                      <a:pt x="62" y="161"/>
                    </a:lnTo>
                    <a:lnTo>
                      <a:pt x="74" y="163"/>
                    </a:lnTo>
                    <a:lnTo>
                      <a:pt x="80" y="159"/>
                    </a:lnTo>
                    <a:lnTo>
                      <a:pt x="90" y="163"/>
                    </a:lnTo>
                    <a:lnTo>
                      <a:pt x="94" y="163"/>
                    </a:lnTo>
                    <a:lnTo>
                      <a:pt x="96" y="165"/>
                    </a:lnTo>
                    <a:lnTo>
                      <a:pt x="96" y="167"/>
                    </a:lnTo>
                    <a:lnTo>
                      <a:pt x="108" y="171"/>
                    </a:lnTo>
                    <a:lnTo>
                      <a:pt x="116" y="167"/>
                    </a:lnTo>
                    <a:lnTo>
                      <a:pt x="114" y="157"/>
                    </a:lnTo>
                    <a:lnTo>
                      <a:pt x="118" y="151"/>
                    </a:lnTo>
                    <a:lnTo>
                      <a:pt x="124" y="151"/>
                    </a:lnTo>
                    <a:lnTo>
                      <a:pt x="132" y="147"/>
                    </a:lnTo>
                    <a:lnTo>
                      <a:pt x="138" y="149"/>
                    </a:lnTo>
                    <a:lnTo>
                      <a:pt x="144" y="149"/>
                    </a:lnTo>
                    <a:lnTo>
                      <a:pt x="148" y="149"/>
                    </a:lnTo>
                    <a:lnTo>
                      <a:pt x="152" y="151"/>
                    </a:lnTo>
                    <a:lnTo>
                      <a:pt x="156" y="153"/>
                    </a:lnTo>
                    <a:lnTo>
                      <a:pt x="158" y="155"/>
                    </a:lnTo>
                    <a:lnTo>
                      <a:pt x="166" y="155"/>
                    </a:lnTo>
                    <a:lnTo>
                      <a:pt x="166" y="157"/>
                    </a:lnTo>
                    <a:lnTo>
                      <a:pt x="168" y="155"/>
                    </a:lnTo>
                    <a:lnTo>
                      <a:pt x="172" y="153"/>
                    </a:lnTo>
                    <a:lnTo>
                      <a:pt x="172" y="149"/>
                    </a:lnTo>
                    <a:lnTo>
                      <a:pt x="180" y="145"/>
                    </a:lnTo>
                    <a:lnTo>
                      <a:pt x="182" y="143"/>
                    </a:lnTo>
                    <a:lnTo>
                      <a:pt x="186" y="139"/>
                    </a:lnTo>
                    <a:lnTo>
                      <a:pt x="186" y="133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4" name="Freeform 61"/>
              <p:cNvSpPr>
                <a:spLocks noEditPoints="1"/>
              </p:cNvSpPr>
              <p:nvPr/>
            </p:nvSpPr>
            <p:spPr bwMode="auto">
              <a:xfrm>
                <a:off x="4231355" y="1461771"/>
                <a:ext cx="148845" cy="211573"/>
              </a:xfrm>
              <a:custGeom>
                <a:avLst/>
                <a:gdLst>
                  <a:gd name="T0" fmla="*/ 42 w 140"/>
                  <a:gd name="T1" fmla="*/ 107 h 199"/>
                  <a:gd name="T2" fmla="*/ 56 w 140"/>
                  <a:gd name="T3" fmla="*/ 107 h 199"/>
                  <a:gd name="T4" fmla="*/ 66 w 140"/>
                  <a:gd name="T5" fmla="*/ 111 h 199"/>
                  <a:gd name="T6" fmla="*/ 74 w 140"/>
                  <a:gd name="T7" fmla="*/ 125 h 199"/>
                  <a:gd name="T8" fmla="*/ 60 w 140"/>
                  <a:gd name="T9" fmla="*/ 137 h 199"/>
                  <a:gd name="T10" fmla="*/ 54 w 140"/>
                  <a:gd name="T11" fmla="*/ 145 h 199"/>
                  <a:gd name="T12" fmla="*/ 38 w 140"/>
                  <a:gd name="T13" fmla="*/ 163 h 199"/>
                  <a:gd name="T14" fmla="*/ 54 w 140"/>
                  <a:gd name="T15" fmla="*/ 167 h 199"/>
                  <a:gd name="T16" fmla="*/ 70 w 140"/>
                  <a:gd name="T17" fmla="*/ 173 h 199"/>
                  <a:gd name="T18" fmla="*/ 50 w 140"/>
                  <a:gd name="T19" fmla="*/ 181 h 199"/>
                  <a:gd name="T20" fmla="*/ 26 w 140"/>
                  <a:gd name="T21" fmla="*/ 197 h 199"/>
                  <a:gd name="T22" fmla="*/ 50 w 140"/>
                  <a:gd name="T23" fmla="*/ 193 h 199"/>
                  <a:gd name="T24" fmla="*/ 68 w 140"/>
                  <a:gd name="T25" fmla="*/ 185 h 199"/>
                  <a:gd name="T26" fmla="*/ 92 w 140"/>
                  <a:gd name="T27" fmla="*/ 183 h 199"/>
                  <a:gd name="T28" fmla="*/ 126 w 140"/>
                  <a:gd name="T29" fmla="*/ 181 h 199"/>
                  <a:gd name="T30" fmla="*/ 126 w 140"/>
                  <a:gd name="T31" fmla="*/ 173 h 199"/>
                  <a:gd name="T32" fmla="*/ 132 w 140"/>
                  <a:gd name="T33" fmla="*/ 165 h 199"/>
                  <a:gd name="T34" fmla="*/ 140 w 140"/>
                  <a:gd name="T35" fmla="*/ 147 h 199"/>
                  <a:gd name="T36" fmla="*/ 116 w 140"/>
                  <a:gd name="T37" fmla="*/ 143 h 199"/>
                  <a:gd name="T38" fmla="*/ 118 w 140"/>
                  <a:gd name="T39" fmla="*/ 131 h 199"/>
                  <a:gd name="T40" fmla="*/ 100 w 140"/>
                  <a:gd name="T41" fmla="*/ 111 h 199"/>
                  <a:gd name="T42" fmla="*/ 82 w 140"/>
                  <a:gd name="T43" fmla="*/ 87 h 199"/>
                  <a:gd name="T44" fmla="*/ 82 w 140"/>
                  <a:gd name="T45" fmla="*/ 77 h 199"/>
                  <a:gd name="T46" fmla="*/ 90 w 140"/>
                  <a:gd name="T47" fmla="*/ 57 h 199"/>
                  <a:gd name="T48" fmla="*/ 66 w 140"/>
                  <a:gd name="T49" fmla="*/ 53 h 199"/>
                  <a:gd name="T50" fmla="*/ 76 w 140"/>
                  <a:gd name="T51" fmla="*/ 39 h 199"/>
                  <a:gd name="T52" fmla="*/ 48 w 140"/>
                  <a:gd name="T53" fmla="*/ 47 h 199"/>
                  <a:gd name="T54" fmla="*/ 42 w 140"/>
                  <a:gd name="T55" fmla="*/ 61 h 199"/>
                  <a:gd name="T56" fmla="*/ 46 w 140"/>
                  <a:gd name="T57" fmla="*/ 73 h 199"/>
                  <a:gd name="T58" fmla="*/ 36 w 140"/>
                  <a:gd name="T59" fmla="*/ 101 h 199"/>
                  <a:gd name="T60" fmla="*/ 46 w 140"/>
                  <a:gd name="T61" fmla="*/ 83 h 199"/>
                  <a:gd name="T62" fmla="*/ 52 w 140"/>
                  <a:gd name="T63" fmla="*/ 97 h 199"/>
                  <a:gd name="T64" fmla="*/ 50 w 140"/>
                  <a:gd name="T65" fmla="*/ 139 h 199"/>
                  <a:gd name="T66" fmla="*/ 24 w 140"/>
                  <a:gd name="T67" fmla="*/ 45 h 199"/>
                  <a:gd name="T68" fmla="*/ 28 w 140"/>
                  <a:gd name="T69" fmla="*/ 51 h 199"/>
                  <a:gd name="T70" fmla="*/ 16 w 140"/>
                  <a:gd name="T71" fmla="*/ 59 h 199"/>
                  <a:gd name="T72" fmla="*/ 14 w 140"/>
                  <a:gd name="T73" fmla="*/ 57 h 199"/>
                  <a:gd name="T74" fmla="*/ 14 w 140"/>
                  <a:gd name="T75" fmla="*/ 65 h 199"/>
                  <a:gd name="T76" fmla="*/ 12 w 140"/>
                  <a:gd name="T77" fmla="*/ 71 h 199"/>
                  <a:gd name="T78" fmla="*/ 44 w 140"/>
                  <a:gd name="T79" fmla="*/ 93 h 199"/>
                  <a:gd name="T80" fmla="*/ 32 w 140"/>
                  <a:gd name="T81" fmla="*/ 87 h 199"/>
                  <a:gd name="T82" fmla="*/ 32 w 140"/>
                  <a:gd name="T83" fmla="*/ 91 h 199"/>
                  <a:gd name="T84" fmla="*/ 38 w 140"/>
                  <a:gd name="T85" fmla="*/ 81 h 199"/>
                  <a:gd name="T86" fmla="*/ 30 w 140"/>
                  <a:gd name="T87" fmla="*/ 81 h 199"/>
                  <a:gd name="T88" fmla="*/ 32 w 140"/>
                  <a:gd name="T89" fmla="*/ 57 h 199"/>
                  <a:gd name="T90" fmla="*/ 34 w 140"/>
                  <a:gd name="T91" fmla="*/ 67 h 199"/>
                  <a:gd name="T92" fmla="*/ 78 w 140"/>
                  <a:gd name="T93" fmla="*/ 31 h 199"/>
                  <a:gd name="T94" fmla="*/ 106 w 140"/>
                  <a:gd name="T95" fmla="*/ 17 h 199"/>
                  <a:gd name="T96" fmla="*/ 102 w 140"/>
                  <a:gd name="T97" fmla="*/ 9 h 199"/>
                  <a:gd name="T98" fmla="*/ 116 w 140"/>
                  <a:gd name="T99" fmla="*/ 0 h 199"/>
                  <a:gd name="T100" fmla="*/ 8 w 140"/>
                  <a:gd name="T101" fmla="*/ 111 h 199"/>
                  <a:gd name="T102" fmla="*/ 12 w 140"/>
                  <a:gd name="T103" fmla="*/ 119 h 199"/>
                  <a:gd name="T104" fmla="*/ 36 w 140"/>
                  <a:gd name="T105" fmla="*/ 117 h 199"/>
                  <a:gd name="T106" fmla="*/ 10 w 140"/>
                  <a:gd name="T107" fmla="*/ 10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40" h="199">
                    <a:moveTo>
                      <a:pt x="52" y="97"/>
                    </a:moveTo>
                    <a:lnTo>
                      <a:pt x="46" y="103"/>
                    </a:lnTo>
                    <a:lnTo>
                      <a:pt x="46" y="107"/>
                    </a:lnTo>
                    <a:lnTo>
                      <a:pt x="42" y="107"/>
                    </a:lnTo>
                    <a:lnTo>
                      <a:pt x="48" y="113"/>
                    </a:lnTo>
                    <a:lnTo>
                      <a:pt x="48" y="109"/>
                    </a:lnTo>
                    <a:lnTo>
                      <a:pt x="54" y="109"/>
                    </a:lnTo>
                    <a:lnTo>
                      <a:pt x="56" y="107"/>
                    </a:lnTo>
                    <a:lnTo>
                      <a:pt x="60" y="109"/>
                    </a:lnTo>
                    <a:lnTo>
                      <a:pt x="66" y="105"/>
                    </a:lnTo>
                    <a:lnTo>
                      <a:pt x="70" y="107"/>
                    </a:lnTo>
                    <a:lnTo>
                      <a:pt x="66" y="111"/>
                    </a:lnTo>
                    <a:lnTo>
                      <a:pt x="66" y="115"/>
                    </a:lnTo>
                    <a:lnTo>
                      <a:pt x="70" y="121"/>
                    </a:lnTo>
                    <a:lnTo>
                      <a:pt x="74" y="121"/>
                    </a:lnTo>
                    <a:lnTo>
                      <a:pt x="74" y="125"/>
                    </a:lnTo>
                    <a:lnTo>
                      <a:pt x="72" y="129"/>
                    </a:lnTo>
                    <a:lnTo>
                      <a:pt x="72" y="135"/>
                    </a:lnTo>
                    <a:lnTo>
                      <a:pt x="68" y="139"/>
                    </a:lnTo>
                    <a:lnTo>
                      <a:pt x="60" y="137"/>
                    </a:lnTo>
                    <a:lnTo>
                      <a:pt x="54" y="139"/>
                    </a:lnTo>
                    <a:lnTo>
                      <a:pt x="46" y="147"/>
                    </a:lnTo>
                    <a:lnTo>
                      <a:pt x="50" y="145"/>
                    </a:lnTo>
                    <a:lnTo>
                      <a:pt x="54" y="145"/>
                    </a:lnTo>
                    <a:lnTo>
                      <a:pt x="54" y="151"/>
                    </a:lnTo>
                    <a:lnTo>
                      <a:pt x="48" y="159"/>
                    </a:lnTo>
                    <a:lnTo>
                      <a:pt x="38" y="163"/>
                    </a:lnTo>
                    <a:lnTo>
                      <a:pt x="38" y="163"/>
                    </a:lnTo>
                    <a:lnTo>
                      <a:pt x="40" y="167"/>
                    </a:lnTo>
                    <a:lnTo>
                      <a:pt x="48" y="167"/>
                    </a:lnTo>
                    <a:lnTo>
                      <a:pt x="50" y="169"/>
                    </a:lnTo>
                    <a:lnTo>
                      <a:pt x="54" y="167"/>
                    </a:lnTo>
                    <a:lnTo>
                      <a:pt x="60" y="173"/>
                    </a:lnTo>
                    <a:lnTo>
                      <a:pt x="70" y="169"/>
                    </a:lnTo>
                    <a:lnTo>
                      <a:pt x="76" y="167"/>
                    </a:lnTo>
                    <a:lnTo>
                      <a:pt x="70" y="173"/>
                    </a:lnTo>
                    <a:lnTo>
                      <a:pt x="68" y="177"/>
                    </a:lnTo>
                    <a:lnTo>
                      <a:pt x="58" y="175"/>
                    </a:lnTo>
                    <a:lnTo>
                      <a:pt x="52" y="177"/>
                    </a:lnTo>
                    <a:lnTo>
                      <a:pt x="50" y="181"/>
                    </a:lnTo>
                    <a:lnTo>
                      <a:pt x="46" y="183"/>
                    </a:lnTo>
                    <a:lnTo>
                      <a:pt x="40" y="189"/>
                    </a:lnTo>
                    <a:lnTo>
                      <a:pt x="32" y="195"/>
                    </a:lnTo>
                    <a:lnTo>
                      <a:pt x="26" y="197"/>
                    </a:lnTo>
                    <a:lnTo>
                      <a:pt x="26" y="199"/>
                    </a:lnTo>
                    <a:lnTo>
                      <a:pt x="34" y="199"/>
                    </a:lnTo>
                    <a:lnTo>
                      <a:pt x="36" y="197"/>
                    </a:lnTo>
                    <a:lnTo>
                      <a:pt x="50" y="193"/>
                    </a:lnTo>
                    <a:lnTo>
                      <a:pt x="56" y="195"/>
                    </a:lnTo>
                    <a:lnTo>
                      <a:pt x="60" y="193"/>
                    </a:lnTo>
                    <a:lnTo>
                      <a:pt x="62" y="187"/>
                    </a:lnTo>
                    <a:lnTo>
                      <a:pt x="68" y="185"/>
                    </a:lnTo>
                    <a:lnTo>
                      <a:pt x="76" y="187"/>
                    </a:lnTo>
                    <a:lnTo>
                      <a:pt x="80" y="187"/>
                    </a:lnTo>
                    <a:lnTo>
                      <a:pt x="88" y="187"/>
                    </a:lnTo>
                    <a:lnTo>
                      <a:pt x="92" y="183"/>
                    </a:lnTo>
                    <a:lnTo>
                      <a:pt x="98" y="183"/>
                    </a:lnTo>
                    <a:lnTo>
                      <a:pt x="108" y="183"/>
                    </a:lnTo>
                    <a:lnTo>
                      <a:pt x="118" y="185"/>
                    </a:lnTo>
                    <a:lnTo>
                      <a:pt x="126" y="181"/>
                    </a:lnTo>
                    <a:lnTo>
                      <a:pt x="130" y="179"/>
                    </a:lnTo>
                    <a:lnTo>
                      <a:pt x="136" y="177"/>
                    </a:lnTo>
                    <a:lnTo>
                      <a:pt x="136" y="173"/>
                    </a:lnTo>
                    <a:lnTo>
                      <a:pt x="126" y="173"/>
                    </a:lnTo>
                    <a:lnTo>
                      <a:pt x="122" y="171"/>
                    </a:lnTo>
                    <a:lnTo>
                      <a:pt x="126" y="169"/>
                    </a:lnTo>
                    <a:lnTo>
                      <a:pt x="126" y="167"/>
                    </a:lnTo>
                    <a:lnTo>
                      <a:pt x="132" y="165"/>
                    </a:lnTo>
                    <a:lnTo>
                      <a:pt x="132" y="163"/>
                    </a:lnTo>
                    <a:lnTo>
                      <a:pt x="136" y="163"/>
                    </a:lnTo>
                    <a:lnTo>
                      <a:pt x="140" y="155"/>
                    </a:lnTo>
                    <a:lnTo>
                      <a:pt x="140" y="147"/>
                    </a:lnTo>
                    <a:lnTo>
                      <a:pt x="126" y="143"/>
                    </a:lnTo>
                    <a:lnTo>
                      <a:pt x="118" y="147"/>
                    </a:lnTo>
                    <a:lnTo>
                      <a:pt x="116" y="145"/>
                    </a:lnTo>
                    <a:lnTo>
                      <a:pt x="116" y="143"/>
                    </a:lnTo>
                    <a:lnTo>
                      <a:pt x="122" y="139"/>
                    </a:lnTo>
                    <a:lnTo>
                      <a:pt x="118" y="133"/>
                    </a:lnTo>
                    <a:lnTo>
                      <a:pt x="110" y="129"/>
                    </a:lnTo>
                    <a:lnTo>
                      <a:pt x="118" y="131"/>
                    </a:lnTo>
                    <a:lnTo>
                      <a:pt x="114" y="125"/>
                    </a:lnTo>
                    <a:lnTo>
                      <a:pt x="116" y="119"/>
                    </a:lnTo>
                    <a:lnTo>
                      <a:pt x="106" y="113"/>
                    </a:lnTo>
                    <a:lnTo>
                      <a:pt x="100" y="111"/>
                    </a:lnTo>
                    <a:lnTo>
                      <a:pt x="96" y="99"/>
                    </a:lnTo>
                    <a:lnTo>
                      <a:pt x="94" y="93"/>
                    </a:lnTo>
                    <a:lnTo>
                      <a:pt x="90" y="91"/>
                    </a:lnTo>
                    <a:lnTo>
                      <a:pt x="82" y="87"/>
                    </a:lnTo>
                    <a:lnTo>
                      <a:pt x="74" y="87"/>
                    </a:lnTo>
                    <a:lnTo>
                      <a:pt x="68" y="85"/>
                    </a:lnTo>
                    <a:lnTo>
                      <a:pt x="80" y="83"/>
                    </a:lnTo>
                    <a:lnTo>
                      <a:pt x="82" y="77"/>
                    </a:lnTo>
                    <a:lnTo>
                      <a:pt x="92" y="65"/>
                    </a:lnTo>
                    <a:lnTo>
                      <a:pt x="96" y="59"/>
                    </a:lnTo>
                    <a:lnTo>
                      <a:pt x="94" y="57"/>
                    </a:lnTo>
                    <a:lnTo>
                      <a:pt x="90" y="57"/>
                    </a:lnTo>
                    <a:lnTo>
                      <a:pt x="72" y="55"/>
                    </a:lnTo>
                    <a:lnTo>
                      <a:pt x="66" y="57"/>
                    </a:lnTo>
                    <a:lnTo>
                      <a:pt x="60" y="59"/>
                    </a:lnTo>
                    <a:lnTo>
                      <a:pt x="66" y="53"/>
                    </a:lnTo>
                    <a:lnTo>
                      <a:pt x="62" y="51"/>
                    </a:lnTo>
                    <a:lnTo>
                      <a:pt x="68" y="49"/>
                    </a:lnTo>
                    <a:lnTo>
                      <a:pt x="78" y="43"/>
                    </a:lnTo>
                    <a:lnTo>
                      <a:pt x="76" y="39"/>
                    </a:lnTo>
                    <a:lnTo>
                      <a:pt x="68" y="41"/>
                    </a:lnTo>
                    <a:lnTo>
                      <a:pt x="52" y="41"/>
                    </a:lnTo>
                    <a:lnTo>
                      <a:pt x="50" y="45"/>
                    </a:lnTo>
                    <a:lnTo>
                      <a:pt x="48" y="47"/>
                    </a:lnTo>
                    <a:lnTo>
                      <a:pt x="48" y="51"/>
                    </a:lnTo>
                    <a:lnTo>
                      <a:pt x="42" y="53"/>
                    </a:lnTo>
                    <a:lnTo>
                      <a:pt x="38" y="61"/>
                    </a:lnTo>
                    <a:lnTo>
                      <a:pt x="42" y="61"/>
                    </a:lnTo>
                    <a:lnTo>
                      <a:pt x="42" y="65"/>
                    </a:lnTo>
                    <a:lnTo>
                      <a:pt x="38" y="69"/>
                    </a:lnTo>
                    <a:lnTo>
                      <a:pt x="38" y="77"/>
                    </a:lnTo>
                    <a:lnTo>
                      <a:pt x="46" y="73"/>
                    </a:lnTo>
                    <a:lnTo>
                      <a:pt x="44" y="77"/>
                    </a:lnTo>
                    <a:lnTo>
                      <a:pt x="38" y="85"/>
                    </a:lnTo>
                    <a:lnTo>
                      <a:pt x="36" y="95"/>
                    </a:lnTo>
                    <a:lnTo>
                      <a:pt x="36" y="101"/>
                    </a:lnTo>
                    <a:lnTo>
                      <a:pt x="40" y="99"/>
                    </a:lnTo>
                    <a:lnTo>
                      <a:pt x="40" y="93"/>
                    </a:lnTo>
                    <a:lnTo>
                      <a:pt x="44" y="87"/>
                    </a:lnTo>
                    <a:lnTo>
                      <a:pt x="46" y="83"/>
                    </a:lnTo>
                    <a:lnTo>
                      <a:pt x="46" y="89"/>
                    </a:lnTo>
                    <a:lnTo>
                      <a:pt x="50" y="89"/>
                    </a:lnTo>
                    <a:lnTo>
                      <a:pt x="48" y="91"/>
                    </a:lnTo>
                    <a:lnTo>
                      <a:pt x="52" y="97"/>
                    </a:lnTo>
                    <a:close/>
                    <a:moveTo>
                      <a:pt x="54" y="137"/>
                    </a:moveTo>
                    <a:lnTo>
                      <a:pt x="52" y="135"/>
                    </a:lnTo>
                    <a:lnTo>
                      <a:pt x="48" y="137"/>
                    </a:lnTo>
                    <a:lnTo>
                      <a:pt x="50" y="139"/>
                    </a:lnTo>
                    <a:lnTo>
                      <a:pt x="52" y="139"/>
                    </a:lnTo>
                    <a:lnTo>
                      <a:pt x="54" y="137"/>
                    </a:lnTo>
                    <a:close/>
                    <a:moveTo>
                      <a:pt x="26" y="43"/>
                    </a:moveTo>
                    <a:lnTo>
                      <a:pt x="24" y="45"/>
                    </a:lnTo>
                    <a:lnTo>
                      <a:pt x="20" y="47"/>
                    </a:lnTo>
                    <a:lnTo>
                      <a:pt x="22" y="49"/>
                    </a:lnTo>
                    <a:lnTo>
                      <a:pt x="22" y="55"/>
                    </a:lnTo>
                    <a:lnTo>
                      <a:pt x="28" y="51"/>
                    </a:lnTo>
                    <a:lnTo>
                      <a:pt x="30" y="51"/>
                    </a:lnTo>
                    <a:lnTo>
                      <a:pt x="34" y="41"/>
                    </a:lnTo>
                    <a:lnTo>
                      <a:pt x="26" y="43"/>
                    </a:lnTo>
                    <a:close/>
                    <a:moveTo>
                      <a:pt x="16" y="59"/>
                    </a:moveTo>
                    <a:lnTo>
                      <a:pt x="16" y="61"/>
                    </a:lnTo>
                    <a:lnTo>
                      <a:pt x="18" y="61"/>
                    </a:lnTo>
                    <a:lnTo>
                      <a:pt x="18" y="57"/>
                    </a:lnTo>
                    <a:lnTo>
                      <a:pt x="14" y="57"/>
                    </a:lnTo>
                    <a:lnTo>
                      <a:pt x="16" y="59"/>
                    </a:lnTo>
                    <a:close/>
                    <a:moveTo>
                      <a:pt x="16" y="67"/>
                    </a:moveTo>
                    <a:lnTo>
                      <a:pt x="16" y="63"/>
                    </a:lnTo>
                    <a:lnTo>
                      <a:pt x="14" y="65"/>
                    </a:lnTo>
                    <a:lnTo>
                      <a:pt x="16" y="67"/>
                    </a:lnTo>
                    <a:close/>
                    <a:moveTo>
                      <a:pt x="16" y="69"/>
                    </a:moveTo>
                    <a:lnTo>
                      <a:pt x="14" y="67"/>
                    </a:lnTo>
                    <a:lnTo>
                      <a:pt x="12" y="71"/>
                    </a:lnTo>
                    <a:lnTo>
                      <a:pt x="16" y="69"/>
                    </a:lnTo>
                    <a:close/>
                    <a:moveTo>
                      <a:pt x="46" y="97"/>
                    </a:moveTo>
                    <a:lnTo>
                      <a:pt x="46" y="95"/>
                    </a:lnTo>
                    <a:lnTo>
                      <a:pt x="44" y="93"/>
                    </a:lnTo>
                    <a:lnTo>
                      <a:pt x="42" y="95"/>
                    </a:lnTo>
                    <a:lnTo>
                      <a:pt x="42" y="97"/>
                    </a:lnTo>
                    <a:lnTo>
                      <a:pt x="46" y="97"/>
                    </a:lnTo>
                    <a:close/>
                    <a:moveTo>
                      <a:pt x="32" y="87"/>
                    </a:moveTo>
                    <a:lnTo>
                      <a:pt x="26" y="89"/>
                    </a:lnTo>
                    <a:lnTo>
                      <a:pt x="26" y="91"/>
                    </a:lnTo>
                    <a:lnTo>
                      <a:pt x="30" y="93"/>
                    </a:lnTo>
                    <a:lnTo>
                      <a:pt x="32" y="91"/>
                    </a:lnTo>
                    <a:lnTo>
                      <a:pt x="34" y="87"/>
                    </a:lnTo>
                    <a:lnTo>
                      <a:pt x="38" y="83"/>
                    </a:lnTo>
                    <a:lnTo>
                      <a:pt x="32" y="87"/>
                    </a:lnTo>
                    <a:close/>
                    <a:moveTo>
                      <a:pt x="38" y="81"/>
                    </a:moveTo>
                    <a:lnTo>
                      <a:pt x="34" y="77"/>
                    </a:lnTo>
                    <a:lnTo>
                      <a:pt x="32" y="77"/>
                    </a:lnTo>
                    <a:lnTo>
                      <a:pt x="32" y="79"/>
                    </a:lnTo>
                    <a:lnTo>
                      <a:pt x="30" y="81"/>
                    </a:lnTo>
                    <a:lnTo>
                      <a:pt x="38" y="81"/>
                    </a:lnTo>
                    <a:close/>
                    <a:moveTo>
                      <a:pt x="38" y="65"/>
                    </a:moveTo>
                    <a:lnTo>
                      <a:pt x="34" y="63"/>
                    </a:lnTo>
                    <a:lnTo>
                      <a:pt x="32" y="57"/>
                    </a:lnTo>
                    <a:lnTo>
                      <a:pt x="30" y="59"/>
                    </a:lnTo>
                    <a:lnTo>
                      <a:pt x="24" y="59"/>
                    </a:lnTo>
                    <a:lnTo>
                      <a:pt x="30" y="67"/>
                    </a:lnTo>
                    <a:lnTo>
                      <a:pt x="34" y="67"/>
                    </a:lnTo>
                    <a:lnTo>
                      <a:pt x="38" y="65"/>
                    </a:lnTo>
                    <a:close/>
                    <a:moveTo>
                      <a:pt x="82" y="33"/>
                    </a:moveTo>
                    <a:lnTo>
                      <a:pt x="82" y="29"/>
                    </a:lnTo>
                    <a:lnTo>
                      <a:pt x="78" y="31"/>
                    </a:lnTo>
                    <a:lnTo>
                      <a:pt x="76" y="33"/>
                    </a:lnTo>
                    <a:lnTo>
                      <a:pt x="82" y="33"/>
                    </a:lnTo>
                    <a:close/>
                    <a:moveTo>
                      <a:pt x="106" y="13"/>
                    </a:moveTo>
                    <a:lnTo>
                      <a:pt x="106" y="17"/>
                    </a:lnTo>
                    <a:lnTo>
                      <a:pt x="112" y="6"/>
                    </a:lnTo>
                    <a:lnTo>
                      <a:pt x="110" y="4"/>
                    </a:lnTo>
                    <a:lnTo>
                      <a:pt x="106" y="9"/>
                    </a:lnTo>
                    <a:lnTo>
                      <a:pt x="102" y="9"/>
                    </a:lnTo>
                    <a:lnTo>
                      <a:pt x="102" y="11"/>
                    </a:lnTo>
                    <a:lnTo>
                      <a:pt x="106" y="13"/>
                    </a:lnTo>
                    <a:close/>
                    <a:moveTo>
                      <a:pt x="114" y="4"/>
                    </a:moveTo>
                    <a:lnTo>
                      <a:pt x="116" y="0"/>
                    </a:lnTo>
                    <a:lnTo>
                      <a:pt x="114" y="0"/>
                    </a:lnTo>
                    <a:lnTo>
                      <a:pt x="112" y="2"/>
                    </a:lnTo>
                    <a:lnTo>
                      <a:pt x="114" y="4"/>
                    </a:lnTo>
                    <a:close/>
                    <a:moveTo>
                      <a:pt x="8" y="111"/>
                    </a:moveTo>
                    <a:lnTo>
                      <a:pt x="2" y="115"/>
                    </a:lnTo>
                    <a:lnTo>
                      <a:pt x="0" y="119"/>
                    </a:lnTo>
                    <a:lnTo>
                      <a:pt x="10" y="123"/>
                    </a:lnTo>
                    <a:lnTo>
                      <a:pt x="12" y="119"/>
                    </a:lnTo>
                    <a:lnTo>
                      <a:pt x="16" y="117"/>
                    </a:lnTo>
                    <a:lnTo>
                      <a:pt x="18" y="123"/>
                    </a:lnTo>
                    <a:lnTo>
                      <a:pt x="26" y="123"/>
                    </a:lnTo>
                    <a:lnTo>
                      <a:pt x="36" y="117"/>
                    </a:lnTo>
                    <a:lnTo>
                      <a:pt x="36" y="111"/>
                    </a:lnTo>
                    <a:lnTo>
                      <a:pt x="28" y="101"/>
                    </a:lnTo>
                    <a:lnTo>
                      <a:pt x="20" y="103"/>
                    </a:lnTo>
                    <a:lnTo>
                      <a:pt x="10" y="105"/>
                    </a:lnTo>
                    <a:lnTo>
                      <a:pt x="8" y="111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5" name="Freeform 62"/>
              <p:cNvSpPr>
                <a:spLocks/>
              </p:cNvSpPr>
              <p:nvPr/>
            </p:nvSpPr>
            <p:spPr bwMode="auto">
              <a:xfrm>
                <a:off x="4280261" y="1584037"/>
                <a:ext cx="8506" cy="8506"/>
              </a:xfrm>
              <a:custGeom>
                <a:avLst/>
                <a:gdLst>
                  <a:gd name="T0" fmla="*/ 0 w 8"/>
                  <a:gd name="T1" fmla="*/ 8 h 8"/>
                  <a:gd name="T2" fmla="*/ 8 w 8"/>
                  <a:gd name="T3" fmla="*/ 6 h 8"/>
                  <a:gd name="T4" fmla="*/ 8 w 8"/>
                  <a:gd name="T5" fmla="*/ 2 h 8"/>
                  <a:gd name="T6" fmla="*/ 6 w 8"/>
                  <a:gd name="T7" fmla="*/ 0 h 8"/>
                  <a:gd name="T8" fmla="*/ 2 w 8"/>
                  <a:gd name="T9" fmla="*/ 4 h 8"/>
                  <a:gd name="T10" fmla="*/ 0 w 8"/>
                  <a:gd name="T11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8">
                    <a:moveTo>
                      <a:pt x="0" y="8"/>
                    </a:moveTo>
                    <a:lnTo>
                      <a:pt x="8" y="6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2" y="4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6" name="Freeform 63"/>
              <p:cNvSpPr>
                <a:spLocks noEditPoints="1"/>
              </p:cNvSpPr>
              <p:nvPr/>
            </p:nvSpPr>
            <p:spPr bwMode="auto">
              <a:xfrm>
                <a:off x="4254745" y="1432002"/>
                <a:ext cx="333839" cy="156288"/>
              </a:xfrm>
              <a:custGeom>
                <a:avLst/>
                <a:gdLst>
                  <a:gd name="T0" fmla="*/ 12 w 314"/>
                  <a:gd name="T1" fmla="*/ 8 h 147"/>
                  <a:gd name="T2" fmla="*/ 14 w 314"/>
                  <a:gd name="T3" fmla="*/ 4 h 147"/>
                  <a:gd name="T4" fmla="*/ 12 w 314"/>
                  <a:gd name="T5" fmla="*/ 0 h 147"/>
                  <a:gd name="T6" fmla="*/ 14 w 314"/>
                  <a:gd name="T7" fmla="*/ 10 h 147"/>
                  <a:gd name="T8" fmla="*/ 14 w 314"/>
                  <a:gd name="T9" fmla="*/ 16 h 147"/>
                  <a:gd name="T10" fmla="*/ 10 w 314"/>
                  <a:gd name="T11" fmla="*/ 16 h 147"/>
                  <a:gd name="T12" fmla="*/ 4 w 314"/>
                  <a:gd name="T13" fmla="*/ 2 h 147"/>
                  <a:gd name="T14" fmla="*/ 220 w 314"/>
                  <a:gd name="T15" fmla="*/ 99 h 147"/>
                  <a:gd name="T16" fmla="*/ 234 w 314"/>
                  <a:gd name="T17" fmla="*/ 97 h 147"/>
                  <a:gd name="T18" fmla="*/ 244 w 314"/>
                  <a:gd name="T19" fmla="*/ 91 h 147"/>
                  <a:gd name="T20" fmla="*/ 246 w 314"/>
                  <a:gd name="T21" fmla="*/ 81 h 147"/>
                  <a:gd name="T22" fmla="*/ 234 w 314"/>
                  <a:gd name="T23" fmla="*/ 93 h 147"/>
                  <a:gd name="T24" fmla="*/ 218 w 314"/>
                  <a:gd name="T25" fmla="*/ 99 h 147"/>
                  <a:gd name="T26" fmla="*/ 220 w 314"/>
                  <a:gd name="T27" fmla="*/ 99 h 147"/>
                  <a:gd name="T28" fmla="*/ 222 w 314"/>
                  <a:gd name="T29" fmla="*/ 99 h 147"/>
                  <a:gd name="T30" fmla="*/ 248 w 314"/>
                  <a:gd name="T31" fmla="*/ 129 h 147"/>
                  <a:gd name="T32" fmla="*/ 242 w 314"/>
                  <a:gd name="T33" fmla="*/ 123 h 147"/>
                  <a:gd name="T34" fmla="*/ 240 w 314"/>
                  <a:gd name="T35" fmla="*/ 131 h 147"/>
                  <a:gd name="T36" fmla="*/ 262 w 314"/>
                  <a:gd name="T37" fmla="*/ 141 h 147"/>
                  <a:gd name="T38" fmla="*/ 252 w 314"/>
                  <a:gd name="T39" fmla="*/ 135 h 147"/>
                  <a:gd name="T40" fmla="*/ 262 w 314"/>
                  <a:gd name="T41" fmla="*/ 141 h 147"/>
                  <a:gd name="T42" fmla="*/ 256 w 314"/>
                  <a:gd name="T43" fmla="*/ 143 h 147"/>
                  <a:gd name="T44" fmla="*/ 256 w 314"/>
                  <a:gd name="T45" fmla="*/ 147 h 147"/>
                  <a:gd name="T46" fmla="*/ 246 w 314"/>
                  <a:gd name="T47" fmla="*/ 137 h 147"/>
                  <a:gd name="T48" fmla="*/ 252 w 314"/>
                  <a:gd name="T49" fmla="*/ 131 h 147"/>
                  <a:gd name="T50" fmla="*/ 238 w 314"/>
                  <a:gd name="T51" fmla="*/ 133 h 147"/>
                  <a:gd name="T52" fmla="*/ 238 w 314"/>
                  <a:gd name="T53" fmla="*/ 135 h 147"/>
                  <a:gd name="T54" fmla="*/ 266 w 314"/>
                  <a:gd name="T55" fmla="*/ 137 h 147"/>
                  <a:gd name="T56" fmla="*/ 262 w 314"/>
                  <a:gd name="T57" fmla="*/ 137 h 147"/>
                  <a:gd name="T58" fmla="*/ 272 w 314"/>
                  <a:gd name="T59" fmla="*/ 137 h 147"/>
                  <a:gd name="T60" fmla="*/ 270 w 314"/>
                  <a:gd name="T61" fmla="*/ 133 h 147"/>
                  <a:gd name="T62" fmla="*/ 272 w 314"/>
                  <a:gd name="T63" fmla="*/ 137 h 147"/>
                  <a:gd name="T64" fmla="*/ 272 w 314"/>
                  <a:gd name="T65" fmla="*/ 123 h 147"/>
                  <a:gd name="T66" fmla="*/ 270 w 314"/>
                  <a:gd name="T67" fmla="*/ 113 h 147"/>
                  <a:gd name="T68" fmla="*/ 264 w 314"/>
                  <a:gd name="T69" fmla="*/ 123 h 147"/>
                  <a:gd name="T70" fmla="*/ 264 w 314"/>
                  <a:gd name="T71" fmla="*/ 117 h 147"/>
                  <a:gd name="T72" fmla="*/ 256 w 314"/>
                  <a:gd name="T73" fmla="*/ 121 h 147"/>
                  <a:gd name="T74" fmla="*/ 254 w 314"/>
                  <a:gd name="T75" fmla="*/ 123 h 147"/>
                  <a:gd name="T76" fmla="*/ 258 w 314"/>
                  <a:gd name="T77" fmla="*/ 129 h 147"/>
                  <a:gd name="T78" fmla="*/ 266 w 314"/>
                  <a:gd name="T79" fmla="*/ 135 h 147"/>
                  <a:gd name="T80" fmla="*/ 252 w 314"/>
                  <a:gd name="T81" fmla="*/ 95 h 147"/>
                  <a:gd name="T82" fmla="*/ 254 w 314"/>
                  <a:gd name="T83" fmla="*/ 91 h 147"/>
                  <a:gd name="T84" fmla="*/ 252 w 314"/>
                  <a:gd name="T85" fmla="*/ 95 h 147"/>
                  <a:gd name="T86" fmla="*/ 308 w 314"/>
                  <a:gd name="T87" fmla="*/ 129 h 147"/>
                  <a:gd name="T88" fmla="*/ 314 w 314"/>
                  <a:gd name="T89" fmla="*/ 137 h 147"/>
                  <a:gd name="T90" fmla="*/ 236 w 314"/>
                  <a:gd name="T91" fmla="*/ 133 h 147"/>
                  <a:gd name="T92" fmla="*/ 236 w 314"/>
                  <a:gd name="T93" fmla="*/ 127 h 147"/>
                  <a:gd name="T94" fmla="*/ 238 w 314"/>
                  <a:gd name="T95" fmla="*/ 119 h 147"/>
                  <a:gd name="T96" fmla="*/ 246 w 314"/>
                  <a:gd name="T97" fmla="*/ 113 h 147"/>
                  <a:gd name="T98" fmla="*/ 250 w 314"/>
                  <a:gd name="T99" fmla="*/ 105 h 147"/>
                  <a:gd name="T100" fmla="*/ 240 w 314"/>
                  <a:gd name="T101" fmla="*/ 101 h 147"/>
                  <a:gd name="T102" fmla="*/ 236 w 314"/>
                  <a:gd name="T103" fmla="*/ 97 h 147"/>
                  <a:gd name="T104" fmla="*/ 232 w 314"/>
                  <a:gd name="T105" fmla="*/ 101 h 147"/>
                  <a:gd name="T106" fmla="*/ 230 w 314"/>
                  <a:gd name="T107" fmla="*/ 101 h 147"/>
                  <a:gd name="T108" fmla="*/ 224 w 314"/>
                  <a:gd name="T109" fmla="*/ 105 h 147"/>
                  <a:gd name="T110" fmla="*/ 216 w 314"/>
                  <a:gd name="T111" fmla="*/ 103 h 147"/>
                  <a:gd name="T112" fmla="*/ 216 w 314"/>
                  <a:gd name="T113" fmla="*/ 113 h 147"/>
                  <a:gd name="T114" fmla="*/ 216 w 314"/>
                  <a:gd name="T115" fmla="*/ 115 h 147"/>
                  <a:gd name="T116" fmla="*/ 220 w 314"/>
                  <a:gd name="T117" fmla="*/ 123 h 147"/>
                  <a:gd name="T118" fmla="*/ 230 w 314"/>
                  <a:gd name="T119" fmla="*/ 13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14" h="147">
                    <a:moveTo>
                      <a:pt x="10" y="2"/>
                    </a:moveTo>
                    <a:lnTo>
                      <a:pt x="14" y="8"/>
                    </a:lnTo>
                    <a:lnTo>
                      <a:pt x="12" y="8"/>
                    </a:lnTo>
                    <a:lnTo>
                      <a:pt x="8" y="2"/>
                    </a:lnTo>
                    <a:lnTo>
                      <a:pt x="10" y="2"/>
                    </a:lnTo>
                    <a:close/>
                    <a:moveTo>
                      <a:pt x="14" y="4"/>
                    </a:moveTo>
                    <a:lnTo>
                      <a:pt x="16" y="4"/>
                    </a:lnTo>
                    <a:lnTo>
                      <a:pt x="14" y="0"/>
                    </a:lnTo>
                    <a:lnTo>
                      <a:pt x="12" y="0"/>
                    </a:lnTo>
                    <a:lnTo>
                      <a:pt x="14" y="4"/>
                    </a:lnTo>
                    <a:close/>
                    <a:moveTo>
                      <a:pt x="16" y="12"/>
                    </a:moveTo>
                    <a:lnTo>
                      <a:pt x="14" y="10"/>
                    </a:lnTo>
                    <a:lnTo>
                      <a:pt x="12" y="12"/>
                    </a:lnTo>
                    <a:lnTo>
                      <a:pt x="16" y="12"/>
                    </a:lnTo>
                    <a:close/>
                    <a:moveTo>
                      <a:pt x="14" y="16"/>
                    </a:moveTo>
                    <a:lnTo>
                      <a:pt x="10" y="12"/>
                    </a:lnTo>
                    <a:lnTo>
                      <a:pt x="8" y="14"/>
                    </a:lnTo>
                    <a:lnTo>
                      <a:pt x="10" y="16"/>
                    </a:lnTo>
                    <a:lnTo>
                      <a:pt x="14" y="16"/>
                    </a:lnTo>
                    <a:close/>
                    <a:moveTo>
                      <a:pt x="6" y="6"/>
                    </a:moveTo>
                    <a:lnTo>
                      <a:pt x="4" y="2"/>
                    </a:lnTo>
                    <a:lnTo>
                      <a:pt x="0" y="2"/>
                    </a:lnTo>
                    <a:lnTo>
                      <a:pt x="6" y="6"/>
                    </a:lnTo>
                    <a:close/>
                    <a:moveTo>
                      <a:pt x="220" y="99"/>
                    </a:moveTo>
                    <a:lnTo>
                      <a:pt x="222" y="97"/>
                    </a:lnTo>
                    <a:lnTo>
                      <a:pt x="230" y="97"/>
                    </a:lnTo>
                    <a:lnTo>
                      <a:pt x="234" y="97"/>
                    </a:lnTo>
                    <a:lnTo>
                      <a:pt x="238" y="95"/>
                    </a:lnTo>
                    <a:lnTo>
                      <a:pt x="242" y="95"/>
                    </a:lnTo>
                    <a:lnTo>
                      <a:pt x="244" y="91"/>
                    </a:lnTo>
                    <a:lnTo>
                      <a:pt x="244" y="89"/>
                    </a:lnTo>
                    <a:lnTo>
                      <a:pt x="244" y="87"/>
                    </a:lnTo>
                    <a:lnTo>
                      <a:pt x="246" y="81"/>
                    </a:lnTo>
                    <a:lnTo>
                      <a:pt x="240" y="85"/>
                    </a:lnTo>
                    <a:lnTo>
                      <a:pt x="236" y="89"/>
                    </a:lnTo>
                    <a:lnTo>
                      <a:pt x="234" y="93"/>
                    </a:lnTo>
                    <a:lnTo>
                      <a:pt x="226" y="93"/>
                    </a:lnTo>
                    <a:lnTo>
                      <a:pt x="222" y="93"/>
                    </a:lnTo>
                    <a:lnTo>
                      <a:pt x="218" y="99"/>
                    </a:lnTo>
                    <a:lnTo>
                      <a:pt x="218" y="101"/>
                    </a:lnTo>
                    <a:lnTo>
                      <a:pt x="220" y="103"/>
                    </a:lnTo>
                    <a:lnTo>
                      <a:pt x="220" y="99"/>
                    </a:lnTo>
                    <a:close/>
                    <a:moveTo>
                      <a:pt x="224" y="99"/>
                    </a:moveTo>
                    <a:lnTo>
                      <a:pt x="224" y="97"/>
                    </a:lnTo>
                    <a:lnTo>
                      <a:pt x="222" y="99"/>
                    </a:lnTo>
                    <a:lnTo>
                      <a:pt x="222" y="101"/>
                    </a:lnTo>
                    <a:lnTo>
                      <a:pt x="224" y="99"/>
                    </a:lnTo>
                    <a:close/>
                    <a:moveTo>
                      <a:pt x="248" y="129"/>
                    </a:moveTo>
                    <a:lnTo>
                      <a:pt x="248" y="127"/>
                    </a:lnTo>
                    <a:lnTo>
                      <a:pt x="246" y="127"/>
                    </a:lnTo>
                    <a:lnTo>
                      <a:pt x="242" y="123"/>
                    </a:lnTo>
                    <a:lnTo>
                      <a:pt x="238" y="125"/>
                    </a:lnTo>
                    <a:lnTo>
                      <a:pt x="238" y="127"/>
                    </a:lnTo>
                    <a:lnTo>
                      <a:pt x="240" y="131"/>
                    </a:lnTo>
                    <a:lnTo>
                      <a:pt x="246" y="133"/>
                    </a:lnTo>
                    <a:lnTo>
                      <a:pt x="248" y="129"/>
                    </a:lnTo>
                    <a:close/>
                    <a:moveTo>
                      <a:pt x="262" y="141"/>
                    </a:moveTo>
                    <a:lnTo>
                      <a:pt x="262" y="139"/>
                    </a:lnTo>
                    <a:lnTo>
                      <a:pt x="260" y="137"/>
                    </a:lnTo>
                    <a:lnTo>
                      <a:pt x="252" y="135"/>
                    </a:lnTo>
                    <a:lnTo>
                      <a:pt x="252" y="137"/>
                    </a:lnTo>
                    <a:lnTo>
                      <a:pt x="256" y="141"/>
                    </a:lnTo>
                    <a:lnTo>
                      <a:pt x="262" y="141"/>
                    </a:lnTo>
                    <a:close/>
                    <a:moveTo>
                      <a:pt x="256" y="147"/>
                    </a:moveTo>
                    <a:lnTo>
                      <a:pt x="256" y="145"/>
                    </a:lnTo>
                    <a:lnTo>
                      <a:pt x="256" y="143"/>
                    </a:lnTo>
                    <a:lnTo>
                      <a:pt x="254" y="145"/>
                    </a:lnTo>
                    <a:lnTo>
                      <a:pt x="254" y="147"/>
                    </a:lnTo>
                    <a:lnTo>
                      <a:pt x="256" y="147"/>
                    </a:lnTo>
                    <a:close/>
                    <a:moveTo>
                      <a:pt x="252" y="131"/>
                    </a:moveTo>
                    <a:lnTo>
                      <a:pt x="250" y="133"/>
                    </a:lnTo>
                    <a:lnTo>
                      <a:pt x="246" y="137"/>
                    </a:lnTo>
                    <a:lnTo>
                      <a:pt x="248" y="139"/>
                    </a:lnTo>
                    <a:lnTo>
                      <a:pt x="250" y="135"/>
                    </a:lnTo>
                    <a:lnTo>
                      <a:pt x="252" y="131"/>
                    </a:lnTo>
                    <a:close/>
                    <a:moveTo>
                      <a:pt x="238" y="135"/>
                    </a:moveTo>
                    <a:lnTo>
                      <a:pt x="240" y="133"/>
                    </a:lnTo>
                    <a:lnTo>
                      <a:pt x="238" y="133"/>
                    </a:lnTo>
                    <a:lnTo>
                      <a:pt x="238" y="131"/>
                    </a:lnTo>
                    <a:lnTo>
                      <a:pt x="238" y="135"/>
                    </a:lnTo>
                    <a:lnTo>
                      <a:pt x="238" y="135"/>
                    </a:lnTo>
                    <a:close/>
                    <a:moveTo>
                      <a:pt x="266" y="141"/>
                    </a:moveTo>
                    <a:lnTo>
                      <a:pt x="266" y="137"/>
                    </a:lnTo>
                    <a:lnTo>
                      <a:pt x="266" y="137"/>
                    </a:lnTo>
                    <a:lnTo>
                      <a:pt x="264" y="137"/>
                    </a:lnTo>
                    <a:lnTo>
                      <a:pt x="262" y="137"/>
                    </a:lnTo>
                    <a:lnTo>
                      <a:pt x="262" y="137"/>
                    </a:lnTo>
                    <a:lnTo>
                      <a:pt x="264" y="141"/>
                    </a:lnTo>
                    <a:lnTo>
                      <a:pt x="266" y="141"/>
                    </a:lnTo>
                    <a:close/>
                    <a:moveTo>
                      <a:pt x="272" y="137"/>
                    </a:moveTo>
                    <a:lnTo>
                      <a:pt x="274" y="137"/>
                    </a:lnTo>
                    <a:lnTo>
                      <a:pt x="274" y="135"/>
                    </a:lnTo>
                    <a:lnTo>
                      <a:pt x="270" y="133"/>
                    </a:lnTo>
                    <a:lnTo>
                      <a:pt x="268" y="135"/>
                    </a:lnTo>
                    <a:lnTo>
                      <a:pt x="270" y="137"/>
                    </a:lnTo>
                    <a:lnTo>
                      <a:pt x="272" y="137"/>
                    </a:lnTo>
                    <a:close/>
                    <a:moveTo>
                      <a:pt x="272" y="129"/>
                    </a:moveTo>
                    <a:lnTo>
                      <a:pt x="274" y="127"/>
                    </a:lnTo>
                    <a:lnTo>
                      <a:pt x="272" y="123"/>
                    </a:lnTo>
                    <a:lnTo>
                      <a:pt x="276" y="121"/>
                    </a:lnTo>
                    <a:lnTo>
                      <a:pt x="272" y="115"/>
                    </a:lnTo>
                    <a:lnTo>
                      <a:pt x="270" y="113"/>
                    </a:lnTo>
                    <a:lnTo>
                      <a:pt x="266" y="115"/>
                    </a:lnTo>
                    <a:lnTo>
                      <a:pt x="266" y="119"/>
                    </a:lnTo>
                    <a:lnTo>
                      <a:pt x="264" y="123"/>
                    </a:lnTo>
                    <a:lnTo>
                      <a:pt x="262" y="123"/>
                    </a:lnTo>
                    <a:lnTo>
                      <a:pt x="260" y="119"/>
                    </a:lnTo>
                    <a:lnTo>
                      <a:pt x="264" y="117"/>
                    </a:lnTo>
                    <a:lnTo>
                      <a:pt x="256" y="115"/>
                    </a:lnTo>
                    <a:lnTo>
                      <a:pt x="258" y="119"/>
                    </a:lnTo>
                    <a:lnTo>
                      <a:pt x="256" y="121"/>
                    </a:lnTo>
                    <a:lnTo>
                      <a:pt x="250" y="119"/>
                    </a:lnTo>
                    <a:lnTo>
                      <a:pt x="250" y="121"/>
                    </a:lnTo>
                    <a:lnTo>
                      <a:pt x="254" y="123"/>
                    </a:lnTo>
                    <a:lnTo>
                      <a:pt x="254" y="129"/>
                    </a:lnTo>
                    <a:lnTo>
                      <a:pt x="256" y="131"/>
                    </a:lnTo>
                    <a:lnTo>
                      <a:pt x="258" y="129"/>
                    </a:lnTo>
                    <a:lnTo>
                      <a:pt x="262" y="131"/>
                    </a:lnTo>
                    <a:lnTo>
                      <a:pt x="264" y="135"/>
                    </a:lnTo>
                    <a:lnTo>
                      <a:pt x="266" y="135"/>
                    </a:lnTo>
                    <a:lnTo>
                      <a:pt x="268" y="131"/>
                    </a:lnTo>
                    <a:lnTo>
                      <a:pt x="272" y="129"/>
                    </a:lnTo>
                    <a:close/>
                    <a:moveTo>
                      <a:pt x="252" y="95"/>
                    </a:moveTo>
                    <a:lnTo>
                      <a:pt x="252" y="93"/>
                    </a:lnTo>
                    <a:lnTo>
                      <a:pt x="254" y="91"/>
                    </a:lnTo>
                    <a:lnTo>
                      <a:pt x="254" y="91"/>
                    </a:lnTo>
                    <a:lnTo>
                      <a:pt x="250" y="91"/>
                    </a:lnTo>
                    <a:lnTo>
                      <a:pt x="248" y="93"/>
                    </a:lnTo>
                    <a:lnTo>
                      <a:pt x="252" y="95"/>
                    </a:lnTo>
                    <a:close/>
                    <a:moveTo>
                      <a:pt x="314" y="137"/>
                    </a:moveTo>
                    <a:lnTo>
                      <a:pt x="314" y="131"/>
                    </a:lnTo>
                    <a:lnTo>
                      <a:pt x="308" y="129"/>
                    </a:lnTo>
                    <a:lnTo>
                      <a:pt x="306" y="131"/>
                    </a:lnTo>
                    <a:lnTo>
                      <a:pt x="308" y="135"/>
                    </a:lnTo>
                    <a:lnTo>
                      <a:pt x="314" y="137"/>
                    </a:lnTo>
                    <a:close/>
                    <a:moveTo>
                      <a:pt x="234" y="135"/>
                    </a:moveTo>
                    <a:lnTo>
                      <a:pt x="236" y="135"/>
                    </a:lnTo>
                    <a:lnTo>
                      <a:pt x="236" y="133"/>
                    </a:lnTo>
                    <a:lnTo>
                      <a:pt x="234" y="133"/>
                    </a:lnTo>
                    <a:lnTo>
                      <a:pt x="234" y="131"/>
                    </a:lnTo>
                    <a:lnTo>
                      <a:pt x="236" y="127"/>
                    </a:lnTo>
                    <a:lnTo>
                      <a:pt x="236" y="125"/>
                    </a:lnTo>
                    <a:lnTo>
                      <a:pt x="238" y="123"/>
                    </a:lnTo>
                    <a:lnTo>
                      <a:pt x="238" y="119"/>
                    </a:lnTo>
                    <a:lnTo>
                      <a:pt x="240" y="119"/>
                    </a:lnTo>
                    <a:lnTo>
                      <a:pt x="242" y="113"/>
                    </a:lnTo>
                    <a:lnTo>
                      <a:pt x="246" y="113"/>
                    </a:lnTo>
                    <a:lnTo>
                      <a:pt x="248" y="113"/>
                    </a:lnTo>
                    <a:lnTo>
                      <a:pt x="250" y="109"/>
                    </a:lnTo>
                    <a:lnTo>
                      <a:pt x="250" y="105"/>
                    </a:lnTo>
                    <a:lnTo>
                      <a:pt x="246" y="105"/>
                    </a:lnTo>
                    <a:lnTo>
                      <a:pt x="242" y="105"/>
                    </a:lnTo>
                    <a:lnTo>
                      <a:pt x="240" y="101"/>
                    </a:lnTo>
                    <a:lnTo>
                      <a:pt x="242" y="97"/>
                    </a:lnTo>
                    <a:lnTo>
                      <a:pt x="238" y="97"/>
                    </a:lnTo>
                    <a:lnTo>
                      <a:pt x="236" y="97"/>
                    </a:lnTo>
                    <a:lnTo>
                      <a:pt x="230" y="97"/>
                    </a:lnTo>
                    <a:lnTo>
                      <a:pt x="230" y="97"/>
                    </a:lnTo>
                    <a:lnTo>
                      <a:pt x="232" y="101"/>
                    </a:lnTo>
                    <a:lnTo>
                      <a:pt x="232" y="105"/>
                    </a:lnTo>
                    <a:lnTo>
                      <a:pt x="230" y="103"/>
                    </a:lnTo>
                    <a:lnTo>
                      <a:pt x="230" y="101"/>
                    </a:lnTo>
                    <a:lnTo>
                      <a:pt x="228" y="101"/>
                    </a:lnTo>
                    <a:lnTo>
                      <a:pt x="224" y="101"/>
                    </a:lnTo>
                    <a:lnTo>
                      <a:pt x="224" y="105"/>
                    </a:lnTo>
                    <a:lnTo>
                      <a:pt x="222" y="107"/>
                    </a:lnTo>
                    <a:lnTo>
                      <a:pt x="218" y="103"/>
                    </a:lnTo>
                    <a:lnTo>
                      <a:pt x="216" y="103"/>
                    </a:lnTo>
                    <a:lnTo>
                      <a:pt x="216" y="105"/>
                    </a:lnTo>
                    <a:lnTo>
                      <a:pt x="216" y="113"/>
                    </a:lnTo>
                    <a:lnTo>
                      <a:pt x="216" y="113"/>
                    </a:lnTo>
                    <a:lnTo>
                      <a:pt x="218" y="115"/>
                    </a:lnTo>
                    <a:lnTo>
                      <a:pt x="216" y="117"/>
                    </a:lnTo>
                    <a:lnTo>
                      <a:pt x="216" y="115"/>
                    </a:lnTo>
                    <a:lnTo>
                      <a:pt x="214" y="121"/>
                    </a:lnTo>
                    <a:lnTo>
                      <a:pt x="216" y="123"/>
                    </a:lnTo>
                    <a:lnTo>
                      <a:pt x="220" y="123"/>
                    </a:lnTo>
                    <a:lnTo>
                      <a:pt x="222" y="129"/>
                    </a:lnTo>
                    <a:lnTo>
                      <a:pt x="222" y="135"/>
                    </a:lnTo>
                    <a:lnTo>
                      <a:pt x="230" y="137"/>
                    </a:lnTo>
                    <a:lnTo>
                      <a:pt x="234" y="135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7" name="Freeform 64"/>
              <p:cNvSpPr>
                <a:spLocks noEditPoints="1"/>
              </p:cNvSpPr>
              <p:nvPr/>
            </p:nvSpPr>
            <p:spPr bwMode="auto">
              <a:xfrm>
                <a:off x="4261124" y="1122617"/>
                <a:ext cx="525211" cy="391251"/>
              </a:xfrm>
              <a:custGeom>
                <a:avLst/>
                <a:gdLst>
                  <a:gd name="T0" fmla="*/ 6 w 494"/>
                  <a:gd name="T1" fmla="*/ 143 h 368"/>
                  <a:gd name="T2" fmla="*/ 172 w 494"/>
                  <a:gd name="T3" fmla="*/ 293 h 368"/>
                  <a:gd name="T4" fmla="*/ 218 w 494"/>
                  <a:gd name="T5" fmla="*/ 269 h 368"/>
                  <a:gd name="T6" fmla="*/ 262 w 494"/>
                  <a:gd name="T7" fmla="*/ 237 h 368"/>
                  <a:gd name="T8" fmla="*/ 296 w 494"/>
                  <a:gd name="T9" fmla="*/ 187 h 368"/>
                  <a:gd name="T10" fmla="*/ 324 w 494"/>
                  <a:gd name="T11" fmla="*/ 167 h 368"/>
                  <a:gd name="T12" fmla="*/ 294 w 494"/>
                  <a:gd name="T13" fmla="*/ 187 h 368"/>
                  <a:gd name="T14" fmla="*/ 298 w 494"/>
                  <a:gd name="T15" fmla="*/ 177 h 368"/>
                  <a:gd name="T16" fmla="*/ 308 w 494"/>
                  <a:gd name="T17" fmla="*/ 173 h 368"/>
                  <a:gd name="T18" fmla="*/ 268 w 494"/>
                  <a:gd name="T19" fmla="*/ 195 h 368"/>
                  <a:gd name="T20" fmla="*/ 294 w 494"/>
                  <a:gd name="T21" fmla="*/ 201 h 368"/>
                  <a:gd name="T22" fmla="*/ 394 w 494"/>
                  <a:gd name="T23" fmla="*/ 153 h 368"/>
                  <a:gd name="T24" fmla="*/ 398 w 494"/>
                  <a:gd name="T25" fmla="*/ 145 h 368"/>
                  <a:gd name="T26" fmla="*/ 428 w 494"/>
                  <a:gd name="T27" fmla="*/ 24 h 368"/>
                  <a:gd name="T28" fmla="*/ 406 w 494"/>
                  <a:gd name="T29" fmla="*/ 10 h 368"/>
                  <a:gd name="T30" fmla="*/ 362 w 494"/>
                  <a:gd name="T31" fmla="*/ 10 h 368"/>
                  <a:gd name="T32" fmla="*/ 358 w 494"/>
                  <a:gd name="T33" fmla="*/ 2 h 368"/>
                  <a:gd name="T34" fmla="*/ 404 w 494"/>
                  <a:gd name="T35" fmla="*/ 4 h 368"/>
                  <a:gd name="T36" fmla="*/ 318 w 494"/>
                  <a:gd name="T37" fmla="*/ 44 h 368"/>
                  <a:gd name="T38" fmla="*/ 282 w 494"/>
                  <a:gd name="T39" fmla="*/ 42 h 368"/>
                  <a:gd name="T40" fmla="*/ 274 w 494"/>
                  <a:gd name="T41" fmla="*/ 34 h 368"/>
                  <a:gd name="T42" fmla="*/ 280 w 494"/>
                  <a:gd name="T43" fmla="*/ 28 h 368"/>
                  <a:gd name="T44" fmla="*/ 250 w 494"/>
                  <a:gd name="T45" fmla="*/ 8 h 368"/>
                  <a:gd name="T46" fmla="*/ 282 w 494"/>
                  <a:gd name="T47" fmla="*/ 8 h 368"/>
                  <a:gd name="T48" fmla="*/ 320 w 494"/>
                  <a:gd name="T49" fmla="*/ 12 h 368"/>
                  <a:gd name="T50" fmla="*/ 360 w 494"/>
                  <a:gd name="T51" fmla="*/ 26 h 368"/>
                  <a:gd name="T52" fmla="*/ 388 w 494"/>
                  <a:gd name="T53" fmla="*/ 38 h 368"/>
                  <a:gd name="T54" fmla="*/ 358 w 494"/>
                  <a:gd name="T55" fmla="*/ 38 h 368"/>
                  <a:gd name="T56" fmla="*/ 412 w 494"/>
                  <a:gd name="T57" fmla="*/ 56 h 368"/>
                  <a:gd name="T58" fmla="*/ 344 w 494"/>
                  <a:gd name="T59" fmla="*/ 155 h 368"/>
                  <a:gd name="T60" fmla="*/ 352 w 494"/>
                  <a:gd name="T61" fmla="*/ 145 h 368"/>
                  <a:gd name="T62" fmla="*/ 246 w 494"/>
                  <a:gd name="T63" fmla="*/ 346 h 368"/>
                  <a:gd name="T64" fmla="*/ 200 w 494"/>
                  <a:gd name="T65" fmla="*/ 368 h 368"/>
                  <a:gd name="T66" fmla="*/ 180 w 494"/>
                  <a:gd name="T67" fmla="*/ 342 h 368"/>
                  <a:gd name="T68" fmla="*/ 178 w 494"/>
                  <a:gd name="T69" fmla="*/ 334 h 368"/>
                  <a:gd name="T70" fmla="*/ 182 w 494"/>
                  <a:gd name="T71" fmla="*/ 313 h 368"/>
                  <a:gd name="T72" fmla="*/ 172 w 494"/>
                  <a:gd name="T73" fmla="*/ 311 h 368"/>
                  <a:gd name="T74" fmla="*/ 176 w 494"/>
                  <a:gd name="T75" fmla="*/ 303 h 368"/>
                  <a:gd name="T76" fmla="*/ 192 w 494"/>
                  <a:gd name="T77" fmla="*/ 291 h 368"/>
                  <a:gd name="T78" fmla="*/ 212 w 494"/>
                  <a:gd name="T79" fmla="*/ 279 h 368"/>
                  <a:gd name="T80" fmla="*/ 238 w 494"/>
                  <a:gd name="T81" fmla="*/ 273 h 368"/>
                  <a:gd name="T82" fmla="*/ 236 w 494"/>
                  <a:gd name="T83" fmla="*/ 269 h 368"/>
                  <a:gd name="T84" fmla="*/ 254 w 494"/>
                  <a:gd name="T85" fmla="*/ 247 h 368"/>
                  <a:gd name="T86" fmla="*/ 272 w 494"/>
                  <a:gd name="T87" fmla="*/ 229 h 368"/>
                  <a:gd name="T88" fmla="*/ 282 w 494"/>
                  <a:gd name="T89" fmla="*/ 209 h 368"/>
                  <a:gd name="T90" fmla="*/ 308 w 494"/>
                  <a:gd name="T91" fmla="*/ 193 h 368"/>
                  <a:gd name="T92" fmla="*/ 326 w 494"/>
                  <a:gd name="T93" fmla="*/ 175 h 368"/>
                  <a:gd name="T94" fmla="*/ 346 w 494"/>
                  <a:gd name="T95" fmla="*/ 157 h 368"/>
                  <a:gd name="T96" fmla="*/ 358 w 494"/>
                  <a:gd name="T97" fmla="*/ 159 h 368"/>
                  <a:gd name="T98" fmla="*/ 374 w 494"/>
                  <a:gd name="T99" fmla="*/ 155 h 368"/>
                  <a:gd name="T100" fmla="*/ 404 w 494"/>
                  <a:gd name="T101" fmla="*/ 151 h 368"/>
                  <a:gd name="T102" fmla="*/ 428 w 494"/>
                  <a:gd name="T103" fmla="*/ 143 h 368"/>
                  <a:gd name="T104" fmla="*/ 448 w 494"/>
                  <a:gd name="T105" fmla="*/ 145 h 368"/>
                  <a:gd name="T106" fmla="*/ 470 w 494"/>
                  <a:gd name="T107" fmla="*/ 145 h 368"/>
                  <a:gd name="T108" fmla="*/ 478 w 494"/>
                  <a:gd name="T109" fmla="*/ 161 h 368"/>
                  <a:gd name="T110" fmla="*/ 478 w 494"/>
                  <a:gd name="T111" fmla="*/ 171 h 368"/>
                  <a:gd name="T112" fmla="*/ 446 w 494"/>
                  <a:gd name="T113" fmla="*/ 159 h 368"/>
                  <a:gd name="T114" fmla="*/ 388 w 494"/>
                  <a:gd name="T115" fmla="*/ 181 h 368"/>
                  <a:gd name="T116" fmla="*/ 344 w 494"/>
                  <a:gd name="T117" fmla="*/ 181 h 368"/>
                  <a:gd name="T118" fmla="*/ 300 w 494"/>
                  <a:gd name="T119" fmla="*/ 219 h 368"/>
                  <a:gd name="T120" fmla="*/ 260 w 494"/>
                  <a:gd name="T121" fmla="*/ 267 h 368"/>
                  <a:gd name="T122" fmla="*/ 254 w 494"/>
                  <a:gd name="T123" fmla="*/ 34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94" h="368">
                    <a:moveTo>
                      <a:pt x="0" y="147"/>
                    </a:moveTo>
                    <a:lnTo>
                      <a:pt x="6" y="141"/>
                    </a:lnTo>
                    <a:lnTo>
                      <a:pt x="8" y="141"/>
                    </a:lnTo>
                    <a:lnTo>
                      <a:pt x="10" y="137"/>
                    </a:lnTo>
                    <a:lnTo>
                      <a:pt x="16" y="135"/>
                    </a:lnTo>
                    <a:lnTo>
                      <a:pt x="16" y="139"/>
                    </a:lnTo>
                    <a:lnTo>
                      <a:pt x="10" y="141"/>
                    </a:lnTo>
                    <a:lnTo>
                      <a:pt x="6" y="143"/>
                    </a:lnTo>
                    <a:lnTo>
                      <a:pt x="0" y="147"/>
                    </a:lnTo>
                    <a:close/>
                    <a:moveTo>
                      <a:pt x="174" y="346"/>
                    </a:moveTo>
                    <a:lnTo>
                      <a:pt x="174" y="342"/>
                    </a:lnTo>
                    <a:lnTo>
                      <a:pt x="172" y="340"/>
                    </a:lnTo>
                    <a:lnTo>
                      <a:pt x="172" y="346"/>
                    </a:lnTo>
                    <a:lnTo>
                      <a:pt x="174" y="346"/>
                    </a:lnTo>
                    <a:close/>
                    <a:moveTo>
                      <a:pt x="170" y="293"/>
                    </a:moveTo>
                    <a:lnTo>
                      <a:pt x="172" y="293"/>
                    </a:lnTo>
                    <a:lnTo>
                      <a:pt x="170" y="297"/>
                    </a:lnTo>
                    <a:lnTo>
                      <a:pt x="168" y="295"/>
                    </a:lnTo>
                    <a:lnTo>
                      <a:pt x="170" y="293"/>
                    </a:lnTo>
                    <a:close/>
                    <a:moveTo>
                      <a:pt x="222" y="265"/>
                    </a:moveTo>
                    <a:lnTo>
                      <a:pt x="226" y="267"/>
                    </a:lnTo>
                    <a:lnTo>
                      <a:pt x="224" y="267"/>
                    </a:lnTo>
                    <a:lnTo>
                      <a:pt x="222" y="267"/>
                    </a:lnTo>
                    <a:lnTo>
                      <a:pt x="218" y="269"/>
                    </a:lnTo>
                    <a:lnTo>
                      <a:pt x="216" y="269"/>
                    </a:lnTo>
                    <a:lnTo>
                      <a:pt x="218" y="265"/>
                    </a:lnTo>
                    <a:lnTo>
                      <a:pt x="222" y="265"/>
                    </a:lnTo>
                    <a:close/>
                    <a:moveTo>
                      <a:pt x="262" y="237"/>
                    </a:moveTo>
                    <a:lnTo>
                      <a:pt x="264" y="235"/>
                    </a:lnTo>
                    <a:lnTo>
                      <a:pt x="266" y="239"/>
                    </a:lnTo>
                    <a:lnTo>
                      <a:pt x="266" y="239"/>
                    </a:lnTo>
                    <a:lnTo>
                      <a:pt x="262" y="237"/>
                    </a:lnTo>
                    <a:close/>
                    <a:moveTo>
                      <a:pt x="306" y="179"/>
                    </a:moveTo>
                    <a:lnTo>
                      <a:pt x="314" y="177"/>
                    </a:lnTo>
                    <a:lnTo>
                      <a:pt x="316" y="177"/>
                    </a:lnTo>
                    <a:lnTo>
                      <a:pt x="316" y="177"/>
                    </a:lnTo>
                    <a:lnTo>
                      <a:pt x="314" y="183"/>
                    </a:lnTo>
                    <a:lnTo>
                      <a:pt x="308" y="183"/>
                    </a:lnTo>
                    <a:lnTo>
                      <a:pt x="308" y="185"/>
                    </a:lnTo>
                    <a:lnTo>
                      <a:pt x="296" y="187"/>
                    </a:lnTo>
                    <a:lnTo>
                      <a:pt x="296" y="183"/>
                    </a:lnTo>
                    <a:lnTo>
                      <a:pt x="300" y="181"/>
                    </a:lnTo>
                    <a:lnTo>
                      <a:pt x="304" y="175"/>
                    </a:lnTo>
                    <a:lnTo>
                      <a:pt x="306" y="175"/>
                    </a:lnTo>
                    <a:lnTo>
                      <a:pt x="306" y="179"/>
                    </a:lnTo>
                    <a:close/>
                    <a:moveTo>
                      <a:pt x="320" y="171"/>
                    </a:moveTo>
                    <a:lnTo>
                      <a:pt x="320" y="167"/>
                    </a:lnTo>
                    <a:lnTo>
                      <a:pt x="324" y="167"/>
                    </a:lnTo>
                    <a:lnTo>
                      <a:pt x="326" y="165"/>
                    </a:lnTo>
                    <a:lnTo>
                      <a:pt x="328" y="163"/>
                    </a:lnTo>
                    <a:lnTo>
                      <a:pt x="330" y="167"/>
                    </a:lnTo>
                    <a:lnTo>
                      <a:pt x="328" y="171"/>
                    </a:lnTo>
                    <a:lnTo>
                      <a:pt x="322" y="173"/>
                    </a:lnTo>
                    <a:lnTo>
                      <a:pt x="320" y="171"/>
                    </a:lnTo>
                    <a:close/>
                    <a:moveTo>
                      <a:pt x="294" y="185"/>
                    </a:moveTo>
                    <a:lnTo>
                      <a:pt x="294" y="187"/>
                    </a:lnTo>
                    <a:lnTo>
                      <a:pt x="288" y="189"/>
                    </a:lnTo>
                    <a:lnTo>
                      <a:pt x="286" y="185"/>
                    </a:lnTo>
                    <a:lnTo>
                      <a:pt x="294" y="185"/>
                    </a:lnTo>
                    <a:close/>
                    <a:moveTo>
                      <a:pt x="290" y="179"/>
                    </a:moveTo>
                    <a:lnTo>
                      <a:pt x="294" y="175"/>
                    </a:lnTo>
                    <a:lnTo>
                      <a:pt x="296" y="173"/>
                    </a:lnTo>
                    <a:lnTo>
                      <a:pt x="296" y="177"/>
                    </a:lnTo>
                    <a:lnTo>
                      <a:pt x="298" y="177"/>
                    </a:lnTo>
                    <a:lnTo>
                      <a:pt x="296" y="179"/>
                    </a:lnTo>
                    <a:lnTo>
                      <a:pt x="292" y="181"/>
                    </a:lnTo>
                    <a:lnTo>
                      <a:pt x="290" y="179"/>
                    </a:lnTo>
                    <a:close/>
                    <a:moveTo>
                      <a:pt x="300" y="175"/>
                    </a:moveTo>
                    <a:lnTo>
                      <a:pt x="300" y="173"/>
                    </a:lnTo>
                    <a:lnTo>
                      <a:pt x="308" y="167"/>
                    </a:lnTo>
                    <a:lnTo>
                      <a:pt x="310" y="171"/>
                    </a:lnTo>
                    <a:lnTo>
                      <a:pt x="308" y="173"/>
                    </a:lnTo>
                    <a:lnTo>
                      <a:pt x="300" y="175"/>
                    </a:lnTo>
                    <a:close/>
                    <a:moveTo>
                      <a:pt x="282" y="187"/>
                    </a:moveTo>
                    <a:lnTo>
                      <a:pt x="282" y="189"/>
                    </a:lnTo>
                    <a:lnTo>
                      <a:pt x="276" y="191"/>
                    </a:lnTo>
                    <a:lnTo>
                      <a:pt x="274" y="189"/>
                    </a:lnTo>
                    <a:lnTo>
                      <a:pt x="280" y="185"/>
                    </a:lnTo>
                    <a:lnTo>
                      <a:pt x="282" y="187"/>
                    </a:lnTo>
                    <a:close/>
                    <a:moveTo>
                      <a:pt x="268" y="195"/>
                    </a:moveTo>
                    <a:lnTo>
                      <a:pt x="268" y="191"/>
                    </a:lnTo>
                    <a:lnTo>
                      <a:pt x="272" y="191"/>
                    </a:lnTo>
                    <a:lnTo>
                      <a:pt x="272" y="191"/>
                    </a:lnTo>
                    <a:lnTo>
                      <a:pt x="268" y="195"/>
                    </a:lnTo>
                    <a:close/>
                    <a:moveTo>
                      <a:pt x="294" y="195"/>
                    </a:moveTo>
                    <a:lnTo>
                      <a:pt x="300" y="195"/>
                    </a:lnTo>
                    <a:lnTo>
                      <a:pt x="300" y="197"/>
                    </a:lnTo>
                    <a:lnTo>
                      <a:pt x="294" y="201"/>
                    </a:lnTo>
                    <a:lnTo>
                      <a:pt x="296" y="197"/>
                    </a:lnTo>
                    <a:lnTo>
                      <a:pt x="294" y="195"/>
                    </a:lnTo>
                    <a:close/>
                    <a:moveTo>
                      <a:pt x="386" y="153"/>
                    </a:moveTo>
                    <a:lnTo>
                      <a:pt x="388" y="151"/>
                    </a:lnTo>
                    <a:lnTo>
                      <a:pt x="392" y="153"/>
                    </a:lnTo>
                    <a:lnTo>
                      <a:pt x="390" y="153"/>
                    </a:lnTo>
                    <a:lnTo>
                      <a:pt x="386" y="153"/>
                    </a:lnTo>
                    <a:close/>
                    <a:moveTo>
                      <a:pt x="394" y="153"/>
                    </a:moveTo>
                    <a:lnTo>
                      <a:pt x="394" y="149"/>
                    </a:lnTo>
                    <a:lnTo>
                      <a:pt x="398" y="147"/>
                    </a:lnTo>
                    <a:lnTo>
                      <a:pt x="398" y="151"/>
                    </a:lnTo>
                    <a:lnTo>
                      <a:pt x="394" y="153"/>
                    </a:lnTo>
                    <a:close/>
                    <a:moveTo>
                      <a:pt x="398" y="145"/>
                    </a:moveTo>
                    <a:lnTo>
                      <a:pt x="390" y="149"/>
                    </a:lnTo>
                    <a:lnTo>
                      <a:pt x="384" y="147"/>
                    </a:lnTo>
                    <a:lnTo>
                      <a:pt x="398" y="145"/>
                    </a:lnTo>
                    <a:close/>
                    <a:moveTo>
                      <a:pt x="464" y="4"/>
                    </a:moveTo>
                    <a:lnTo>
                      <a:pt x="474" y="2"/>
                    </a:lnTo>
                    <a:lnTo>
                      <a:pt x="482" y="2"/>
                    </a:lnTo>
                    <a:lnTo>
                      <a:pt x="482" y="4"/>
                    </a:lnTo>
                    <a:lnTo>
                      <a:pt x="464" y="4"/>
                    </a:lnTo>
                    <a:close/>
                    <a:moveTo>
                      <a:pt x="446" y="24"/>
                    </a:moveTo>
                    <a:lnTo>
                      <a:pt x="438" y="22"/>
                    </a:lnTo>
                    <a:lnTo>
                      <a:pt x="428" y="24"/>
                    </a:lnTo>
                    <a:lnTo>
                      <a:pt x="428" y="22"/>
                    </a:lnTo>
                    <a:lnTo>
                      <a:pt x="440" y="20"/>
                    </a:lnTo>
                    <a:lnTo>
                      <a:pt x="446" y="22"/>
                    </a:lnTo>
                    <a:lnTo>
                      <a:pt x="448" y="22"/>
                    </a:lnTo>
                    <a:lnTo>
                      <a:pt x="446" y="24"/>
                    </a:lnTo>
                    <a:close/>
                    <a:moveTo>
                      <a:pt x="416" y="6"/>
                    </a:moveTo>
                    <a:lnTo>
                      <a:pt x="416" y="8"/>
                    </a:lnTo>
                    <a:lnTo>
                      <a:pt x="406" y="10"/>
                    </a:lnTo>
                    <a:lnTo>
                      <a:pt x="402" y="14"/>
                    </a:lnTo>
                    <a:lnTo>
                      <a:pt x="390" y="14"/>
                    </a:lnTo>
                    <a:lnTo>
                      <a:pt x="382" y="18"/>
                    </a:lnTo>
                    <a:lnTo>
                      <a:pt x="368" y="14"/>
                    </a:lnTo>
                    <a:lnTo>
                      <a:pt x="350" y="16"/>
                    </a:lnTo>
                    <a:lnTo>
                      <a:pt x="342" y="12"/>
                    </a:lnTo>
                    <a:lnTo>
                      <a:pt x="352" y="10"/>
                    </a:lnTo>
                    <a:lnTo>
                      <a:pt x="362" y="10"/>
                    </a:lnTo>
                    <a:lnTo>
                      <a:pt x="358" y="8"/>
                    </a:lnTo>
                    <a:lnTo>
                      <a:pt x="334" y="10"/>
                    </a:lnTo>
                    <a:lnTo>
                      <a:pt x="324" y="6"/>
                    </a:lnTo>
                    <a:lnTo>
                      <a:pt x="316" y="4"/>
                    </a:lnTo>
                    <a:lnTo>
                      <a:pt x="320" y="2"/>
                    </a:lnTo>
                    <a:lnTo>
                      <a:pt x="336" y="4"/>
                    </a:lnTo>
                    <a:lnTo>
                      <a:pt x="336" y="0"/>
                    </a:lnTo>
                    <a:lnTo>
                      <a:pt x="358" y="2"/>
                    </a:lnTo>
                    <a:lnTo>
                      <a:pt x="364" y="4"/>
                    </a:lnTo>
                    <a:lnTo>
                      <a:pt x="366" y="2"/>
                    </a:lnTo>
                    <a:lnTo>
                      <a:pt x="374" y="2"/>
                    </a:lnTo>
                    <a:lnTo>
                      <a:pt x="378" y="2"/>
                    </a:lnTo>
                    <a:lnTo>
                      <a:pt x="386" y="2"/>
                    </a:lnTo>
                    <a:lnTo>
                      <a:pt x="390" y="2"/>
                    </a:lnTo>
                    <a:lnTo>
                      <a:pt x="398" y="2"/>
                    </a:lnTo>
                    <a:lnTo>
                      <a:pt x="404" y="4"/>
                    </a:lnTo>
                    <a:lnTo>
                      <a:pt x="416" y="6"/>
                    </a:lnTo>
                    <a:close/>
                    <a:moveTo>
                      <a:pt x="354" y="26"/>
                    </a:moveTo>
                    <a:lnTo>
                      <a:pt x="342" y="26"/>
                    </a:lnTo>
                    <a:lnTo>
                      <a:pt x="334" y="28"/>
                    </a:lnTo>
                    <a:lnTo>
                      <a:pt x="332" y="32"/>
                    </a:lnTo>
                    <a:lnTo>
                      <a:pt x="326" y="34"/>
                    </a:lnTo>
                    <a:lnTo>
                      <a:pt x="324" y="42"/>
                    </a:lnTo>
                    <a:lnTo>
                      <a:pt x="318" y="44"/>
                    </a:lnTo>
                    <a:lnTo>
                      <a:pt x="312" y="56"/>
                    </a:lnTo>
                    <a:lnTo>
                      <a:pt x="304" y="56"/>
                    </a:lnTo>
                    <a:lnTo>
                      <a:pt x="296" y="52"/>
                    </a:lnTo>
                    <a:lnTo>
                      <a:pt x="302" y="50"/>
                    </a:lnTo>
                    <a:lnTo>
                      <a:pt x="298" y="48"/>
                    </a:lnTo>
                    <a:lnTo>
                      <a:pt x="284" y="46"/>
                    </a:lnTo>
                    <a:lnTo>
                      <a:pt x="276" y="42"/>
                    </a:lnTo>
                    <a:lnTo>
                      <a:pt x="282" y="42"/>
                    </a:lnTo>
                    <a:lnTo>
                      <a:pt x="284" y="42"/>
                    </a:lnTo>
                    <a:lnTo>
                      <a:pt x="300" y="42"/>
                    </a:lnTo>
                    <a:lnTo>
                      <a:pt x="296" y="40"/>
                    </a:lnTo>
                    <a:lnTo>
                      <a:pt x="308" y="38"/>
                    </a:lnTo>
                    <a:lnTo>
                      <a:pt x="310" y="36"/>
                    </a:lnTo>
                    <a:lnTo>
                      <a:pt x="288" y="40"/>
                    </a:lnTo>
                    <a:lnTo>
                      <a:pt x="274" y="40"/>
                    </a:lnTo>
                    <a:lnTo>
                      <a:pt x="274" y="34"/>
                    </a:lnTo>
                    <a:lnTo>
                      <a:pt x="288" y="32"/>
                    </a:lnTo>
                    <a:lnTo>
                      <a:pt x="306" y="30"/>
                    </a:lnTo>
                    <a:lnTo>
                      <a:pt x="310" y="28"/>
                    </a:lnTo>
                    <a:lnTo>
                      <a:pt x="306" y="28"/>
                    </a:lnTo>
                    <a:lnTo>
                      <a:pt x="306" y="24"/>
                    </a:lnTo>
                    <a:lnTo>
                      <a:pt x="292" y="28"/>
                    </a:lnTo>
                    <a:lnTo>
                      <a:pt x="284" y="24"/>
                    </a:lnTo>
                    <a:lnTo>
                      <a:pt x="280" y="28"/>
                    </a:lnTo>
                    <a:lnTo>
                      <a:pt x="266" y="30"/>
                    </a:lnTo>
                    <a:lnTo>
                      <a:pt x="250" y="24"/>
                    </a:lnTo>
                    <a:lnTo>
                      <a:pt x="250" y="22"/>
                    </a:lnTo>
                    <a:lnTo>
                      <a:pt x="256" y="20"/>
                    </a:lnTo>
                    <a:lnTo>
                      <a:pt x="252" y="16"/>
                    </a:lnTo>
                    <a:lnTo>
                      <a:pt x="242" y="16"/>
                    </a:lnTo>
                    <a:lnTo>
                      <a:pt x="240" y="12"/>
                    </a:lnTo>
                    <a:lnTo>
                      <a:pt x="250" y="8"/>
                    </a:lnTo>
                    <a:lnTo>
                      <a:pt x="252" y="10"/>
                    </a:lnTo>
                    <a:lnTo>
                      <a:pt x="258" y="6"/>
                    </a:lnTo>
                    <a:lnTo>
                      <a:pt x="272" y="6"/>
                    </a:lnTo>
                    <a:lnTo>
                      <a:pt x="266" y="10"/>
                    </a:lnTo>
                    <a:lnTo>
                      <a:pt x="270" y="14"/>
                    </a:lnTo>
                    <a:lnTo>
                      <a:pt x="276" y="16"/>
                    </a:lnTo>
                    <a:lnTo>
                      <a:pt x="274" y="12"/>
                    </a:lnTo>
                    <a:lnTo>
                      <a:pt x="282" y="8"/>
                    </a:lnTo>
                    <a:lnTo>
                      <a:pt x="290" y="16"/>
                    </a:lnTo>
                    <a:lnTo>
                      <a:pt x="294" y="18"/>
                    </a:lnTo>
                    <a:lnTo>
                      <a:pt x="298" y="22"/>
                    </a:lnTo>
                    <a:lnTo>
                      <a:pt x="296" y="12"/>
                    </a:lnTo>
                    <a:lnTo>
                      <a:pt x="296" y="4"/>
                    </a:lnTo>
                    <a:lnTo>
                      <a:pt x="306" y="8"/>
                    </a:lnTo>
                    <a:lnTo>
                      <a:pt x="316" y="8"/>
                    </a:lnTo>
                    <a:lnTo>
                      <a:pt x="320" y="12"/>
                    </a:lnTo>
                    <a:lnTo>
                      <a:pt x="320" y="12"/>
                    </a:lnTo>
                    <a:lnTo>
                      <a:pt x="326" y="16"/>
                    </a:lnTo>
                    <a:lnTo>
                      <a:pt x="332" y="16"/>
                    </a:lnTo>
                    <a:lnTo>
                      <a:pt x="354" y="22"/>
                    </a:lnTo>
                    <a:lnTo>
                      <a:pt x="354" y="26"/>
                    </a:lnTo>
                    <a:close/>
                    <a:moveTo>
                      <a:pt x="352" y="32"/>
                    </a:moveTo>
                    <a:lnTo>
                      <a:pt x="350" y="32"/>
                    </a:lnTo>
                    <a:lnTo>
                      <a:pt x="360" y="26"/>
                    </a:lnTo>
                    <a:lnTo>
                      <a:pt x="370" y="24"/>
                    </a:lnTo>
                    <a:lnTo>
                      <a:pt x="368" y="28"/>
                    </a:lnTo>
                    <a:lnTo>
                      <a:pt x="352" y="32"/>
                    </a:lnTo>
                    <a:close/>
                    <a:moveTo>
                      <a:pt x="358" y="38"/>
                    </a:moveTo>
                    <a:lnTo>
                      <a:pt x="358" y="34"/>
                    </a:lnTo>
                    <a:lnTo>
                      <a:pt x="376" y="30"/>
                    </a:lnTo>
                    <a:lnTo>
                      <a:pt x="378" y="36"/>
                    </a:lnTo>
                    <a:lnTo>
                      <a:pt x="388" y="38"/>
                    </a:lnTo>
                    <a:lnTo>
                      <a:pt x="394" y="36"/>
                    </a:lnTo>
                    <a:lnTo>
                      <a:pt x="398" y="38"/>
                    </a:lnTo>
                    <a:lnTo>
                      <a:pt x="384" y="46"/>
                    </a:lnTo>
                    <a:lnTo>
                      <a:pt x="376" y="46"/>
                    </a:lnTo>
                    <a:lnTo>
                      <a:pt x="376" y="42"/>
                    </a:lnTo>
                    <a:lnTo>
                      <a:pt x="370" y="42"/>
                    </a:lnTo>
                    <a:lnTo>
                      <a:pt x="352" y="42"/>
                    </a:lnTo>
                    <a:lnTo>
                      <a:pt x="358" y="38"/>
                    </a:lnTo>
                    <a:close/>
                    <a:moveTo>
                      <a:pt x="238" y="22"/>
                    </a:moveTo>
                    <a:lnTo>
                      <a:pt x="254" y="30"/>
                    </a:lnTo>
                    <a:lnTo>
                      <a:pt x="252" y="32"/>
                    </a:lnTo>
                    <a:lnTo>
                      <a:pt x="242" y="28"/>
                    </a:lnTo>
                    <a:lnTo>
                      <a:pt x="238" y="22"/>
                    </a:lnTo>
                    <a:close/>
                    <a:moveTo>
                      <a:pt x="404" y="58"/>
                    </a:moveTo>
                    <a:lnTo>
                      <a:pt x="412" y="52"/>
                    </a:lnTo>
                    <a:lnTo>
                      <a:pt x="412" y="56"/>
                    </a:lnTo>
                    <a:lnTo>
                      <a:pt x="404" y="58"/>
                    </a:lnTo>
                    <a:close/>
                    <a:moveTo>
                      <a:pt x="340" y="155"/>
                    </a:moveTo>
                    <a:lnTo>
                      <a:pt x="340" y="161"/>
                    </a:lnTo>
                    <a:lnTo>
                      <a:pt x="334" y="163"/>
                    </a:lnTo>
                    <a:lnTo>
                      <a:pt x="332" y="159"/>
                    </a:lnTo>
                    <a:lnTo>
                      <a:pt x="340" y="155"/>
                    </a:lnTo>
                    <a:close/>
                    <a:moveTo>
                      <a:pt x="348" y="155"/>
                    </a:moveTo>
                    <a:lnTo>
                      <a:pt x="344" y="155"/>
                    </a:lnTo>
                    <a:lnTo>
                      <a:pt x="342" y="151"/>
                    </a:lnTo>
                    <a:lnTo>
                      <a:pt x="344" y="149"/>
                    </a:lnTo>
                    <a:lnTo>
                      <a:pt x="348" y="155"/>
                    </a:lnTo>
                    <a:close/>
                    <a:moveTo>
                      <a:pt x="352" y="145"/>
                    </a:moveTo>
                    <a:lnTo>
                      <a:pt x="352" y="151"/>
                    </a:lnTo>
                    <a:lnTo>
                      <a:pt x="348" y="151"/>
                    </a:lnTo>
                    <a:lnTo>
                      <a:pt x="348" y="145"/>
                    </a:lnTo>
                    <a:lnTo>
                      <a:pt x="352" y="145"/>
                    </a:lnTo>
                    <a:close/>
                    <a:moveTo>
                      <a:pt x="356" y="153"/>
                    </a:moveTo>
                    <a:lnTo>
                      <a:pt x="360" y="147"/>
                    </a:lnTo>
                    <a:lnTo>
                      <a:pt x="364" y="149"/>
                    </a:lnTo>
                    <a:lnTo>
                      <a:pt x="362" y="151"/>
                    </a:lnTo>
                    <a:lnTo>
                      <a:pt x="356" y="153"/>
                    </a:lnTo>
                    <a:close/>
                    <a:moveTo>
                      <a:pt x="254" y="350"/>
                    </a:moveTo>
                    <a:lnTo>
                      <a:pt x="250" y="354"/>
                    </a:lnTo>
                    <a:lnTo>
                      <a:pt x="246" y="346"/>
                    </a:lnTo>
                    <a:lnTo>
                      <a:pt x="242" y="340"/>
                    </a:lnTo>
                    <a:lnTo>
                      <a:pt x="238" y="340"/>
                    </a:lnTo>
                    <a:lnTo>
                      <a:pt x="240" y="346"/>
                    </a:lnTo>
                    <a:lnTo>
                      <a:pt x="236" y="350"/>
                    </a:lnTo>
                    <a:lnTo>
                      <a:pt x="228" y="352"/>
                    </a:lnTo>
                    <a:lnTo>
                      <a:pt x="222" y="360"/>
                    </a:lnTo>
                    <a:lnTo>
                      <a:pt x="212" y="366"/>
                    </a:lnTo>
                    <a:lnTo>
                      <a:pt x="200" y="368"/>
                    </a:lnTo>
                    <a:lnTo>
                      <a:pt x="192" y="368"/>
                    </a:lnTo>
                    <a:lnTo>
                      <a:pt x="182" y="362"/>
                    </a:lnTo>
                    <a:lnTo>
                      <a:pt x="174" y="358"/>
                    </a:lnTo>
                    <a:lnTo>
                      <a:pt x="174" y="354"/>
                    </a:lnTo>
                    <a:lnTo>
                      <a:pt x="180" y="352"/>
                    </a:lnTo>
                    <a:lnTo>
                      <a:pt x="180" y="346"/>
                    </a:lnTo>
                    <a:lnTo>
                      <a:pt x="182" y="346"/>
                    </a:lnTo>
                    <a:lnTo>
                      <a:pt x="180" y="342"/>
                    </a:lnTo>
                    <a:lnTo>
                      <a:pt x="176" y="344"/>
                    </a:lnTo>
                    <a:lnTo>
                      <a:pt x="176" y="338"/>
                    </a:lnTo>
                    <a:lnTo>
                      <a:pt x="184" y="332"/>
                    </a:lnTo>
                    <a:lnTo>
                      <a:pt x="184" y="330"/>
                    </a:lnTo>
                    <a:lnTo>
                      <a:pt x="188" y="325"/>
                    </a:lnTo>
                    <a:lnTo>
                      <a:pt x="186" y="325"/>
                    </a:lnTo>
                    <a:lnTo>
                      <a:pt x="180" y="330"/>
                    </a:lnTo>
                    <a:lnTo>
                      <a:pt x="178" y="334"/>
                    </a:lnTo>
                    <a:lnTo>
                      <a:pt x="174" y="334"/>
                    </a:lnTo>
                    <a:lnTo>
                      <a:pt x="172" y="334"/>
                    </a:lnTo>
                    <a:lnTo>
                      <a:pt x="170" y="330"/>
                    </a:lnTo>
                    <a:lnTo>
                      <a:pt x="174" y="328"/>
                    </a:lnTo>
                    <a:lnTo>
                      <a:pt x="172" y="323"/>
                    </a:lnTo>
                    <a:lnTo>
                      <a:pt x="170" y="317"/>
                    </a:lnTo>
                    <a:lnTo>
                      <a:pt x="172" y="315"/>
                    </a:lnTo>
                    <a:lnTo>
                      <a:pt x="182" y="313"/>
                    </a:lnTo>
                    <a:lnTo>
                      <a:pt x="186" y="315"/>
                    </a:lnTo>
                    <a:lnTo>
                      <a:pt x="194" y="315"/>
                    </a:lnTo>
                    <a:lnTo>
                      <a:pt x="198" y="315"/>
                    </a:lnTo>
                    <a:lnTo>
                      <a:pt x="202" y="311"/>
                    </a:lnTo>
                    <a:lnTo>
                      <a:pt x="192" y="313"/>
                    </a:lnTo>
                    <a:lnTo>
                      <a:pt x="188" y="311"/>
                    </a:lnTo>
                    <a:lnTo>
                      <a:pt x="182" y="311"/>
                    </a:lnTo>
                    <a:lnTo>
                      <a:pt x="172" y="311"/>
                    </a:lnTo>
                    <a:lnTo>
                      <a:pt x="170" y="311"/>
                    </a:lnTo>
                    <a:lnTo>
                      <a:pt x="172" y="307"/>
                    </a:lnTo>
                    <a:lnTo>
                      <a:pt x="168" y="303"/>
                    </a:lnTo>
                    <a:lnTo>
                      <a:pt x="168" y="301"/>
                    </a:lnTo>
                    <a:lnTo>
                      <a:pt x="170" y="299"/>
                    </a:lnTo>
                    <a:lnTo>
                      <a:pt x="172" y="301"/>
                    </a:lnTo>
                    <a:lnTo>
                      <a:pt x="176" y="301"/>
                    </a:lnTo>
                    <a:lnTo>
                      <a:pt x="176" y="303"/>
                    </a:lnTo>
                    <a:lnTo>
                      <a:pt x="178" y="297"/>
                    </a:lnTo>
                    <a:lnTo>
                      <a:pt x="176" y="299"/>
                    </a:lnTo>
                    <a:lnTo>
                      <a:pt x="172" y="297"/>
                    </a:lnTo>
                    <a:lnTo>
                      <a:pt x="174" y="293"/>
                    </a:lnTo>
                    <a:lnTo>
                      <a:pt x="180" y="291"/>
                    </a:lnTo>
                    <a:lnTo>
                      <a:pt x="182" y="293"/>
                    </a:lnTo>
                    <a:lnTo>
                      <a:pt x="186" y="291"/>
                    </a:lnTo>
                    <a:lnTo>
                      <a:pt x="192" y="291"/>
                    </a:lnTo>
                    <a:lnTo>
                      <a:pt x="188" y="289"/>
                    </a:lnTo>
                    <a:lnTo>
                      <a:pt x="190" y="285"/>
                    </a:lnTo>
                    <a:lnTo>
                      <a:pt x="200" y="285"/>
                    </a:lnTo>
                    <a:lnTo>
                      <a:pt x="196" y="281"/>
                    </a:lnTo>
                    <a:lnTo>
                      <a:pt x="198" y="279"/>
                    </a:lnTo>
                    <a:lnTo>
                      <a:pt x="206" y="279"/>
                    </a:lnTo>
                    <a:lnTo>
                      <a:pt x="212" y="279"/>
                    </a:lnTo>
                    <a:lnTo>
                      <a:pt x="212" y="279"/>
                    </a:lnTo>
                    <a:lnTo>
                      <a:pt x="212" y="277"/>
                    </a:lnTo>
                    <a:lnTo>
                      <a:pt x="220" y="277"/>
                    </a:lnTo>
                    <a:lnTo>
                      <a:pt x="220" y="271"/>
                    </a:lnTo>
                    <a:lnTo>
                      <a:pt x="224" y="269"/>
                    </a:lnTo>
                    <a:lnTo>
                      <a:pt x="228" y="271"/>
                    </a:lnTo>
                    <a:lnTo>
                      <a:pt x="228" y="269"/>
                    </a:lnTo>
                    <a:lnTo>
                      <a:pt x="232" y="269"/>
                    </a:lnTo>
                    <a:lnTo>
                      <a:pt x="238" y="273"/>
                    </a:lnTo>
                    <a:lnTo>
                      <a:pt x="240" y="269"/>
                    </a:lnTo>
                    <a:lnTo>
                      <a:pt x="246" y="265"/>
                    </a:lnTo>
                    <a:lnTo>
                      <a:pt x="248" y="261"/>
                    </a:lnTo>
                    <a:lnTo>
                      <a:pt x="250" y="259"/>
                    </a:lnTo>
                    <a:lnTo>
                      <a:pt x="248" y="259"/>
                    </a:lnTo>
                    <a:lnTo>
                      <a:pt x="242" y="263"/>
                    </a:lnTo>
                    <a:lnTo>
                      <a:pt x="240" y="267"/>
                    </a:lnTo>
                    <a:lnTo>
                      <a:pt x="236" y="269"/>
                    </a:lnTo>
                    <a:lnTo>
                      <a:pt x="232" y="267"/>
                    </a:lnTo>
                    <a:lnTo>
                      <a:pt x="232" y="263"/>
                    </a:lnTo>
                    <a:lnTo>
                      <a:pt x="236" y="257"/>
                    </a:lnTo>
                    <a:lnTo>
                      <a:pt x="244" y="253"/>
                    </a:lnTo>
                    <a:lnTo>
                      <a:pt x="246" y="251"/>
                    </a:lnTo>
                    <a:lnTo>
                      <a:pt x="250" y="253"/>
                    </a:lnTo>
                    <a:lnTo>
                      <a:pt x="254" y="251"/>
                    </a:lnTo>
                    <a:lnTo>
                      <a:pt x="254" y="247"/>
                    </a:lnTo>
                    <a:lnTo>
                      <a:pt x="252" y="247"/>
                    </a:lnTo>
                    <a:lnTo>
                      <a:pt x="254" y="243"/>
                    </a:lnTo>
                    <a:lnTo>
                      <a:pt x="262" y="241"/>
                    </a:lnTo>
                    <a:lnTo>
                      <a:pt x="266" y="243"/>
                    </a:lnTo>
                    <a:lnTo>
                      <a:pt x="270" y="239"/>
                    </a:lnTo>
                    <a:lnTo>
                      <a:pt x="268" y="237"/>
                    </a:lnTo>
                    <a:lnTo>
                      <a:pt x="268" y="231"/>
                    </a:lnTo>
                    <a:lnTo>
                      <a:pt x="272" y="229"/>
                    </a:lnTo>
                    <a:lnTo>
                      <a:pt x="270" y="225"/>
                    </a:lnTo>
                    <a:lnTo>
                      <a:pt x="272" y="223"/>
                    </a:lnTo>
                    <a:lnTo>
                      <a:pt x="278" y="223"/>
                    </a:lnTo>
                    <a:lnTo>
                      <a:pt x="282" y="221"/>
                    </a:lnTo>
                    <a:lnTo>
                      <a:pt x="272" y="219"/>
                    </a:lnTo>
                    <a:lnTo>
                      <a:pt x="274" y="217"/>
                    </a:lnTo>
                    <a:lnTo>
                      <a:pt x="280" y="215"/>
                    </a:lnTo>
                    <a:lnTo>
                      <a:pt x="282" y="209"/>
                    </a:lnTo>
                    <a:lnTo>
                      <a:pt x="290" y="207"/>
                    </a:lnTo>
                    <a:lnTo>
                      <a:pt x="300" y="207"/>
                    </a:lnTo>
                    <a:lnTo>
                      <a:pt x="298" y="205"/>
                    </a:lnTo>
                    <a:lnTo>
                      <a:pt x="294" y="205"/>
                    </a:lnTo>
                    <a:lnTo>
                      <a:pt x="298" y="201"/>
                    </a:lnTo>
                    <a:lnTo>
                      <a:pt x="302" y="199"/>
                    </a:lnTo>
                    <a:lnTo>
                      <a:pt x="304" y="195"/>
                    </a:lnTo>
                    <a:lnTo>
                      <a:pt x="308" y="193"/>
                    </a:lnTo>
                    <a:lnTo>
                      <a:pt x="310" y="191"/>
                    </a:lnTo>
                    <a:lnTo>
                      <a:pt x="314" y="187"/>
                    </a:lnTo>
                    <a:lnTo>
                      <a:pt x="324" y="187"/>
                    </a:lnTo>
                    <a:lnTo>
                      <a:pt x="326" y="185"/>
                    </a:lnTo>
                    <a:lnTo>
                      <a:pt x="316" y="183"/>
                    </a:lnTo>
                    <a:lnTo>
                      <a:pt x="320" y="181"/>
                    </a:lnTo>
                    <a:lnTo>
                      <a:pt x="324" y="179"/>
                    </a:lnTo>
                    <a:lnTo>
                      <a:pt x="326" y="175"/>
                    </a:lnTo>
                    <a:lnTo>
                      <a:pt x="332" y="173"/>
                    </a:lnTo>
                    <a:lnTo>
                      <a:pt x="332" y="167"/>
                    </a:lnTo>
                    <a:lnTo>
                      <a:pt x="334" y="167"/>
                    </a:lnTo>
                    <a:lnTo>
                      <a:pt x="340" y="169"/>
                    </a:lnTo>
                    <a:lnTo>
                      <a:pt x="342" y="169"/>
                    </a:lnTo>
                    <a:lnTo>
                      <a:pt x="340" y="163"/>
                    </a:lnTo>
                    <a:lnTo>
                      <a:pt x="342" y="161"/>
                    </a:lnTo>
                    <a:lnTo>
                      <a:pt x="346" y="157"/>
                    </a:lnTo>
                    <a:lnTo>
                      <a:pt x="348" y="161"/>
                    </a:lnTo>
                    <a:lnTo>
                      <a:pt x="350" y="163"/>
                    </a:lnTo>
                    <a:lnTo>
                      <a:pt x="352" y="157"/>
                    </a:lnTo>
                    <a:lnTo>
                      <a:pt x="354" y="157"/>
                    </a:lnTo>
                    <a:lnTo>
                      <a:pt x="352" y="163"/>
                    </a:lnTo>
                    <a:lnTo>
                      <a:pt x="354" y="167"/>
                    </a:lnTo>
                    <a:lnTo>
                      <a:pt x="354" y="163"/>
                    </a:lnTo>
                    <a:lnTo>
                      <a:pt x="358" y="159"/>
                    </a:lnTo>
                    <a:lnTo>
                      <a:pt x="362" y="163"/>
                    </a:lnTo>
                    <a:lnTo>
                      <a:pt x="358" y="167"/>
                    </a:lnTo>
                    <a:lnTo>
                      <a:pt x="362" y="165"/>
                    </a:lnTo>
                    <a:lnTo>
                      <a:pt x="366" y="161"/>
                    </a:lnTo>
                    <a:lnTo>
                      <a:pt x="374" y="159"/>
                    </a:lnTo>
                    <a:lnTo>
                      <a:pt x="382" y="167"/>
                    </a:lnTo>
                    <a:lnTo>
                      <a:pt x="380" y="157"/>
                    </a:lnTo>
                    <a:lnTo>
                      <a:pt x="374" y="155"/>
                    </a:lnTo>
                    <a:lnTo>
                      <a:pt x="374" y="153"/>
                    </a:lnTo>
                    <a:lnTo>
                      <a:pt x="382" y="151"/>
                    </a:lnTo>
                    <a:lnTo>
                      <a:pt x="386" y="155"/>
                    </a:lnTo>
                    <a:lnTo>
                      <a:pt x="392" y="155"/>
                    </a:lnTo>
                    <a:lnTo>
                      <a:pt x="396" y="157"/>
                    </a:lnTo>
                    <a:lnTo>
                      <a:pt x="398" y="157"/>
                    </a:lnTo>
                    <a:lnTo>
                      <a:pt x="398" y="153"/>
                    </a:lnTo>
                    <a:lnTo>
                      <a:pt x="404" y="151"/>
                    </a:lnTo>
                    <a:lnTo>
                      <a:pt x="406" y="151"/>
                    </a:lnTo>
                    <a:lnTo>
                      <a:pt x="408" y="147"/>
                    </a:lnTo>
                    <a:lnTo>
                      <a:pt x="412" y="147"/>
                    </a:lnTo>
                    <a:lnTo>
                      <a:pt x="410" y="143"/>
                    </a:lnTo>
                    <a:lnTo>
                      <a:pt x="414" y="141"/>
                    </a:lnTo>
                    <a:lnTo>
                      <a:pt x="420" y="143"/>
                    </a:lnTo>
                    <a:lnTo>
                      <a:pt x="424" y="143"/>
                    </a:lnTo>
                    <a:lnTo>
                      <a:pt x="428" y="143"/>
                    </a:lnTo>
                    <a:lnTo>
                      <a:pt x="424" y="147"/>
                    </a:lnTo>
                    <a:lnTo>
                      <a:pt x="418" y="155"/>
                    </a:lnTo>
                    <a:lnTo>
                      <a:pt x="422" y="157"/>
                    </a:lnTo>
                    <a:lnTo>
                      <a:pt x="434" y="143"/>
                    </a:lnTo>
                    <a:lnTo>
                      <a:pt x="438" y="143"/>
                    </a:lnTo>
                    <a:lnTo>
                      <a:pt x="438" y="151"/>
                    </a:lnTo>
                    <a:lnTo>
                      <a:pt x="442" y="151"/>
                    </a:lnTo>
                    <a:lnTo>
                      <a:pt x="448" y="145"/>
                    </a:lnTo>
                    <a:lnTo>
                      <a:pt x="448" y="141"/>
                    </a:lnTo>
                    <a:lnTo>
                      <a:pt x="452" y="139"/>
                    </a:lnTo>
                    <a:lnTo>
                      <a:pt x="460" y="145"/>
                    </a:lnTo>
                    <a:lnTo>
                      <a:pt x="454" y="147"/>
                    </a:lnTo>
                    <a:lnTo>
                      <a:pt x="454" y="149"/>
                    </a:lnTo>
                    <a:lnTo>
                      <a:pt x="460" y="151"/>
                    </a:lnTo>
                    <a:lnTo>
                      <a:pt x="462" y="145"/>
                    </a:lnTo>
                    <a:lnTo>
                      <a:pt x="470" y="145"/>
                    </a:lnTo>
                    <a:lnTo>
                      <a:pt x="472" y="147"/>
                    </a:lnTo>
                    <a:lnTo>
                      <a:pt x="482" y="147"/>
                    </a:lnTo>
                    <a:lnTo>
                      <a:pt x="492" y="151"/>
                    </a:lnTo>
                    <a:lnTo>
                      <a:pt x="492" y="153"/>
                    </a:lnTo>
                    <a:lnTo>
                      <a:pt x="480" y="159"/>
                    </a:lnTo>
                    <a:lnTo>
                      <a:pt x="464" y="157"/>
                    </a:lnTo>
                    <a:lnTo>
                      <a:pt x="464" y="157"/>
                    </a:lnTo>
                    <a:lnTo>
                      <a:pt x="478" y="161"/>
                    </a:lnTo>
                    <a:lnTo>
                      <a:pt x="480" y="163"/>
                    </a:lnTo>
                    <a:lnTo>
                      <a:pt x="484" y="163"/>
                    </a:lnTo>
                    <a:lnTo>
                      <a:pt x="494" y="163"/>
                    </a:lnTo>
                    <a:lnTo>
                      <a:pt x="492" y="167"/>
                    </a:lnTo>
                    <a:lnTo>
                      <a:pt x="490" y="169"/>
                    </a:lnTo>
                    <a:lnTo>
                      <a:pt x="486" y="165"/>
                    </a:lnTo>
                    <a:lnTo>
                      <a:pt x="484" y="169"/>
                    </a:lnTo>
                    <a:lnTo>
                      <a:pt x="478" y="171"/>
                    </a:lnTo>
                    <a:lnTo>
                      <a:pt x="476" y="173"/>
                    </a:lnTo>
                    <a:lnTo>
                      <a:pt x="470" y="175"/>
                    </a:lnTo>
                    <a:lnTo>
                      <a:pt x="470" y="171"/>
                    </a:lnTo>
                    <a:lnTo>
                      <a:pt x="474" y="167"/>
                    </a:lnTo>
                    <a:lnTo>
                      <a:pt x="472" y="163"/>
                    </a:lnTo>
                    <a:lnTo>
                      <a:pt x="460" y="161"/>
                    </a:lnTo>
                    <a:lnTo>
                      <a:pt x="454" y="157"/>
                    </a:lnTo>
                    <a:lnTo>
                      <a:pt x="446" y="159"/>
                    </a:lnTo>
                    <a:lnTo>
                      <a:pt x="438" y="159"/>
                    </a:lnTo>
                    <a:lnTo>
                      <a:pt x="428" y="165"/>
                    </a:lnTo>
                    <a:lnTo>
                      <a:pt x="430" y="175"/>
                    </a:lnTo>
                    <a:lnTo>
                      <a:pt x="426" y="177"/>
                    </a:lnTo>
                    <a:lnTo>
                      <a:pt x="422" y="183"/>
                    </a:lnTo>
                    <a:lnTo>
                      <a:pt x="406" y="179"/>
                    </a:lnTo>
                    <a:lnTo>
                      <a:pt x="404" y="181"/>
                    </a:lnTo>
                    <a:lnTo>
                      <a:pt x="388" y="181"/>
                    </a:lnTo>
                    <a:lnTo>
                      <a:pt x="374" y="167"/>
                    </a:lnTo>
                    <a:lnTo>
                      <a:pt x="370" y="169"/>
                    </a:lnTo>
                    <a:lnTo>
                      <a:pt x="370" y="173"/>
                    </a:lnTo>
                    <a:lnTo>
                      <a:pt x="368" y="173"/>
                    </a:lnTo>
                    <a:lnTo>
                      <a:pt x="362" y="173"/>
                    </a:lnTo>
                    <a:lnTo>
                      <a:pt x="358" y="185"/>
                    </a:lnTo>
                    <a:lnTo>
                      <a:pt x="352" y="185"/>
                    </a:lnTo>
                    <a:lnTo>
                      <a:pt x="344" y="181"/>
                    </a:lnTo>
                    <a:lnTo>
                      <a:pt x="334" y="183"/>
                    </a:lnTo>
                    <a:lnTo>
                      <a:pt x="336" y="189"/>
                    </a:lnTo>
                    <a:lnTo>
                      <a:pt x="332" y="193"/>
                    </a:lnTo>
                    <a:lnTo>
                      <a:pt x="326" y="191"/>
                    </a:lnTo>
                    <a:lnTo>
                      <a:pt x="318" y="193"/>
                    </a:lnTo>
                    <a:lnTo>
                      <a:pt x="312" y="203"/>
                    </a:lnTo>
                    <a:lnTo>
                      <a:pt x="312" y="207"/>
                    </a:lnTo>
                    <a:lnTo>
                      <a:pt x="300" y="219"/>
                    </a:lnTo>
                    <a:lnTo>
                      <a:pt x="300" y="221"/>
                    </a:lnTo>
                    <a:lnTo>
                      <a:pt x="290" y="223"/>
                    </a:lnTo>
                    <a:lnTo>
                      <a:pt x="288" y="235"/>
                    </a:lnTo>
                    <a:lnTo>
                      <a:pt x="282" y="249"/>
                    </a:lnTo>
                    <a:lnTo>
                      <a:pt x="286" y="253"/>
                    </a:lnTo>
                    <a:lnTo>
                      <a:pt x="284" y="257"/>
                    </a:lnTo>
                    <a:lnTo>
                      <a:pt x="270" y="259"/>
                    </a:lnTo>
                    <a:lnTo>
                      <a:pt x="260" y="267"/>
                    </a:lnTo>
                    <a:lnTo>
                      <a:pt x="258" y="279"/>
                    </a:lnTo>
                    <a:lnTo>
                      <a:pt x="260" y="297"/>
                    </a:lnTo>
                    <a:lnTo>
                      <a:pt x="266" y="307"/>
                    </a:lnTo>
                    <a:lnTo>
                      <a:pt x="262" y="311"/>
                    </a:lnTo>
                    <a:lnTo>
                      <a:pt x="266" y="319"/>
                    </a:lnTo>
                    <a:lnTo>
                      <a:pt x="262" y="332"/>
                    </a:lnTo>
                    <a:lnTo>
                      <a:pt x="256" y="334"/>
                    </a:lnTo>
                    <a:lnTo>
                      <a:pt x="254" y="340"/>
                    </a:lnTo>
                    <a:lnTo>
                      <a:pt x="254" y="35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8" name="Freeform 65"/>
              <p:cNvSpPr>
                <a:spLocks noEditPoints="1"/>
              </p:cNvSpPr>
              <p:nvPr/>
            </p:nvSpPr>
            <p:spPr bwMode="auto">
              <a:xfrm>
                <a:off x="4526919" y="1306547"/>
                <a:ext cx="176488" cy="262606"/>
              </a:xfrm>
              <a:custGeom>
                <a:avLst/>
                <a:gdLst>
                  <a:gd name="T0" fmla="*/ 80 w 166"/>
                  <a:gd name="T1" fmla="*/ 219 h 247"/>
                  <a:gd name="T2" fmla="*/ 74 w 166"/>
                  <a:gd name="T3" fmla="*/ 223 h 247"/>
                  <a:gd name="T4" fmla="*/ 80 w 166"/>
                  <a:gd name="T5" fmla="*/ 209 h 247"/>
                  <a:gd name="T6" fmla="*/ 102 w 166"/>
                  <a:gd name="T7" fmla="*/ 217 h 247"/>
                  <a:gd name="T8" fmla="*/ 106 w 166"/>
                  <a:gd name="T9" fmla="*/ 203 h 247"/>
                  <a:gd name="T10" fmla="*/ 108 w 166"/>
                  <a:gd name="T11" fmla="*/ 199 h 247"/>
                  <a:gd name="T12" fmla="*/ 98 w 166"/>
                  <a:gd name="T13" fmla="*/ 209 h 247"/>
                  <a:gd name="T14" fmla="*/ 98 w 166"/>
                  <a:gd name="T15" fmla="*/ 217 h 247"/>
                  <a:gd name="T16" fmla="*/ 114 w 166"/>
                  <a:gd name="T17" fmla="*/ 199 h 247"/>
                  <a:gd name="T18" fmla="*/ 110 w 166"/>
                  <a:gd name="T19" fmla="*/ 199 h 247"/>
                  <a:gd name="T20" fmla="*/ 114 w 166"/>
                  <a:gd name="T21" fmla="*/ 199 h 247"/>
                  <a:gd name="T22" fmla="*/ 162 w 166"/>
                  <a:gd name="T23" fmla="*/ 40 h 247"/>
                  <a:gd name="T24" fmla="*/ 158 w 166"/>
                  <a:gd name="T25" fmla="*/ 32 h 247"/>
                  <a:gd name="T26" fmla="*/ 156 w 166"/>
                  <a:gd name="T27" fmla="*/ 20 h 247"/>
                  <a:gd name="T28" fmla="*/ 136 w 166"/>
                  <a:gd name="T29" fmla="*/ 12 h 247"/>
                  <a:gd name="T30" fmla="*/ 118 w 166"/>
                  <a:gd name="T31" fmla="*/ 0 h 247"/>
                  <a:gd name="T32" fmla="*/ 108 w 166"/>
                  <a:gd name="T33" fmla="*/ 12 h 247"/>
                  <a:gd name="T34" fmla="*/ 94 w 166"/>
                  <a:gd name="T35" fmla="*/ 8 h 247"/>
                  <a:gd name="T36" fmla="*/ 86 w 166"/>
                  <a:gd name="T37" fmla="*/ 16 h 247"/>
                  <a:gd name="T38" fmla="*/ 76 w 166"/>
                  <a:gd name="T39" fmla="*/ 18 h 247"/>
                  <a:gd name="T40" fmla="*/ 62 w 166"/>
                  <a:gd name="T41" fmla="*/ 30 h 247"/>
                  <a:gd name="T42" fmla="*/ 50 w 166"/>
                  <a:gd name="T43" fmla="*/ 46 h 247"/>
                  <a:gd name="T44" fmla="*/ 40 w 166"/>
                  <a:gd name="T45" fmla="*/ 50 h 247"/>
                  <a:gd name="T46" fmla="*/ 32 w 166"/>
                  <a:gd name="T47" fmla="*/ 76 h 247"/>
                  <a:gd name="T48" fmla="*/ 34 w 166"/>
                  <a:gd name="T49" fmla="*/ 84 h 247"/>
                  <a:gd name="T50" fmla="*/ 10 w 166"/>
                  <a:gd name="T51" fmla="*/ 94 h 247"/>
                  <a:gd name="T52" fmla="*/ 10 w 166"/>
                  <a:gd name="T53" fmla="*/ 124 h 247"/>
                  <a:gd name="T54" fmla="*/ 12 w 166"/>
                  <a:gd name="T55" fmla="*/ 138 h 247"/>
                  <a:gd name="T56" fmla="*/ 12 w 166"/>
                  <a:gd name="T57" fmla="*/ 159 h 247"/>
                  <a:gd name="T58" fmla="*/ 4 w 166"/>
                  <a:gd name="T59" fmla="*/ 167 h 247"/>
                  <a:gd name="T60" fmla="*/ 0 w 166"/>
                  <a:gd name="T61" fmla="*/ 181 h 247"/>
                  <a:gd name="T62" fmla="*/ 6 w 166"/>
                  <a:gd name="T63" fmla="*/ 197 h 247"/>
                  <a:gd name="T64" fmla="*/ 8 w 166"/>
                  <a:gd name="T65" fmla="*/ 209 h 247"/>
                  <a:gd name="T66" fmla="*/ 24 w 166"/>
                  <a:gd name="T67" fmla="*/ 221 h 247"/>
                  <a:gd name="T68" fmla="*/ 20 w 166"/>
                  <a:gd name="T69" fmla="*/ 227 h 247"/>
                  <a:gd name="T70" fmla="*/ 18 w 166"/>
                  <a:gd name="T71" fmla="*/ 229 h 247"/>
                  <a:gd name="T72" fmla="*/ 24 w 166"/>
                  <a:gd name="T73" fmla="*/ 239 h 247"/>
                  <a:gd name="T74" fmla="*/ 38 w 166"/>
                  <a:gd name="T75" fmla="*/ 245 h 247"/>
                  <a:gd name="T76" fmla="*/ 46 w 166"/>
                  <a:gd name="T77" fmla="*/ 241 h 247"/>
                  <a:gd name="T78" fmla="*/ 50 w 166"/>
                  <a:gd name="T79" fmla="*/ 231 h 247"/>
                  <a:gd name="T80" fmla="*/ 64 w 166"/>
                  <a:gd name="T81" fmla="*/ 229 h 247"/>
                  <a:gd name="T82" fmla="*/ 74 w 166"/>
                  <a:gd name="T83" fmla="*/ 207 h 247"/>
                  <a:gd name="T84" fmla="*/ 78 w 166"/>
                  <a:gd name="T85" fmla="*/ 189 h 247"/>
                  <a:gd name="T86" fmla="*/ 94 w 166"/>
                  <a:gd name="T87" fmla="*/ 179 h 247"/>
                  <a:gd name="T88" fmla="*/ 96 w 166"/>
                  <a:gd name="T89" fmla="*/ 173 h 247"/>
                  <a:gd name="T90" fmla="*/ 80 w 166"/>
                  <a:gd name="T91" fmla="*/ 171 h 247"/>
                  <a:gd name="T92" fmla="*/ 76 w 166"/>
                  <a:gd name="T93" fmla="*/ 167 h 247"/>
                  <a:gd name="T94" fmla="*/ 88 w 166"/>
                  <a:gd name="T95" fmla="*/ 169 h 247"/>
                  <a:gd name="T96" fmla="*/ 102 w 166"/>
                  <a:gd name="T97" fmla="*/ 169 h 247"/>
                  <a:gd name="T98" fmla="*/ 100 w 166"/>
                  <a:gd name="T99" fmla="*/ 155 h 247"/>
                  <a:gd name="T100" fmla="*/ 86 w 166"/>
                  <a:gd name="T101" fmla="*/ 150 h 247"/>
                  <a:gd name="T102" fmla="*/ 82 w 166"/>
                  <a:gd name="T103" fmla="*/ 132 h 247"/>
                  <a:gd name="T104" fmla="*/ 84 w 166"/>
                  <a:gd name="T105" fmla="*/ 122 h 247"/>
                  <a:gd name="T106" fmla="*/ 82 w 166"/>
                  <a:gd name="T107" fmla="*/ 114 h 247"/>
                  <a:gd name="T108" fmla="*/ 94 w 166"/>
                  <a:gd name="T109" fmla="*/ 106 h 247"/>
                  <a:gd name="T110" fmla="*/ 106 w 166"/>
                  <a:gd name="T111" fmla="*/ 98 h 247"/>
                  <a:gd name="T112" fmla="*/ 126 w 166"/>
                  <a:gd name="T113" fmla="*/ 88 h 247"/>
                  <a:gd name="T114" fmla="*/ 136 w 166"/>
                  <a:gd name="T115" fmla="*/ 80 h 247"/>
                  <a:gd name="T116" fmla="*/ 130 w 166"/>
                  <a:gd name="T117" fmla="*/ 72 h 247"/>
                  <a:gd name="T118" fmla="*/ 132 w 166"/>
                  <a:gd name="T119" fmla="*/ 64 h 247"/>
                  <a:gd name="T120" fmla="*/ 144 w 166"/>
                  <a:gd name="T121" fmla="*/ 62 h 247"/>
                  <a:gd name="T122" fmla="*/ 152 w 166"/>
                  <a:gd name="T123" fmla="*/ 58 h 247"/>
                  <a:gd name="T124" fmla="*/ 166 w 166"/>
                  <a:gd name="T125" fmla="*/ 5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6" h="247">
                    <a:moveTo>
                      <a:pt x="84" y="209"/>
                    </a:moveTo>
                    <a:lnTo>
                      <a:pt x="80" y="219"/>
                    </a:lnTo>
                    <a:lnTo>
                      <a:pt x="74" y="229"/>
                    </a:lnTo>
                    <a:lnTo>
                      <a:pt x="74" y="223"/>
                    </a:lnTo>
                    <a:lnTo>
                      <a:pt x="78" y="217"/>
                    </a:lnTo>
                    <a:lnTo>
                      <a:pt x="80" y="209"/>
                    </a:lnTo>
                    <a:lnTo>
                      <a:pt x="84" y="209"/>
                    </a:lnTo>
                    <a:close/>
                    <a:moveTo>
                      <a:pt x="102" y="217"/>
                    </a:moveTo>
                    <a:lnTo>
                      <a:pt x="106" y="211"/>
                    </a:lnTo>
                    <a:lnTo>
                      <a:pt x="106" y="203"/>
                    </a:lnTo>
                    <a:lnTo>
                      <a:pt x="110" y="201"/>
                    </a:lnTo>
                    <a:lnTo>
                      <a:pt x="108" y="199"/>
                    </a:lnTo>
                    <a:lnTo>
                      <a:pt x="100" y="203"/>
                    </a:lnTo>
                    <a:lnTo>
                      <a:pt x="98" y="209"/>
                    </a:lnTo>
                    <a:lnTo>
                      <a:pt x="100" y="215"/>
                    </a:lnTo>
                    <a:lnTo>
                      <a:pt x="98" y="217"/>
                    </a:lnTo>
                    <a:lnTo>
                      <a:pt x="102" y="217"/>
                    </a:lnTo>
                    <a:close/>
                    <a:moveTo>
                      <a:pt x="114" y="199"/>
                    </a:moveTo>
                    <a:lnTo>
                      <a:pt x="114" y="197"/>
                    </a:lnTo>
                    <a:lnTo>
                      <a:pt x="110" y="199"/>
                    </a:lnTo>
                    <a:lnTo>
                      <a:pt x="110" y="201"/>
                    </a:lnTo>
                    <a:lnTo>
                      <a:pt x="114" y="199"/>
                    </a:lnTo>
                    <a:close/>
                    <a:moveTo>
                      <a:pt x="160" y="48"/>
                    </a:moveTo>
                    <a:lnTo>
                      <a:pt x="162" y="40"/>
                    </a:lnTo>
                    <a:lnTo>
                      <a:pt x="156" y="34"/>
                    </a:lnTo>
                    <a:lnTo>
                      <a:pt x="158" y="32"/>
                    </a:lnTo>
                    <a:lnTo>
                      <a:pt x="154" y="28"/>
                    </a:lnTo>
                    <a:lnTo>
                      <a:pt x="156" y="20"/>
                    </a:lnTo>
                    <a:lnTo>
                      <a:pt x="144" y="14"/>
                    </a:lnTo>
                    <a:lnTo>
                      <a:pt x="136" y="12"/>
                    </a:lnTo>
                    <a:lnTo>
                      <a:pt x="124" y="6"/>
                    </a:lnTo>
                    <a:lnTo>
                      <a:pt x="118" y="0"/>
                    </a:lnTo>
                    <a:lnTo>
                      <a:pt x="112" y="0"/>
                    </a:lnTo>
                    <a:lnTo>
                      <a:pt x="108" y="12"/>
                    </a:lnTo>
                    <a:lnTo>
                      <a:pt x="102" y="12"/>
                    </a:lnTo>
                    <a:lnTo>
                      <a:pt x="94" y="8"/>
                    </a:lnTo>
                    <a:lnTo>
                      <a:pt x="84" y="10"/>
                    </a:lnTo>
                    <a:lnTo>
                      <a:pt x="86" y="16"/>
                    </a:lnTo>
                    <a:lnTo>
                      <a:pt x="82" y="20"/>
                    </a:lnTo>
                    <a:lnTo>
                      <a:pt x="76" y="18"/>
                    </a:lnTo>
                    <a:lnTo>
                      <a:pt x="68" y="20"/>
                    </a:lnTo>
                    <a:lnTo>
                      <a:pt x="62" y="30"/>
                    </a:lnTo>
                    <a:lnTo>
                      <a:pt x="62" y="34"/>
                    </a:lnTo>
                    <a:lnTo>
                      <a:pt x="50" y="46"/>
                    </a:lnTo>
                    <a:lnTo>
                      <a:pt x="50" y="48"/>
                    </a:lnTo>
                    <a:lnTo>
                      <a:pt x="40" y="50"/>
                    </a:lnTo>
                    <a:lnTo>
                      <a:pt x="38" y="62"/>
                    </a:lnTo>
                    <a:lnTo>
                      <a:pt x="32" y="76"/>
                    </a:lnTo>
                    <a:lnTo>
                      <a:pt x="36" y="80"/>
                    </a:lnTo>
                    <a:lnTo>
                      <a:pt x="34" y="84"/>
                    </a:lnTo>
                    <a:lnTo>
                      <a:pt x="20" y="86"/>
                    </a:lnTo>
                    <a:lnTo>
                      <a:pt x="10" y="94"/>
                    </a:lnTo>
                    <a:lnTo>
                      <a:pt x="8" y="106"/>
                    </a:lnTo>
                    <a:lnTo>
                      <a:pt x="10" y="124"/>
                    </a:lnTo>
                    <a:lnTo>
                      <a:pt x="16" y="134"/>
                    </a:lnTo>
                    <a:lnTo>
                      <a:pt x="12" y="138"/>
                    </a:lnTo>
                    <a:lnTo>
                      <a:pt x="16" y="146"/>
                    </a:lnTo>
                    <a:lnTo>
                      <a:pt x="12" y="159"/>
                    </a:lnTo>
                    <a:lnTo>
                      <a:pt x="6" y="161"/>
                    </a:lnTo>
                    <a:lnTo>
                      <a:pt x="4" y="167"/>
                    </a:lnTo>
                    <a:lnTo>
                      <a:pt x="4" y="177"/>
                    </a:lnTo>
                    <a:lnTo>
                      <a:pt x="0" y="181"/>
                    </a:lnTo>
                    <a:lnTo>
                      <a:pt x="2" y="193"/>
                    </a:lnTo>
                    <a:lnTo>
                      <a:pt x="6" y="197"/>
                    </a:lnTo>
                    <a:lnTo>
                      <a:pt x="6" y="203"/>
                    </a:lnTo>
                    <a:lnTo>
                      <a:pt x="8" y="209"/>
                    </a:lnTo>
                    <a:lnTo>
                      <a:pt x="12" y="209"/>
                    </a:lnTo>
                    <a:lnTo>
                      <a:pt x="24" y="221"/>
                    </a:lnTo>
                    <a:lnTo>
                      <a:pt x="24" y="225"/>
                    </a:lnTo>
                    <a:lnTo>
                      <a:pt x="20" y="227"/>
                    </a:lnTo>
                    <a:lnTo>
                      <a:pt x="22" y="229"/>
                    </a:lnTo>
                    <a:lnTo>
                      <a:pt x="18" y="229"/>
                    </a:lnTo>
                    <a:lnTo>
                      <a:pt x="20" y="231"/>
                    </a:lnTo>
                    <a:lnTo>
                      <a:pt x="24" y="239"/>
                    </a:lnTo>
                    <a:lnTo>
                      <a:pt x="24" y="247"/>
                    </a:lnTo>
                    <a:lnTo>
                      <a:pt x="38" y="245"/>
                    </a:lnTo>
                    <a:lnTo>
                      <a:pt x="44" y="245"/>
                    </a:lnTo>
                    <a:lnTo>
                      <a:pt x="46" y="241"/>
                    </a:lnTo>
                    <a:lnTo>
                      <a:pt x="42" y="237"/>
                    </a:lnTo>
                    <a:lnTo>
                      <a:pt x="50" y="231"/>
                    </a:lnTo>
                    <a:lnTo>
                      <a:pt x="52" y="229"/>
                    </a:lnTo>
                    <a:lnTo>
                      <a:pt x="64" y="229"/>
                    </a:lnTo>
                    <a:lnTo>
                      <a:pt x="74" y="219"/>
                    </a:lnTo>
                    <a:lnTo>
                      <a:pt x="74" y="207"/>
                    </a:lnTo>
                    <a:lnTo>
                      <a:pt x="78" y="199"/>
                    </a:lnTo>
                    <a:lnTo>
                      <a:pt x="78" y="189"/>
                    </a:lnTo>
                    <a:lnTo>
                      <a:pt x="86" y="181"/>
                    </a:lnTo>
                    <a:lnTo>
                      <a:pt x="94" y="179"/>
                    </a:lnTo>
                    <a:lnTo>
                      <a:pt x="92" y="175"/>
                    </a:lnTo>
                    <a:lnTo>
                      <a:pt x="96" y="173"/>
                    </a:lnTo>
                    <a:lnTo>
                      <a:pt x="90" y="173"/>
                    </a:lnTo>
                    <a:lnTo>
                      <a:pt x="80" y="171"/>
                    </a:lnTo>
                    <a:lnTo>
                      <a:pt x="70" y="169"/>
                    </a:lnTo>
                    <a:lnTo>
                      <a:pt x="76" y="167"/>
                    </a:lnTo>
                    <a:lnTo>
                      <a:pt x="82" y="169"/>
                    </a:lnTo>
                    <a:lnTo>
                      <a:pt x="88" y="169"/>
                    </a:lnTo>
                    <a:lnTo>
                      <a:pt x="96" y="171"/>
                    </a:lnTo>
                    <a:lnTo>
                      <a:pt x="102" y="169"/>
                    </a:lnTo>
                    <a:lnTo>
                      <a:pt x="108" y="163"/>
                    </a:lnTo>
                    <a:lnTo>
                      <a:pt x="100" y="155"/>
                    </a:lnTo>
                    <a:lnTo>
                      <a:pt x="92" y="152"/>
                    </a:lnTo>
                    <a:lnTo>
                      <a:pt x="86" y="150"/>
                    </a:lnTo>
                    <a:lnTo>
                      <a:pt x="78" y="136"/>
                    </a:lnTo>
                    <a:lnTo>
                      <a:pt x="82" y="132"/>
                    </a:lnTo>
                    <a:lnTo>
                      <a:pt x="84" y="130"/>
                    </a:lnTo>
                    <a:lnTo>
                      <a:pt x="84" y="122"/>
                    </a:lnTo>
                    <a:lnTo>
                      <a:pt x="86" y="120"/>
                    </a:lnTo>
                    <a:lnTo>
                      <a:pt x="82" y="114"/>
                    </a:lnTo>
                    <a:lnTo>
                      <a:pt x="90" y="112"/>
                    </a:lnTo>
                    <a:lnTo>
                      <a:pt x="94" y="106"/>
                    </a:lnTo>
                    <a:lnTo>
                      <a:pt x="104" y="100"/>
                    </a:lnTo>
                    <a:lnTo>
                      <a:pt x="106" y="98"/>
                    </a:lnTo>
                    <a:lnTo>
                      <a:pt x="120" y="94"/>
                    </a:lnTo>
                    <a:lnTo>
                      <a:pt x="126" y="88"/>
                    </a:lnTo>
                    <a:lnTo>
                      <a:pt x="128" y="84"/>
                    </a:lnTo>
                    <a:lnTo>
                      <a:pt x="136" y="80"/>
                    </a:lnTo>
                    <a:lnTo>
                      <a:pt x="132" y="76"/>
                    </a:lnTo>
                    <a:lnTo>
                      <a:pt x="130" y="72"/>
                    </a:lnTo>
                    <a:lnTo>
                      <a:pt x="132" y="70"/>
                    </a:lnTo>
                    <a:lnTo>
                      <a:pt x="132" y="64"/>
                    </a:lnTo>
                    <a:lnTo>
                      <a:pt x="138" y="62"/>
                    </a:lnTo>
                    <a:lnTo>
                      <a:pt x="144" y="62"/>
                    </a:lnTo>
                    <a:lnTo>
                      <a:pt x="144" y="58"/>
                    </a:lnTo>
                    <a:lnTo>
                      <a:pt x="152" y="58"/>
                    </a:lnTo>
                    <a:lnTo>
                      <a:pt x="166" y="56"/>
                    </a:lnTo>
                    <a:lnTo>
                      <a:pt x="166" y="52"/>
                    </a:lnTo>
                    <a:lnTo>
                      <a:pt x="160" y="4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19" name="Freeform 66"/>
              <p:cNvSpPr>
                <a:spLocks/>
              </p:cNvSpPr>
              <p:nvPr/>
            </p:nvSpPr>
            <p:spPr bwMode="auto">
              <a:xfrm>
                <a:off x="4403590" y="1605301"/>
                <a:ext cx="63791" cy="55286"/>
              </a:xfrm>
              <a:custGeom>
                <a:avLst/>
                <a:gdLst>
                  <a:gd name="T0" fmla="*/ 16 w 60"/>
                  <a:gd name="T1" fmla="*/ 42 h 52"/>
                  <a:gd name="T2" fmla="*/ 20 w 60"/>
                  <a:gd name="T3" fmla="*/ 38 h 52"/>
                  <a:gd name="T4" fmla="*/ 26 w 60"/>
                  <a:gd name="T5" fmla="*/ 38 h 52"/>
                  <a:gd name="T6" fmla="*/ 28 w 60"/>
                  <a:gd name="T7" fmla="*/ 40 h 52"/>
                  <a:gd name="T8" fmla="*/ 40 w 60"/>
                  <a:gd name="T9" fmla="*/ 42 h 52"/>
                  <a:gd name="T10" fmla="*/ 36 w 60"/>
                  <a:gd name="T11" fmla="*/ 48 h 52"/>
                  <a:gd name="T12" fmla="*/ 38 w 60"/>
                  <a:gd name="T13" fmla="*/ 50 h 52"/>
                  <a:gd name="T14" fmla="*/ 42 w 60"/>
                  <a:gd name="T15" fmla="*/ 52 h 52"/>
                  <a:gd name="T16" fmla="*/ 44 w 60"/>
                  <a:gd name="T17" fmla="*/ 42 h 52"/>
                  <a:gd name="T18" fmla="*/ 46 w 60"/>
                  <a:gd name="T19" fmla="*/ 38 h 52"/>
                  <a:gd name="T20" fmla="*/ 42 w 60"/>
                  <a:gd name="T21" fmla="*/ 30 h 52"/>
                  <a:gd name="T22" fmla="*/ 50 w 60"/>
                  <a:gd name="T23" fmla="*/ 30 h 52"/>
                  <a:gd name="T24" fmla="*/ 58 w 60"/>
                  <a:gd name="T25" fmla="*/ 20 h 52"/>
                  <a:gd name="T26" fmla="*/ 56 w 60"/>
                  <a:gd name="T27" fmla="*/ 16 h 52"/>
                  <a:gd name="T28" fmla="*/ 58 w 60"/>
                  <a:gd name="T29" fmla="*/ 14 h 52"/>
                  <a:gd name="T30" fmla="*/ 60 w 60"/>
                  <a:gd name="T31" fmla="*/ 6 h 52"/>
                  <a:gd name="T32" fmla="*/ 60 w 60"/>
                  <a:gd name="T33" fmla="*/ 4 h 52"/>
                  <a:gd name="T34" fmla="*/ 56 w 60"/>
                  <a:gd name="T35" fmla="*/ 0 h 52"/>
                  <a:gd name="T36" fmla="*/ 48 w 60"/>
                  <a:gd name="T37" fmla="*/ 0 h 52"/>
                  <a:gd name="T38" fmla="*/ 44 w 60"/>
                  <a:gd name="T39" fmla="*/ 0 h 52"/>
                  <a:gd name="T40" fmla="*/ 40 w 60"/>
                  <a:gd name="T41" fmla="*/ 0 h 52"/>
                  <a:gd name="T42" fmla="*/ 36 w 60"/>
                  <a:gd name="T43" fmla="*/ 2 h 52"/>
                  <a:gd name="T44" fmla="*/ 34 w 60"/>
                  <a:gd name="T45" fmla="*/ 6 h 52"/>
                  <a:gd name="T46" fmla="*/ 34 w 60"/>
                  <a:gd name="T47" fmla="*/ 12 h 52"/>
                  <a:gd name="T48" fmla="*/ 40 w 60"/>
                  <a:gd name="T49" fmla="*/ 12 h 52"/>
                  <a:gd name="T50" fmla="*/ 42 w 60"/>
                  <a:gd name="T51" fmla="*/ 14 h 52"/>
                  <a:gd name="T52" fmla="*/ 36 w 60"/>
                  <a:gd name="T53" fmla="*/ 20 h 52"/>
                  <a:gd name="T54" fmla="*/ 32 w 60"/>
                  <a:gd name="T55" fmla="*/ 22 h 52"/>
                  <a:gd name="T56" fmla="*/ 30 w 60"/>
                  <a:gd name="T57" fmla="*/ 22 h 52"/>
                  <a:gd name="T58" fmla="*/ 30 w 60"/>
                  <a:gd name="T59" fmla="*/ 20 h 52"/>
                  <a:gd name="T60" fmla="*/ 30 w 60"/>
                  <a:gd name="T61" fmla="*/ 16 h 52"/>
                  <a:gd name="T62" fmla="*/ 32 w 60"/>
                  <a:gd name="T63" fmla="*/ 14 h 52"/>
                  <a:gd name="T64" fmla="*/ 32 w 60"/>
                  <a:gd name="T65" fmla="*/ 12 h 52"/>
                  <a:gd name="T66" fmla="*/ 30 w 60"/>
                  <a:gd name="T67" fmla="*/ 12 h 52"/>
                  <a:gd name="T68" fmla="*/ 28 w 60"/>
                  <a:gd name="T69" fmla="*/ 10 h 52"/>
                  <a:gd name="T70" fmla="*/ 26 w 60"/>
                  <a:gd name="T71" fmla="*/ 8 h 52"/>
                  <a:gd name="T72" fmla="*/ 24 w 60"/>
                  <a:gd name="T73" fmla="*/ 10 h 52"/>
                  <a:gd name="T74" fmla="*/ 22 w 60"/>
                  <a:gd name="T75" fmla="*/ 16 h 52"/>
                  <a:gd name="T76" fmla="*/ 18 w 60"/>
                  <a:gd name="T77" fmla="*/ 20 h 52"/>
                  <a:gd name="T78" fmla="*/ 14 w 60"/>
                  <a:gd name="T79" fmla="*/ 28 h 52"/>
                  <a:gd name="T80" fmla="*/ 8 w 60"/>
                  <a:gd name="T81" fmla="*/ 32 h 52"/>
                  <a:gd name="T82" fmla="*/ 8 w 60"/>
                  <a:gd name="T83" fmla="*/ 36 h 52"/>
                  <a:gd name="T84" fmla="*/ 12 w 60"/>
                  <a:gd name="T85" fmla="*/ 38 h 52"/>
                  <a:gd name="T86" fmla="*/ 12 w 60"/>
                  <a:gd name="T87" fmla="*/ 34 h 52"/>
                  <a:gd name="T88" fmla="*/ 14 w 60"/>
                  <a:gd name="T89" fmla="*/ 30 h 52"/>
                  <a:gd name="T90" fmla="*/ 16 w 60"/>
                  <a:gd name="T91" fmla="*/ 30 h 52"/>
                  <a:gd name="T92" fmla="*/ 20 w 60"/>
                  <a:gd name="T93" fmla="*/ 30 h 52"/>
                  <a:gd name="T94" fmla="*/ 24 w 60"/>
                  <a:gd name="T95" fmla="*/ 30 h 52"/>
                  <a:gd name="T96" fmla="*/ 24 w 60"/>
                  <a:gd name="T97" fmla="*/ 32 h 52"/>
                  <a:gd name="T98" fmla="*/ 16 w 60"/>
                  <a:gd name="T99" fmla="*/ 34 h 52"/>
                  <a:gd name="T100" fmla="*/ 14 w 60"/>
                  <a:gd name="T101" fmla="*/ 36 h 52"/>
                  <a:gd name="T102" fmla="*/ 16 w 60"/>
                  <a:gd name="T103" fmla="*/ 38 h 52"/>
                  <a:gd name="T104" fmla="*/ 16 w 60"/>
                  <a:gd name="T105" fmla="*/ 38 h 52"/>
                  <a:gd name="T106" fmla="*/ 12 w 60"/>
                  <a:gd name="T107" fmla="*/ 38 h 52"/>
                  <a:gd name="T108" fmla="*/ 10 w 60"/>
                  <a:gd name="T109" fmla="*/ 38 h 52"/>
                  <a:gd name="T110" fmla="*/ 8 w 60"/>
                  <a:gd name="T111" fmla="*/ 38 h 52"/>
                  <a:gd name="T112" fmla="*/ 6 w 60"/>
                  <a:gd name="T113" fmla="*/ 36 h 52"/>
                  <a:gd name="T114" fmla="*/ 4 w 60"/>
                  <a:gd name="T115" fmla="*/ 38 h 52"/>
                  <a:gd name="T116" fmla="*/ 0 w 60"/>
                  <a:gd name="T117" fmla="*/ 38 h 52"/>
                  <a:gd name="T118" fmla="*/ 8 w 60"/>
                  <a:gd name="T119" fmla="*/ 42 h 52"/>
                  <a:gd name="T120" fmla="*/ 16 w 60"/>
                  <a:gd name="T121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52">
                    <a:moveTo>
                      <a:pt x="16" y="42"/>
                    </a:moveTo>
                    <a:lnTo>
                      <a:pt x="20" y="38"/>
                    </a:lnTo>
                    <a:lnTo>
                      <a:pt x="26" y="38"/>
                    </a:lnTo>
                    <a:lnTo>
                      <a:pt x="28" y="40"/>
                    </a:lnTo>
                    <a:lnTo>
                      <a:pt x="40" y="42"/>
                    </a:lnTo>
                    <a:lnTo>
                      <a:pt x="36" y="48"/>
                    </a:lnTo>
                    <a:lnTo>
                      <a:pt x="38" y="50"/>
                    </a:lnTo>
                    <a:lnTo>
                      <a:pt x="42" y="52"/>
                    </a:lnTo>
                    <a:lnTo>
                      <a:pt x="44" y="42"/>
                    </a:lnTo>
                    <a:lnTo>
                      <a:pt x="46" y="38"/>
                    </a:lnTo>
                    <a:lnTo>
                      <a:pt x="42" y="30"/>
                    </a:lnTo>
                    <a:lnTo>
                      <a:pt x="50" y="30"/>
                    </a:lnTo>
                    <a:lnTo>
                      <a:pt x="58" y="20"/>
                    </a:lnTo>
                    <a:lnTo>
                      <a:pt x="56" y="16"/>
                    </a:lnTo>
                    <a:lnTo>
                      <a:pt x="58" y="14"/>
                    </a:lnTo>
                    <a:lnTo>
                      <a:pt x="60" y="6"/>
                    </a:lnTo>
                    <a:lnTo>
                      <a:pt x="60" y="4"/>
                    </a:lnTo>
                    <a:lnTo>
                      <a:pt x="56" y="0"/>
                    </a:lnTo>
                    <a:lnTo>
                      <a:pt x="48" y="0"/>
                    </a:lnTo>
                    <a:lnTo>
                      <a:pt x="44" y="0"/>
                    </a:lnTo>
                    <a:lnTo>
                      <a:pt x="40" y="0"/>
                    </a:lnTo>
                    <a:lnTo>
                      <a:pt x="36" y="2"/>
                    </a:lnTo>
                    <a:lnTo>
                      <a:pt x="34" y="6"/>
                    </a:lnTo>
                    <a:lnTo>
                      <a:pt x="34" y="12"/>
                    </a:lnTo>
                    <a:lnTo>
                      <a:pt x="40" y="12"/>
                    </a:lnTo>
                    <a:lnTo>
                      <a:pt x="42" y="14"/>
                    </a:lnTo>
                    <a:lnTo>
                      <a:pt x="36" y="20"/>
                    </a:lnTo>
                    <a:lnTo>
                      <a:pt x="32" y="22"/>
                    </a:lnTo>
                    <a:lnTo>
                      <a:pt x="30" y="22"/>
                    </a:lnTo>
                    <a:lnTo>
                      <a:pt x="30" y="20"/>
                    </a:lnTo>
                    <a:lnTo>
                      <a:pt x="30" y="16"/>
                    </a:lnTo>
                    <a:lnTo>
                      <a:pt x="32" y="14"/>
                    </a:lnTo>
                    <a:lnTo>
                      <a:pt x="32" y="12"/>
                    </a:lnTo>
                    <a:lnTo>
                      <a:pt x="30" y="12"/>
                    </a:lnTo>
                    <a:lnTo>
                      <a:pt x="28" y="10"/>
                    </a:lnTo>
                    <a:lnTo>
                      <a:pt x="26" y="8"/>
                    </a:lnTo>
                    <a:lnTo>
                      <a:pt x="24" y="10"/>
                    </a:lnTo>
                    <a:lnTo>
                      <a:pt x="22" y="16"/>
                    </a:lnTo>
                    <a:lnTo>
                      <a:pt x="18" y="20"/>
                    </a:lnTo>
                    <a:lnTo>
                      <a:pt x="14" y="28"/>
                    </a:lnTo>
                    <a:lnTo>
                      <a:pt x="8" y="32"/>
                    </a:lnTo>
                    <a:lnTo>
                      <a:pt x="8" y="36"/>
                    </a:lnTo>
                    <a:lnTo>
                      <a:pt x="12" y="38"/>
                    </a:lnTo>
                    <a:lnTo>
                      <a:pt x="12" y="34"/>
                    </a:lnTo>
                    <a:lnTo>
                      <a:pt x="14" y="30"/>
                    </a:lnTo>
                    <a:lnTo>
                      <a:pt x="16" y="30"/>
                    </a:lnTo>
                    <a:lnTo>
                      <a:pt x="20" y="30"/>
                    </a:lnTo>
                    <a:lnTo>
                      <a:pt x="24" y="30"/>
                    </a:lnTo>
                    <a:lnTo>
                      <a:pt x="24" y="32"/>
                    </a:lnTo>
                    <a:lnTo>
                      <a:pt x="16" y="34"/>
                    </a:lnTo>
                    <a:lnTo>
                      <a:pt x="14" y="36"/>
                    </a:lnTo>
                    <a:lnTo>
                      <a:pt x="16" y="38"/>
                    </a:lnTo>
                    <a:lnTo>
                      <a:pt x="16" y="38"/>
                    </a:lnTo>
                    <a:lnTo>
                      <a:pt x="12" y="38"/>
                    </a:lnTo>
                    <a:lnTo>
                      <a:pt x="10" y="38"/>
                    </a:lnTo>
                    <a:lnTo>
                      <a:pt x="8" y="38"/>
                    </a:lnTo>
                    <a:lnTo>
                      <a:pt x="6" y="36"/>
                    </a:lnTo>
                    <a:lnTo>
                      <a:pt x="4" y="38"/>
                    </a:lnTo>
                    <a:lnTo>
                      <a:pt x="0" y="38"/>
                    </a:lnTo>
                    <a:lnTo>
                      <a:pt x="8" y="42"/>
                    </a:lnTo>
                    <a:lnTo>
                      <a:pt x="16" y="42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0" name="Freeform 67"/>
              <p:cNvSpPr>
                <a:spLocks/>
              </p:cNvSpPr>
              <p:nvPr/>
            </p:nvSpPr>
            <p:spPr bwMode="auto">
              <a:xfrm>
                <a:off x="4392958" y="1645701"/>
                <a:ext cx="59538" cy="38275"/>
              </a:xfrm>
              <a:custGeom>
                <a:avLst/>
                <a:gdLst>
                  <a:gd name="T0" fmla="*/ 8 w 56"/>
                  <a:gd name="T1" fmla="*/ 14 h 36"/>
                  <a:gd name="T2" fmla="*/ 12 w 56"/>
                  <a:gd name="T3" fmla="*/ 18 h 36"/>
                  <a:gd name="T4" fmla="*/ 22 w 56"/>
                  <a:gd name="T5" fmla="*/ 22 h 36"/>
                  <a:gd name="T6" fmla="*/ 26 w 56"/>
                  <a:gd name="T7" fmla="*/ 28 h 36"/>
                  <a:gd name="T8" fmla="*/ 30 w 56"/>
                  <a:gd name="T9" fmla="*/ 28 h 36"/>
                  <a:gd name="T10" fmla="*/ 32 w 56"/>
                  <a:gd name="T11" fmla="*/ 24 h 36"/>
                  <a:gd name="T12" fmla="*/ 34 w 56"/>
                  <a:gd name="T13" fmla="*/ 30 h 36"/>
                  <a:gd name="T14" fmla="*/ 44 w 56"/>
                  <a:gd name="T15" fmla="*/ 36 h 36"/>
                  <a:gd name="T16" fmla="*/ 48 w 56"/>
                  <a:gd name="T17" fmla="*/ 36 h 36"/>
                  <a:gd name="T18" fmla="*/ 48 w 56"/>
                  <a:gd name="T19" fmla="*/ 30 h 36"/>
                  <a:gd name="T20" fmla="*/ 52 w 56"/>
                  <a:gd name="T21" fmla="*/ 24 h 36"/>
                  <a:gd name="T22" fmla="*/ 56 w 56"/>
                  <a:gd name="T23" fmla="*/ 20 h 36"/>
                  <a:gd name="T24" fmla="*/ 54 w 56"/>
                  <a:gd name="T25" fmla="*/ 16 h 36"/>
                  <a:gd name="T26" fmla="*/ 52 w 56"/>
                  <a:gd name="T27" fmla="*/ 14 h 36"/>
                  <a:gd name="T28" fmla="*/ 48 w 56"/>
                  <a:gd name="T29" fmla="*/ 12 h 36"/>
                  <a:gd name="T30" fmla="*/ 46 w 56"/>
                  <a:gd name="T31" fmla="*/ 10 h 36"/>
                  <a:gd name="T32" fmla="*/ 50 w 56"/>
                  <a:gd name="T33" fmla="*/ 4 h 36"/>
                  <a:gd name="T34" fmla="*/ 38 w 56"/>
                  <a:gd name="T35" fmla="*/ 2 h 36"/>
                  <a:gd name="T36" fmla="*/ 36 w 56"/>
                  <a:gd name="T37" fmla="*/ 0 h 36"/>
                  <a:gd name="T38" fmla="*/ 30 w 56"/>
                  <a:gd name="T39" fmla="*/ 0 h 36"/>
                  <a:gd name="T40" fmla="*/ 26 w 56"/>
                  <a:gd name="T41" fmla="*/ 4 h 36"/>
                  <a:gd name="T42" fmla="*/ 18 w 56"/>
                  <a:gd name="T43" fmla="*/ 4 h 36"/>
                  <a:gd name="T44" fmla="*/ 10 w 56"/>
                  <a:gd name="T45" fmla="*/ 0 h 36"/>
                  <a:gd name="T46" fmla="*/ 0 w 56"/>
                  <a:gd name="T47" fmla="*/ 6 h 36"/>
                  <a:gd name="T48" fmla="*/ 2 w 56"/>
                  <a:gd name="T49" fmla="*/ 12 h 36"/>
                  <a:gd name="T50" fmla="*/ 8 w 56"/>
                  <a:gd name="T51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6" h="36">
                    <a:moveTo>
                      <a:pt x="8" y="14"/>
                    </a:moveTo>
                    <a:lnTo>
                      <a:pt x="12" y="18"/>
                    </a:lnTo>
                    <a:lnTo>
                      <a:pt x="22" y="22"/>
                    </a:lnTo>
                    <a:lnTo>
                      <a:pt x="26" y="28"/>
                    </a:lnTo>
                    <a:lnTo>
                      <a:pt x="30" y="28"/>
                    </a:lnTo>
                    <a:lnTo>
                      <a:pt x="32" y="24"/>
                    </a:lnTo>
                    <a:lnTo>
                      <a:pt x="34" y="30"/>
                    </a:lnTo>
                    <a:lnTo>
                      <a:pt x="44" y="36"/>
                    </a:lnTo>
                    <a:lnTo>
                      <a:pt x="48" y="36"/>
                    </a:lnTo>
                    <a:lnTo>
                      <a:pt x="48" y="30"/>
                    </a:lnTo>
                    <a:lnTo>
                      <a:pt x="52" y="24"/>
                    </a:lnTo>
                    <a:lnTo>
                      <a:pt x="56" y="20"/>
                    </a:lnTo>
                    <a:lnTo>
                      <a:pt x="54" y="16"/>
                    </a:lnTo>
                    <a:lnTo>
                      <a:pt x="52" y="14"/>
                    </a:lnTo>
                    <a:lnTo>
                      <a:pt x="48" y="12"/>
                    </a:lnTo>
                    <a:lnTo>
                      <a:pt x="46" y="10"/>
                    </a:lnTo>
                    <a:lnTo>
                      <a:pt x="50" y="4"/>
                    </a:lnTo>
                    <a:lnTo>
                      <a:pt x="38" y="2"/>
                    </a:lnTo>
                    <a:lnTo>
                      <a:pt x="36" y="0"/>
                    </a:lnTo>
                    <a:lnTo>
                      <a:pt x="30" y="0"/>
                    </a:lnTo>
                    <a:lnTo>
                      <a:pt x="26" y="4"/>
                    </a:lnTo>
                    <a:lnTo>
                      <a:pt x="18" y="4"/>
                    </a:lnTo>
                    <a:lnTo>
                      <a:pt x="10" y="0"/>
                    </a:lnTo>
                    <a:lnTo>
                      <a:pt x="0" y="6"/>
                    </a:lnTo>
                    <a:lnTo>
                      <a:pt x="2" y="12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1" name="Freeform 68"/>
              <p:cNvSpPr>
                <a:spLocks noEditPoints="1"/>
              </p:cNvSpPr>
              <p:nvPr/>
            </p:nvSpPr>
            <p:spPr bwMode="auto">
              <a:xfrm>
                <a:off x="4448243" y="1569153"/>
                <a:ext cx="138214" cy="159477"/>
              </a:xfrm>
              <a:custGeom>
                <a:avLst/>
                <a:gdLst>
                  <a:gd name="T0" fmla="*/ 112 w 130"/>
                  <a:gd name="T1" fmla="*/ 20 h 150"/>
                  <a:gd name="T2" fmla="*/ 118 w 130"/>
                  <a:gd name="T3" fmla="*/ 26 h 150"/>
                  <a:gd name="T4" fmla="*/ 110 w 130"/>
                  <a:gd name="T5" fmla="*/ 16 h 150"/>
                  <a:gd name="T6" fmla="*/ 104 w 130"/>
                  <a:gd name="T7" fmla="*/ 12 h 150"/>
                  <a:gd name="T8" fmla="*/ 106 w 130"/>
                  <a:gd name="T9" fmla="*/ 14 h 150"/>
                  <a:gd name="T10" fmla="*/ 100 w 130"/>
                  <a:gd name="T11" fmla="*/ 16 h 150"/>
                  <a:gd name="T12" fmla="*/ 110 w 130"/>
                  <a:gd name="T13" fmla="*/ 16 h 150"/>
                  <a:gd name="T14" fmla="*/ 122 w 130"/>
                  <a:gd name="T15" fmla="*/ 52 h 150"/>
                  <a:gd name="T16" fmla="*/ 118 w 130"/>
                  <a:gd name="T17" fmla="*/ 30 h 150"/>
                  <a:gd name="T18" fmla="*/ 108 w 130"/>
                  <a:gd name="T19" fmla="*/ 22 h 150"/>
                  <a:gd name="T20" fmla="*/ 92 w 130"/>
                  <a:gd name="T21" fmla="*/ 16 h 150"/>
                  <a:gd name="T22" fmla="*/ 76 w 130"/>
                  <a:gd name="T23" fmla="*/ 26 h 150"/>
                  <a:gd name="T24" fmla="*/ 68 w 130"/>
                  <a:gd name="T25" fmla="*/ 24 h 150"/>
                  <a:gd name="T26" fmla="*/ 70 w 130"/>
                  <a:gd name="T27" fmla="*/ 18 h 150"/>
                  <a:gd name="T28" fmla="*/ 60 w 130"/>
                  <a:gd name="T29" fmla="*/ 16 h 150"/>
                  <a:gd name="T30" fmla="*/ 56 w 130"/>
                  <a:gd name="T31" fmla="*/ 12 h 150"/>
                  <a:gd name="T32" fmla="*/ 48 w 130"/>
                  <a:gd name="T33" fmla="*/ 8 h 150"/>
                  <a:gd name="T34" fmla="*/ 38 w 130"/>
                  <a:gd name="T35" fmla="*/ 0 h 150"/>
                  <a:gd name="T36" fmla="*/ 36 w 130"/>
                  <a:gd name="T37" fmla="*/ 12 h 150"/>
                  <a:gd name="T38" fmla="*/ 40 w 130"/>
                  <a:gd name="T39" fmla="*/ 10 h 150"/>
                  <a:gd name="T40" fmla="*/ 40 w 130"/>
                  <a:gd name="T41" fmla="*/ 18 h 150"/>
                  <a:gd name="T42" fmla="*/ 48 w 130"/>
                  <a:gd name="T43" fmla="*/ 24 h 150"/>
                  <a:gd name="T44" fmla="*/ 40 w 130"/>
                  <a:gd name="T45" fmla="*/ 26 h 150"/>
                  <a:gd name="T46" fmla="*/ 34 w 130"/>
                  <a:gd name="T47" fmla="*/ 32 h 150"/>
                  <a:gd name="T48" fmla="*/ 20 w 130"/>
                  <a:gd name="T49" fmla="*/ 28 h 150"/>
                  <a:gd name="T50" fmla="*/ 18 w 130"/>
                  <a:gd name="T51" fmla="*/ 36 h 150"/>
                  <a:gd name="T52" fmla="*/ 16 w 130"/>
                  <a:gd name="T53" fmla="*/ 48 h 150"/>
                  <a:gd name="T54" fmla="*/ 8 w 130"/>
                  <a:gd name="T55" fmla="*/ 64 h 150"/>
                  <a:gd name="T56" fmla="*/ 2 w 130"/>
                  <a:gd name="T57" fmla="*/ 76 h 150"/>
                  <a:gd name="T58" fmla="*/ 4 w 130"/>
                  <a:gd name="T59" fmla="*/ 92 h 150"/>
                  <a:gd name="T60" fmla="*/ 6 w 130"/>
                  <a:gd name="T61" fmla="*/ 104 h 150"/>
                  <a:gd name="T62" fmla="*/ 20 w 130"/>
                  <a:gd name="T63" fmla="*/ 116 h 150"/>
                  <a:gd name="T64" fmla="*/ 22 w 130"/>
                  <a:gd name="T65" fmla="*/ 138 h 150"/>
                  <a:gd name="T66" fmla="*/ 30 w 130"/>
                  <a:gd name="T67" fmla="*/ 146 h 150"/>
                  <a:gd name="T68" fmla="*/ 54 w 130"/>
                  <a:gd name="T69" fmla="*/ 150 h 150"/>
                  <a:gd name="T70" fmla="*/ 70 w 130"/>
                  <a:gd name="T71" fmla="*/ 148 h 150"/>
                  <a:gd name="T72" fmla="*/ 88 w 130"/>
                  <a:gd name="T73" fmla="*/ 144 h 150"/>
                  <a:gd name="T74" fmla="*/ 100 w 130"/>
                  <a:gd name="T75" fmla="*/ 142 h 150"/>
                  <a:gd name="T76" fmla="*/ 116 w 130"/>
                  <a:gd name="T77" fmla="*/ 126 h 150"/>
                  <a:gd name="T78" fmla="*/ 100 w 130"/>
                  <a:gd name="T79" fmla="*/ 112 h 150"/>
                  <a:gd name="T80" fmla="*/ 92 w 130"/>
                  <a:gd name="T81" fmla="*/ 100 h 150"/>
                  <a:gd name="T82" fmla="*/ 118 w 130"/>
                  <a:gd name="T83" fmla="*/ 84 h 150"/>
                  <a:gd name="T84" fmla="*/ 130 w 130"/>
                  <a:gd name="T85" fmla="*/ 7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0" h="150">
                    <a:moveTo>
                      <a:pt x="120" y="26"/>
                    </a:moveTo>
                    <a:lnTo>
                      <a:pt x="118" y="24"/>
                    </a:lnTo>
                    <a:lnTo>
                      <a:pt x="112" y="20"/>
                    </a:lnTo>
                    <a:lnTo>
                      <a:pt x="110" y="22"/>
                    </a:lnTo>
                    <a:lnTo>
                      <a:pt x="114" y="26"/>
                    </a:lnTo>
                    <a:lnTo>
                      <a:pt x="118" y="26"/>
                    </a:lnTo>
                    <a:lnTo>
                      <a:pt x="120" y="26"/>
                    </a:lnTo>
                    <a:lnTo>
                      <a:pt x="120" y="26"/>
                    </a:lnTo>
                    <a:close/>
                    <a:moveTo>
                      <a:pt x="110" y="16"/>
                    </a:moveTo>
                    <a:lnTo>
                      <a:pt x="108" y="14"/>
                    </a:lnTo>
                    <a:lnTo>
                      <a:pt x="104" y="10"/>
                    </a:lnTo>
                    <a:lnTo>
                      <a:pt x="104" y="12"/>
                    </a:lnTo>
                    <a:lnTo>
                      <a:pt x="106" y="12"/>
                    </a:lnTo>
                    <a:lnTo>
                      <a:pt x="106" y="14"/>
                    </a:lnTo>
                    <a:lnTo>
                      <a:pt x="106" y="14"/>
                    </a:lnTo>
                    <a:lnTo>
                      <a:pt x="104" y="14"/>
                    </a:lnTo>
                    <a:lnTo>
                      <a:pt x="100" y="14"/>
                    </a:lnTo>
                    <a:lnTo>
                      <a:pt x="100" y="16"/>
                    </a:lnTo>
                    <a:lnTo>
                      <a:pt x="104" y="18"/>
                    </a:lnTo>
                    <a:lnTo>
                      <a:pt x="108" y="18"/>
                    </a:lnTo>
                    <a:lnTo>
                      <a:pt x="110" y="16"/>
                    </a:lnTo>
                    <a:close/>
                    <a:moveTo>
                      <a:pt x="124" y="64"/>
                    </a:moveTo>
                    <a:lnTo>
                      <a:pt x="126" y="58"/>
                    </a:lnTo>
                    <a:lnTo>
                      <a:pt x="122" y="52"/>
                    </a:lnTo>
                    <a:lnTo>
                      <a:pt x="116" y="44"/>
                    </a:lnTo>
                    <a:lnTo>
                      <a:pt x="120" y="38"/>
                    </a:lnTo>
                    <a:lnTo>
                      <a:pt x="118" y="30"/>
                    </a:lnTo>
                    <a:lnTo>
                      <a:pt x="112" y="30"/>
                    </a:lnTo>
                    <a:lnTo>
                      <a:pt x="110" y="24"/>
                    </a:lnTo>
                    <a:lnTo>
                      <a:pt x="108" y="22"/>
                    </a:lnTo>
                    <a:lnTo>
                      <a:pt x="102" y="20"/>
                    </a:lnTo>
                    <a:lnTo>
                      <a:pt x="98" y="16"/>
                    </a:lnTo>
                    <a:lnTo>
                      <a:pt x="92" y="16"/>
                    </a:lnTo>
                    <a:lnTo>
                      <a:pt x="88" y="20"/>
                    </a:lnTo>
                    <a:lnTo>
                      <a:pt x="78" y="22"/>
                    </a:lnTo>
                    <a:lnTo>
                      <a:pt x="76" y="26"/>
                    </a:lnTo>
                    <a:lnTo>
                      <a:pt x="70" y="24"/>
                    </a:lnTo>
                    <a:lnTo>
                      <a:pt x="68" y="26"/>
                    </a:lnTo>
                    <a:lnTo>
                      <a:pt x="68" y="24"/>
                    </a:lnTo>
                    <a:lnTo>
                      <a:pt x="70" y="22"/>
                    </a:lnTo>
                    <a:lnTo>
                      <a:pt x="70" y="18"/>
                    </a:lnTo>
                    <a:lnTo>
                      <a:pt x="70" y="18"/>
                    </a:lnTo>
                    <a:lnTo>
                      <a:pt x="68" y="18"/>
                    </a:lnTo>
                    <a:lnTo>
                      <a:pt x="62" y="16"/>
                    </a:lnTo>
                    <a:lnTo>
                      <a:pt x="60" y="16"/>
                    </a:lnTo>
                    <a:lnTo>
                      <a:pt x="56" y="16"/>
                    </a:lnTo>
                    <a:lnTo>
                      <a:pt x="56" y="14"/>
                    </a:lnTo>
                    <a:lnTo>
                      <a:pt x="56" y="12"/>
                    </a:lnTo>
                    <a:lnTo>
                      <a:pt x="56" y="8"/>
                    </a:lnTo>
                    <a:lnTo>
                      <a:pt x="52" y="6"/>
                    </a:lnTo>
                    <a:lnTo>
                      <a:pt x="48" y="8"/>
                    </a:lnTo>
                    <a:lnTo>
                      <a:pt x="40" y="6"/>
                    </a:lnTo>
                    <a:lnTo>
                      <a:pt x="38" y="6"/>
                    </a:lnTo>
                    <a:lnTo>
                      <a:pt x="38" y="0"/>
                    </a:lnTo>
                    <a:lnTo>
                      <a:pt x="34" y="4"/>
                    </a:lnTo>
                    <a:lnTo>
                      <a:pt x="36" y="12"/>
                    </a:lnTo>
                    <a:lnTo>
                      <a:pt x="36" y="12"/>
                    </a:lnTo>
                    <a:lnTo>
                      <a:pt x="36" y="10"/>
                    </a:lnTo>
                    <a:lnTo>
                      <a:pt x="40" y="8"/>
                    </a:lnTo>
                    <a:lnTo>
                      <a:pt x="40" y="10"/>
                    </a:lnTo>
                    <a:lnTo>
                      <a:pt x="44" y="14"/>
                    </a:lnTo>
                    <a:lnTo>
                      <a:pt x="40" y="16"/>
                    </a:lnTo>
                    <a:lnTo>
                      <a:pt x="40" y="18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48" y="24"/>
                    </a:lnTo>
                    <a:lnTo>
                      <a:pt x="50" y="26"/>
                    </a:lnTo>
                    <a:lnTo>
                      <a:pt x="44" y="26"/>
                    </a:lnTo>
                    <a:lnTo>
                      <a:pt x="40" y="26"/>
                    </a:lnTo>
                    <a:lnTo>
                      <a:pt x="38" y="26"/>
                    </a:lnTo>
                    <a:lnTo>
                      <a:pt x="36" y="32"/>
                    </a:lnTo>
                    <a:lnTo>
                      <a:pt x="34" y="32"/>
                    </a:lnTo>
                    <a:lnTo>
                      <a:pt x="32" y="34"/>
                    </a:lnTo>
                    <a:lnTo>
                      <a:pt x="32" y="28"/>
                    </a:lnTo>
                    <a:lnTo>
                      <a:pt x="20" y="28"/>
                    </a:lnTo>
                    <a:lnTo>
                      <a:pt x="16" y="32"/>
                    </a:lnTo>
                    <a:lnTo>
                      <a:pt x="20" y="34"/>
                    </a:lnTo>
                    <a:lnTo>
                      <a:pt x="18" y="36"/>
                    </a:lnTo>
                    <a:lnTo>
                      <a:pt x="18" y="38"/>
                    </a:lnTo>
                    <a:lnTo>
                      <a:pt x="18" y="40"/>
                    </a:lnTo>
                    <a:lnTo>
                      <a:pt x="16" y="48"/>
                    </a:lnTo>
                    <a:lnTo>
                      <a:pt x="14" y="50"/>
                    </a:lnTo>
                    <a:lnTo>
                      <a:pt x="16" y="54"/>
                    </a:lnTo>
                    <a:lnTo>
                      <a:pt x="8" y="64"/>
                    </a:lnTo>
                    <a:lnTo>
                      <a:pt x="0" y="64"/>
                    </a:lnTo>
                    <a:lnTo>
                      <a:pt x="4" y="72"/>
                    </a:lnTo>
                    <a:lnTo>
                      <a:pt x="2" y="76"/>
                    </a:lnTo>
                    <a:lnTo>
                      <a:pt x="0" y="86"/>
                    </a:lnTo>
                    <a:lnTo>
                      <a:pt x="2" y="88"/>
                    </a:lnTo>
                    <a:lnTo>
                      <a:pt x="4" y="92"/>
                    </a:lnTo>
                    <a:lnTo>
                      <a:pt x="0" y="96"/>
                    </a:lnTo>
                    <a:lnTo>
                      <a:pt x="2" y="102"/>
                    </a:lnTo>
                    <a:lnTo>
                      <a:pt x="6" y="104"/>
                    </a:lnTo>
                    <a:lnTo>
                      <a:pt x="4" y="110"/>
                    </a:lnTo>
                    <a:lnTo>
                      <a:pt x="14" y="116"/>
                    </a:lnTo>
                    <a:lnTo>
                      <a:pt x="20" y="116"/>
                    </a:lnTo>
                    <a:lnTo>
                      <a:pt x="30" y="120"/>
                    </a:lnTo>
                    <a:lnTo>
                      <a:pt x="24" y="130"/>
                    </a:lnTo>
                    <a:lnTo>
                      <a:pt x="22" y="138"/>
                    </a:lnTo>
                    <a:lnTo>
                      <a:pt x="22" y="146"/>
                    </a:lnTo>
                    <a:lnTo>
                      <a:pt x="28" y="148"/>
                    </a:lnTo>
                    <a:lnTo>
                      <a:pt x="30" y="146"/>
                    </a:lnTo>
                    <a:lnTo>
                      <a:pt x="34" y="144"/>
                    </a:lnTo>
                    <a:lnTo>
                      <a:pt x="46" y="144"/>
                    </a:lnTo>
                    <a:lnTo>
                      <a:pt x="54" y="150"/>
                    </a:lnTo>
                    <a:lnTo>
                      <a:pt x="60" y="150"/>
                    </a:lnTo>
                    <a:lnTo>
                      <a:pt x="62" y="148"/>
                    </a:lnTo>
                    <a:lnTo>
                      <a:pt x="70" y="148"/>
                    </a:lnTo>
                    <a:lnTo>
                      <a:pt x="76" y="148"/>
                    </a:lnTo>
                    <a:lnTo>
                      <a:pt x="86" y="146"/>
                    </a:lnTo>
                    <a:lnTo>
                      <a:pt x="88" y="144"/>
                    </a:lnTo>
                    <a:lnTo>
                      <a:pt x="96" y="144"/>
                    </a:lnTo>
                    <a:lnTo>
                      <a:pt x="100" y="146"/>
                    </a:lnTo>
                    <a:lnTo>
                      <a:pt x="100" y="142"/>
                    </a:lnTo>
                    <a:lnTo>
                      <a:pt x="102" y="140"/>
                    </a:lnTo>
                    <a:lnTo>
                      <a:pt x="98" y="134"/>
                    </a:lnTo>
                    <a:lnTo>
                      <a:pt x="116" y="126"/>
                    </a:lnTo>
                    <a:lnTo>
                      <a:pt x="112" y="120"/>
                    </a:lnTo>
                    <a:lnTo>
                      <a:pt x="106" y="118"/>
                    </a:lnTo>
                    <a:lnTo>
                      <a:pt x="100" y="112"/>
                    </a:lnTo>
                    <a:lnTo>
                      <a:pt x="96" y="110"/>
                    </a:lnTo>
                    <a:lnTo>
                      <a:pt x="92" y="104"/>
                    </a:lnTo>
                    <a:lnTo>
                      <a:pt x="92" y="100"/>
                    </a:lnTo>
                    <a:lnTo>
                      <a:pt x="88" y="94"/>
                    </a:lnTo>
                    <a:lnTo>
                      <a:pt x="106" y="86"/>
                    </a:lnTo>
                    <a:lnTo>
                      <a:pt x="118" y="84"/>
                    </a:lnTo>
                    <a:lnTo>
                      <a:pt x="120" y="80"/>
                    </a:lnTo>
                    <a:lnTo>
                      <a:pt x="128" y="82"/>
                    </a:lnTo>
                    <a:lnTo>
                      <a:pt x="130" y="72"/>
                    </a:lnTo>
                    <a:lnTo>
                      <a:pt x="124" y="6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2" name="Freeform 69"/>
              <p:cNvSpPr>
                <a:spLocks/>
              </p:cNvSpPr>
              <p:nvPr/>
            </p:nvSpPr>
            <p:spPr bwMode="auto">
              <a:xfrm>
                <a:off x="4443990" y="1671218"/>
                <a:ext cx="10632" cy="14884"/>
              </a:xfrm>
              <a:custGeom>
                <a:avLst/>
                <a:gdLst>
                  <a:gd name="T0" fmla="*/ 6 w 10"/>
                  <a:gd name="T1" fmla="*/ 6 h 14"/>
                  <a:gd name="T2" fmla="*/ 4 w 10"/>
                  <a:gd name="T3" fmla="*/ 0 h 14"/>
                  <a:gd name="T4" fmla="*/ 0 w 10"/>
                  <a:gd name="T5" fmla="*/ 6 h 14"/>
                  <a:gd name="T6" fmla="*/ 0 w 10"/>
                  <a:gd name="T7" fmla="*/ 12 h 14"/>
                  <a:gd name="T8" fmla="*/ 2 w 10"/>
                  <a:gd name="T9" fmla="*/ 14 h 14"/>
                  <a:gd name="T10" fmla="*/ 8 w 10"/>
                  <a:gd name="T11" fmla="*/ 14 h 14"/>
                  <a:gd name="T12" fmla="*/ 10 w 10"/>
                  <a:gd name="T13" fmla="*/ 8 h 14"/>
                  <a:gd name="T14" fmla="*/ 6 w 10"/>
                  <a:gd name="T15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14">
                    <a:moveTo>
                      <a:pt x="6" y="6"/>
                    </a:moveTo>
                    <a:lnTo>
                      <a:pt x="4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2" y="14"/>
                    </a:lnTo>
                    <a:lnTo>
                      <a:pt x="8" y="14"/>
                    </a:lnTo>
                    <a:lnTo>
                      <a:pt x="10" y="8"/>
                    </a:lnTo>
                    <a:lnTo>
                      <a:pt x="6" y="6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3" name="Freeform 70"/>
              <p:cNvSpPr>
                <a:spLocks noEditPoints="1"/>
              </p:cNvSpPr>
              <p:nvPr/>
            </p:nvSpPr>
            <p:spPr bwMode="auto">
              <a:xfrm>
                <a:off x="3843294" y="1838137"/>
                <a:ext cx="392314" cy="197752"/>
              </a:xfrm>
              <a:custGeom>
                <a:avLst/>
                <a:gdLst>
                  <a:gd name="T0" fmla="*/ 184 w 369"/>
                  <a:gd name="T1" fmla="*/ 186 h 186"/>
                  <a:gd name="T2" fmla="*/ 178 w 369"/>
                  <a:gd name="T3" fmla="*/ 182 h 186"/>
                  <a:gd name="T4" fmla="*/ 18 w 369"/>
                  <a:gd name="T5" fmla="*/ 68 h 186"/>
                  <a:gd name="T6" fmla="*/ 12 w 369"/>
                  <a:gd name="T7" fmla="*/ 62 h 186"/>
                  <a:gd name="T8" fmla="*/ 18 w 369"/>
                  <a:gd name="T9" fmla="*/ 68 h 186"/>
                  <a:gd name="T10" fmla="*/ 28 w 369"/>
                  <a:gd name="T11" fmla="*/ 62 h 186"/>
                  <a:gd name="T12" fmla="*/ 22 w 369"/>
                  <a:gd name="T13" fmla="*/ 64 h 186"/>
                  <a:gd name="T14" fmla="*/ 46 w 369"/>
                  <a:gd name="T15" fmla="*/ 80 h 186"/>
                  <a:gd name="T16" fmla="*/ 48 w 369"/>
                  <a:gd name="T17" fmla="*/ 84 h 186"/>
                  <a:gd name="T18" fmla="*/ 56 w 369"/>
                  <a:gd name="T19" fmla="*/ 80 h 186"/>
                  <a:gd name="T20" fmla="*/ 46 w 369"/>
                  <a:gd name="T21" fmla="*/ 80 h 186"/>
                  <a:gd name="T22" fmla="*/ 56 w 369"/>
                  <a:gd name="T23" fmla="*/ 102 h 186"/>
                  <a:gd name="T24" fmla="*/ 54 w 369"/>
                  <a:gd name="T25" fmla="*/ 102 h 186"/>
                  <a:gd name="T26" fmla="*/ 10 w 369"/>
                  <a:gd name="T27" fmla="*/ 70 h 186"/>
                  <a:gd name="T28" fmla="*/ 6 w 369"/>
                  <a:gd name="T29" fmla="*/ 68 h 186"/>
                  <a:gd name="T30" fmla="*/ 10 w 369"/>
                  <a:gd name="T31" fmla="*/ 70 h 186"/>
                  <a:gd name="T32" fmla="*/ 2 w 369"/>
                  <a:gd name="T33" fmla="*/ 68 h 186"/>
                  <a:gd name="T34" fmla="*/ 0 w 369"/>
                  <a:gd name="T35" fmla="*/ 66 h 186"/>
                  <a:gd name="T36" fmla="*/ 351 w 369"/>
                  <a:gd name="T37" fmla="*/ 78 h 186"/>
                  <a:gd name="T38" fmla="*/ 353 w 369"/>
                  <a:gd name="T39" fmla="*/ 60 h 186"/>
                  <a:gd name="T40" fmla="*/ 357 w 369"/>
                  <a:gd name="T41" fmla="*/ 44 h 186"/>
                  <a:gd name="T42" fmla="*/ 359 w 369"/>
                  <a:gd name="T43" fmla="*/ 22 h 186"/>
                  <a:gd name="T44" fmla="*/ 367 w 369"/>
                  <a:gd name="T45" fmla="*/ 8 h 186"/>
                  <a:gd name="T46" fmla="*/ 355 w 369"/>
                  <a:gd name="T47" fmla="*/ 2 h 186"/>
                  <a:gd name="T48" fmla="*/ 339 w 369"/>
                  <a:gd name="T49" fmla="*/ 6 h 186"/>
                  <a:gd name="T50" fmla="*/ 335 w 369"/>
                  <a:gd name="T51" fmla="*/ 0 h 186"/>
                  <a:gd name="T52" fmla="*/ 329 w 369"/>
                  <a:gd name="T53" fmla="*/ 14 h 186"/>
                  <a:gd name="T54" fmla="*/ 329 w 369"/>
                  <a:gd name="T55" fmla="*/ 30 h 186"/>
                  <a:gd name="T56" fmla="*/ 325 w 369"/>
                  <a:gd name="T57" fmla="*/ 42 h 186"/>
                  <a:gd name="T58" fmla="*/ 317 w 369"/>
                  <a:gd name="T59" fmla="*/ 60 h 186"/>
                  <a:gd name="T60" fmla="*/ 313 w 369"/>
                  <a:gd name="T61" fmla="*/ 66 h 186"/>
                  <a:gd name="T62" fmla="*/ 321 w 369"/>
                  <a:gd name="T63" fmla="*/ 62 h 186"/>
                  <a:gd name="T64" fmla="*/ 321 w 369"/>
                  <a:gd name="T65" fmla="*/ 64 h 186"/>
                  <a:gd name="T66" fmla="*/ 319 w 369"/>
                  <a:gd name="T67" fmla="*/ 72 h 186"/>
                  <a:gd name="T68" fmla="*/ 325 w 369"/>
                  <a:gd name="T69" fmla="*/ 70 h 186"/>
                  <a:gd name="T70" fmla="*/ 323 w 369"/>
                  <a:gd name="T71" fmla="*/ 74 h 186"/>
                  <a:gd name="T72" fmla="*/ 323 w 369"/>
                  <a:gd name="T73" fmla="*/ 92 h 186"/>
                  <a:gd name="T74" fmla="*/ 321 w 369"/>
                  <a:gd name="T75" fmla="*/ 100 h 186"/>
                  <a:gd name="T76" fmla="*/ 325 w 369"/>
                  <a:gd name="T77" fmla="*/ 98 h 186"/>
                  <a:gd name="T78" fmla="*/ 333 w 369"/>
                  <a:gd name="T79" fmla="*/ 98 h 186"/>
                  <a:gd name="T80" fmla="*/ 337 w 369"/>
                  <a:gd name="T81" fmla="*/ 100 h 186"/>
                  <a:gd name="T82" fmla="*/ 343 w 369"/>
                  <a:gd name="T83" fmla="*/ 8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69" h="186">
                    <a:moveTo>
                      <a:pt x="188" y="182"/>
                    </a:moveTo>
                    <a:lnTo>
                      <a:pt x="184" y="186"/>
                    </a:lnTo>
                    <a:lnTo>
                      <a:pt x="180" y="186"/>
                    </a:lnTo>
                    <a:lnTo>
                      <a:pt x="178" y="182"/>
                    </a:lnTo>
                    <a:lnTo>
                      <a:pt x="188" y="182"/>
                    </a:lnTo>
                    <a:close/>
                    <a:moveTo>
                      <a:pt x="18" y="68"/>
                    </a:moveTo>
                    <a:lnTo>
                      <a:pt x="20" y="66"/>
                    </a:lnTo>
                    <a:lnTo>
                      <a:pt x="12" y="62"/>
                    </a:lnTo>
                    <a:lnTo>
                      <a:pt x="10" y="64"/>
                    </a:lnTo>
                    <a:lnTo>
                      <a:pt x="18" y="68"/>
                    </a:lnTo>
                    <a:close/>
                    <a:moveTo>
                      <a:pt x="30" y="64"/>
                    </a:moveTo>
                    <a:lnTo>
                      <a:pt x="28" y="62"/>
                    </a:lnTo>
                    <a:lnTo>
                      <a:pt x="24" y="60"/>
                    </a:lnTo>
                    <a:lnTo>
                      <a:pt x="22" y="64"/>
                    </a:lnTo>
                    <a:lnTo>
                      <a:pt x="30" y="64"/>
                    </a:lnTo>
                    <a:close/>
                    <a:moveTo>
                      <a:pt x="46" y="80"/>
                    </a:moveTo>
                    <a:lnTo>
                      <a:pt x="46" y="82"/>
                    </a:lnTo>
                    <a:lnTo>
                      <a:pt x="48" y="84"/>
                    </a:lnTo>
                    <a:lnTo>
                      <a:pt x="56" y="84"/>
                    </a:lnTo>
                    <a:lnTo>
                      <a:pt x="56" y="80"/>
                    </a:lnTo>
                    <a:lnTo>
                      <a:pt x="52" y="82"/>
                    </a:lnTo>
                    <a:lnTo>
                      <a:pt x="46" y="80"/>
                    </a:lnTo>
                    <a:close/>
                    <a:moveTo>
                      <a:pt x="56" y="102"/>
                    </a:moveTo>
                    <a:lnTo>
                      <a:pt x="56" y="102"/>
                    </a:lnTo>
                    <a:lnTo>
                      <a:pt x="54" y="100"/>
                    </a:lnTo>
                    <a:lnTo>
                      <a:pt x="54" y="102"/>
                    </a:lnTo>
                    <a:lnTo>
                      <a:pt x="56" y="102"/>
                    </a:lnTo>
                    <a:close/>
                    <a:moveTo>
                      <a:pt x="10" y="70"/>
                    </a:moveTo>
                    <a:lnTo>
                      <a:pt x="12" y="70"/>
                    </a:lnTo>
                    <a:lnTo>
                      <a:pt x="6" y="68"/>
                    </a:lnTo>
                    <a:lnTo>
                      <a:pt x="6" y="70"/>
                    </a:lnTo>
                    <a:lnTo>
                      <a:pt x="10" y="70"/>
                    </a:lnTo>
                    <a:close/>
                    <a:moveTo>
                      <a:pt x="0" y="68"/>
                    </a:moveTo>
                    <a:lnTo>
                      <a:pt x="2" y="68"/>
                    </a:lnTo>
                    <a:lnTo>
                      <a:pt x="2" y="66"/>
                    </a:lnTo>
                    <a:lnTo>
                      <a:pt x="0" y="66"/>
                    </a:lnTo>
                    <a:lnTo>
                      <a:pt x="0" y="68"/>
                    </a:lnTo>
                    <a:close/>
                    <a:moveTo>
                      <a:pt x="351" y="78"/>
                    </a:moveTo>
                    <a:lnTo>
                      <a:pt x="349" y="72"/>
                    </a:lnTo>
                    <a:lnTo>
                      <a:pt x="353" y="60"/>
                    </a:lnTo>
                    <a:lnTo>
                      <a:pt x="347" y="48"/>
                    </a:lnTo>
                    <a:lnTo>
                      <a:pt x="357" y="44"/>
                    </a:lnTo>
                    <a:lnTo>
                      <a:pt x="355" y="36"/>
                    </a:lnTo>
                    <a:lnTo>
                      <a:pt x="359" y="22"/>
                    </a:lnTo>
                    <a:lnTo>
                      <a:pt x="369" y="12"/>
                    </a:lnTo>
                    <a:lnTo>
                      <a:pt x="367" y="8"/>
                    </a:lnTo>
                    <a:lnTo>
                      <a:pt x="365" y="2"/>
                    </a:lnTo>
                    <a:lnTo>
                      <a:pt x="355" y="2"/>
                    </a:lnTo>
                    <a:lnTo>
                      <a:pt x="351" y="4"/>
                    </a:lnTo>
                    <a:lnTo>
                      <a:pt x="339" y="6"/>
                    </a:lnTo>
                    <a:lnTo>
                      <a:pt x="339" y="0"/>
                    </a:lnTo>
                    <a:lnTo>
                      <a:pt x="335" y="0"/>
                    </a:lnTo>
                    <a:lnTo>
                      <a:pt x="329" y="4"/>
                    </a:lnTo>
                    <a:lnTo>
                      <a:pt x="329" y="14"/>
                    </a:lnTo>
                    <a:lnTo>
                      <a:pt x="331" y="20"/>
                    </a:lnTo>
                    <a:lnTo>
                      <a:pt x="329" y="30"/>
                    </a:lnTo>
                    <a:lnTo>
                      <a:pt x="325" y="36"/>
                    </a:lnTo>
                    <a:lnTo>
                      <a:pt x="325" y="42"/>
                    </a:lnTo>
                    <a:lnTo>
                      <a:pt x="317" y="54"/>
                    </a:lnTo>
                    <a:lnTo>
                      <a:pt x="317" y="60"/>
                    </a:lnTo>
                    <a:lnTo>
                      <a:pt x="315" y="62"/>
                    </a:lnTo>
                    <a:lnTo>
                      <a:pt x="313" y="66"/>
                    </a:lnTo>
                    <a:lnTo>
                      <a:pt x="317" y="68"/>
                    </a:lnTo>
                    <a:lnTo>
                      <a:pt x="321" y="62"/>
                    </a:lnTo>
                    <a:lnTo>
                      <a:pt x="323" y="60"/>
                    </a:lnTo>
                    <a:lnTo>
                      <a:pt x="321" y="64"/>
                    </a:lnTo>
                    <a:lnTo>
                      <a:pt x="319" y="68"/>
                    </a:lnTo>
                    <a:lnTo>
                      <a:pt x="319" y="72"/>
                    </a:lnTo>
                    <a:lnTo>
                      <a:pt x="321" y="72"/>
                    </a:lnTo>
                    <a:lnTo>
                      <a:pt x="325" y="70"/>
                    </a:lnTo>
                    <a:lnTo>
                      <a:pt x="325" y="72"/>
                    </a:lnTo>
                    <a:lnTo>
                      <a:pt x="323" y="74"/>
                    </a:lnTo>
                    <a:lnTo>
                      <a:pt x="323" y="82"/>
                    </a:lnTo>
                    <a:lnTo>
                      <a:pt x="323" y="92"/>
                    </a:lnTo>
                    <a:lnTo>
                      <a:pt x="321" y="100"/>
                    </a:lnTo>
                    <a:lnTo>
                      <a:pt x="321" y="100"/>
                    </a:lnTo>
                    <a:lnTo>
                      <a:pt x="321" y="100"/>
                    </a:lnTo>
                    <a:lnTo>
                      <a:pt x="325" y="98"/>
                    </a:lnTo>
                    <a:lnTo>
                      <a:pt x="329" y="98"/>
                    </a:lnTo>
                    <a:lnTo>
                      <a:pt x="333" y="98"/>
                    </a:lnTo>
                    <a:lnTo>
                      <a:pt x="335" y="100"/>
                    </a:lnTo>
                    <a:lnTo>
                      <a:pt x="337" y="100"/>
                    </a:lnTo>
                    <a:lnTo>
                      <a:pt x="345" y="96"/>
                    </a:lnTo>
                    <a:lnTo>
                      <a:pt x="343" y="88"/>
                    </a:lnTo>
                    <a:lnTo>
                      <a:pt x="351" y="7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4" name="Freeform 71"/>
              <p:cNvSpPr>
                <a:spLocks noEditPoints="1"/>
              </p:cNvSpPr>
              <p:nvPr/>
            </p:nvSpPr>
            <p:spPr bwMode="auto">
              <a:xfrm>
                <a:off x="4011276" y="1804116"/>
                <a:ext cx="402945" cy="337028"/>
              </a:xfrm>
              <a:custGeom>
                <a:avLst/>
                <a:gdLst>
                  <a:gd name="T0" fmla="*/ 61 w 379"/>
                  <a:gd name="T1" fmla="*/ 309 h 317"/>
                  <a:gd name="T2" fmla="*/ 69 w 379"/>
                  <a:gd name="T3" fmla="*/ 291 h 317"/>
                  <a:gd name="T4" fmla="*/ 79 w 379"/>
                  <a:gd name="T5" fmla="*/ 283 h 317"/>
                  <a:gd name="T6" fmla="*/ 39 w 379"/>
                  <a:gd name="T7" fmla="*/ 313 h 317"/>
                  <a:gd name="T8" fmla="*/ 41 w 379"/>
                  <a:gd name="T9" fmla="*/ 307 h 317"/>
                  <a:gd name="T10" fmla="*/ 24 w 379"/>
                  <a:gd name="T11" fmla="*/ 311 h 317"/>
                  <a:gd name="T12" fmla="*/ 8 w 379"/>
                  <a:gd name="T13" fmla="*/ 293 h 317"/>
                  <a:gd name="T14" fmla="*/ 6 w 379"/>
                  <a:gd name="T15" fmla="*/ 301 h 317"/>
                  <a:gd name="T16" fmla="*/ 4 w 379"/>
                  <a:gd name="T17" fmla="*/ 317 h 317"/>
                  <a:gd name="T18" fmla="*/ 14 w 379"/>
                  <a:gd name="T19" fmla="*/ 307 h 317"/>
                  <a:gd name="T20" fmla="*/ 16 w 379"/>
                  <a:gd name="T21" fmla="*/ 307 h 317"/>
                  <a:gd name="T22" fmla="*/ 331 w 379"/>
                  <a:gd name="T23" fmla="*/ 96 h 317"/>
                  <a:gd name="T24" fmla="*/ 329 w 379"/>
                  <a:gd name="T25" fmla="*/ 90 h 317"/>
                  <a:gd name="T26" fmla="*/ 355 w 379"/>
                  <a:gd name="T27" fmla="*/ 86 h 317"/>
                  <a:gd name="T28" fmla="*/ 349 w 379"/>
                  <a:gd name="T29" fmla="*/ 84 h 317"/>
                  <a:gd name="T30" fmla="*/ 353 w 379"/>
                  <a:gd name="T31" fmla="*/ 78 h 317"/>
                  <a:gd name="T32" fmla="*/ 361 w 379"/>
                  <a:gd name="T33" fmla="*/ 76 h 317"/>
                  <a:gd name="T34" fmla="*/ 363 w 379"/>
                  <a:gd name="T35" fmla="*/ 80 h 317"/>
                  <a:gd name="T36" fmla="*/ 355 w 379"/>
                  <a:gd name="T37" fmla="*/ 86 h 317"/>
                  <a:gd name="T38" fmla="*/ 371 w 379"/>
                  <a:gd name="T39" fmla="*/ 74 h 317"/>
                  <a:gd name="T40" fmla="*/ 377 w 379"/>
                  <a:gd name="T41" fmla="*/ 72 h 317"/>
                  <a:gd name="T42" fmla="*/ 353 w 379"/>
                  <a:gd name="T43" fmla="*/ 28 h 317"/>
                  <a:gd name="T44" fmla="*/ 365 w 379"/>
                  <a:gd name="T45" fmla="*/ 28 h 317"/>
                  <a:gd name="T46" fmla="*/ 361 w 379"/>
                  <a:gd name="T47" fmla="*/ 36 h 317"/>
                  <a:gd name="T48" fmla="*/ 331 w 379"/>
                  <a:gd name="T49" fmla="*/ 52 h 317"/>
                  <a:gd name="T50" fmla="*/ 323 w 379"/>
                  <a:gd name="T51" fmla="*/ 58 h 317"/>
                  <a:gd name="T52" fmla="*/ 311 w 379"/>
                  <a:gd name="T53" fmla="*/ 72 h 317"/>
                  <a:gd name="T54" fmla="*/ 303 w 379"/>
                  <a:gd name="T55" fmla="*/ 88 h 317"/>
                  <a:gd name="T56" fmla="*/ 311 w 379"/>
                  <a:gd name="T57" fmla="*/ 98 h 317"/>
                  <a:gd name="T58" fmla="*/ 295 w 379"/>
                  <a:gd name="T59" fmla="*/ 114 h 317"/>
                  <a:gd name="T60" fmla="*/ 295 w 379"/>
                  <a:gd name="T61" fmla="*/ 120 h 317"/>
                  <a:gd name="T62" fmla="*/ 281 w 379"/>
                  <a:gd name="T63" fmla="*/ 124 h 317"/>
                  <a:gd name="T64" fmla="*/ 267 w 379"/>
                  <a:gd name="T65" fmla="*/ 136 h 317"/>
                  <a:gd name="T66" fmla="*/ 251 w 379"/>
                  <a:gd name="T67" fmla="*/ 138 h 317"/>
                  <a:gd name="T68" fmla="*/ 231 w 379"/>
                  <a:gd name="T69" fmla="*/ 142 h 317"/>
                  <a:gd name="T70" fmla="*/ 217 w 379"/>
                  <a:gd name="T71" fmla="*/ 152 h 317"/>
                  <a:gd name="T72" fmla="*/ 207 w 379"/>
                  <a:gd name="T73" fmla="*/ 146 h 317"/>
                  <a:gd name="T74" fmla="*/ 203 w 379"/>
                  <a:gd name="T75" fmla="*/ 134 h 317"/>
                  <a:gd name="T76" fmla="*/ 185 w 379"/>
                  <a:gd name="T77" fmla="*/ 120 h 317"/>
                  <a:gd name="T78" fmla="*/ 195 w 379"/>
                  <a:gd name="T79" fmla="*/ 92 h 317"/>
                  <a:gd name="T80" fmla="*/ 197 w 379"/>
                  <a:gd name="T81" fmla="*/ 68 h 317"/>
                  <a:gd name="T82" fmla="*/ 209 w 379"/>
                  <a:gd name="T83" fmla="*/ 40 h 317"/>
                  <a:gd name="T84" fmla="*/ 193 w 379"/>
                  <a:gd name="T85" fmla="*/ 36 h 317"/>
                  <a:gd name="T86" fmla="*/ 177 w 379"/>
                  <a:gd name="T87" fmla="*/ 32 h 317"/>
                  <a:gd name="T88" fmla="*/ 173 w 379"/>
                  <a:gd name="T89" fmla="*/ 24 h 317"/>
                  <a:gd name="T90" fmla="*/ 167 w 379"/>
                  <a:gd name="T91" fmla="*/ 14 h 317"/>
                  <a:gd name="T92" fmla="*/ 183 w 379"/>
                  <a:gd name="T93" fmla="*/ 4 h 317"/>
                  <a:gd name="T94" fmla="*/ 197 w 379"/>
                  <a:gd name="T95" fmla="*/ 0 h 317"/>
                  <a:gd name="T96" fmla="*/ 217 w 379"/>
                  <a:gd name="T97" fmla="*/ 4 h 317"/>
                  <a:gd name="T98" fmla="*/ 231 w 379"/>
                  <a:gd name="T99" fmla="*/ 4 h 317"/>
                  <a:gd name="T100" fmla="*/ 251 w 379"/>
                  <a:gd name="T101" fmla="*/ 4 h 317"/>
                  <a:gd name="T102" fmla="*/ 267 w 379"/>
                  <a:gd name="T103" fmla="*/ 8 h 317"/>
                  <a:gd name="T104" fmla="*/ 289 w 379"/>
                  <a:gd name="T105" fmla="*/ 10 h 317"/>
                  <a:gd name="T106" fmla="*/ 307 w 379"/>
                  <a:gd name="T107" fmla="*/ 18 h 317"/>
                  <a:gd name="T108" fmla="*/ 335 w 379"/>
                  <a:gd name="T109" fmla="*/ 20 h 317"/>
                  <a:gd name="T110" fmla="*/ 353 w 379"/>
                  <a:gd name="T111" fmla="*/ 28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79" h="317">
                    <a:moveTo>
                      <a:pt x="69" y="299"/>
                    </a:moveTo>
                    <a:lnTo>
                      <a:pt x="67" y="305"/>
                    </a:lnTo>
                    <a:lnTo>
                      <a:pt x="61" y="309"/>
                    </a:lnTo>
                    <a:lnTo>
                      <a:pt x="65" y="299"/>
                    </a:lnTo>
                    <a:lnTo>
                      <a:pt x="69" y="299"/>
                    </a:lnTo>
                    <a:close/>
                    <a:moveTo>
                      <a:pt x="69" y="291"/>
                    </a:moveTo>
                    <a:lnTo>
                      <a:pt x="73" y="293"/>
                    </a:lnTo>
                    <a:lnTo>
                      <a:pt x="79" y="287"/>
                    </a:lnTo>
                    <a:lnTo>
                      <a:pt x="79" y="283"/>
                    </a:lnTo>
                    <a:lnTo>
                      <a:pt x="69" y="291"/>
                    </a:lnTo>
                    <a:close/>
                    <a:moveTo>
                      <a:pt x="41" y="307"/>
                    </a:moveTo>
                    <a:lnTo>
                      <a:pt x="39" y="313"/>
                    </a:lnTo>
                    <a:lnTo>
                      <a:pt x="45" y="315"/>
                    </a:lnTo>
                    <a:lnTo>
                      <a:pt x="47" y="305"/>
                    </a:lnTo>
                    <a:lnTo>
                      <a:pt x="41" y="307"/>
                    </a:lnTo>
                    <a:close/>
                    <a:moveTo>
                      <a:pt x="30" y="299"/>
                    </a:moveTo>
                    <a:lnTo>
                      <a:pt x="18" y="305"/>
                    </a:lnTo>
                    <a:lnTo>
                      <a:pt x="24" y="311"/>
                    </a:lnTo>
                    <a:lnTo>
                      <a:pt x="35" y="301"/>
                    </a:lnTo>
                    <a:lnTo>
                      <a:pt x="30" y="299"/>
                    </a:lnTo>
                    <a:close/>
                    <a:moveTo>
                      <a:pt x="8" y="293"/>
                    </a:moveTo>
                    <a:lnTo>
                      <a:pt x="4" y="291"/>
                    </a:lnTo>
                    <a:lnTo>
                      <a:pt x="2" y="293"/>
                    </a:lnTo>
                    <a:lnTo>
                      <a:pt x="6" y="301"/>
                    </a:lnTo>
                    <a:lnTo>
                      <a:pt x="8" y="293"/>
                    </a:lnTo>
                    <a:close/>
                    <a:moveTo>
                      <a:pt x="0" y="317"/>
                    </a:moveTo>
                    <a:lnTo>
                      <a:pt x="4" y="317"/>
                    </a:lnTo>
                    <a:lnTo>
                      <a:pt x="4" y="313"/>
                    </a:lnTo>
                    <a:lnTo>
                      <a:pt x="0" y="317"/>
                    </a:lnTo>
                    <a:close/>
                    <a:moveTo>
                      <a:pt x="14" y="307"/>
                    </a:moveTo>
                    <a:lnTo>
                      <a:pt x="14" y="309"/>
                    </a:lnTo>
                    <a:lnTo>
                      <a:pt x="16" y="309"/>
                    </a:lnTo>
                    <a:lnTo>
                      <a:pt x="16" y="307"/>
                    </a:lnTo>
                    <a:lnTo>
                      <a:pt x="14" y="307"/>
                    </a:lnTo>
                    <a:close/>
                    <a:moveTo>
                      <a:pt x="327" y="96"/>
                    </a:moveTo>
                    <a:lnTo>
                      <a:pt x="331" y="96"/>
                    </a:lnTo>
                    <a:lnTo>
                      <a:pt x="335" y="94"/>
                    </a:lnTo>
                    <a:lnTo>
                      <a:pt x="335" y="90"/>
                    </a:lnTo>
                    <a:lnTo>
                      <a:pt x="329" y="90"/>
                    </a:lnTo>
                    <a:lnTo>
                      <a:pt x="329" y="92"/>
                    </a:lnTo>
                    <a:lnTo>
                      <a:pt x="327" y="96"/>
                    </a:lnTo>
                    <a:close/>
                    <a:moveTo>
                      <a:pt x="355" y="86"/>
                    </a:moveTo>
                    <a:lnTo>
                      <a:pt x="353" y="82"/>
                    </a:lnTo>
                    <a:lnTo>
                      <a:pt x="351" y="82"/>
                    </a:lnTo>
                    <a:lnTo>
                      <a:pt x="349" y="84"/>
                    </a:lnTo>
                    <a:lnTo>
                      <a:pt x="347" y="82"/>
                    </a:lnTo>
                    <a:lnTo>
                      <a:pt x="347" y="78"/>
                    </a:lnTo>
                    <a:lnTo>
                      <a:pt x="353" y="78"/>
                    </a:lnTo>
                    <a:lnTo>
                      <a:pt x="359" y="74"/>
                    </a:lnTo>
                    <a:lnTo>
                      <a:pt x="361" y="74"/>
                    </a:lnTo>
                    <a:lnTo>
                      <a:pt x="361" y="76"/>
                    </a:lnTo>
                    <a:lnTo>
                      <a:pt x="365" y="78"/>
                    </a:lnTo>
                    <a:lnTo>
                      <a:pt x="365" y="78"/>
                    </a:lnTo>
                    <a:lnTo>
                      <a:pt x="363" y="80"/>
                    </a:lnTo>
                    <a:lnTo>
                      <a:pt x="361" y="84"/>
                    </a:lnTo>
                    <a:lnTo>
                      <a:pt x="359" y="86"/>
                    </a:lnTo>
                    <a:lnTo>
                      <a:pt x="355" y="86"/>
                    </a:lnTo>
                    <a:close/>
                    <a:moveTo>
                      <a:pt x="377" y="78"/>
                    </a:moveTo>
                    <a:lnTo>
                      <a:pt x="375" y="76"/>
                    </a:lnTo>
                    <a:lnTo>
                      <a:pt x="371" y="74"/>
                    </a:lnTo>
                    <a:lnTo>
                      <a:pt x="371" y="72"/>
                    </a:lnTo>
                    <a:lnTo>
                      <a:pt x="375" y="70"/>
                    </a:lnTo>
                    <a:lnTo>
                      <a:pt x="377" y="72"/>
                    </a:lnTo>
                    <a:lnTo>
                      <a:pt x="379" y="74"/>
                    </a:lnTo>
                    <a:lnTo>
                      <a:pt x="377" y="78"/>
                    </a:lnTo>
                    <a:close/>
                    <a:moveTo>
                      <a:pt x="353" y="28"/>
                    </a:moveTo>
                    <a:lnTo>
                      <a:pt x="361" y="24"/>
                    </a:lnTo>
                    <a:lnTo>
                      <a:pt x="365" y="26"/>
                    </a:lnTo>
                    <a:lnTo>
                      <a:pt x="365" y="28"/>
                    </a:lnTo>
                    <a:lnTo>
                      <a:pt x="361" y="28"/>
                    </a:lnTo>
                    <a:lnTo>
                      <a:pt x="363" y="34"/>
                    </a:lnTo>
                    <a:lnTo>
                      <a:pt x="361" y="36"/>
                    </a:lnTo>
                    <a:lnTo>
                      <a:pt x="349" y="42"/>
                    </a:lnTo>
                    <a:lnTo>
                      <a:pt x="345" y="46"/>
                    </a:lnTo>
                    <a:lnTo>
                      <a:pt x="331" y="52"/>
                    </a:lnTo>
                    <a:lnTo>
                      <a:pt x="327" y="52"/>
                    </a:lnTo>
                    <a:lnTo>
                      <a:pt x="323" y="56"/>
                    </a:lnTo>
                    <a:lnTo>
                      <a:pt x="323" y="58"/>
                    </a:lnTo>
                    <a:lnTo>
                      <a:pt x="319" y="62"/>
                    </a:lnTo>
                    <a:lnTo>
                      <a:pt x="315" y="68"/>
                    </a:lnTo>
                    <a:lnTo>
                      <a:pt x="311" y="72"/>
                    </a:lnTo>
                    <a:lnTo>
                      <a:pt x="305" y="78"/>
                    </a:lnTo>
                    <a:lnTo>
                      <a:pt x="303" y="82"/>
                    </a:lnTo>
                    <a:lnTo>
                      <a:pt x="303" y="88"/>
                    </a:lnTo>
                    <a:lnTo>
                      <a:pt x="309" y="94"/>
                    </a:lnTo>
                    <a:lnTo>
                      <a:pt x="311" y="96"/>
                    </a:lnTo>
                    <a:lnTo>
                      <a:pt x="311" y="98"/>
                    </a:lnTo>
                    <a:lnTo>
                      <a:pt x="305" y="102"/>
                    </a:lnTo>
                    <a:lnTo>
                      <a:pt x="303" y="104"/>
                    </a:lnTo>
                    <a:lnTo>
                      <a:pt x="295" y="114"/>
                    </a:lnTo>
                    <a:lnTo>
                      <a:pt x="295" y="118"/>
                    </a:lnTo>
                    <a:lnTo>
                      <a:pt x="297" y="118"/>
                    </a:lnTo>
                    <a:lnTo>
                      <a:pt x="295" y="120"/>
                    </a:lnTo>
                    <a:lnTo>
                      <a:pt x="291" y="120"/>
                    </a:lnTo>
                    <a:lnTo>
                      <a:pt x="285" y="120"/>
                    </a:lnTo>
                    <a:lnTo>
                      <a:pt x="281" y="124"/>
                    </a:lnTo>
                    <a:lnTo>
                      <a:pt x="275" y="134"/>
                    </a:lnTo>
                    <a:lnTo>
                      <a:pt x="271" y="138"/>
                    </a:lnTo>
                    <a:lnTo>
                      <a:pt x="267" y="136"/>
                    </a:lnTo>
                    <a:lnTo>
                      <a:pt x="263" y="138"/>
                    </a:lnTo>
                    <a:lnTo>
                      <a:pt x="259" y="136"/>
                    </a:lnTo>
                    <a:lnTo>
                      <a:pt x="251" y="138"/>
                    </a:lnTo>
                    <a:lnTo>
                      <a:pt x="243" y="136"/>
                    </a:lnTo>
                    <a:lnTo>
                      <a:pt x="235" y="138"/>
                    </a:lnTo>
                    <a:lnTo>
                      <a:pt x="231" y="142"/>
                    </a:lnTo>
                    <a:lnTo>
                      <a:pt x="225" y="142"/>
                    </a:lnTo>
                    <a:lnTo>
                      <a:pt x="221" y="146"/>
                    </a:lnTo>
                    <a:lnTo>
                      <a:pt x="217" y="152"/>
                    </a:lnTo>
                    <a:lnTo>
                      <a:pt x="213" y="152"/>
                    </a:lnTo>
                    <a:lnTo>
                      <a:pt x="211" y="148"/>
                    </a:lnTo>
                    <a:lnTo>
                      <a:pt x="207" y="146"/>
                    </a:lnTo>
                    <a:lnTo>
                      <a:pt x="205" y="140"/>
                    </a:lnTo>
                    <a:lnTo>
                      <a:pt x="203" y="138"/>
                    </a:lnTo>
                    <a:lnTo>
                      <a:pt x="203" y="134"/>
                    </a:lnTo>
                    <a:lnTo>
                      <a:pt x="195" y="128"/>
                    </a:lnTo>
                    <a:lnTo>
                      <a:pt x="187" y="128"/>
                    </a:lnTo>
                    <a:lnTo>
                      <a:pt x="185" y="120"/>
                    </a:lnTo>
                    <a:lnTo>
                      <a:pt x="193" y="110"/>
                    </a:lnTo>
                    <a:lnTo>
                      <a:pt x="191" y="104"/>
                    </a:lnTo>
                    <a:lnTo>
                      <a:pt x="195" y="92"/>
                    </a:lnTo>
                    <a:lnTo>
                      <a:pt x="189" y="80"/>
                    </a:lnTo>
                    <a:lnTo>
                      <a:pt x="199" y="76"/>
                    </a:lnTo>
                    <a:lnTo>
                      <a:pt x="197" y="68"/>
                    </a:lnTo>
                    <a:lnTo>
                      <a:pt x="201" y="54"/>
                    </a:lnTo>
                    <a:lnTo>
                      <a:pt x="211" y="44"/>
                    </a:lnTo>
                    <a:lnTo>
                      <a:pt x="209" y="40"/>
                    </a:lnTo>
                    <a:lnTo>
                      <a:pt x="207" y="34"/>
                    </a:lnTo>
                    <a:lnTo>
                      <a:pt x="197" y="34"/>
                    </a:lnTo>
                    <a:lnTo>
                      <a:pt x="193" y="36"/>
                    </a:lnTo>
                    <a:lnTo>
                      <a:pt x="181" y="38"/>
                    </a:lnTo>
                    <a:lnTo>
                      <a:pt x="181" y="32"/>
                    </a:lnTo>
                    <a:lnTo>
                      <a:pt x="177" y="32"/>
                    </a:lnTo>
                    <a:lnTo>
                      <a:pt x="171" y="36"/>
                    </a:lnTo>
                    <a:lnTo>
                      <a:pt x="171" y="30"/>
                    </a:lnTo>
                    <a:lnTo>
                      <a:pt x="173" y="24"/>
                    </a:lnTo>
                    <a:lnTo>
                      <a:pt x="169" y="20"/>
                    </a:lnTo>
                    <a:lnTo>
                      <a:pt x="167" y="16"/>
                    </a:lnTo>
                    <a:lnTo>
                      <a:pt x="167" y="14"/>
                    </a:lnTo>
                    <a:lnTo>
                      <a:pt x="171" y="8"/>
                    </a:lnTo>
                    <a:lnTo>
                      <a:pt x="179" y="8"/>
                    </a:lnTo>
                    <a:lnTo>
                      <a:pt x="183" y="4"/>
                    </a:lnTo>
                    <a:lnTo>
                      <a:pt x="183" y="2"/>
                    </a:lnTo>
                    <a:lnTo>
                      <a:pt x="191" y="0"/>
                    </a:lnTo>
                    <a:lnTo>
                      <a:pt x="197" y="0"/>
                    </a:lnTo>
                    <a:lnTo>
                      <a:pt x="199" y="2"/>
                    </a:lnTo>
                    <a:lnTo>
                      <a:pt x="209" y="4"/>
                    </a:lnTo>
                    <a:lnTo>
                      <a:pt x="217" y="4"/>
                    </a:lnTo>
                    <a:lnTo>
                      <a:pt x="221" y="2"/>
                    </a:lnTo>
                    <a:lnTo>
                      <a:pt x="223" y="2"/>
                    </a:lnTo>
                    <a:lnTo>
                      <a:pt x="231" y="4"/>
                    </a:lnTo>
                    <a:lnTo>
                      <a:pt x="235" y="6"/>
                    </a:lnTo>
                    <a:lnTo>
                      <a:pt x="247" y="6"/>
                    </a:lnTo>
                    <a:lnTo>
                      <a:pt x="251" y="4"/>
                    </a:lnTo>
                    <a:lnTo>
                      <a:pt x="257" y="4"/>
                    </a:lnTo>
                    <a:lnTo>
                      <a:pt x="261" y="6"/>
                    </a:lnTo>
                    <a:lnTo>
                      <a:pt x="267" y="8"/>
                    </a:lnTo>
                    <a:lnTo>
                      <a:pt x="275" y="8"/>
                    </a:lnTo>
                    <a:lnTo>
                      <a:pt x="285" y="8"/>
                    </a:lnTo>
                    <a:lnTo>
                      <a:pt x="289" y="10"/>
                    </a:lnTo>
                    <a:lnTo>
                      <a:pt x="291" y="12"/>
                    </a:lnTo>
                    <a:lnTo>
                      <a:pt x="301" y="16"/>
                    </a:lnTo>
                    <a:lnTo>
                      <a:pt x="307" y="18"/>
                    </a:lnTo>
                    <a:lnTo>
                      <a:pt x="319" y="20"/>
                    </a:lnTo>
                    <a:lnTo>
                      <a:pt x="325" y="16"/>
                    </a:lnTo>
                    <a:lnTo>
                      <a:pt x="335" y="20"/>
                    </a:lnTo>
                    <a:lnTo>
                      <a:pt x="335" y="24"/>
                    </a:lnTo>
                    <a:lnTo>
                      <a:pt x="341" y="24"/>
                    </a:lnTo>
                    <a:lnTo>
                      <a:pt x="353" y="2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5" name="Freeform 72"/>
              <p:cNvSpPr>
                <a:spLocks/>
              </p:cNvSpPr>
              <p:nvPr/>
            </p:nvSpPr>
            <p:spPr bwMode="auto">
              <a:xfrm>
                <a:off x="4367442" y="1825379"/>
                <a:ext cx="6379" cy="4253"/>
              </a:xfrm>
              <a:custGeom>
                <a:avLst/>
                <a:gdLst>
                  <a:gd name="T0" fmla="*/ 6 w 6"/>
                  <a:gd name="T1" fmla="*/ 4 h 4"/>
                  <a:gd name="T2" fmla="*/ 6 w 6"/>
                  <a:gd name="T3" fmla="*/ 2 h 4"/>
                  <a:gd name="T4" fmla="*/ 4 w 6"/>
                  <a:gd name="T5" fmla="*/ 0 h 4"/>
                  <a:gd name="T6" fmla="*/ 0 w 6"/>
                  <a:gd name="T7" fmla="*/ 0 h 4"/>
                  <a:gd name="T8" fmla="*/ 0 w 6"/>
                  <a:gd name="T9" fmla="*/ 4 h 4"/>
                  <a:gd name="T10" fmla="*/ 6 w 6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4">
                    <a:moveTo>
                      <a:pt x="6" y="4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6" y="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6" name="Freeform 73"/>
              <p:cNvSpPr>
                <a:spLocks/>
              </p:cNvSpPr>
              <p:nvPr/>
            </p:nvSpPr>
            <p:spPr bwMode="auto">
              <a:xfrm>
                <a:off x="4446117" y="1722251"/>
                <a:ext cx="68044" cy="37211"/>
              </a:xfrm>
              <a:custGeom>
                <a:avLst/>
                <a:gdLst>
                  <a:gd name="T0" fmla="*/ 56 w 64"/>
                  <a:gd name="T1" fmla="*/ 12 h 35"/>
                  <a:gd name="T2" fmla="*/ 54 w 64"/>
                  <a:gd name="T3" fmla="*/ 10 h 35"/>
                  <a:gd name="T4" fmla="*/ 54 w 64"/>
                  <a:gd name="T5" fmla="*/ 8 h 35"/>
                  <a:gd name="T6" fmla="*/ 56 w 64"/>
                  <a:gd name="T7" fmla="*/ 6 h 35"/>
                  <a:gd name="T8" fmla="*/ 48 w 64"/>
                  <a:gd name="T9" fmla="*/ 0 h 35"/>
                  <a:gd name="T10" fmla="*/ 36 w 64"/>
                  <a:gd name="T11" fmla="*/ 0 h 35"/>
                  <a:gd name="T12" fmla="*/ 32 w 64"/>
                  <a:gd name="T13" fmla="*/ 2 h 35"/>
                  <a:gd name="T14" fmla="*/ 30 w 64"/>
                  <a:gd name="T15" fmla="*/ 4 h 35"/>
                  <a:gd name="T16" fmla="*/ 24 w 64"/>
                  <a:gd name="T17" fmla="*/ 2 h 35"/>
                  <a:gd name="T18" fmla="*/ 22 w 64"/>
                  <a:gd name="T19" fmla="*/ 4 h 35"/>
                  <a:gd name="T20" fmla="*/ 16 w 64"/>
                  <a:gd name="T21" fmla="*/ 4 h 35"/>
                  <a:gd name="T22" fmla="*/ 14 w 64"/>
                  <a:gd name="T23" fmla="*/ 10 h 35"/>
                  <a:gd name="T24" fmla="*/ 8 w 64"/>
                  <a:gd name="T25" fmla="*/ 14 h 35"/>
                  <a:gd name="T26" fmla="*/ 6 w 64"/>
                  <a:gd name="T27" fmla="*/ 20 h 35"/>
                  <a:gd name="T28" fmla="*/ 0 w 64"/>
                  <a:gd name="T29" fmla="*/ 24 h 35"/>
                  <a:gd name="T30" fmla="*/ 2 w 64"/>
                  <a:gd name="T31" fmla="*/ 26 h 35"/>
                  <a:gd name="T32" fmla="*/ 6 w 64"/>
                  <a:gd name="T33" fmla="*/ 24 h 35"/>
                  <a:gd name="T34" fmla="*/ 12 w 64"/>
                  <a:gd name="T35" fmla="*/ 24 h 35"/>
                  <a:gd name="T36" fmla="*/ 14 w 64"/>
                  <a:gd name="T37" fmla="*/ 33 h 35"/>
                  <a:gd name="T38" fmla="*/ 22 w 64"/>
                  <a:gd name="T39" fmla="*/ 33 h 35"/>
                  <a:gd name="T40" fmla="*/ 28 w 64"/>
                  <a:gd name="T41" fmla="*/ 33 h 35"/>
                  <a:gd name="T42" fmla="*/ 30 w 64"/>
                  <a:gd name="T43" fmla="*/ 29 h 35"/>
                  <a:gd name="T44" fmla="*/ 36 w 64"/>
                  <a:gd name="T45" fmla="*/ 26 h 35"/>
                  <a:gd name="T46" fmla="*/ 40 w 64"/>
                  <a:gd name="T47" fmla="*/ 29 h 35"/>
                  <a:gd name="T48" fmla="*/ 44 w 64"/>
                  <a:gd name="T49" fmla="*/ 29 h 35"/>
                  <a:gd name="T50" fmla="*/ 44 w 64"/>
                  <a:gd name="T51" fmla="*/ 35 h 35"/>
                  <a:gd name="T52" fmla="*/ 46 w 64"/>
                  <a:gd name="T53" fmla="*/ 35 h 35"/>
                  <a:gd name="T54" fmla="*/ 46 w 64"/>
                  <a:gd name="T55" fmla="*/ 29 h 35"/>
                  <a:gd name="T56" fmla="*/ 52 w 64"/>
                  <a:gd name="T57" fmla="*/ 24 h 35"/>
                  <a:gd name="T58" fmla="*/ 58 w 64"/>
                  <a:gd name="T59" fmla="*/ 26 h 35"/>
                  <a:gd name="T60" fmla="*/ 60 w 64"/>
                  <a:gd name="T61" fmla="*/ 22 h 35"/>
                  <a:gd name="T62" fmla="*/ 62 w 64"/>
                  <a:gd name="T63" fmla="*/ 22 h 35"/>
                  <a:gd name="T64" fmla="*/ 64 w 64"/>
                  <a:gd name="T65" fmla="*/ 14 h 35"/>
                  <a:gd name="T66" fmla="*/ 60 w 64"/>
                  <a:gd name="T67" fmla="*/ 16 h 35"/>
                  <a:gd name="T68" fmla="*/ 56 w 64"/>
                  <a:gd name="T69" fmla="*/ 1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4" h="35">
                    <a:moveTo>
                      <a:pt x="56" y="12"/>
                    </a:moveTo>
                    <a:lnTo>
                      <a:pt x="54" y="10"/>
                    </a:lnTo>
                    <a:lnTo>
                      <a:pt x="54" y="8"/>
                    </a:lnTo>
                    <a:lnTo>
                      <a:pt x="56" y="6"/>
                    </a:lnTo>
                    <a:lnTo>
                      <a:pt x="48" y="0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30" y="4"/>
                    </a:lnTo>
                    <a:lnTo>
                      <a:pt x="24" y="2"/>
                    </a:lnTo>
                    <a:lnTo>
                      <a:pt x="22" y="4"/>
                    </a:lnTo>
                    <a:lnTo>
                      <a:pt x="16" y="4"/>
                    </a:lnTo>
                    <a:lnTo>
                      <a:pt x="14" y="10"/>
                    </a:lnTo>
                    <a:lnTo>
                      <a:pt x="8" y="14"/>
                    </a:lnTo>
                    <a:lnTo>
                      <a:pt x="6" y="20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6" y="24"/>
                    </a:lnTo>
                    <a:lnTo>
                      <a:pt x="12" y="24"/>
                    </a:lnTo>
                    <a:lnTo>
                      <a:pt x="14" y="33"/>
                    </a:lnTo>
                    <a:lnTo>
                      <a:pt x="22" y="33"/>
                    </a:lnTo>
                    <a:lnTo>
                      <a:pt x="28" y="33"/>
                    </a:lnTo>
                    <a:lnTo>
                      <a:pt x="30" y="29"/>
                    </a:lnTo>
                    <a:lnTo>
                      <a:pt x="36" y="26"/>
                    </a:lnTo>
                    <a:lnTo>
                      <a:pt x="40" y="29"/>
                    </a:lnTo>
                    <a:lnTo>
                      <a:pt x="44" y="29"/>
                    </a:lnTo>
                    <a:lnTo>
                      <a:pt x="44" y="35"/>
                    </a:lnTo>
                    <a:lnTo>
                      <a:pt x="46" y="35"/>
                    </a:lnTo>
                    <a:lnTo>
                      <a:pt x="46" y="29"/>
                    </a:lnTo>
                    <a:lnTo>
                      <a:pt x="52" y="24"/>
                    </a:lnTo>
                    <a:lnTo>
                      <a:pt x="58" y="26"/>
                    </a:lnTo>
                    <a:lnTo>
                      <a:pt x="60" y="22"/>
                    </a:lnTo>
                    <a:lnTo>
                      <a:pt x="62" y="22"/>
                    </a:lnTo>
                    <a:lnTo>
                      <a:pt x="64" y="14"/>
                    </a:lnTo>
                    <a:lnTo>
                      <a:pt x="60" y="16"/>
                    </a:lnTo>
                    <a:lnTo>
                      <a:pt x="56" y="12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7" name="Freeform 74"/>
              <p:cNvSpPr>
                <a:spLocks/>
              </p:cNvSpPr>
              <p:nvPr/>
            </p:nvSpPr>
            <p:spPr bwMode="auto">
              <a:xfrm>
                <a:off x="4503529" y="1696734"/>
                <a:ext cx="119076" cy="51033"/>
              </a:xfrm>
              <a:custGeom>
                <a:avLst/>
                <a:gdLst>
                  <a:gd name="T0" fmla="*/ 80 w 112"/>
                  <a:gd name="T1" fmla="*/ 44 h 48"/>
                  <a:gd name="T2" fmla="*/ 94 w 112"/>
                  <a:gd name="T3" fmla="*/ 42 h 48"/>
                  <a:gd name="T4" fmla="*/ 96 w 112"/>
                  <a:gd name="T5" fmla="*/ 42 h 48"/>
                  <a:gd name="T6" fmla="*/ 98 w 112"/>
                  <a:gd name="T7" fmla="*/ 40 h 48"/>
                  <a:gd name="T8" fmla="*/ 102 w 112"/>
                  <a:gd name="T9" fmla="*/ 36 h 48"/>
                  <a:gd name="T10" fmla="*/ 104 w 112"/>
                  <a:gd name="T11" fmla="*/ 28 h 48"/>
                  <a:gd name="T12" fmla="*/ 112 w 112"/>
                  <a:gd name="T13" fmla="*/ 24 h 48"/>
                  <a:gd name="T14" fmla="*/ 112 w 112"/>
                  <a:gd name="T15" fmla="*/ 18 h 48"/>
                  <a:gd name="T16" fmla="*/ 108 w 112"/>
                  <a:gd name="T17" fmla="*/ 10 h 48"/>
                  <a:gd name="T18" fmla="*/ 108 w 112"/>
                  <a:gd name="T19" fmla="*/ 4 h 48"/>
                  <a:gd name="T20" fmla="*/ 102 w 112"/>
                  <a:gd name="T21" fmla="*/ 2 h 48"/>
                  <a:gd name="T22" fmla="*/ 98 w 112"/>
                  <a:gd name="T23" fmla="*/ 2 h 48"/>
                  <a:gd name="T24" fmla="*/ 82 w 112"/>
                  <a:gd name="T25" fmla="*/ 0 h 48"/>
                  <a:gd name="T26" fmla="*/ 78 w 112"/>
                  <a:gd name="T27" fmla="*/ 4 h 48"/>
                  <a:gd name="T28" fmla="*/ 74 w 112"/>
                  <a:gd name="T29" fmla="*/ 6 h 48"/>
                  <a:gd name="T30" fmla="*/ 64 w 112"/>
                  <a:gd name="T31" fmla="*/ 6 h 48"/>
                  <a:gd name="T32" fmla="*/ 46 w 112"/>
                  <a:gd name="T33" fmla="*/ 14 h 48"/>
                  <a:gd name="T34" fmla="*/ 50 w 112"/>
                  <a:gd name="T35" fmla="*/ 20 h 48"/>
                  <a:gd name="T36" fmla="*/ 48 w 112"/>
                  <a:gd name="T37" fmla="*/ 22 h 48"/>
                  <a:gd name="T38" fmla="*/ 48 w 112"/>
                  <a:gd name="T39" fmla="*/ 26 h 48"/>
                  <a:gd name="T40" fmla="*/ 44 w 112"/>
                  <a:gd name="T41" fmla="*/ 24 h 48"/>
                  <a:gd name="T42" fmla="*/ 36 w 112"/>
                  <a:gd name="T43" fmla="*/ 24 h 48"/>
                  <a:gd name="T44" fmla="*/ 34 w 112"/>
                  <a:gd name="T45" fmla="*/ 26 h 48"/>
                  <a:gd name="T46" fmla="*/ 24 w 112"/>
                  <a:gd name="T47" fmla="*/ 28 h 48"/>
                  <a:gd name="T48" fmla="*/ 18 w 112"/>
                  <a:gd name="T49" fmla="*/ 28 h 48"/>
                  <a:gd name="T50" fmla="*/ 10 w 112"/>
                  <a:gd name="T51" fmla="*/ 28 h 48"/>
                  <a:gd name="T52" fmla="*/ 8 w 112"/>
                  <a:gd name="T53" fmla="*/ 30 h 48"/>
                  <a:gd name="T54" fmla="*/ 2 w 112"/>
                  <a:gd name="T55" fmla="*/ 30 h 48"/>
                  <a:gd name="T56" fmla="*/ 0 w 112"/>
                  <a:gd name="T57" fmla="*/ 32 h 48"/>
                  <a:gd name="T58" fmla="*/ 0 w 112"/>
                  <a:gd name="T59" fmla="*/ 34 h 48"/>
                  <a:gd name="T60" fmla="*/ 2 w 112"/>
                  <a:gd name="T61" fmla="*/ 36 h 48"/>
                  <a:gd name="T62" fmla="*/ 6 w 112"/>
                  <a:gd name="T63" fmla="*/ 40 h 48"/>
                  <a:gd name="T64" fmla="*/ 10 w 112"/>
                  <a:gd name="T65" fmla="*/ 38 h 48"/>
                  <a:gd name="T66" fmla="*/ 18 w 112"/>
                  <a:gd name="T67" fmla="*/ 42 h 48"/>
                  <a:gd name="T68" fmla="*/ 22 w 112"/>
                  <a:gd name="T69" fmla="*/ 38 h 48"/>
                  <a:gd name="T70" fmla="*/ 36 w 112"/>
                  <a:gd name="T71" fmla="*/ 38 h 48"/>
                  <a:gd name="T72" fmla="*/ 42 w 112"/>
                  <a:gd name="T73" fmla="*/ 44 h 48"/>
                  <a:gd name="T74" fmla="*/ 62 w 112"/>
                  <a:gd name="T75" fmla="*/ 48 h 48"/>
                  <a:gd name="T76" fmla="*/ 74 w 112"/>
                  <a:gd name="T77" fmla="*/ 48 h 48"/>
                  <a:gd name="T78" fmla="*/ 80 w 112"/>
                  <a:gd name="T7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12" h="48">
                    <a:moveTo>
                      <a:pt x="80" y="44"/>
                    </a:moveTo>
                    <a:lnTo>
                      <a:pt x="94" y="42"/>
                    </a:lnTo>
                    <a:lnTo>
                      <a:pt x="96" y="42"/>
                    </a:lnTo>
                    <a:lnTo>
                      <a:pt x="98" y="40"/>
                    </a:lnTo>
                    <a:lnTo>
                      <a:pt x="102" y="36"/>
                    </a:lnTo>
                    <a:lnTo>
                      <a:pt x="104" y="28"/>
                    </a:lnTo>
                    <a:lnTo>
                      <a:pt x="112" y="24"/>
                    </a:lnTo>
                    <a:lnTo>
                      <a:pt x="112" y="18"/>
                    </a:lnTo>
                    <a:lnTo>
                      <a:pt x="108" y="10"/>
                    </a:lnTo>
                    <a:lnTo>
                      <a:pt x="108" y="4"/>
                    </a:lnTo>
                    <a:lnTo>
                      <a:pt x="102" y="2"/>
                    </a:lnTo>
                    <a:lnTo>
                      <a:pt x="98" y="2"/>
                    </a:lnTo>
                    <a:lnTo>
                      <a:pt x="82" y="0"/>
                    </a:lnTo>
                    <a:lnTo>
                      <a:pt x="78" y="4"/>
                    </a:lnTo>
                    <a:lnTo>
                      <a:pt x="74" y="6"/>
                    </a:lnTo>
                    <a:lnTo>
                      <a:pt x="64" y="6"/>
                    </a:lnTo>
                    <a:lnTo>
                      <a:pt x="46" y="14"/>
                    </a:lnTo>
                    <a:lnTo>
                      <a:pt x="50" y="20"/>
                    </a:lnTo>
                    <a:lnTo>
                      <a:pt x="48" y="22"/>
                    </a:lnTo>
                    <a:lnTo>
                      <a:pt x="48" y="26"/>
                    </a:lnTo>
                    <a:lnTo>
                      <a:pt x="44" y="24"/>
                    </a:lnTo>
                    <a:lnTo>
                      <a:pt x="36" y="24"/>
                    </a:lnTo>
                    <a:lnTo>
                      <a:pt x="34" y="26"/>
                    </a:lnTo>
                    <a:lnTo>
                      <a:pt x="24" y="28"/>
                    </a:lnTo>
                    <a:lnTo>
                      <a:pt x="18" y="28"/>
                    </a:lnTo>
                    <a:lnTo>
                      <a:pt x="10" y="28"/>
                    </a:lnTo>
                    <a:lnTo>
                      <a:pt x="8" y="30"/>
                    </a:lnTo>
                    <a:lnTo>
                      <a:pt x="2" y="30"/>
                    </a:lnTo>
                    <a:lnTo>
                      <a:pt x="0" y="32"/>
                    </a:lnTo>
                    <a:lnTo>
                      <a:pt x="0" y="34"/>
                    </a:lnTo>
                    <a:lnTo>
                      <a:pt x="2" y="36"/>
                    </a:lnTo>
                    <a:lnTo>
                      <a:pt x="6" y="40"/>
                    </a:lnTo>
                    <a:lnTo>
                      <a:pt x="10" y="38"/>
                    </a:lnTo>
                    <a:lnTo>
                      <a:pt x="18" y="42"/>
                    </a:lnTo>
                    <a:lnTo>
                      <a:pt x="22" y="38"/>
                    </a:lnTo>
                    <a:lnTo>
                      <a:pt x="36" y="38"/>
                    </a:lnTo>
                    <a:lnTo>
                      <a:pt x="42" y="44"/>
                    </a:lnTo>
                    <a:lnTo>
                      <a:pt x="62" y="48"/>
                    </a:lnTo>
                    <a:lnTo>
                      <a:pt x="74" y="48"/>
                    </a:lnTo>
                    <a:lnTo>
                      <a:pt x="80" y="4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8" name="Freeform 75"/>
              <p:cNvSpPr>
                <a:spLocks/>
              </p:cNvSpPr>
              <p:nvPr/>
            </p:nvSpPr>
            <p:spPr bwMode="auto">
              <a:xfrm>
                <a:off x="4541804" y="1654207"/>
                <a:ext cx="108445" cy="48906"/>
              </a:xfrm>
              <a:custGeom>
                <a:avLst/>
                <a:gdLst>
                  <a:gd name="T0" fmla="*/ 42 w 102"/>
                  <a:gd name="T1" fmla="*/ 44 h 46"/>
                  <a:gd name="T2" fmla="*/ 46 w 102"/>
                  <a:gd name="T3" fmla="*/ 40 h 46"/>
                  <a:gd name="T4" fmla="*/ 62 w 102"/>
                  <a:gd name="T5" fmla="*/ 42 h 46"/>
                  <a:gd name="T6" fmla="*/ 66 w 102"/>
                  <a:gd name="T7" fmla="*/ 42 h 46"/>
                  <a:gd name="T8" fmla="*/ 72 w 102"/>
                  <a:gd name="T9" fmla="*/ 44 h 46"/>
                  <a:gd name="T10" fmla="*/ 76 w 102"/>
                  <a:gd name="T11" fmla="*/ 42 h 46"/>
                  <a:gd name="T12" fmla="*/ 84 w 102"/>
                  <a:gd name="T13" fmla="*/ 42 h 46"/>
                  <a:gd name="T14" fmla="*/ 92 w 102"/>
                  <a:gd name="T15" fmla="*/ 32 h 46"/>
                  <a:gd name="T16" fmla="*/ 102 w 102"/>
                  <a:gd name="T17" fmla="*/ 30 h 46"/>
                  <a:gd name="T18" fmla="*/ 102 w 102"/>
                  <a:gd name="T19" fmla="*/ 28 h 46"/>
                  <a:gd name="T20" fmla="*/ 96 w 102"/>
                  <a:gd name="T21" fmla="*/ 20 h 46"/>
                  <a:gd name="T22" fmla="*/ 84 w 102"/>
                  <a:gd name="T23" fmla="*/ 16 h 46"/>
                  <a:gd name="T24" fmla="*/ 84 w 102"/>
                  <a:gd name="T25" fmla="*/ 14 h 46"/>
                  <a:gd name="T26" fmla="*/ 72 w 102"/>
                  <a:gd name="T27" fmla="*/ 12 h 46"/>
                  <a:gd name="T28" fmla="*/ 68 w 102"/>
                  <a:gd name="T29" fmla="*/ 16 h 46"/>
                  <a:gd name="T30" fmla="*/ 58 w 102"/>
                  <a:gd name="T31" fmla="*/ 6 h 46"/>
                  <a:gd name="T32" fmla="*/ 48 w 102"/>
                  <a:gd name="T33" fmla="*/ 4 h 46"/>
                  <a:gd name="T34" fmla="*/ 46 w 102"/>
                  <a:gd name="T35" fmla="*/ 2 h 46"/>
                  <a:gd name="T36" fmla="*/ 40 w 102"/>
                  <a:gd name="T37" fmla="*/ 2 h 46"/>
                  <a:gd name="T38" fmla="*/ 32 w 102"/>
                  <a:gd name="T39" fmla="*/ 0 h 46"/>
                  <a:gd name="T40" fmla="*/ 30 w 102"/>
                  <a:gd name="T41" fmla="*/ 4 h 46"/>
                  <a:gd name="T42" fmla="*/ 18 w 102"/>
                  <a:gd name="T43" fmla="*/ 6 h 46"/>
                  <a:gd name="T44" fmla="*/ 0 w 102"/>
                  <a:gd name="T45" fmla="*/ 14 h 46"/>
                  <a:gd name="T46" fmla="*/ 4 w 102"/>
                  <a:gd name="T47" fmla="*/ 20 h 46"/>
                  <a:gd name="T48" fmla="*/ 4 w 102"/>
                  <a:gd name="T49" fmla="*/ 24 h 46"/>
                  <a:gd name="T50" fmla="*/ 8 w 102"/>
                  <a:gd name="T51" fmla="*/ 30 h 46"/>
                  <a:gd name="T52" fmla="*/ 12 w 102"/>
                  <a:gd name="T53" fmla="*/ 32 h 46"/>
                  <a:gd name="T54" fmla="*/ 18 w 102"/>
                  <a:gd name="T55" fmla="*/ 38 h 46"/>
                  <a:gd name="T56" fmla="*/ 24 w 102"/>
                  <a:gd name="T57" fmla="*/ 40 h 46"/>
                  <a:gd name="T58" fmla="*/ 28 w 102"/>
                  <a:gd name="T59" fmla="*/ 46 h 46"/>
                  <a:gd name="T60" fmla="*/ 38 w 102"/>
                  <a:gd name="T61" fmla="*/ 46 h 46"/>
                  <a:gd name="T62" fmla="*/ 42 w 102"/>
                  <a:gd name="T63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2" h="46">
                    <a:moveTo>
                      <a:pt x="42" y="44"/>
                    </a:moveTo>
                    <a:lnTo>
                      <a:pt x="46" y="40"/>
                    </a:lnTo>
                    <a:lnTo>
                      <a:pt x="62" y="42"/>
                    </a:lnTo>
                    <a:lnTo>
                      <a:pt x="66" y="42"/>
                    </a:lnTo>
                    <a:lnTo>
                      <a:pt x="72" y="44"/>
                    </a:lnTo>
                    <a:lnTo>
                      <a:pt x="76" y="42"/>
                    </a:lnTo>
                    <a:lnTo>
                      <a:pt x="84" y="42"/>
                    </a:lnTo>
                    <a:lnTo>
                      <a:pt x="92" y="32"/>
                    </a:lnTo>
                    <a:lnTo>
                      <a:pt x="102" y="30"/>
                    </a:lnTo>
                    <a:lnTo>
                      <a:pt x="102" y="28"/>
                    </a:lnTo>
                    <a:lnTo>
                      <a:pt x="96" y="20"/>
                    </a:lnTo>
                    <a:lnTo>
                      <a:pt x="84" y="16"/>
                    </a:lnTo>
                    <a:lnTo>
                      <a:pt x="84" y="14"/>
                    </a:lnTo>
                    <a:lnTo>
                      <a:pt x="72" y="12"/>
                    </a:lnTo>
                    <a:lnTo>
                      <a:pt x="68" y="16"/>
                    </a:lnTo>
                    <a:lnTo>
                      <a:pt x="58" y="6"/>
                    </a:lnTo>
                    <a:lnTo>
                      <a:pt x="48" y="4"/>
                    </a:lnTo>
                    <a:lnTo>
                      <a:pt x="46" y="2"/>
                    </a:lnTo>
                    <a:lnTo>
                      <a:pt x="40" y="2"/>
                    </a:lnTo>
                    <a:lnTo>
                      <a:pt x="32" y="0"/>
                    </a:lnTo>
                    <a:lnTo>
                      <a:pt x="30" y="4"/>
                    </a:lnTo>
                    <a:lnTo>
                      <a:pt x="18" y="6"/>
                    </a:lnTo>
                    <a:lnTo>
                      <a:pt x="0" y="14"/>
                    </a:lnTo>
                    <a:lnTo>
                      <a:pt x="4" y="20"/>
                    </a:lnTo>
                    <a:lnTo>
                      <a:pt x="4" y="24"/>
                    </a:lnTo>
                    <a:lnTo>
                      <a:pt x="8" y="30"/>
                    </a:lnTo>
                    <a:lnTo>
                      <a:pt x="12" y="32"/>
                    </a:lnTo>
                    <a:lnTo>
                      <a:pt x="18" y="38"/>
                    </a:lnTo>
                    <a:lnTo>
                      <a:pt x="24" y="40"/>
                    </a:lnTo>
                    <a:lnTo>
                      <a:pt x="28" y="46"/>
                    </a:lnTo>
                    <a:lnTo>
                      <a:pt x="38" y="46"/>
                    </a:lnTo>
                    <a:lnTo>
                      <a:pt x="42" y="4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29" name="Freeform 76"/>
              <p:cNvSpPr>
                <a:spLocks/>
              </p:cNvSpPr>
              <p:nvPr/>
            </p:nvSpPr>
            <p:spPr bwMode="auto">
              <a:xfrm>
                <a:off x="4571572" y="1577659"/>
                <a:ext cx="161604" cy="114823"/>
              </a:xfrm>
              <a:custGeom>
                <a:avLst/>
                <a:gdLst>
                  <a:gd name="T0" fmla="*/ 6 w 152"/>
                  <a:gd name="T1" fmla="*/ 44 h 108"/>
                  <a:gd name="T2" fmla="*/ 8 w 152"/>
                  <a:gd name="T3" fmla="*/ 56 h 108"/>
                  <a:gd name="T4" fmla="*/ 12 w 152"/>
                  <a:gd name="T5" fmla="*/ 74 h 108"/>
                  <a:gd name="T6" fmla="*/ 20 w 152"/>
                  <a:gd name="T7" fmla="*/ 76 h 108"/>
                  <a:gd name="T8" fmla="*/ 40 w 152"/>
                  <a:gd name="T9" fmla="*/ 88 h 108"/>
                  <a:gd name="T10" fmla="*/ 56 w 152"/>
                  <a:gd name="T11" fmla="*/ 86 h 108"/>
                  <a:gd name="T12" fmla="*/ 68 w 152"/>
                  <a:gd name="T13" fmla="*/ 92 h 108"/>
                  <a:gd name="T14" fmla="*/ 74 w 152"/>
                  <a:gd name="T15" fmla="*/ 102 h 108"/>
                  <a:gd name="T16" fmla="*/ 86 w 152"/>
                  <a:gd name="T17" fmla="*/ 102 h 108"/>
                  <a:gd name="T18" fmla="*/ 100 w 152"/>
                  <a:gd name="T19" fmla="*/ 102 h 108"/>
                  <a:gd name="T20" fmla="*/ 120 w 152"/>
                  <a:gd name="T21" fmla="*/ 102 h 108"/>
                  <a:gd name="T22" fmla="*/ 130 w 152"/>
                  <a:gd name="T23" fmla="*/ 108 h 108"/>
                  <a:gd name="T24" fmla="*/ 130 w 152"/>
                  <a:gd name="T25" fmla="*/ 100 h 108"/>
                  <a:gd name="T26" fmla="*/ 150 w 152"/>
                  <a:gd name="T27" fmla="*/ 86 h 108"/>
                  <a:gd name="T28" fmla="*/ 146 w 152"/>
                  <a:gd name="T29" fmla="*/ 66 h 108"/>
                  <a:gd name="T30" fmla="*/ 144 w 152"/>
                  <a:gd name="T31" fmla="*/ 52 h 108"/>
                  <a:gd name="T32" fmla="*/ 142 w 152"/>
                  <a:gd name="T33" fmla="*/ 38 h 108"/>
                  <a:gd name="T34" fmla="*/ 134 w 152"/>
                  <a:gd name="T35" fmla="*/ 22 h 108"/>
                  <a:gd name="T36" fmla="*/ 124 w 152"/>
                  <a:gd name="T37" fmla="*/ 8 h 108"/>
                  <a:gd name="T38" fmla="*/ 98 w 152"/>
                  <a:gd name="T39" fmla="*/ 10 h 108"/>
                  <a:gd name="T40" fmla="*/ 80 w 152"/>
                  <a:gd name="T41" fmla="*/ 14 h 108"/>
                  <a:gd name="T42" fmla="*/ 76 w 152"/>
                  <a:gd name="T43" fmla="*/ 12 h 108"/>
                  <a:gd name="T44" fmla="*/ 84 w 152"/>
                  <a:gd name="T45" fmla="*/ 6 h 108"/>
                  <a:gd name="T46" fmla="*/ 70 w 152"/>
                  <a:gd name="T47" fmla="*/ 12 h 108"/>
                  <a:gd name="T48" fmla="*/ 64 w 152"/>
                  <a:gd name="T49" fmla="*/ 4 h 108"/>
                  <a:gd name="T50" fmla="*/ 66 w 152"/>
                  <a:gd name="T51" fmla="*/ 2 h 108"/>
                  <a:gd name="T52" fmla="*/ 54 w 152"/>
                  <a:gd name="T53" fmla="*/ 0 h 108"/>
                  <a:gd name="T54" fmla="*/ 34 w 152"/>
                  <a:gd name="T55" fmla="*/ 6 h 108"/>
                  <a:gd name="T56" fmla="*/ 20 w 152"/>
                  <a:gd name="T57" fmla="*/ 12 h 108"/>
                  <a:gd name="T58" fmla="*/ 8 w 152"/>
                  <a:gd name="T59" fmla="*/ 16 h 108"/>
                  <a:gd name="T60" fmla="*/ 6 w 152"/>
                  <a:gd name="T61" fmla="*/ 20 h 108"/>
                  <a:gd name="T62" fmla="*/ 4 w 152"/>
                  <a:gd name="T63" fmla="*/ 3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2" h="108">
                    <a:moveTo>
                      <a:pt x="0" y="36"/>
                    </a:moveTo>
                    <a:lnTo>
                      <a:pt x="6" y="44"/>
                    </a:lnTo>
                    <a:lnTo>
                      <a:pt x="10" y="50"/>
                    </a:lnTo>
                    <a:lnTo>
                      <a:pt x="8" y="56"/>
                    </a:lnTo>
                    <a:lnTo>
                      <a:pt x="14" y="64"/>
                    </a:lnTo>
                    <a:lnTo>
                      <a:pt x="12" y="74"/>
                    </a:lnTo>
                    <a:lnTo>
                      <a:pt x="18" y="74"/>
                    </a:lnTo>
                    <a:lnTo>
                      <a:pt x="20" y="76"/>
                    </a:lnTo>
                    <a:lnTo>
                      <a:pt x="30" y="78"/>
                    </a:lnTo>
                    <a:lnTo>
                      <a:pt x="40" y="88"/>
                    </a:lnTo>
                    <a:lnTo>
                      <a:pt x="44" y="84"/>
                    </a:lnTo>
                    <a:lnTo>
                      <a:pt x="56" y="86"/>
                    </a:lnTo>
                    <a:lnTo>
                      <a:pt x="56" y="88"/>
                    </a:lnTo>
                    <a:lnTo>
                      <a:pt x="68" y="92"/>
                    </a:lnTo>
                    <a:lnTo>
                      <a:pt x="74" y="100"/>
                    </a:lnTo>
                    <a:lnTo>
                      <a:pt x="74" y="102"/>
                    </a:lnTo>
                    <a:lnTo>
                      <a:pt x="84" y="100"/>
                    </a:lnTo>
                    <a:lnTo>
                      <a:pt x="86" y="102"/>
                    </a:lnTo>
                    <a:lnTo>
                      <a:pt x="92" y="104"/>
                    </a:lnTo>
                    <a:lnTo>
                      <a:pt x="100" y="102"/>
                    </a:lnTo>
                    <a:lnTo>
                      <a:pt x="110" y="102"/>
                    </a:lnTo>
                    <a:lnTo>
                      <a:pt x="120" y="102"/>
                    </a:lnTo>
                    <a:lnTo>
                      <a:pt x="122" y="106"/>
                    </a:lnTo>
                    <a:lnTo>
                      <a:pt x="130" y="108"/>
                    </a:lnTo>
                    <a:lnTo>
                      <a:pt x="130" y="104"/>
                    </a:lnTo>
                    <a:lnTo>
                      <a:pt x="130" y="100"/>
                    </a:lnTo>
                    <a:lnTo>
                      <a:pt x="142" y="86"/>
                    </a:lnTo>
                    <a:lnTo>
                      <a:pt x="150" y="86"/>
                    </a:lnTo>
                    <a:lnTo>
                      <a:pt x="152" y="80"/>
                    </a:lnTo>
                    <a:lnTo>
                      <a:pt x="146" y="66"/>
                    </a:lnTo>
                    <a:lnTo>
                      <a:pt x="146" y="62"/>
                    </a:lnTo>
                    <a:lnTo>
                      <a:pt x="144" y="52"/>
                    </a:lnTo>
                    <a:lnTo>
                      <a:pt x="138" y="50"/>
                    </a:lnTo>
                    <a:lnTo>
                      <a:pt x="142" y="38"/>
                    </a:lnTo>
                    <a:lnTo>
                      <a:pt x="142" y="28"/>
                    </a:lnTo>
                    <a:lnTo>
                      <a:pt x="134" y="22"/>
                    </a:lnTo>
                    <a:lnTo>
                      <a:pt x="134" y="16"/>
                    </a:lnTo>
                    <a:lnTo>
                      <a:pt x="124" y="8"/>
                    </a:lnTo>
                    <a:lnTo>
                      <a:pt x="112" y="10"/>
                    </a:lnTo>
                    <a:lnTo>
                      <a:pt x="98" y="10"/>
                    </a:lnTo>
                    <a:lnTo>
                      <a:pt x="86" y="8"/>
                    </a:lnTo>
                    <a:lnTo>
                      <a:pt x="80" y="14"/>
                    </a:lnTo>
                    <a:lnTo>
                      <a:pt x="78" y="16"/>
                    </a:lnTo>
                    <a:lnTo>
                      <a:pt x="76" y="12"/>
                    </a:lnTo>
                    <a:lnTo>
                      <a:pt x="86" y="6"/>
                    </a:lnTo>
                    <a:lnTo>
                      <a:pt x="84" y="6"/>
                    </a:lnTo>
                    <a:lnTo>
                      <a:pt x="78" y="10"/>
                    </a:lnTo>
                    <a:lnTo>
                      <a:pt x="70" y="12"/>
                    </a:lnTo>
                    <a:lnTo>
                      <a:pt x="66" y="10"/>
                    </a:lnTo>
                    <a:lnTo>
                      <a:pt x="64" y="4"/>
                    </a:lnTo>
                    <a:lnTo>
                      <a:pt x="68" y="6"/>
                    </a:lnTo>
                    <a:lnTo>
                      <a:pt x="66" y="2"/>
                    </a:lnTo>
                    <a:lnTo>
                      <a:pt x="64" y="2"/>
                    </a:lnTo>
                    <a:lnTo>
                      <a:pt x="54" y="0"/>
                    </a:lnTo>
                    <a:lnTo>
                      <a:pt x="44" y="6"/>
                    </a:lnTo>
                    <a:lnTo>
                      <a:pt x="34" y="6"/>
                    </a:lnTo>
                    <a:lnTo>
                      <a:pt x="30" y="10"/>
                    </a:lnTo>
                    <a:lnTo>
                      <a:pt x="20" y="12"/>
                    </a:lnTo>
                    <a:lnTo>
                      <a:pt x="18" y="14"/>
                    </a:lnTo>
                    <a:lnTo>
                      <a:pt x="8" y="16"/>
                    </a:lnTo>
                    <a:lnTo>
                      <a:pt x="4" y="18"/>
                    </a:lnTo>
                    <a:lnTo>
                      <a:pt x="6" y="20"/>
                    </a:lnTo>
                    <a:lnTo>
                      <a:pt x="2" y="22"/>
                    </a:lnTo>
                    <a:lnTo>
                      <a:pt x="4" y="30"/>
                    </a:ln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0" name="Freeform 77"/>
              <p:cNvSpPr>
                <a:spLocks/>
              </p:cNvSpPr>
              <p:nvPr/>
            </p:nvSpPr>
            <p:spPr bwMode="auto">
              <a:xfrm>
                <a:off x="4618352" y="1683976"/>
                <a:ext cx="91434" cy="38275"/>
              </a:xfrm>
              <a:custGeom>
                <a:avLst/>
                <a:gdLst>
                  <a:gd name="T0" fmla="*/ 12 w 86"/>
                  <a:gd name="T1" fmla="*/ 14 h 36"/>
                  <a:gd name="T2" fmla="*/ 4 w 86"/>
                  <a:gd name="T3" fmla="*/ 14 h 36"/>
                  <a:gd name="T4" fmla="*/ 0 w 86"/>
                  <a:gd name="T5" fmla="*/ 16 h 36"/>
                  <a:gd name="T6" fmla="*/ 0 w 86"/>
                  <a:gd name="T7" fmla="*/ 22 h 36"/>
                  <a:gd name="T8" fmla="*/ 4 w 86"/>
                  <a:gd name="T9" fmla="*/ 30 h 36"/>
                  <a:gd name="T10" fmla="*/ 10 w 86"/>
                  <a:gd name="T11" fmla="*/ 30 h 36"/>
                  <a:gd name="T12" fmla="*/ 14 w 86"/>
                  <a:gd name="T13" fmla="*/ 36 h 36"/>
                  <a:gd name="T14" fmla="*/ 30 w 86"/>
                  <a:gd name="T15" fmla="*/ 36 h 36"/>
                  <a:gd name="T16" fmla="*/ 32 w 86"/>
                  <a:gd name="T17" fmla="*/ 30 h 36"/>
                  <a:gd name="T18" fmla="*/ 42 w 86"/>
                  <a:gd name="T19" fmla="*/ 26 h 36"/>
                  <a:gd name="T20" fmla="*/ 52 w 86"/>
                  <a:gd name="T21" fmla="*/ 28 h 36"/>
                  <a:gd name="T22" fmla="*/ 58 w 86"/>
                  <a:gd name="T23" fmla="*/ 18 h 36"/>
                  <a:gd name="T24" fmla="*/ 64 w 86"/>
                  <a:gd name="T25" fmla="*/ 20 h 36"/>
                  <a:gd name="T26" fmla="*/ 72 w 86"/>
                  <a:gd name="T27" fmla="*/ 18 h 36"/>
                  <a:gd name="T28" fmla="*/ 74 w 86"/>
                  <a:gd name="T29" fmla="*/ 22 h 36"/>
                  <a:gd name="T30" fmla="*/ 82 w 86"/>
                  <a:gd name="T31" fmla="*/ 22 h 36"/>
                  <a:gd name="T32" fmla="*/ 84 w 86"/>
                  <a:gd name="T33" fmla="*/ 14 h 36"/>
                  <a:gd name="T34" fmla="*/ 86 w 86"/>
                  <a:gd name="T35" fmla="*/ 8 h 36"/>
                  <a:gd name="T36" fmla="*/ 78 w 86"/>
                  <a:gd name="T37" fmla="*/ 6 h 36"/>
                  <a:gd name="T38" fmla="*/ 76 w 86"/>
                  <a:gd name="T39" fmla="*/ 2 h 36"/>
                  <a:gd name="T40" fmla="*/ 66 w 86"/>
                  <a:gd name="T41" fmla="*/ 2 h 36"/>
                  <a:gd name="T42" fmla="*/ 56 w 86"/>
                  <a:gd name="T43" fmla="*/ 2 h 36"/>
                  <a:gd name="T44" fmla="*/ 48 w 86"/>
                  <a:gd name="T45" fmla="*/ 4 h 36"/>
                  <a:gd name="T46" fmla="*/ 42 w 86"/>
                  <a:gd name="T47" fmla="*/ 2 h 36"/>
                  <a:gd name="T48" fmla="*/ 40 w 86"/>
                  <a:gd name="T49" fmla="*/ 0 h 36"/>
                  <a:gd name="T50" fmla="*/ 30 w 86"/>
                  <a:gd name="T51" fmla="*/ 2 h 36"/>
                  <a:gd name="T52" fmla="*/ 20 w 86"/>
                  <a:gd name="T53" fmla="*/ 4 h 36"/>
                  <a:gd name="T54" fmla="*/ 12 w 86"/>
                  <a:gd name="T55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36">
                    <a:moveTo>
                      <a:pt x="12" y="14"/>
                    </a:moveTo>
                    <a:lnTo>
                      <a:pt x="4" y="14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4" y="30"/>
                    </a:lnTo>
                    <a:lnTo>
                      <a:pt x="10" y="30"/>
                    </a:lnTo>
                    <a:lnTo>
                      <a:pt x="14" y="36"/>
                    </a:lnTo>
                    <a:lnTo>
                      <a:pt x="30" y="36"/>
                    </a:lnTo>
                    <a:lnTo>
                      <a:pt x="32" y="30"/>
                    </a:lnTo>
                    <a:lnTo>
                      <a:pt x="42" y="26"/>
                    </a:lnTo>
                    <a:lnTo>
                      <a:pt x="52" y="28"/>
                    </a:lnTo>
                    <a:lnTo>
                      <a:pt x="58" y="18"/>
                    </a:lnTo>
                    <a:lnTo>
                      <a:pt x="64" y="20"/>
                    </a:lnTo>
                    <a:lnTo>
                      <a:pt x="72" y="18"/>
                    </a:lnTo>
                    <a:lnTo>
                      <a:pt x="74" y="22"/>
                    </a:lnTo>
                    <a:lnTo>
                      <a:pt x="82" y="22"/>
                    </a:lnTo>
                    <a:lnTo>
                      <a:pt x="84" y="14"/>
                    </a:lnTo>
                    <a:lnTo>
                      <a:pt x="86" y="8"/>
                    </a:lnTo>
                    <a:lnTo>
                      <a:pt x="78" y="6"/>
                    </a:lnTo>
                    <a:lnTo>
                      <a:pt x="76" y="2"/>
                    </a:lnTo>
                    <a:lnTo>
                      <a:pt x="66" y="2"/>
                    </a:lnTo>
                    <a:lnTo>
                      <a:pt x="56" y="2"/>
                    </a:lnTo>
                    <a:lnTo>
                      <a:pt x="48" y="4"/>
                    </a:lnTo>
                    <a:lnTo>
                      <a:pt x="42" y="2"/>
                    </a:lnTo>
                    <a:lnTo>
                      <a:pt x="40" y="0"/>
                    </a:lnTo>
                    <a:lnTo>
                      <a:pt x="30" y="2"/>
                    </a:lnTo>
                    <a:lnTo>
                      <a:pt x="20" y="4"/>
                    </a:lnTo>
                    <a:lnTo>
                      <a:pt x="12" y="1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1" name="Freeform 78"/>
              <p:cNvSpPr>
                <a:spLocks/>
              </p:cNvSpPr>
              <p:nvPr/>
            </p:nvSpPr>
            <p:spPr bwMode="auto">
              <a:xfrm>
                <a:off x="4607721" y="1703113"/>
                <a:ext cx="108445" cy="60601"/>
              </a:xfrm>
              <a:custGeom>
                <a:avLst/>
                <a:gdLst>
                  <a:gd name="T0" fmla="*/ 64 w 102"/>
                  <a:gd name="T1" fmla="*/ 49 h 57"/>
                  <a:gd name="T2" fmla="*/ 76 w 102"/>
                  <a:gd name="T3" fmla="*/ 47 h 57"/>
                  <a:gd name="T4" fmla="*/ 82 w 102"/>
                  <a:gd name="T5" fmla="*/ 36 h 57"/>
                  <a:gd name="T6" fmla="*/ 94 w 102"/>
                  <a:gd name="T7" fmla="*/ 18 h 57"/>
                  <a:gd name="T8" fmla="*/ 98 w 102"/>
                  <a:gd name="T9" fmla="*/ 16 h 57"/>
                  <a:gd name="T10" fmla="*/ 102 w 102"/>
                  <a:gd name="T11" fmla="*/ 12 h 57"/>
                  <a:gd name="T12" fmla="*/ 92 w 102"/>
                  <a:gd name="T13" fmla="*/ 4 h 57"/>
                  <a:gd name="T14" fmla="*/ 84 w 102"/>
                  <a:gd name="T15" fmla="*/ 4 h 57"/>
                  <a:gd name="T16" fmla="*/ 82 w 102"/>
                  <a:gd name="T17" fmla="*/ 0 h 57"/>
                  <a:gd name="T18" fmla="*/ 74 w 102"/>
                  <a:gd name="T19" fmla="*/ 2 h 57"/>
                  <a:gd name="T20" fmla="*/ 68 w 102"/>
                  <a:gd name="T21" fmla="*/ 0 h 57"/>
                  <a:gd name="T22" fmla="*/ 62 w 102"/>
                  <a:gd name="T23" fmla="*/ 10 h 57"/>
                  <a:gd name="T24" fmla="*/ 52 w 102"/>
                  <a:gd name="T25" fmla="*/ 8 h 57"/>
                  <a:gd name="T26" fmla="*/ 42 w 102"/>
                  <a:gd name="T27" fmla="*/ 12 h 57"/>
                  <a:gd name="T28" fmla="*/ 40 w 102"/>
                  <a:gd name="T29" fmla="*/ 18 h 57"/>
                  <a:gd name="T30" fmla="*/ 24 w 102"/>
                  <a:gd name="T31" fmla="*/ 18 h 57"/>
                  <a:gd name="T32" fmla="*/ 20 w 102"/>
                  <a:gd name="T33" fmla="*/ 12 h 57"/>
                  <a:gd name="T34" fmla="*/ 14 w 102"/>
                  <a:gd name="T35" fmla="*/ 12 h 57"/>
                  <a:gd name="T36" fmla="*/ 14 w 102"/>
                  <a:gd name="T37" fmla="*/ 18 h 57"/>
                  <a:gd name="T38" fmla="*/ 6 w 102"/>
                  <a:gd name="T39" fmla="*/ 22 h 57"/>
                  <a:gd name="T40" fmla="*/ 4 w 102"/>
                  <a:gd name="T41" fmla="*/ 30 h 57"/>
                  <a:gd name="T42" fmla="*/ 0 w 102"/>
                  <a:gd name="T43" fmla="*/ 34 h 57"/>
                  <a:gd name="T44" fmla="*/ 4 w 102"/>
                  <a:gd name="T45" fmla="*/ 40 h 57"/>
                  <a:gd name="T46" fmla="*/ 14 w 102"/>
                  <a:gd name="T47" fmla="*/ 47 h 57"/>
                  <a:gd name="T48" fmla="*/ 20 w 102"/>
                  <a:gd name="T49" fmla="*/ 55 h 57"/>
                  <a:gd name="T50" fmla="*/ 36 w 102"/>
                  <a:gd name="T51" fmla="*/ 57 h 57"/>
                  <a:gd name="T52" fmla="*/ 42 w 102"/>
                  <a:gd name="T53" fmla="*/ 55 h 57"/>
                  <a:gd name="T54" fmla="*/ 54 w 102"/>
                  <a:gd name="T55" fmla="*/ 49 h 57"/>
                  <a:gd name="T56" fmla="*/ 64 w 102"/>
                  <a:gd name="T57" fmla="*/ 4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2" h="57">
                    <a:moveTo>
                      <a:pt x="64" y="49"/>
                    </a:moveTo>
                    <a:lnTo>
                      <a:pt x="76" y="47"/>
                    </a:lnTo>
                    <a:lnTo>
                      <a:pt x="82" y="36"/>
                    </a:lnTo>
                    <a:lnTo>
                      <a:pt x="94" y="18"/>
                    </a:lnTo>
                    <a:lnTo>
                      <a:pt x="98" y="16"/>
                    </a:lnTo>
                    <a:lnTo>
                      <a:pt x="102" y="12"/>
                    </a:lnTo>
                    <a:lnTo>
                      <a:pt x="92" y="4"/>
                    </a:lnTo>
                    <a:lnTo>
                      <a:pt x="84" y="4"/>
                    </a:lnTo>
                    <a:lnTo>
                      <a:pt x="82" y="0"/>
                    </a:lnTo>
                    <a:lnTo>
                      <a:pt x="74" y="2"/>
                    </a:lnTo>
                    <a:lnTo>
                      <a:pt x="68" y="0"/>
                    </a:lnTo>
                    <a:lnTo>
                      <a:pt x="62" y="10"/>
                    </a:lnTo>
                    <a:lnTo>
                      <a:pt x="52" y="8"/>
                    </a:lnTo>
                    <a:lnTo>
                      <a:pt x="42" y="12"/>
                    </a:lnTo>
                    <a:lnTo>
                      <a:pt x="40" y="18"/>
                    </a:lnTo>
                    <a:lnTo>
                      <a:pt x="24" y="18"/>
                    </a:lnTo>
                    <a:lnTo>
                      <a:pt x="20" y="12"/>
                    </a:lnTo>
                    <a:lnTo>
                      <a:pt x="14" y="12"/>
                    </a:lnTo>
                    <a:lnTo>
                      <a:pt x="14" y="18"/>
                    </a:lnTo>
                    <a:lnTo>
                      <a:pt x="6" y="22"/>
                    </a:lnTo>
                    <a:lnTo>
                      <a:pt x="4" y="30"/>
                    </a:lnTo>
                    <a:lnTo>
                      <a:pt x="0" y="34"/>
                    </a:lnTo>
                    <a:lnTo>
                      <a:pt x="4" y="40"/>
                    </a:lnTo>
                    <a:lnTo>
                      <a:pt x="14" y="47"/>
                    </a:lnTo>
                    <a:lnTo>
                      <a:pt x="20" y="55"/>
                    </a:lnTo>
                    <a:lnTo>
                      <a:pt x="36" y="57"/>
                    </a:lnTo>
                    <a:lnTo>
                      <a:pt x="42" y="55"/>
                    </a:lnTo>
                    <a:lnTo>
                      <a:pt x="54" y="49"/>
                    </a:lnTo>
                    <a:lnTo>
                      <a:pt x="64" y="49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2" name="Freeform 79"/>
              <p:cNvSpPr>
                <a:spLocks/>
              </p:cNvSpPr>
              <p:nvPr/>
            </p:nvSpPr>
            <p:spPr bwMode="auto">
              <a:xfrm>
                <a:off x="4565193" y="1739262"/>
                <a:ext cx="46780" cy="28706"/>
              </a:xfrm>
              <a:custGeom>
                <a:avLst/>
                <a:gdLst>
                  <a:gd name="T0" fmla="*/ 38 w 44"/>
                  <a:gd name="T1" fmla="*/ 2 h 27"/>
                  <a:gd name="T2" fmla="*/ 36 w 44"/>
                  <a:gd name="T3" fmla="*/ 2 h 27"/>
                  <a:gd name="T4" fmla="*/ 22 w 44"/>
                  <a:gd name="T5" fmla="*/ 4 h 27"/>
                  <a:gd name="T6" fmla="*/ 16 w 44"/>
                  <a:gd name="T7" fmla="*/ 8 h 27"/>
                  <a:gd name="T8" fmla="*/ 4 w 44"/>
                  <a:gd name="T9" fmla="*/ 8 h 27"/>
                  <a:gd name="T10" fmla="*/ 0 w 44"/>
                  <a:gd name="T11" fmla="*/ 13 h 27"/>
                  <a:gd name="T12" fmla="*/ 4 w 44"/>
                  <a:gd name="T13" fmla="*/ 23 h 27"/>
                  <a:gd name="T14" fmla="*/ 4 w 44"/>
                  <a:gd name="T15" fmla="*/ 27 h 27"/>
                  <a:gd name="T16" fmla="*/ 14 w 44"/>
                  <a:gd name="T17" fmla="*/ 27 h 27"/>
                  <a:gd name="T18" fmla="*/ 20 w 44"/>
                  <a:gd name="T19" fmla="*/ 27 h 27"/>
                  <a:gd name="T20" fmla="*/ 28 w 44"/>
                  <a:gd name="T21" fmla="*/ 27 h 27"/>
                  <a:gd name="T22" fmla="*/ 28 w 44"/>
                  <a:gd name="T23" fmla="*/ 23 h 27"/>
                  <a:gd name="T24" fmla="*/ 34 w 44"/>
                  <a:gd name="T25" fmla="*/ 19 h 27"/>
                  <a:gd name="T26" fmla="*/ 32 w 44"/>
                  <a:gd name="T27" fmla="*/ 13 h 27"/>
                  <a:gd name="T28" fmla="*/ 42 w 44"/>
                  <a:gd name="T29" fmla="*/ 8 h 27"/>
                  <a:gd name="T30" fmla="*/ 44 w 44"/>
                  <a:gd name="T31" fmla="*/ 6 h 27"/>
                  <a:gd name="T32" fmla="*/ 40 w 44"/>
                  <a:gd name="T33" fmla="*/ 0 h 27"/>
                  <a:gd name="T34" fmla="*/ 38 w 44"/>
                  <a:gd name="T3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4" h="27">
                    <a:moveTo>
                      <a:pt x="38" y="2"/>
                    </a:moveTo>
                    <a:lnTo>
                      <a:pt x="36" y="2"/>
                    </a:lnTo>
                    <a:lnTo>
                      <a:pt x="22" y="4"/>
                    </a:lnTo>
                    <a:lnTo>
                      <a:pt x="16" y="8"/>
                    </a:lnTo>
                    <a:lnTo>
                      <a:pt x="4" y="8"/>
                    </a:lnTo>
                    <a:lnTo>
                      <a:pt x="0" y="13"/>
                    </a:lnTo>
                    <a:lnTo>
                      <a:pt x="4" y="23"/>
                    </a:lnTo>
                    <a:lnTo>
                      <a:pt x="4" y="27"/>
                    </a:lnTo>
                    <a:lnTo>
                      <a:pt x="14" y="27"/>
                    </a:lnTo>
                    <a:lnTo>
                      <a:pt x="20" y="27"/>
                    </a:lnTo>
                    <a:lnTo>
                      <a:pt x="28" y="27"/>
                    </a:lnTo>
                    <a:lnTo>
                      <a:pt x="28" y="23"/>
                    </a:lnTo>
                    <a:lnTo>
                      <a:pt x="34" y="19"/>
                    </a:lnTo>
                    <a:lnTo>
                      <a:pt x="32" y="13"/>
                    </a:lnTo>
                    <a:lnTo>
                      <a:pt x="42" y="8"/>
                    </a:lnTo>
                    <a:lnTo>
                      <a:pt x="44" y="6"/>
                    </a:lnTo>
                    <a:lnTo>
                      <a:pt x="40" y="0"/>
                    </a:lnTo>
                    <a:lnTo>
                      <a:pt x="38" y="2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3" name="Freeform 80"/>
              <p:cNvSpPr>
                <a:spLocks noEditPoints="1"/>
              </p:cNvSpPr>
              <p:nvPr/>
            </p:nvSpPr>
            <p:spPr bwMode="auto">
              <a:xfrm>
                <a:off x="4565193" y="1745640"/>
                <a:ext cx="93560" cy="83991"/>
              </a:xfrm>
              <a:custGeom>
                <a:avLst/>
                <a:gdLst>
                  <a:gd name="T0" fmla="*/ 22 w 88"/>
                  <a:gd name="T1" fmla="*/ 41 h 79"/>
                  <a:gd name="T2" fmla="*/ 28 w 88"/>
                  <a:gd name="T3" fmla="*/ 45 h 79"/>
                  <a:gd name="T4" fmla="*/ 26 w 88"/>
                  <a:gd name="T5" fmla="*/ 53 h 79"/>
                  <a:gd name="T6" fmla="*/ 22 w 88"/>
                  <a:gd name="T7" fmla="*/ 47 h 79"/>
                  <a:gd name="T8" fmla="*/ 22 w 88"/>
                  <a:gd name="T9" fmla="*/ 49 h 79"/>
                  <a:gd name="T10" fmla="*/ 16 w 88"/>
                  <a:gd name="T11" fmla="*/ 35 h 79"/>
                  <a:gd name="T12" fmla="*/ 12 w 88"/>
                  <a:gd name="T13" fmla="*/ 29 h 79"/>
                  <a:gd name="T14" fmla="*/ 16 w 88"/>
                  <a:gd name="T15" fmla="*/ 41 h 79"/>
                  <a:gd name="T16" fmla="*/ 20 w 88"/>
                  <a:gd name="T17" fmla="*/ 35 h 79"/>
                  <a:gd name="T18" fmla="*/ 22 w 88"/>
                  <a:gd name="T19" fmla="*/ 33 h 79"/>
                  <a:gd name="T20" fmla="*/ 16 w 88"/>
                  <a:gd name="T21" fmla="*/ 31 h 79"/>
                  <a:gd name="T22" fmla="*/ 50 w 88"/>
                  <a:gd name="T23" fmla="*/ 67 h 79"/>
                  <a:gd name="T24" fmla="*/ 50 w 88"/>
                  <a:gd name="T25" fmla="*/ 65 h 79"/>
                  <a:gd name="T26" fmla="*/ 46 w 88"/>
                  <a:gd name="T27" fmla="*/ 65 h 79"/>
                  <a:gd name="T28" fmla="*/ 50 w 88"/>
                  <a:gd name="T29" fmla="*/ 71 h 79"/>
                  <a:gd name="T30" fmla="*/ 58 w 88"/>
                  <a:gd name="T31" fmla="*/ 71 h 79"/>
                  <a:gd name="T32" fmla="*/ 54 w 88"/>
                  <a:gd name="T33" fmla="*/ 69 h 79"/>
                  <a:gd name="T34" fmla="*/ 50 w 88"/>
                  <a:gd name="T35" fmla="*/ 71 h 79"/>
                  <a:gd name="T36" fmla="*/ 56 w 88"/>
                  <a:gd name="T37" fmla="*/ 75 h 79"/>
                  <a:gd name="T38" fmla="*/ 62 w 88"/>
                  <a:gd name="T39" fmla="*/ 75 h 79"/>
                  <a:gd name="T40" fmla="*/ 74 w 88"/>
                  <a:gd name="T41" fmla="*/ 75 h 79"/>
                  <a:gd name="T42" fmla="*/ 68 w 88"/>
                  <a:gd name="T43" fmla="*/ 73 h 79"/>
                  <a:gd name="T44" fmla="*/ 62 w 88"/>
                  <a:gd name="T45" fmla="*/ 73 h 79"/>
                  <a:gd name="T46" fmla="*/ 74 w 88"/>
                  <a:gd name="T47" fmla="*/ 77 h 79"/>
                  <a:gd name="T48" fmla="*/ 78 w 88"/>
                  <a:gd name="T49" fmla="*/ 75 h 79"/>
                  <a:gd name="T50" fmla="*/ 56 w 88"/>
                  <a:gd name="T51" fmla="*/ 59 h 79"/>
                  <a:gd name="T52" fmla="*/ 38 w 88"/>
                  <a:gd name="T53" fmla="*/ 35 h 79"/>
                  <a:gd name="T54" fmla="*/ 36 w 88"/>
                  <a:gd name="T55" fmla="*/ 27 h 79"/>
                  <a:gd name="T56" fmla="*/ 42 w 88"/>
                  <a:gd name="T57" fmla="*/ 31 h 79"/>
                  <a:gd name="T58" fmla="*/ 54 w 88"/>
                  <a:gd name="T59" fmla="*/ 27 h 79"/>
                  <a:gd name="T60" fmla="*/ 66 w 88"/>
                  <a:gd name="T61" fmla="*/ 29 h 79"/>
                  <a:gd name="T62" fmla="*/ 80 w 88"/>
                  <a:gd name="T63" fmla="*/ 31 h 79"/>
                  <a:gd name="T64" fmla="*/ 88 w 88"/>
                  <a:gd name="T65" fmla="*/ 25 h 79"/>
                  <a:gd name="T66" fmla="*/ 76 w 88"/>
                  <a:gd name="T67" fmla="*/ 17 h 79"/>
                  <a:gd name="T68" fmla="*/ 54 w 88"/>
                  <a:gd name="T69" fmla="*/ 7 h 79"/>
                  <a:gd name="T70" fmla="*/ 42 w 88"/>
                  <a:gd name="T71" fmla="*/ 2 h 79"/>
                  <a:gd name="T72" fmla="*/ 34 w 88"/>
                  <a:gd name="T73" fmla="*/ 13 h 79"/>
                  <a:gd name="T74" fmla="*/ 28 w 88"/>
                  <a:gd name="T75" fmla="*/ 21 h 79"/>
                  <a:gd name="T76" fmla="*/ 14 w 88"/>
                  <a:gd name="T77" fmla="*/ 21 h 79"/>
                  <a:gd name="T78" fmla="*/ 2 w 88"/>
                  <a:gd name="T79" fmla="*/ 21 h 79"/>
                  <a:gd name="T80" fmla="*/ 0 w 88"/>
                  <a:gd name="T81" fmla="*/ 27 h 79"/>
                  <a:gd name="T82" fmla="*/ 4 w 88"/>
                  <a:gd name="T83" fmla="*/ 35 h 79"/>
                  <a:gd name="T84" fmla="*/ 8 w 88"/>
                  <a:gd name="T85" fmla="*/ 33 h 79"/>
                  <a:gd name="T86" fmla="*/ 12 w 88"/>
                  <a:gd name="T87" fmla="*/ 25 h 79"/>
                  <a:gd name="T88" fmla="*/ 16 w 88"/>
                  <a:gd name="T89" fmla="*/ 27 h 79"/>
                  <a:gd name="T90" fmla="*/ 24 w 88"/>
                  <a:gd name="T91" fmla="*/ 31 h 79"/>
                  <a:gd name="T92" fmla="*/ 28 w 88"/>
                  <a:gd name="T93" fmla="*/ 41 h 79"/>
                  <a:gd name="T94" fmla="*/ 28 w 88"/>
                  <a:gd name="T95" fmla="*/ 47 h 79"/>
                  <a:gd name="T96" fmla="*/ 40 w 88"/>
                  <a:gd name="T97" fmla="*/ 59 h 79"/>
                  <a:gd name="T98" fmla="*/ 48 w 88"/>
                  <a:gd name="T99" fmla="*/ 61 h 79"/>
                  <a:gd name="T100" fmla="*/ 58 w 88"/>
                  <a:gd name="T101" fmla="*/ 67 h 79"/>
                  <a:gd name="T102" fmla="*/ 64 w 88"/>
                  <a:gd name="T103" fmla="*/ 69 h 79"/>
                  <a:gd name="T104" fmla="*/ 56 w 88"/>
                  <a:gd name="T105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8" h="79">
                    <a:moveTo>
                      <a:pt x="22" y="43"/>
                    </a:moveTo>
                    <a:lnTo>
                      <a:pt x="22" y="41"/>
                    </a:lnTo>
                    <a:lnTo>
                      <a:pt x="24" y="41"/>
                    </a:lnTo>
                    <a:lnTo>
                      <a:pt x="28" y="45"/>
                    </a:lnTo>
                    <a:lnTo>
                      <a:pt x="22" y="43"/>
                    </a:lnTo>
                    <a:close/>
                    <a:moveTo>
                      <a:pt x="26" y="53"/>
                    </a:moveTo>
                    <a:lnTo>
                      <a:pt x="28" y="53"/>
                    </a:lnTo>
                    <a:lnTo>
                      <a:pt x="22" y="47"/>
                    </a:lnTo>
                    <a:lnTo>
                      <a:pt x="22" y="47"/>
                    </a:lnTo>
                    <a:lnTo>
                      <a:pt x="22" y="49"/>
                    </a:lnTo>
                    <a:lnTo>
                      <a:pt x="26" y="53"/>
                    </a:lnTo>
                    <a:close/>
                    <a:moveTo>
                      <a:pt x="16" y="35"/>
                    </a:moveTo>
                    <a:lnTo>
                      <a:pt x="14" y="29"/>
                    </a:lnTo>
                    <a:lnTo>
                      <a:pt x="12" y="29"/>
                    </a:lnTo>
                    <a:lnTo>
                      <a:pt x="12" y="37"/>
                    </a:lnTo>
                    <a:lnTo>
                      <a:pt x="16" y="41"/>
                    </a:lnTo>
                    <a:lnTo>
                      <a:pt x="16" y="35"/>
                    </a:lnTo>
                    <a:close/>
                    <a:moveTo>
                      <a:pt x="20" y="35"/>
                    </a:moveTo>
                    <a:lnTo>
                      <a:pt x="24" y="37"/>
                    </a:lnTo>
                    <a:lnTo>
                      <a:pt x="22" y="33"/>
                    </a:lnTo>
                    <a:lnTo>
                      <a:pt x="18" y="29"/>
                    </a:lnTo>
                    <a:lnTo>
                      <a:pt x="16" y="31"/>
                    </a:lnTo>
                    <a:lnTo>
                      <a:pt x="20" y="35"/>
                    </a:lnTo>
                    <a:close/>
                    <a:moveTo>
                      <a:pt x="50" y="67"/>
                    </a:moveTo>
                    <a:lnTo>
                      <a:pt x="52" y="65"/>
                    </a:lnTo>
                    <a:lnTo>
                      <a:pt x="50" y="65"/>
                    </a:lnTo>
                    <a:lnTo>
                      <a:pt x="48" y="65"/>
                    </a:lnTo>
                    <a:lnTo>
                      <a:pt x="46" y="65"/>
                    </a:lnTo>
                    <a:lnTo>
                      <a:pt x="50" y="67"/>
                    </a:lnTo>
                    <a:close/>
                    <a:moveTo>
                      <a:pt x="50" y="71"/>
                    </a:moveTo>
                    <a:lnTo>
                      <a:pt x="54" y="71"/>
                    </a:lnTo>
                    <a:lnTo>
                      <a:pt x="58" y="71"/>
                    </a:lnTo>
                    <a:lnTo>
                      <a:pt x="58" y="69"/>
                    </a:lnTo>
                    <a:lnTo>
                      <a:pt x="54" y="69"/>
                    </a:lnTo>
                    <a:lnTo>
                      <a:pt x="48" y="69"/>
                    </a:lnTo>
                    <a:lnTo>
                      <a:pt x="50" y="71"/>
                    </a:lnTo>
                    <a:close/>
                    <a:moveTo>
                      <a:pt x="60" y="75"/>
                    </a:moveTo>
                    <a:lnTo>
                      <a:pt x="56" y="75"/>
                    </a:lnTo>
                    <a:lnTo>
                      <a:pt x="60" y="75"/>
                    </a:lnTo>
                    <a:lnTo>
                      <a:pt x="62" y="75"/>
                    </a:lnTo>
                    <a:lnTo>
                      <a:pt x="60" y="75"/>
                    </a:lnTo>
                    <a:close/>
                    <a:moveTo>
                      <a:pt x="74" y="75"/>
                    </a:moveTo>
                    <a:lnTo>
                      <a:pt x="64" y="69"/>
                    </a:lnTo>
                    <a:lnTo>
                      <a:pt x="68" y="73"/>
                    </a:lnTo>
                    <a:lnTo>
                      <a:pt x="62" y="71"/>
                    </a:lnTo>
                    <a:lnTo>
                      <a:pt x="62" y="73"/>
                    </a:lnTo>
                    <a:lnTo>
                      <a:pt x="70" y="75"/>
                    </a:lnTo>
                    <a:lnTo>
                      <a:pt x="74" y="77"/>
                    </a:lnTo>
                    <a:lnTo>
                      <a:pt x="78" y="79"/>
                    </a:lnTo>
                    <a:lnTo>
                      <a:pt x="78" y="75"/>
                    </a:lnTo>
                    <a:lnTo>
                      <a:pt x="74" y="75"/>
                    </a:lnTo>
                    <a:close/>
                    <a:moveTo>
                      <a:pt x="56" y="59"/>
                    </a:moveTo>
                    <a:lnTo>
                      <a:pt x="40" y="43"/>
                    </a:lnTo>
                    <a:lnTo>
                      <a:pt x="38" y="35"/>
                    </a:lnTo>
                    <a:lnTo>
                      <a:pt x="36" y="33"/>
                    </a:lnTo>
                    <a:lnTo>
                      <a:pt x="36" y="27"/>
                    </a:lnTo>
                    <a:lnTo>
                      <a:pt x="38" y="27"/>
                    </a:lnTo>
                    <a:lnTo>
                      <a:pt x="42" y="31"/>
                    </a:lnTo>
                    <a:lnTo>
                      <a:pt x="48" y="27"/>
                    </a:lnTo>
                    <a:lnTo>
                      <a:pt x="54" y="27"/>
                    </a:lnTo>
                    <a:lnTo>
                      <a:pt x="58" y="29"/>
                    </a:lnTo>
                    <a:lnTo>
                      <a:pt x="66" y="29"/>
                    </a:lnTo>
                    <a:lnTo>
                      <a:pt x="74" y="29"/>
                    </a:lnTo>
                    <a:lnTo>
                      <a:pt x="80" y="31"/>
                    </a:lnTo>
                    <a:lnTo>
                      <a:pt x="88" y="31"/>
                    </a:lnTo>
                    <a:lnTo>
                      <a:pt x="88" y="25"/>
                    </a:lnTo>
                    <a:lnTo>
                      <a:pt x="82" y="15"/>
                    </a:lnTo>
                    <a:lnTo>
                      <a:pt x="76" y="17"/>
                    </a:lnTo>
                    <a:lnTo>
                      <a:pt x="60" y="15"/>
                    </a:lnTo>
                    <a:lnTo>
                      <a:pt x="54" y="7"/>
                    </a:lnTo>
                    <a:lnTo>
                      <a:pt x="44" y="0"/>
                    </a:lnTo>
                    <a:lnTo>
                      <a:pt x="42" y="2"/>
                    </a:lnTo>
                    <a:lnTo>
                      <a:pt x="32" y="7"/>
                    </a:lnTo>
                    <a:lnTo>
                      <a:pt x="34" y="13"/>
                    </a:lnTo>
                    <a:lnTo>
                      <a:pt x="28" y="17"/>
                    </a:lnTo>
                    <a:lnTo>
                      <a:pt x="28" y="21"/>
                    </a:lnTo>
                    <a:lnTo>
                      <a:pt x="20" y="21"/>
                    </a:lnTo>
                    <a:lnTo>
                      <a:pt x="14" y="21"/>
                    </a:lnTo>
                    <a:lnTo>
                      <a:pt x="4" y="21"/>
                    </a:lnTo>
                    <a:lnTo>
                      <a:pt x="2" y="21"/>
                    </a:lnTo>
                    <a:lnTo>
                      <a:pt x="0" y="23"/>
                    </a:lnTo>
                    <a:lnTo>
                      <a:pt x="0" y="27"/>
                    </a:lnTo>
                    <a:lnTo>
                      <a:pt x="2" y="31"/>
                    </a:lnTo>
                    <a:lnTo>
                      <a:pt x="4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10" y="31"/>
                    </a:lnTo>
                    <a:lnTo>
                      <a:pt x="12" y="25"/>
                    </a:lnTo>
                    <a:lnTo>
                      <a:pt x="14" y="25"/>
                    </a:lnTo>
                    <a:lnTo>
                      <a:pt x="16" y="27"/>
                    </a:lnTo>
                    <a:lnTo>
                      <a:pt x="20" y="29"/>
                    </a:lnTo>
                    <a:lnTo>
                      <a:pt x="24" y="31"/>
                    </a:lnTo>
                    <a:lnTo>
                      <a:pt x="26" y="35"/>
                    </a:lnTo>
                    <a:lnTo>
                      <a:pt x="28" y="41"/>
                    </a:lnTo>
                    <a:lnTo>
                      <a:pt x="30" y="45"/>
                    </a:lnTo>
                    <a:lnTo>
                      <a:pt x="28" y="47"/>
                    </a:lnTo>
                    <a:lnTo>
                      <a:pt x="34" y="53"/>
                    </a:lnTo>
                    <a:lnTo>
                      <a:pt x="40" y="59"/>
                    </a:lnTo>
                    <a:lnTo>
                      <a:pt x="44" y="63"/>
                    </a:lnTo>
                    <a:lnTo>
                      <a:pt x="48" y="61"/>
                    </a:lnTo>
                    <a:lnTo>
                      <a:pt x="52" y="63"/>
                    </a:lnTo>
                    <a:lnTo>
                      <a:pt x="58" y="67"/>
                    </a:lnTo>
                    <a:lnTo>
                      <a:pt x="60" y="69"/>
                    </a:lnTo>
                    <a:lnTo>
                      <a:pt x="64" y="69"/>
                    </a:lnTo>
                    <a:lnTo>
                      <a:pt x="62" y="63"/>
                    </a:lnTo>
                    <a:lnTo>
                      <a:pt x="56" y="59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4" name="Freeform 81"/>
              <p:cNvSpPr>
                <a:spLocks/>
              </p:cNvSpPr>
              <p:nvPr/>
            </p:nvSpPr>
            <p:spPr bwMode="auto">
              <a:xfrm>
                <a:off x="4603468" y="1774347"/>
                <a:ext cx="61664" cy="51033"/>
              </a:xfrm>
              <a:custGeom>
                <a:avLst/>
                <a:gdLst>
                  <a:gd name="T0" fmla="*/ 42 w 58"/>
                  <a:gd name="T1" fmla="*/ 48 h 48"/>
                  <a:gd name="T2" fmla="*/ 48 w 58"/>
                  <a:gd name="T3" fmla="*/ 40 h 48"/>
                  <a:gd name="T4" fmla="*/ 52 w 58"/>
                  <a:gd name="T5" fmla="*/ 38 h 48"/>
                  <a:gd name="T6" fmla="*/ 52 w 58"/>
                  <a:gd name="T7" fmla="*/ 34 h 48"/>
                  <a:gd name="T8" fmla="*/ 56 w 58"/>
                  <a:gd name="T9" fmla="*/ 32 h 48"/>
                  <a:gd name="T10" fmla="*/ 58 w 58"/>
                  <a:gd name="T11" fmla="*/ 24 h 48"/>
                  <a:gd name="T12" fmla="*/ 54 w 58"/>
                  <a:gd name="T13" fmla="*/ 14 h 48"/>
                  <a:gd name="T14" fmla="*/ 52 w 58"/>
                  <a:gd name="T15" fmla="*/ 4 h 48"/>
                  <a:gd name="T16" fmla="*/ 44 w 58"/>
                  <a:gd name="T17" fmla="*/ 4 h 48"/>
                  <a:gd name="T18" fmla="*/ 38 w 58"/>
                  <a:gd name="T19" fmla="*/ 2 h 48"/>
                  <a:gd name="T20" fmla="*/ 30 w 58"/>
                  <a:gd name="T21" fmla="*/ 2 h 48"/>
                  <a:gd name="T22" fmla="*/ 22 w 58"/>
                  <a:gd name="T23" fmla="*/ 2 h 48"/>
                  <a:gd name="T24" fmla="*/ 18 w 58"/>
                  <a:gd name="T25" fmla="*/ 0 h 48"/>
                  <a:gd name="T26" fmla="*/ 12 w 58"/>
                  <a:gd name="T27" fmla="*/ 0 h 48"/>
                  <a:gd name="T28" fmla="*/ 6 w 58"/>
                  <a:gd name="T29" fmla="*/ 4 h 48"/>
                  <a:gd name="T30" fmla="*/ 2 w 58"/>
                  <a:gd name="T31" fmla="*/ 0 h 48"/>
                  <a:gd name="T32" fmla="*/ 0 w 58"/>
                  <a:gd name="T33" fmla="*/ 0 h 48"/>
                  <a:gd name="T34" fmla="*/ 0 w 58"/>
                  <a:gd name="T35" fmla="*/ 6 h 48"/>
                  <a:gd name="T36" fmla="*/ 2 w 58"/>
                  <a:gd name="T37" fmla="*/ 8 h 48"/>
                  <a:gd name="T38" fmla="*/ 4 w 58"/>
                  <a:gd name="T39" fmla="*/ 16 h 48"/>
                  <a:gd name="T40" fmla="*/ 20 w 58"/>
                  <a:gd name="T41" fmla="*/ 32 h 48"/>
                  <a:gd name="T42" fmla="*/ 26 w 58"/>
                  <a:gd name="T43" fmla="*/ 36 h 48"/>
                  <a:gd name="T44" fmla="*/ 28 w 58"/>
                  <a:gd name="T45" fmla="*/ 42 h 48"/>
                  <a:gd name="T46" fmla="*/ 38 w 58"/>
                  <a:gd name="T47" fmla="*/ 48 h 48"/>
                  <a:gd name="T48" fmla="*/ 42 w 58"/>
                  <a:gd name="T4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8" h="48">
                    <a:moveTo>
                      <a:pt x="42" y="48"/>
                    </a:moveTo>
                    <a:lnTo>
                      <a:pt x="48" y="40"/>
                    </a:lnTo>
                    <a:lnTo>
                      <a:pt x="52" y="38"/>
                    </a:lnTo>
                    <a:lnTo>
                      <a:pt x="52" y="34"/>
                    </a:lnTo>
                    <a:lnTo>
                      <a:pt x="56" y="32"/>
                    </a:lnTo>
                    <a:lnTo>
                      <a:pt x="58" y="24"/>
                    </a:lnTo>
                    <a:lnTo>
                      <a:pt x="54" y="14"/>
                    </a:lnTo>
                    <a:lnTo>
                      <a:pt x="52" y="4"/>
                    </a:lnTo>
                    <a:lnTo>
                      <a:pt x="44" y="4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2"/>
                    </a:lnTo>
                    <a:lnTo>
                      <a:pt x="18" y="0"/>
                    </a:lnTo>
                    <a:lnTo>
                      <a:pt x="12" y="0"/>
                    </a:lnTo>
                    <a:lnTo>
                      <a:pt x="6" y="4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16"/>
                    </a:lnTo>
                    <a:lnTo>
                      <a:pt x="20" y="32"/>
                    </a:lnTo>
                    <a:lnTo>
                      <a:pt x="26" y="36"/>
                    </a:lnTo>
                    <a:lnTo>
                      <a:pt x="28" y="42"/>
                    </a:lnTo>
                    <a:lnTo>
                      <a:pt x="38" y="48"/>
                    </a:lnTo>
                    <a:lnTo>
                      <a:pt x="42" y="4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5" name="Freeform 82"/>
              <p:cNvSpPr>
                <a:spLocks/>
              </p:cNvSpPr>
              <p:nvPr/>
            </p:nvSpPr>
            <p:spPr bwMode="auto">
              <a:xfrm>
                <a:off x="4648122" y="1808369"/>
                <a:ext cx="31895" cy="31895"/>
              </a:xfrm>
              <a:custGeom>
                <a:avLst/>
                <a:gdLst>
                  <a:gd name="T0" fmla="*/ 20 w 30"/>
                  <a:gd name="T1" fmla="*/ 18 h 30"/>
                  <a:gd name="T2" fmla="*/ 24 w 30"/>
                  <a:gd name="T3" fmla="*/ 20 h 30"/>
                  <a:gd name="T4" fmla="*/ 30 w 30"/>
                  <a:gd name="T5" fmla="*/ 20 h 30"/>
                  <a:gd name="T6" fmla="*/ 30 w 30"/>
                  <a:gd name="T7" fmla="*/ 16 h 30"/>
                  <a:gd name="T8" fmla="*/ 24 w 30"/>
                  <a:gd name="T9" fmla="*/ 6 h 30"/>
                  <a:gd name="T10" fmla="*/ 14 w 30"/>
                  <a:gd name="T11" fmla="*/ 0 h 30"/>
                  <a:gd name="T12" fmla="*/ 10 w 30"/>
                  <a:gd name="T13" fmla="*/ 2 h 30"/>
                  <a:gd name="T14" fmla="*/ 10 w 30"/>
                  <a:gd name="T15" fmla="*/ 6 h 30"/>
                  <a:gd name="T16" fmla="*/ 6 w 30"/>
                  <a:gd name="T17" fmla="*/ 8 h 30"/>
                  <a:gd name="T18" fmla="*/ 0 w 30"/>
                  <a:gd name="T19" fmla="*/ 16 h 30"/>
                  <a:gd name="T20" fmla="*/ 0 w 30"/>
                  <a:gd name="T21" fmla="*/ 20 h 30"/>
                  <a:gd name="T22" fmla="*/ 8 w 30"/>
                  <a:gd name="T23" fmla="*/ 24 h 30"/>
                  <a:gd name="T24" fmla="*/ 14 w 30"/>
                  <a:gd name="T25" fmla="*/ 30 h 30"/>
                  <a:gd name="T26" fmla="*/ 16 w 30"/>
                  <a:gd name="T27" fmla="*/ 26 h 30"/>
                  <a:gd name="T28" fmla="*/ 20 w 30"/>
                  <a:gd name="T29" fmla="*/ 1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0" h="30">
                    <a:moveTo>
                      <a:pt x="20" y="18"/>
                    </a:moveTo>
                    <a:lnTo>
                      <a:pt x="24" y="20"/>
                    </a:lnTo>
                    <a:lnTo>
                      <a:pt x="30" y="20"/>
                    </a:lnTo>
                    <a:lnTo>
                      <a:pt x="30" y="16"/>
                    </a:lnTo>
                    <a:lnTo>
                      <a:pt x="24" y="6"/>
                    </a:lnTo>
                    <a:lnTo>
                      <a:pt x="14" y="0"/>
                    </a:lnTo>
                    <a:lnTo>
                      <a:pt x="10" y="2"/>
                    </a:lnTo>
                    <a:lnTo>
                      <a:pt x="10" y="6"/>
                    </a:lnTo>
                    <a:lnTo>
                      <a:pt x="6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8" y="24"/>
                    </a:lnTo>
                    <a:lnTo>
                      <a:pt x="14" y="30"/>
                    </a:lnTo>
                    <a:lnTo>
                      <a:pt x="16" y="26"/>
                    </a:lnTo>
                    <a:lnTo>
                      <a:pt x="20" y="1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6" name="Freeform 83"/>
              <p:cNvSpPr>
                <a:spLocks/>
              </p:cNvSpPr>
              <p:nvPr/>
            </p:nvSpPr>
            <p:spPr bwMode="auto">
              <a:xfrm>
                <a:off x="4663006" y="1827506"/>
                <a:ext cx="27642" cy="61664"/>
              </a:xfrm>
              <a:custGeom>
                <a:avLst/>
                <a:gdLst>
                  <a:gd name="T0" fmla="*/ 20 w 26"/>
                  <a:gd name="T1" fmla="*/ 52 h 58"/>
                  <a:gd name="T2" fmla="*/ 26 w 26"/>
                  <a:gd name="T3" fmla="*/ 46 h 58"/>
                  <a:gd name="T4" fmla="*/ 26 w 26"/>
                  <a:gd name="T5" fmla="*/ 36 h 58"/>
                  <a:gd name="T6" fmla="*/ 20 w 26"/>
                  <a:gd name="T7" fmla="*/ 28 h 58"/>
                  <a:gd name="T8" fmla="*/ 20 w 26"/>
                  <a:gd name="T9" fmla="*/ 22 h 58"/>
                  <a:gd name="T10" fmla="*/ 22 w 26"/>
                  <a:gd name="T11" fmla="*/ 12 h 58"/>
                  <a:gd name="T12" fmla="*/ 16 w 26"/>
                  <a:gd name="T13" fmla="*/ 2 h 58"/>
                  <a:gd name="T14" fmla="*/ 10 w 26"/>
                  <a:gd name="T15" fmla="*/ 2 h 58"/>
                  <a:gd name="T16" fmla="*/ 6 w 26"/>
                  <a:gd name="T17" fmla="*/ 0 h 58"/>
                  <a:gd name="T18" fmla="*/ 2 w 26"/>
                  <a:gd name="T19" fmla="*/ 8 h 58"/>
                  <a:gd name="T20" fmla="*/ 0 w 26"/>
                  <a:gd name="T21" fmla="*/ 12 h 58"/>
                  <a:gd name="T22" fmla="*/ 2 w 26"/>
                  <a:gd name="T23" fmla="*/ 20 h 58"/>
                  <a:gd name="T24" fmla="*/ 4 w 26"/>
                  <a:gd name="T25" fmla="*/ 32 h 58"/>
                  <a:gd name="T26" fmla="*/ 2 w 26"/>
                  <a:gd name="T27" fmla="*/ 40 h 58"/>
                  <a:gd name="T28" fmla="*/ 8 w 26"/>
                  <a:gd name="T29" fmla="*/ 50 h 58"/>
                  <a:gd name="T30" fmla="*/ 14 w 26"/>
                  <a:gd name="T31" fmla="*/ 56 h 58"/>
                  <a:gd name="T32" fmla="*/ 16 w 26"/>
                  <a:gd name="T33" fmla="*/ 58 h 58"/>
                  <a:gd name="T34" fmla="*/ 20 w 26"/>
                  <a:gd name="T35" fmla="*/ 58 h 58"/>
                  <a:gd name="T36" fmla="*/ 20 w 26"/>
                  <a:gd name="T37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58">
                    <a:moveTo>
                      <a:pt x="20" y="52"/>
                    </a:moveTo>
                    <a:lnTo>
                      <a:pt x="26" y="46"/>
                    </a:lnTo>
                    <a:lnTo>
                      <a:pt x="26" y="36"/>
                    </a:lnTo>
                    <a:lnTo>
                      <a:pt x="20" y="28"/>
                    </a:lnTo>
                    <a:lnTo>
                      <a:pt x="20" y="22"/>
                    </a:lnTo>
                    <a:lnTo>
                      <a:pt x="22" y="12"/>
                    </a:lnTo>
                    <a:lnTo>
                      <a:pt x="16" y="2"/>
                    </a:lnTo>
                    <a:lnTo>
                      <a:pt x="10" y="2"/>
                    </a:lnTo>
                    <a:lnTo>
                      <a:pt x="6" y="0"/>
                    </a:lnTo>
                    <a:lnTo>
                      <a:pt x="2" y="8"/>
                    </a:lnTo>
                    <a:lnTo>
                      <a:pt x="0" y="12"/>
                    </a:lnTo>
                    <a:lnTo>
                      <a:pt x="2" y="20"/>
                    </a:lnTo>
                    <a:lnTo>
                      <a:pt x="4" y="32"/>
                    </a:lnTo>
                    <a:lnTo>
                      <a:pt x="2" y="40"/>
                    </a:lnTo>
                    <a:lnTo>
                      <a:pt x="8" y="50"/>
                    </a:lnTo>
                    <a:lnTo>
                      <a:pt x="14" y="56"/>
                    </a:lnTo>
                    <a:lnTo>
                      <a:pt x="16" y="58"/>
                    </a:lnTo>
                    <a:lnTo>
                      <a:pt x="20" y="58"/>
                    </a:lnTo>
                    <a:lnTo>
                      <a:pt x="20" y="52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7" name="Freeform 84"/>
              <p:cNvSpPr>
                <a:spLocks/>
              </p:cNvSpPr>
              <p:nvPr/>
            </p:nvSpPr>
            <p:spPr bwMode="auto">
              <a:xfrm>
                <a:off x="4684269" y="1833884"/>
                <a:ext cx="42528" cy="31895"/>
              </a:xfrm>
              <a:custGeom>
                <a:avLst/>
                <a:gdLst>
                  <a:gd name="T0" fmla="*/ 30 w 40"/>
                  <a:gd name="T1" fmla="*/ 0 h 30"/>
                  <a:gd name="T2" fmla="*/ 20 w 40"/>
                  <a:gd name="T3" fmla="*/ 0 h 30"/>
                  <a:gd name="T4" fmla="*/ 12 w 40"/>
                  <a:gd name="T5" fmla="*/ 4 h 30"/>
                  <a:gd name="T6" fmla="*/ 8 w 40"/>
                  <a:gd name="T7" fmla="*/ 4 h 30"/>
                  <a:gd name="T8" fmla="*/ 2 w 40"/>
                  <a:gd name="T9" fmla="*/ 6 h 30"/>
                  <a:gd name="T10" fmla="*/ 0 w 40"/>
                  <a:gd name="T11" fmla="*/ 16 h 30"/>
                  <a:gd name="T12" fmla="*/ 0 w 40"/>
                  <a:gd name="T13" fmla="*/ 22 h 30"/>
                  <a:gd name="T14" fmla="*/ 6 w 40"/>
                  <a:gd name="T15" fmla="*/ 30 h 30"/>
                  <a:gd name="T16" fmla="*/ 10 w 40"/>
                  <a:gd name="T17" fmla="*/ 26 h 30"/>
                  <a:gd name="T18" fmla="*/ 22 w 40"/>
                  <a:gd name="T19" fmla="*/ 26 h 30"/>
                  <a:gd name="T20" fmla="*/ 40 w 40"/>
                  <a:gd name="T21" fmla="*/ 18 h 30"/>
                  <a:gd name="T22" fmla="*/ 38 w 40"/>
                  <a:gd name="T23" fmla="*/ 6 h 30"/>
                  <a:gd name="T24" fmla="*/ 30 w 40"/>
                  <a:gd name="T2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30">
                    <a:moveTo>
                      <a:pt x="30" y="0"/>
                    </a:moveTo>
                    <a:lnTo>
                      <a:pt x="20" y="0"/>
                    </a:lnTo>
                    <a:lnTo>
                      <a:pt x="12" y="4"/>
                    </a:lnTo>
                    <a:lnTo>
                      <a:pt x="8" y="4"/>
                    </a:lnTo>
                    <a:lnTo>
                      <a:pt x="2" y="6"/>
                    </a:lnTo>
                    <a:lnTo>
                      <a:pt x="0" y="16"/>
                    </a:lnTo>
                    <a:lnTo>
                      <a:pt x="0" y="22"/>
                    </a:lnTo>
                    <a:lnTo>
                      <a:pt x="6" y="30"/>
                    </a:lnTo>
                    <a:lnTo>
                      <a:pt x="10" y="26"/>
                    </a:lnTo>
                    <a:lnTo>
                      <a:pt x="22" y="26"/>
                    </a:lnTo>
                    <a:lnTo>
                      <a:pt x="40" y="18"/>
                    </a:lnTo>
                    <a:lnTo>
                      <a:pt x="38" y="6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8" name="Freeform 85"/>
              <p:cNvSpPr>
                <a:spLocks/>
              </p:cNvSpPr>
              <p:nvPr/>
            </p:nvSpPr>
            <p:spPr bwMode="auto">
              <a:xfrm>
                <a:off x="4711913" y="1793484"/>
                <a:ext cx="102065" cy="61664"/>
              </a:xfrm>
              <a:custGeom>
                <a:avLst/>
                <a:gdLst>
                  <a:gd name="T0" fmla="*/ 74 w 96"/>
                  <a:gd name="T1" fmla="*/ 2 h 58"/>
                  <a:gd name="T2" fmla="*/ 64 w 96"/>
                  <a:gd name="T3" fmla="*/ 4 h 58"/>
                  <a:gd name="T4" fmla="*/ 52 w 96"/>
                  <a:gd name="T5" fmla="*/ 8 h 58"/>
                  <a:gd name="T6" fmla="*/ 36 w 96"/>
                  <a:gd name="T7" fmla="*/ 8 h 58"/>
                  <a:gd name="T8" fmla="*/ 24 w 96"/>
                  <a:gd name="T9" fmla="*/ 8 h 58"/>
                  <a:gd name="T10" fmla="*/ 8 w 96"/>
                  <a:gd name="T11" fmla="*/ 8 h 58"/>
                  <a:gd name="T12" fmla="*/ 4 w 96"/>
                  <a:gd name="T13" fmla="*/ 6 h 58"/>
                  <a:gd name="T14" fmla="*/ 4 w 96"/>
                  <a:gd name="T15" fmla="*/ 0 h 58"/>
                  <a:gd name="T16" fmla="*/ 0 w 96"/>
                  <a:gd name="T17" fmla="*/ 4 h 58"/>
                  <a:gd name="T18" fmla="*/ 0 w 96"/>
                  <a:gd name="T19" fmla="*/ 16 h 58"/>
                  <a:gd name="T20" fmla="*/ 10 w 96"/>
                  <a:gd name="T21" fmla="*/ 22 h 58"/>
                  <a:gd name="T22" fmla="*/ 8 w 96"/>
                  <a:gd name="T23" fmla="*/ 26 h 58"/>
                  <a:gd name="T24" fmla="*/ 4 w 96"/>
                  <a:gd name="T25" fmla="*/ 28 h 58"/>
                  <a:gd name="T26" fmla="*/ 4 w 96"/>
                  <a:gd name="T27" fmla="*/ 38 h 58"/>
                  <a:gd name="T28" fmla="*/ 12 w 96"/>
                  <a:gd name="T29" fmla="*/ 44 h 58"/>
                  <a:gd name="T30" fmla="*/ 14 w 96"/>
                  <a:gd name="T31" fmla="*/ 56 h 58"/>
                  <a:gd name="T32" fmla="*/ 30 w 96"/>
                  <a:gd name="T33" fmla="*/ 52 h 58"/>
                  <a:gd name="T34" fmla="*/ 36 w 96"/>
                  <a:gd name="T35" fmla="*/ 52 h 58"/>
                  <a:gd name="T36" fmla="*/ 52 w 96"/>
                  <a:gd name="T37" fmla="*/ 58 h 58"/>
                  <a:gd name="T38" fmla="*/ 64 w 96"/>
                  <a:gd name="T39" fmla="*/ 52 h 58"/>
                  <a:gd name="T40" fmla="*/ 64 w 96"/>
                  <a:gd name="T41" fmla="*/ 50 h 58"/>
                  <a:gd name="T42" fmla="*/ 66 w 96"/>
                  <a:gd name="T43" fmla="*/ 46 h 58"/>
                  <a:gd name="T44" fmla="*/ 74 w 96"/>
                  <a:gd name="T45" fmla="*/ 46 h 58"/>
                  <a:gd name="T46" fmla="*/ 82 w 96"/>
                  <a:gd name="T47" fmla="*/ 42 h 58"/>
                  <a:gd name="T48" fmla="*/ 86 w 96"/>
                  <a:gd name="T49" fmla="*/ 44 h 58"/>
                  <a:gd name="T50" fmla="*/ 90 w 96"/>
                  <a:gd name="T51" fmla="*/ 44 h 58"/>
                  <a:gd name="T52" fmla="*/ 94 w 96"/>
                  <a:gd name="T53" fmla="*/ 42 h 58"/>
                  <a:gd name="T54" fmla="*/ 86 w 96"/>
                  <a:gd name="T55" fmla="*/ 34 h 58"/>
                  <a:gd name="T56" fmla="*/ 90 w 96"/>
                  <a:gd name="T57" fmla="*/ 30 h 58"/>
                  <a:gd name="T58" fmla="*/ 92 w 96"/>
                  <a:gd name="T59" fmla="*/ 16 h 58"/>
                  <a:gd name="T60" fmla="*/ 96 w 96"/>
                  <a:gd name="T61" fmla="*/ 8 h 58"/>
                  <a:gd name="T62" fmla="*/ 90 w 96"/>
                  <a:gd name="T63" fmla="*/ 6 h 58"/>
                  <a:gd name="T64" fmla="*/ 74 w 96"/>
                  <a:gd name="T65" fmla="*/ 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6" h="58">
                    <a:moveTo>
                      <a:pt x="74" y="2"/>
                    </a:moveTo>
                    <a:lnTo>
                      <a:pt x="64" y="4"/>
                    </a:lnTo>
                    <a:lnTo>
                      <a:pt x="52" y="8"/>
                    </a:lnTo>
                    <a:lnTo>
                      <a:pt x="36" y="8"/>
                    </a:lnTo>
                    <a:lnTo>
                      <a:pt x="24" y="8"/>
                    </a:lnTo>
                    <a:lnTo>
                      <a:pt x="8" y="8"/>
                    </a:lnTo>
                    <a:lnTo>
                      <a:pt x="4" y="6"/>
                    </a:lnTo>
                    <a:lnTo>
                      <a:pt x="4" y="0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10" y="22"/>
                    </a:lnTo>
                    <a:lnTo>
                      <a:pt x="8" y="26"/>
                    </a:lnTo>
                    <a:lnTo>
                      <a:pt x="4" y="28"/>
                    </a:lnTo>
                    <a:lnTo>
                      <a:pt x="4" y="38"/>
                    </a:lnTo>
                    <a:lnTo>
                      <a:pt x="12" y="44"/>
                    </a:lnTo>
                    <a:lnTo>
                      <a:pt x="14" y="56"/>
                    </a:lnTo>
                    <a:lnTo>
                      <a:pt x="30" y="52"/>
                    </a:lnTo>
                    <a:lnTo>
                      <a:pt x="36" y="52"/>
                    </a:lnTo>
                    <a:lnTo>
                      <a:pt x="52" y="58"/>
                    </a:lnTo>
                    <a:lnTo>
                      <a:pt x="64" y="52"/>
                    </a:lnTo>
                    <a:lnTo>
                      <a:pt x="64" y="50"/>
                    </a:lnTo>
                    <a:lnTo>
                      <a:pt x="66" y="46"/>
                    </a:lnTo>
                    <a:lnTo>
                      <a:pt x="74" y="46"/>
                    </a:lnTo>
                    <a:lnTo>
                      <a:pt x="82" y="42"/>
                    </a:lnTo>
                    <a:lnTo>
                      <a:pt x="86" y="44"/>
                    </a:lnTo>
                    <a:lnTo>
                      <a:pt x="90" y="44"/>
                    </a:lnTo>
                    <a:lnTo>
                      <a:pt x="94" y="42"/>
                    </a:lnTo>
                    <a:lnTo>
                      <a:pt x="86" y="34"/>
                    </a:lnTo>
                    <a:lnTo>
                      <a:pt x="90" y="30"/>
                    </a:lnTo>
                    <a:lnTo>
                      <a:pt x="92" y="16"/>
                    </a:lnTo>
                    <a:lnTo>
                      <a:pt x="96" y="8"/>
                    </a:lnTo>
                    <a:lnTo>
                      <a:pt x="90" y="6"/>
                    </a:lnTo>
                    <a:lnTo>
                      <a:pt x="74" y="2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39" name="Freeform 86"/>
              <p:cNvSpPr>
                <a:spLocks/>
              </p:cNvSpPr>
              <p:nvPr/>
            </p:nvSpPr>
            <p:spPr bwMode="auto">
              <a:xfrm>
                <a:off x="4675764" y="1711619"/>
                <a:ext cx="159477" cy="90371"/>
              </a:xfrm>
              <a:custGeom>
                <a:avLst/>
                <a:gdLst>
                  <a:gd name="T0" fmla="*/ 138 w 150"/>
                  <a:gd name="T1" fmla="*/ 59 h 85"/>
                  <a:gd name="T2" fmla="*/ 132 w 150"/>
                  <a:gd name="T3" fmla="*/ 57 h 85"/>
                  <a:gd name="T4" fmla="*/ 126 w 150"/>
                  <a:gd name="T5" fmla="*/ 59 h 85"/>
                  <a:gd name="T6" fmla="*/ 122 w 150"/>
                  <a:gd name="T7" fmla="*/ 55 h 85"/>
                  <a:gd name="T8" fmla="*/ 122 w 150"/>
                  <a:gd name="T9" fmla="*/ 45 h 85"/>
                  <a:gd name="T10" fmla="*/ 124 w 150"/>
                  <a:gd name="T11" fmla="*/ 32 h 85"/>
                  <a:gd name="T12" fmla="*/ 120 w 150"/>
                  <a:gd name="T13" fmla="*/ 22 h 85"/>
                  <a:gd name="T14" fmla="*/ 112 w 150"/>
                  <a:gd name="T15" fmla="*/ 18 h 85"/>
                  <a:gd name="T16" fmla="*/ 106 w 150"/>
                  <a:gd name="T17" fmla="*/ 10 h 85"/>
                  <a:gd name="T18" fmla="*/ 102 w 150"/>
                  <a:gd name="T19" fmla="*/ 4 h 85"/>
                  <a:gd name="T20" fmla="*/ 96 w 150"/>
                  <a:gd name="T21" fmla="*/ 0 h 85"/>
                  <a:gd name="T22" fmla="*/ 88 w 150"/>
                  <a:gd name="T23" fmla="*/ 2 h 85"/>
                  <a:gd name="T24" fmla="*/ 86 w 150"/>
                  <a:gd name="T25" fmla="*/ 4 h 85"/>
                  <a:gd name="T26" fmla="*/ 76 w 150"/>
                  <a:gd name="T27" fmla="*/ 4 h 85"/>
                  <a:gd name="T28" fmla="*/ 72 w 150"/>
                  <a:gd name="T29" fmla="*/ 8 h 85"/>
                  <a:gd name="T30" fmla="*/ 64 w 150"/>
                  <a:gd name="T31" fmla="*/ 4 h 85"/>
                  <a:gd name="T32" fmla="*/ 52 w 150"/>
                  <a:gd name="T33" fmla="*/ 4 h 85"/>
                  <a:gd name="T34" fmla="*/ 48 w 150"/>
                  <a:gd name="T35" fmla="*/ 2 h 85"/>
                  <a:gd name="T36" fmla="*/ 38 w 150"/>
                  <a:gd name="T37" fmla="*/ 4 h 85"/>
                  <a:gd name="T38" fmla="*/ 34 w 150"/>
                  <a:gd name="T39" fmla="*/ 8 h 85"/>
                  <a:gd name="T40" fmla="*/ 30 w 150"/>
                  <a:gd name="T41" fmla="*/ 10 h 85"/>
                  <a:gd name="T42" fmla="*/ 18 w 150"/>
                  <a:gd name="T43" fmla="*/ 28 h 85"/>
                  <a:gd name="T44" fmla="*/ 12 w 150"/>
                  <a:gd name="T45" fmla="*/ 39 h 85"/>
                  <a:gd name="T46" fmla="*/ 0 w 150"/>
                  <a:gd name="T47" fmla="*/ 41 h 85"/>
                  <a:gd name="T48" fmla="*/ 8 w 150"/>
                  <a:gd name="T49" fmla="*/ 49 h 85"/>
                  <a:gd name="T50" fmla="*/ 10 w 150"/>
                  <a:gd name="T51" fmla="*/ 55 h 85"/>
                  <a:gd name="T52" fmla="*/ 20 w 150"/>
                  <a:gd name="T53" fmla="*/ 61 h 85"/>
                  <a:gd name="T54" fmla="*/ 22 w 150"/>
                  <a:gd name="T55" fmla="*/ 65 h 85"/>
                  <a:gd name="T56" fmla="*/ 32 w 150"/>
                  <a:gd name="T57" fmla="*/ 71 h 85"/>
                  <a:gd name="T58" fmla="*/ 34 w 150"/>
                  <a:gd name="T59" fmla="*/ 69 h 85"/>
                  <a:gd name="T60" fmla="*/ 40 w 150"/>
                  <a:gd name="T61" fmla="*/ 71 h 85"/>
                  <a:gd name="T62" fmla="*/ 36 w 150"/>
                  <a:gd name="T63" fmla="*/ 73 h 85"/>
                  <a:gd name="T64" fmla="*/ 38 w 150"/>
                  <a:gd name="T65" fmla="*/ 77 h 85"/>
                  <a:gd name="T66" fmla="*/ 38 w 150"/>
                  <a:gd name="T67" fmla="*/ 83 h 85"/>
                  <a:gd name="T68" fmla="*/ 42 w 150"/>
                  <a:gd name="T69" fmla="*/ 85 h 85"/>
                  <a:gd name="T70" fmla="*/ 58 w 150"/>
                  <a:gd name="T71" fmla="*/ 85 h 85"/>
                  <a:gd name="T72" fmla="*/ 70 w 150"/>
                  <a:gd name="T73" fmla="*/ 85 h 85"/>
                  <a:gd name="T74" fmla="*/ 86 w 150"/>
                  <a:gd name="T75" fmla="*/ 85 h 85"/>
                  <a:gd name="T76" fmla="*/ 98 w 150"/>
                  <a:gd name="T77" fmla="*/ 81 h 85"/>
                  <a:gd name="T78" fmla="*/ 108 w 150"/>
                  <a:gd name="T79" fmla="*/ 79 h 85"/>
                  <a:gd name="T80" fmla="*/ 124 w 150"/>
                  <a:gd name="T81" fmla="*/ 83 h 85"/>
                  <a:gd name="T82" fmla="*/ 130 w 150"/>
                  <a:gd name="T83" fmla="*/ 85 h 85"/>
                  <a:gd name="T84" fmla="*/ 132 w 150"/>
                  <a:gd name="T85" fmla="*/ 83 h 85"/>
                  <a:gd name="T86" fmla="*/ 136 w 150"/>
                  <a:gd name="T87" fmla="*/ 73 h 85"/>
                  <a:gd name="T88" fmla="*/ 132 w 150"/>
                  <a:gd name="T89" fmla="*/ 71 h 85"/>
                  <a:gd name="T90" fmla="*/ 136 w 150"/>
                  <a:gd name="T91" fmla="*/ 63 h 85"/>
                  <a:gd name="T92" fmla="*/ 140 w 150"/>
                  <a:gd name="T93" fmla="*/ 67 h 85"/>
                  <a:gd name="T94" fmla="*/ 136 w 150"/>
                  <a:gd name="T95" fmla="*/ 73 h 85"/>
                  <a:gd name="T96" fmla="*/ 140 w 150"/>
                  <a:gd name="T97" fmla="*/ 71 h 85"/>
                  <a:gd name="T98" fmla="*/ 148 w 150"/>
                  <a:gd name="T99" fmla="*/ 65 h 85"/>
                  <a:gd name="T100" fmla="*/ 150 w 150"/>
                  <a:gd name="T101" fmla="*/ 59 h 85"/>
                  <a:gd name="T102" fmla="*/ 144 w 150"/>
                  <a:gd name="T103" fmla="*/ 57 h 85"/>
                  <a:gd name="T104" fmla="*/ 138 w 150"/>
                  <a:gd name="T105" fmla="*/ 59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0" h="85">
                    <a:moveTo>
                      <a:pt x="138" y="59"/>
                    </a:moveTo>
                    <a:lnTo>
                      <a:pt x="132" y="57"/>
                    </a:lnTo>
                    <a:lnTo>
                      <a:pt x="126" y="59"/>
                    </a:lnTo>
                    <a:lnTo>
                      <a:pt x="122" y="55"/>
                    </a:lnTo>
                    <a:lnTo>
                      <a:pt x="122" y="45"/>
                    </a:lnTo>
                    <a:lnTo>
                      <a:pt x="124" y="32"/>
                    </a:lnTo>
                    <a:lnTo>
                      <a:pt x="120" y="22"/>
                    </a:lnTo>
                    <a:lnTo>
                      <a:pt x="112" y="18"/>
                    </a:lnTo>
                    <a:lnTo>
                      <a:pt x="106" y="10"/>
                    </a:lnTo>
                    <a:lnTo>
                      <a:pt x="102" y="4"/>
                    </a:lnTo>
                    <a:lnTo>
                      <a:pt x="96" y="0"/>
                    </a:lnTo>
                    <a:lnTo>
                      <a:pt x="88" y="2"/>
                    </a:lnTo>
                    <a:lnTo>
                      <a:pt x="86" y="4"/>
                    </a:lnTo>
                    <a:lnTo>
                      <a:pt x="76" y="4"/>
                    </a:lnTo>
                    <a:lnTo>
                      <a:pt x="72" y="8"/>
                    </a:lnTo>
                    <a:lnTo>
                      <a:pt x="64" y="4"/>
                    </a:lnTo>
                    <a:lnTo>
                      <a:pt x="52" y="4"/>
                    </a:lnTo>
                    <a:lnTo>
                      <a:pt x="48" y="2"/>
                    </a:lnTo>
                    <a:lnTo>
                      <a:pt x="38" y="4"/>
                    </a:lnTo>
                    <a:lnTo>
                      <a:pt x="34" y="8"/>
                    </a:lnTo>
                    <a:lnTo>
                      <a:pt x="30" y="10"/>
                    </a:lnTo>
                    <a:lnTo>
                      <a:pt x="18" y="28"/>
                    </a:lnTo>
                    <a:lnTo>
                      <a:pt x="12" y="39"/>
                    </a:lnTo>
                    <a:lnTo>
                      <a:pt x="0" y="41"/>
                    </a:lnTo>
                    <a:lnTo>
                      <a:pt x="8" y="49"/>
                    </a:lnTo>
                    <a:lnTo>
                      <a:pt x="10" y="55"/>
                    </a:lnTo>
                    <a:lnTo>
                      <a:pt x="20" y="61"/>
                    </a:lnTo>
                    <a:lnTo>
                      <a:pt x="22" y="65"/>
                    </a:lnTo>
                    <a:lnTo>
                      <a:pt x="32" y="71"/>
                    </a:lnTo>
                    <a:lnTo>
                      <a:pt x="34" y="69"/>
                    </a:lnTo>
                    <a:lnTo>
                      <a:pt x="40" y="71"/>
                    </a:lnTo>
                    <a:lnTo>
                      <a:pt x="36" y="73"/>
                    </a:lnTo>
                    <a:lnTo>
                      <a:pt x="38" y="77"/>
                    </a:lnTo>
                    <a:lnTo>
                      <a:pt x="38" y="83"/>
                    </a:lnTo>
                    <a:lnTo>
                      <a:pt x="42" y="85"/>
                    </a:lnTo>
                    <a:lnTo>
                      <a:pt x="58" y="85"/>
                    </a:lnTo>
                    <a:lnTo>
                      <a:pt x="70" y="85"/>
                    </a:lnTo>
                    <a:lnTo>
                      <a:pt x="86" y="85"/>
                    </a:lnTo>
                    <a:lnTo>
                      <a:pt x="98" y="81"/>
                    </a:lnTo>
                    <a:lnTo>
                      <a:pt x="108" y="79"/>
                    </a:lnTo>
                    <a:lnTo>
                      <a:pt x="124" y="83"/>
                    </a:lnTo>
                    <a:lnTo>
                      <a:pt x="130" y="85"/>
                    </a:lnTo>
                    <a:lnTo>
                      <a:pt x="132" y="83"/>
                    </a:lnTo>
                    <a:lnTo>
                      <a:pt x="136" y="73"/>
                    </a:lnTo>
                    <a:lnTo>
                      <a:pt x="132" y="71"/>
                    </a:lnTo>
                    <a:lnTo>
                      <a:pt x="136" y="63"/>
                    </a:lnTo>
                    <a:lnTo>
                      <a:pt x="140" y="67"/>
                    </a:lnTo>
                    <a:lnTo>
                      <a:pt x="136" y="73"/>
                    </a:lnTo>
                    <a:lnTo>
                      <a:pt x="140" y="71"/>
                    </a:lnTo>
                    <a:lnTo>
                      <a:pt x="148" y="65"/>
                    </a:lnTo>
                    <a:lnTo>
                      <a:pt x="150" y="59"/>
                    </a:lnTo>
                    <a:lnTo>
                      <a:pt x="144" y="57"/>
                    </a:lnTo>
                    <a:lnTo>
                      <a:pt x="138" y="59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0" name="Freeform 87"/>
              <p:cNvSpPr>
                <a:spLocks/>
              </p:cNvSpPr>
              <p:nvPr/>
            </p:nvSpPr>
            <p:spPr bwMode="auto">
              <a:xfrm>
                <a:off x="4777830" y="1705241"/>
                <a:ext cx="59538" cy="64854"/>
              </a:xfrm>
              <a:custGeom>
                <a:avLst/>
                <a:gdLst>
                  <a:gd name="T0" fmla="*/ 10 w 56"/>
                  <a:gd name="T1" fmla="*/ 16 h 61"/>
                  <a:gd name="T2" fmla="*/ 16 w 56"/>
                  <a:gd name="T3" fmla="*/ 24 h 61"/>
                  <a:gd name="T4" fmla="*/ 24 w 56"/>
                  <a:gd name="T5" fmla="*/ 28 h 61"/>
                  <a:gd name="T6" fmla="*/ 28 w 56"/>
                  <a:gd name="T7" fmla="*/ 38 h 61"/>
                  <a:gd name="T8" fmla="*/ 26 w 56"/>
                  <a:gd name="T9" fmla="*/ 51 h 61"/>
                  <a:gd name="T10" fmla="*/ 26 w 56"/>
                  <a:gd name="T11" fmla="*/ 61 h 61"/>
                  <a:gd name="T12" fmla="*/ 32 w 56"/>
                  <a:gd name="T13" fmla="*/ 61 h 61"/>
                  <a:gd name="T14" fmla="*/ 40 w 56"/>
                  <a:gd name="T15" fmla="*/ 47 h 61"/>
                  <a:gd name="T16" fmla="*/ 40 w 56"/>
                  <a:gd name="T17" fmla="*/ 42 h 61"/>
                  <a:gd name="T18" fmla="*/ 42 w 56"/>
                  <a:gd name="T19" fmla="*/ 40 h 61"/>
                  <a:gd name="T20" fmla="*/ 52 w 56"/>
                  <a:gd name="T21" fmla="*/ 42 h 61"/>
                  <a:gd name="T22" fmla="*/ 56 w 56"/>
                  <a:gd name="T23" fmla="*/ 38 h 61"/>
                  <a:gd name="T24" fmla="*/ 54 w 56"/>
                  <a:gd name="T25" fmla="*/ 34 h 61"/>
                  <a:gd name="T26" fmla="*/ 46 w 56"/>
                  <a:gd name="T27" fmla="*/ 28 h 61"/>
                  <a:gd name="T28" fmla="*/ 38 w 56"/>
                  <a:gd name="T29" fmla="*/ 12 h 61"/>
                  <a:gd name="T30" fmla="*/ 28 w 56"/>
                  <a:gd name="T31" fmla="*/ 6 h 61"/>
                  <a:gd name="T32" fmla="*/ 22 w 56"/>
                  <a:gd name="T33" fmla="*/ 4 h 61"/>
                  <a:gd name="T34" fmla="*/ 12 w 56"/>
                  <a:gd name="T35" fmla="*/ 0 h 61"/>
                  <a:gd name="T36" fmla="*/ 0 w 56"/>
                  <a:gd name="T37" fmla="*/ 4 h 61"/>
                  <a:gd name="T38" fmla="*/ 0 w 56"/>
                  <a:gd name="T39" fmla="*/ 6 h 61"/>
                  <a:gd name="T40" fmla="*/ 6 w 56"/>
                  <a:gd name="T41" fmla="*/ 10 h 61"/>
                  <a:gd name="T42" fmla="*/ 10 w 56"/>
                  <a:gd name="T43" fmla="*/ 1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61">
                    <a:moveTo>
                      <a:pt x="10" y="16"/>
                    </a:moveTo>
                    <a:lnTo>
                      <a:pt x="16" y="24"/>
                    </a:lnTo>
                    <a:lnTo>
                      <a:pt x="24" y="28"/>
                    </a:lnTo>
                    <a:lnTo>
                      <a:pt x="28" y="38"/>
                    </a:lnTo>
                    <a:lnTo>
                      <a:pt x="26" y="51"/>
                    </a:lnTo>
                    <a:lnTo>
                      <a:pt x="26" y="61"/>
                    </a:lnTo>
                    <a:lnTo>
                      <a:pt x="32" y="61"/>
                    </a:lnTo>
                    <a:lnTo>
                      <a:pt x="40" y="47"/>
                    </a:lnTo>
                    <a:lnTo>
                      <a:pt x="40" y="42"/>
                    </a:lnTo>
                    <a:lnTo>
                      <a:pt x="42" y="40"/>
                    </a:lnTo>
                    <a:lnTo>
                      <a:pt x="52" y="42"/>
                    </a:lnTo>
                    <a:lnTo>
                      <a:pt x="56" y="38"/>
                    </a:lnTo>
                    <a:lnTo>
                      <a:pt x="54" y="34"/>
                    </a:lnTo>
                    <a:lnTo>
                      <a:pt x="46" y="28"/>
                    </a:lnTo>
                    <a:lnTo>
                      <a:pt x="38" y="12"/>
                    </a:lnTo>
                    <a:lnTo>
                      <a:pt x="28" y="6"/>
                    </a:lnTo>
                    <a:lnTo>
                      <a:pt x="22" y="4"/>
                    </a:lnTo>
                    <a:lnTo>
                      <a:pt x="12" y="0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6" y="10"/>
                    </a:lnTo>
                    <a:lnTo>
                      <a:pt x="10" y="16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1" name="Freeform 89"/>
              <p:cNvSpPr>
                <a:spLocks/>
              </p:cNvSpPr>
              <p:nvPr/>
            </p:nvSpPr>
            <p:spPr bwMode="auto">
              <a:xfrm>
                <a:off x="4714039" y="1550015"/>
                <a:ext cx="148845" cy="97812"/>
              </a:xfrm>
              <a:custGeom>
                <a:avLst/>
                <a:gdLst>
                  <a:gd name="T0" fmla="*/ 52 w 140"/>
                  <a:gd name="T1" fmla="*/ 10 h 92"/>
                  <a:gd name="T2" fmla="*/ 50 w 140"/>
                  <a:gd name="T3" fmla="*/ 12 h 92"/>
                  <a:gd name="T4" fmla="*/ 46 w 140"/>
                  <a:gd name="T5" fmla="*/ 20 h 92"/>
                  <a:gd name="T6" fmla="*/ 36 w 140"/>
                  <a:gd name="T7" fmla="*/ 26 h 92"/>
                  <a:gd name="T8" fmla="*/ 34 w 140"/>
                  <a:gd name="T9" fmla="*/ 32 h 92"/>
                  <a:gd name="T10" fmla="*/ 34 w 140"/>
                  <a:gd name="T11" fmla="*/ 36 h 92"/>
                  <a:gd name="T12" fmla="*/ 24 w 140"/>
                  <a:gd name="T13" fmla="*/ 38 h 92"/>
                  <a:gd name="T14" fmla="*/ 20 w 140"/>
                  <a:gd name="T15" fmla="*/ 42 h 92"/>
                  <a:gd name="T16" fmla="*/ 12 w 140"/>
                  <a:gd name="T17" fmla="*/ 42 h 92"/>
                  <a:gd name="T18" fmla="*/ 8 w 140"/>
                  <a:gd name="T19" fmla="*/ 44 h 92"/>
                  <a:gd name="T20" fmla="*/ 0 w 140"/>
                  <a:gd name="T21" fmla="*/ 42 h 92"/>
                  <a:gd name="T22" fmla="*/ 0 w 140"/>
                  <a:gd name="T23" fmla="*/ 48 h 92"/>
                  <a:gd name="T24" fmla="*/ 8 w 140"/>
                  <a:gd name="T25" fmla="*/ 54 h 92"/>
                  <a:gd name="T26" fmla="*/ 8 w 140"/>
                  <a:gd name="T27" fmla="*/ 64 h 92"/>
                  <a:gd name="T28" fmla="*/ 4 w 140"/>
                  <a:gd name="T29" fmla="*/ 76 h 92"/>
                  <a:gd name="T30" fmla="*/ 10 w 140"/>
                  <a:gd name="T31" fmla="*/ 78 h 92"/>
                  <a:gd name="T32" fmla="*/ 12 w 140"/>
                  <a:gd name="T33" fmla="*/ 88 h 92"/>
                  <a:gd name="T34" fmla="*/ 18 w 140"/>
                  <a:gd name="T35" fmla="*/ 86 h 92"/>
                  <a:gd name="T36" fmla="*/ 20 w 140"/>
                  <a:gd name="T37" fmla="*/ 82 h 92"/>
                  <a:gd name="T38" fmla="*/ 38 w 140"/>
                  <a:gd name="T39" fmla="*/ 80 h 92"/>
                  <a:gd name="T40" fmla="*/ 46 w 140"/>
                  <a:gd name="T41" fmla="*/ 84 h 92"/>
                  <a:gd name="T42" fmla="*/ 58 w 140"/>
                  <a:gd name="T43" fmla="*/ 84 h 92"/>
                  <a:gd name="T44" fmla="*/ 68 w 140"/>
                  <a:gd name="T45" fmla="*/ 86 h 92"/>
                  <a:gd name="T46" fmla="*/ 74 w 140"/>
                  <a:gd name="T47" fmla="*/ 90 h 92"/>
                  <a:gd name="T48" fmla="*/ 78 w 140"/>
                  <a:gd name="T49" fmla="*/ 88 h 92"/>
                  <a:gd name="T50" fmla="*/ 84 w 140"/>
                  <a:gd name="T51" fmla="*/ 90 h 92"/>
                  <a:gd name="T52" fmla="*/ 90 w 140"/>
                  <a:gd name="T53" fmla="*/ 88 h 92"/>
                  <a:gd name="T54" fmla="*/ 96 w 140"/>
                  <a:gd name="T55" fmla="*/ 90 h 92"/>
                  <a:gd name="T56" fmla="*/ 104 w 140"/>
                  <a:gd name="T57" fmla="*/ 90 h 92"/>
                  <a:gd name="T58" fmla="*/ 110 w 140"/>
                  <a:gd name="T59" fmla="*/ 92 h 92"/>
                  <a:gd name="T60" fmla="*/ 110 w 140"/>
                  <a:gd name="T61" fmla="*/ 90 h 92"/>
                  <a:gd name="T62" fmla="*/ 116 w 140"/>
                  <a:gd name="T63" fmla="*/ 80 h 92"/>
                  <a:gd name="T64" fmla="*/ 128 w 140"/>
                  <a:gd name="T65" fmla="*/ 76 h 92"/>
                  <a:gd name="T66" fmla="*/ 124 w 140"/>
                  <a:gd name="T67" fmla="*/ 66 h 92"/>
                  <a:gd name="T68" fmla="*/ 120 w 140"/>
                  <a:gd name="T69" fmla="*/ 60 h 92"/>
                  <a:gd name="T70" fmla="*/ 124 w 140"/>
                  <a:gd name="T71" fmla="*/ 56 h 92"/>
                  <a:gd name="T72" fmla="*/ 128 w 140"/>
                  <a:gd name="T73" fmla="*/ 60 h 92"/>
                  <a:gd name="T74" fmla="*/ 136 w 140"/>
                  <a:gd name="T75" fmla="*/ 58 h 92"/>
                  <a:gd name="T76" fmla="*/ 140 w 140"/>
                  <a:gd name="T77" fmla="*/ 54 h 92"/>
                  <a:gd name="T78" fmla="*/ 126 w 140"/>
                  <a:gd name="T79" fmla="*/ 46 h 92"/>
                  <a:gd name="T80" fmla="*/ 126 w 140"/>
                  <a:gd name="T81" fmla="*/ 42 h 92"/>
                  <a:gd name="T82" fmla="*/ 116 w 140"/>
                  <a:gd name="T83" fmla="*/ 34 h 92"/>
                  <a:gd name="T84" fmla="*/ 116 w 140"/>
                  <a:gd name="T85" fmla="*/ 30 h 92"/>
                  <a:gd name="T86" fmla="*/ 110 w 140"/>
                  <a:gd name="T87" fmla="*/ 26 h 92"/>
                  <a:gd name="T88" fmla="*/ 110 w 140"/>
                  <a:gd name="T89" fmla="*/ 12 h 92"/>
                  <a:gd name="T90" fmla="*/ 94 w 140"/>
                  <a:gd name="T91" fmla="*/ 8 h 92"/>
                  <a:gd name="T92" fmla="*/ 88 w 140"/>
                  <a:gd name="T93" fmla="*/ 8 h 92"/>
                  <a:gd name="T94" fmla="*/ 86 w 140"/>
                  <a:gd name="T95" fmla="*/ 6 h 92"/>
                  <a:gd name="T96" fmla="*/ 70 w 140"/>
                  <a:gd name="T97" fmla="*/ 0 h 92"/>
                  <a:gd name="T98" fmla="*/ 60 w 140"/>
                  <a:gd name="T99" fmla="*/ 8 h 92"/>
                  <a:gd name="T100" fmla="*/ 52 w 140"/>
                  <a:gd name="T101" fmla="*/ 1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40" h="92">
                    <a:moveTo>
                      <a:pt x="52" y="10"/>
                    </a:moveTo>
                    <a:lnTo>
                      <a:pt x="50" y="12"/>
                    </a:lnTo>
                    <a:lnTo>
                      <a:pt x="46" y="20"/>
                    </a:lnTo>
                    <a:lnTo>
                      <a:pt x="36" y="26"/>
                    </a:lnTo>
                    <a:lnTo>
                      <a:pt x="34" y="32"/>
                    </a:lnTo>
                    <a:lnTo>
                      <a:pt x="34" y="36"/>
                    </a:lnTo>
                    <a:lnTo>
                      <a:pt x="24" y="38"/>
                    </a:lnTo>
                    <a:lnTo>
                      <a:pt x="20" y="42"/>
                    </a:lnTo>
                    <a:lnTo>
                      <a:pt x="12" y="42"/>
                    </a:lnTo>
                    <a:lnTo>
                      <a:pt x="8" y="44"/>
                    </a:lnTo>
                    <a:lnTo>
                      <a:pt x="0" y="42"/>
                    </a:lnTo>
                    <a:lnTo>
                      <a:pt x="0" y="48"/>
                    </a:lnTo>
                    <a:lnTo>
                      <a:pt x="8" y="54"/>
                    </a:lnTo>
                    <a:lnTo>
                      <a:pt x="8" y="64"/>
                    </a:lnTo>
                    <a:lnTo>
                      <a:pt x="4" y="76"/>
                    </a:lnTo>
                    <a:lnTo>
                      <a:pt x="10" y="78"/>
                    </a:lnTo>
                    <a:lnTo>
                      <a:pt x="12" y="88"/>
                    </a:lnTo>
                    <a:lnTo>
                      <a:pt x="18" y="86"/>
                    </a:lnTo>
                    <a:lnTo>
                      <a:pt x="20" y="82"/>
                    </a:lnTo>
                    <a:lnTo>
                      <a:pt x="38" y="80"/>
                    </a:lnTo>
                    <a:lnTo>
                      <a:pt x="46" y="84"/>
                    </a:lnTo>
                    <a:lnTo>
                      <a:pt x="58" y="84"/>
                    </a:lnTo>
                    <a:lnTo>
                      <a:pt x="68" y="86"/>
                    </a:lnTo>
                    <a:lnTo>
                      <a:pt x="74" y="90"/>
                    </a:lnTo>
                    <a:lnTo>
                      <a:pt x="78" y="88"/>
                    </a:lnTo>
                    <a:lnTo>
                      <a:pt x="84" y="90"/>
                    </a:lnTo>
                    <a:lnTo>
                      <a:pt x="90" y="88"/>
                    </a:lnTo>
                    <a:lnTo>
                      <a:pt x="96" y="90"/>
                    </a:lnTo>
                    <a:lnTo>
                      <a:pt x="104" y="90"/>
                    </a:lnTo>
                    <a:lnTo>
                      <a:pt x="110" y="92"/>
                    </a:lnTo>
                    <a:lnTo>
                      <a:pt x="110" y="90"/>
                    </a:lnTo>
                    <a:lnTo>
                      <a:pt x="116" y="80"/>
                    </a:lnTo>
                    <a:lnTo>
                      <a:pt x="128" y="76"/>
                    </a:lnTo>
                    <a:lnTo>
                      <a:pt x="124" y="66"/>
                    </a:lnTo>
                    <a:lnTo>
                      <a:pt x="120" y="60"/>
                    </a:lnTo>
                    <a:lnTo>
                      <a:pt x="124" y="56"/>
                    </a:lnTo>
                    <a:lnTo>
                      <a:pt x="128" y="60"/>
                    </a:lnTo>
                    <a:lnTo>
                      <a:pt x="136" y="58"/>
                    </a:lnTo>
                    <a:lnTo>
                      <a:pt x="140" y="54"/>
                    </a:lnTo>
                    <a:lnTo>
                      <a:pt x="126" y="46"/>
                    </a:lnTo>
                    <a:lnTo>
                      <a:pt x="126" y="42"/>
                    </a:lnTo>
                    <a:lnTo>
                      <a:pt x="116" y="34"/>
                    </a:lnTo>
                    <a:lnTo>
                      <a:pt x="116" y="30"/>
                    </a:lnTo>
                    <a:lnTo>
                      <a:pt x="110" y="26"/>
                    </a:lnTo>
                    <a:lnTo>
                      <a:pt x="110" y="12"/>
                    </a:lnTo>
                    <a:lnTo>
                      <a:pt x="94" y="8"/>
                    </a:lnTo>
                    <a:lnTo>
                      <a:pt x="88" y="8"/>
                    </a:lnTo>
                    <a:lnTo>
                      <a:pt x="86" y="6"/>
                    </a:lnTo>
                    <a:lnTo>
                      <a:pt x="70" y="0"/>
                    </a:lnTo>
                    <a:lnTo>
                      <a:pt x="60" y="8"/>
                    </a:lnTo>
                    <a:lnTo>
                      <a:pt x="52" y="1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2" name="Freeform 90"/>
              <p:cNvSpPr>
                <a:spLocks/>
              </p:cNvSpPr>
              <p:nvPr/>
            </p:nvSpPr>
            <p:spPr bwMode="auto">
              <a:xfrm>
                <a:off x="4896906" y="1972098"/>
                <a:ext cx="40401" cy="23390"/>
              </a:xfrm>
              <a:custGeom>
                <a:avLst/>
                <a:gdLst>
                  <a:gd name="T0" fmla="*/ 38 w 38"/>
                  <a:gd name="T1" fmla="*/ 2 h 22"/>
                  <a:gd name="T2" fmla="*/ 38 w 38"/>
                  <a:gd name="T3" fmla="*/ 0 h 22"/>
                  <a:gd name="T4" fmla="*/ 34 w 38"/>
                  <a:gd name="T5" fmla="*/ 2 h 22"/>
                  <a:gd name="T6" fmla="*/ 30 w 38"/>
                  <a:gd name="T7" fmla="*/ 4 h 22"/>
                  <a:gd name="T8" fmla="*/ 24 w 38"/>
                  <a:gd name="T9" fmla="*/ 6 h 22"/>
                  <a:gd name="T10" fmla="*/ 20 w 38"/>
                  <a:gd name="T11" fmla="*/ 6 h 22"/>
                  <a:gd name="T12" fmla="*/ 8 w 38"/>
                  <a:gd name="T13" fmla="*/ 6 h 22"/>
                  <a:gd name="T14" fmla="*/ 4 w 38"/>
                  <a:gd name="T15" fmla="*/ 10 h 22"/>
                  <a:gd name="T16" fmla="*/ 0 w 38"/>
                  <a:gd name="T17" fmla="*/ 10 h 22"/>
                  <a:gd name="T18" fmla="*/ 0 w 38"/>
                  <a:gd name="T19" fmla="*/ 12 h 22"/>
                  <a:gd name="T20" fmla="*/ 0 w 38"/>
                  <a:gd name="T21" fmla="*/ 14 h 22"/>
                  <a:gd name="T22" fmla="*/ 4 w 38"/>
                  <a:gd name="T23" fmla="*/ 18 h 22"/>
                  <a:gd name="T24" fmla="*/ 8 w 38"/>
                  <a:gd name="T25" fmla="*/ 18 h 22"/>
                  <a:gd name="T26" fmla="*/ 10 w 38"/>
                  <a:gd name="T27" fmla="*/ 22 h 22"/>
                  <a:gd name="T28" fmla="*/ 12 w 38"/>
                  <a:gd name="T29" fmla="*/ 22 h 22"/>
                  <a:gd name="T30" fmla="*/ 14 w 38"/>
                  <a:gd name="T31" fmla="*/ 18 h 22"/>
                  <a:gd name="T32" fmla="*/ 20 w 38"/>
                  <a:gd name="T33" fmla="*/ 16 h 22"/>
                  <a:gd name="T34" fmla="*/ 22 w 38"/>
                  <a:gd name="T35" fmla="*/ 16 h 22"/>
                  <a:gd name="T36" fmla="*/ 30 w 38"/>
                  <a:gd name="T37" fmla="*/ 14 h 22"/>
                  <a:gd name="T38" fmla="*/ 30 w 38"/>
                  <a:gd name="T39" fmla="*/ 12 h 22"/>
                  <a:gd name="T40" fmla="*/ 28 w 38"/>
                  <a:gd name="T41" fmla="*/ 12 h 22"/>
                  <a:gd name="T42" fmla="*/ 26 w 38"/>
                  <a:gd name="T43" fmla="*/ 10 h 22"/>
                  <a:gd name="T44" fmla="*/ 28 w 38"/>
                  <a:gd name="T45" fmla="*/ 6 h 22"/>
                  <a:gd name="T46" fmla="*/ 38 w 38"/>
                  <a:gd name="T47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22">
                    <a:moveTo>
                      <a:pt x="38" y="2"/>
                    </a:moveTo>
                    <a:lnTo>
                      <a:pt x="38" y="0"/>
                    </a:lnTo>
                    <a:lnTo>
                      <a:pt x="34" y="2"/>
                    </a:lnTo>
                    <a:lnTo>
                      <a:pt x="30" y="4"/>
                    </a:lnTo>
                    <a:lnTo>
                      <a:pt x="24" y="6"/>
                    </a:lnTo>
                    <a:lnTo>
                      <a:pt x="20" y="6"/>
                    </a:lnTo>
                    <a:lnTo>
                      <a:pt x="8" y="6"/>
                    </a:lnTo>
                    <a:lnTo>
                      <a:pt x="4" y="10"/>
                    </a:lnTo>
                    <a:lnTo>
                      <a:pt x="0" y="10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4" y="18"/>
                    </a:lnTo>
                    <a:lnTo>
                      <a:pt x="8" y="18"/>
                    </a:lnTo>
                    <a:lnTo>
                      <a:pt x="10" y="22"/>
                    </a:lnTo>
                    <a:lnTo>
                      <a:pt x="12" y="22"/>
                    </a:lnTo>
                    <a:lnTo>
                      <a:pt x="14" y="18"/>
                    </a:lnTo>
                    <a:lnTo>
                      <a:pt x="20" y="16"/>
                    </a:lnTo>
                    <a:lnTo>
                      <a:pt x="22" y="16"/>
                    </a:lnTo>
                    <a:lnTo>
                      <a:pt x="30" y="14"/>
                    </a:lnTo>
                    <a:lnTo>
                      <a:pt x="30" y="12"/>
                    </a:lnTo>
                    <a:lnTo>
                      <a:pt x="28" y="12"/>
                    </a:lnTo>
                    <a:lnTo>
                      <a:pt x="26" y="10"/>
                    </a:lnTo>
                    <a:lnTo>
                      <a:pt x="28" y="6"/>
                    </a:lnTo>
                    <a:lnTo>
                      <a:pt x="38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3" name="Freeform 91"/>
              <p:cNvSpPr>
                <a:spLocks/>
              </p:cNvSpPr>
              <p:nvPr/>
            </p:nvSpPr>
            <p:spPr bwMode="auto">
              <a:xfrm>
                <a:off x="4093141" y="1965719"/>
                <a:ext cx="219015" cy="177552"/>
              </a:xfrm>
              <a:custGeom>
                <a:avLst/>
                <a:gdLst>
                  <a:gd name="T0" fmla="*/ 78 w 206"/>
                  <a:gd name="T1" fmla="*/ 147 h 167"/>
                  <a:gd name="T2" fmla="*/ 102 w 206"/>
                  <a:gd name="T3" fmla="*/ 129 h 167"/>
                  <a:gd name="T4" fmla="*/ 112 w 206"/>
                  <a:gd name="T5" fmla="*/ 129 h 167"/>
                  <a:gd name="T6" fmla="*/ 116 w 206"/>
                  <a:gd name="T7" fmla="*/ 125 h 167"/>
                  <a:gd name="T8" fmla="*/ 124 w 206"/>
                  <a:gd name="T9" fmla="*/ 127 h 167"/>
                  <a:gd name="T10" fmla="*/ 136 w 206"/>
                  <a:gd name="T11" fmla="*/ 121 h 167"/>
                  <a:gd name="T12" fmla="*/ 146 w 206"/>
                  <a:gd name="T13" fmla="*/ 111 h 167"/>
                  <a:gd name="T14" fmla="*/ 164 w 206"/>
                  <a:gd name="T15" fmla="*/ 107 h 167"/>
                  <a:gd name="T16" fmla="*/ 166 w 206"/>
                  <a:gd name="T17" fmla="*/ 101 h 167"/>
                  <a:gd name="T18" fmla="*/ 162 w 206"/>
                  <a:gd name="T19" fmla="*/ 97 h 167"/>
                  <a:gd name="T20" fmla="*/ 166 w 206"/>
                  <a:gd name="T21" fmla="*/ 89 h 167"/>
                  <a:gd name="T22" fmla="*/ 176 w 206"/>
                  <a:gd name="T23" fmla="*/ 87 h 167"/>
                  <a:gd name="T24" fmla="*/ 178 w 206"/>
                  <a:gd name="T25" fmla="*/ 83 h 167"/>
                  <a:gd name="T26" fmla="*/ 202 w 206"/>
                  <a:gd name="T27" fmla="*/ 81 h 167"/>
                  <a:gd name="T28" fmla="*/ 206 w 206"/>
                  <a:gd name="T29" fmla="*/ 72 h 167"/>
                  <a:gd name="T30" fmla="*/ 206 w 206"/>
                  <a:gd name="T31" fmla="*/ 70 h 167"/>
                  <a:gd name="T32" fmla="*/ 202 w 206"/>
                  <a:gd name="T33" fmla="*/ 70 h 167"/>
                  <a:gd name="T34" fmla="*/ 198 w 206"/>
                  <a:gd name="T35" fmla="*/ 62 h 167"/>
                  <a:gd name="T36" fmla="*/ 200 w 206"/>
                  <a:gd name="T37" fmla="*/ 52 h 167"/>
                  <a:gd name="T38" fmla="*/ 198 w 206"/>
                  <a:gd name="T39" fmla="*/ 50 h 167"/>
                  <a:gd name="T40" fmla="*/ 200 w 206"/>
                  <a:gd name="T41" fmla="*/ 36 h 167"/>
                  <a:gd name="T42" fmla="*/ 200 w 206"/>
                  <a:gd name="T43" fmla="*/ 26 h 167"/>
                  <a:gd name="T44" fmla="*/ 194 w 206"/>
                  <a:gd name="T45" fmla="*/ 20 h 167"/>
                  <a:gd name="T46" fmla="*/ 182 w 206"/>
                  <a:gd name="T47" fmla="*/ 16 h 167"/>
                  <a:gd name="T48" fmla="*/ 178 w 206"/>
                  <a:gd name="T49" fmla="*/ 14 h 167"/>
                  <a:gd name="T50" fmla="*/ 174 w 206"/>
                  <a:gd name="T51" fmla="*/ 16 h 167"/>
                  <a:gd name="T52" fmla="*/ 152 w 206"/>
                  <a:gd name="T53" fmla="*/ 14 h 167"/>
                  <a:gd name="T54" fmla="*/ 144 w 206"/>
                  <a:gd name="T55" fmla="*/ 6 h 167"/>
                  <a:gd name="T56" fmla="*/ 146 w 206"/>
                  <a:gd name="T57" fmla="*/ 4 h 167"/>
                  <a:gd name="T58" fmla="*/ 144 w 206"/>
                  <a:gd name="T59" fmla="*/ 0 h 167"/>
                  <a:gd name="T60" fmla="*/ 138 w 206"/>
                  <a:gd name="T61" fmla="*/ 4 h 167"/>
                  <a:gd name="T62" fmla="*/ 132 w 206"/>
                  <a:gd name="T63" fmla="*/ 4 h 167"/>
                  <a:gd name="T64" fmla="*/ 126 w 206"/>
                  <a:gd name="T65" fmla="*/ 14 h 167"/>
                  <a:gd name="T66" fmla="*/ 114 w 206"/>
                  <a:gd name="T67" fmla="*/ 38 h 167"/>
                  <a:gd name="T68" fmla="*/ 108 w 206"/>
                  <a:gd name="T69" fmla="*/ 44 h 167"/>
                  <a:gd name="T70" fmla="*/ 90 w 206"/>
                  <a:gd name="T71" fmla="*/ 52 h 167"/>
                  <a:gd name="T72" fmla="*/ 84 w 206"/>
                  <a:gd name="T73" fmla="*/ 54 h 167"/>
                  <a:gd name="T74" fmla="*/ 80 w 206"/>
                  <a:gd name="T75" fmla="*/ 60 h 167"/>
                  <a:gd name="T76" fmla="*/ 72 w 206"/>
                  <a:gd name="T77" fmla="*/ 68 h 167"/>
                  <a:gd name="T78" fmla="*/ 70 w 206"/>
                  <a:gd name="T79" fmla="*/ 74 h 167"/>
                  <a:gd name="T80" fmla="*/ 62 w 206"/>
                  <a:gd name="T81" fmla="*/ 89 h 167"/>
                  <a:gd name="T82" fmla="*/ 62 w 206"/>
                  <a:gd name="T83" fmla="*/ 99 h 167"/>
                  <a:gd name="T84" fmla="*/ 66 w 206"/>
                  <a:gd name="T85" fmla="*/ 107 h 167"/>
                  <a:gd name="T86" fmla="*/ 62 w 206"/>
                  <a:gd name="T87" fmla="*/ 117 h 167"/>
                  <a:gd name="T88" fmla="*/ 54 w 206"/>
                  <a:gd name="T89" fmla="*/ 129 h 167"/>
                  <a:gd name="T90" fmla="*/ 44 w 206"/>
                  <a:gd name="T91" fmla="*/ 139 h 167"/>
                  <a:gd name="T92" fmla="*/ 34 w 206"/>
                  <a:gd name="T93" fmla="*/ 145 h 167"/>
                  <a:gd name="T94" fmla="*/ 28 w 206"/>
                  <a:gd name="T95" fmla="*/ 151 h 167"/>
                  <a:gd name="T96" fmla="*/ 6 w 206"/>
                  <a:gd name="T97" fmla="*/ 161 h 167"/>
                  <a:gd name="T98" fmla="*/ 0 w 206"/>
                  <a:gd name="T99" fmla="*/ 167 h 167"/>
                  <a:gd name="T100" fmla="*/ 78 w 206"/>
                  <a:gd name="T101" fmla="*/ 167 h 167"/>
                  <a:gd name="T102" fmla="*/ 78 w 206"/>
                  <a:gd name="T103" fmla="*/ 14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06" h="167">
                    <a:moveTo>
                      <a:pt x="78" y="147"/>
                    </a:moveTo>
                    <a:lnTo>
                      <a:pt x="102" y="129"/>
                    </a:lnTo>
                    <a:lnTo>
                      <a:pt x="112" y="129"/>
                    </a:lnTo>
                    <a:lnTo>
                      <a:pt x="116" y="125"/>
                    </a:lnTo>
                    <a:lnTo>
                      <a:pt x="124" y="127"/>
                    </a:lnTo>
                    <a:lnTo>
                      <a:pt x="136" y="121"/>
                    </a:lnTo>
                    <a:lnTo>
                      <a:pt x="146" y="111"/>
                    </a:lnTo>
                    <a:lnTo>
                      <a:pt x="164" y="107"/>
                    </a:lnTo>
                    <a:lnTo>
                      <a:pt x="166" y="101"/>
                    </a:lnTo>
                    <a:lnTo>
                      <a:pt x="162" y="97"/>
                    </a:lnTo>
                    <a:lnTo>
                      <a:pt x="166" y="89"/>
                    </a:lnTo>
                    <a:lnTo>
                      <a:pt x="176" y="87"/>
                    </a:lnTo>
                    <a:lnTo>
                      <a:pt x="178" y="83"/>
                    </a:lnTo>
                    <a:lnTo>
                      <a:pt x="202" y="81"/>
                    </a:lnTo>
                    <a:lnTo>
                      <a:pt x="206" y="72"/>
                    </a:lnTo>
                    <a:lnTo>
                      <a:pt x="206" y="70"/>
                    </a:lnTo>
                    <a:lnTo>
                      <a:pt x="202" y="70"/>
                    </a:lnTo>
                    <a:lnTo>
                      <a:pt x="198" y="62"/>
                    </a:lnTo>
                    <a:lnTo>
                      <a:pt x="200" y="52"/>
                    </a:lnTo>
                    <a:lnTo>
                      <a:pt x="198" y="50"/>
                    </a:lnTo>
                    <a:lnTo>
                      <a:pt x="200" y="36"/>
                    </a:lnTo>
                    <a:lnTo>
                      <a:pt x="200" y="26"/>
                    </a:lnTo>
                    <a:lnTo>
                      <a:pt x="194" y="20"/>
                    </a:lnTo>
                    <a:lnTo>
                      <a:pt x="182" y="16"/>
                    </a:lnTo>
                    <a:lnTo>
                      <a:pt x="178" y="14"/>
                    </a:lnTo>
                    <a:lnTo>
                      <a:pt x="174" y="16"/>
                    </a:lnTo>
                    <a:lnTo>
                      <a:pt x="152" y="14"/>
                    </a:lnTo>
                    <a:lnTo>
                      <a:pt x="144" y="6"/>
                    </a:lnTo>
                    <a:lnTo>
                      <a:pt x="146" y="4"/>
                    </a:lnTo>
                    <a:lnTo>
                      <a:pt x="144" y="0"/>
                    </a:lnTo>
                    <a:lnTo>
                      <a:pt x="138" y="4"/>
                    </a:lnTo>
                    <a:lnTo>
                      <a:pt x="132" y="4"/>
                    </a:lnTo>
                    <a:lnTo>
                      <a:pt x="126" y="14"/>
                    </a:lnTo>
                    <a:lnTo>
                      <a:pt x="114" y="38"/>
                    </a:lnTo>
                    <a:lnTo>
                      <a:pt x="108" y="44"/>
                    </a:lnTo>
                    <a:lnTo>
                      <a:pt x="90" y="52"/>
                    </a:lnTo>
                    <a:lnTo>
                      <a:pt x="84" y="54"/>
                    </a:lnTo>
                    <a:lnTo>
                      <a:pt x="80" y="60"/>
                    </a:lnTo>
                    <a:lnTo>
                      <a:pt x="72" y="68"/>
                    </a:lnTo>
                    <a:lnTo>
                      <a:pt x="70" y="74"/>
                    </a:lnTo>
                    <a:lnTo>
                      <a:pt x="62" y="89"/>
                    </a:lnTo>
                    <a:lnTo>
                      <a:pt x="62" y="99"/>
                    </a:lnTo>
                    <a:lnTo>
                      <a:pt x="66" y="107"/>
                    </a:lnTo>
                    <a:lnTo>
                      <a:pt x="62" y="117"/>
                    </a:lnTo>
                    <a:lnTo>
                      <a:pt x="54" y="129"/>
                    </a:lnTo>
                    <a:lnTo>
                      <a:pt x="44" y="139"/>
                    </a:lnTo>
                    <a:lnTo>
                      <a:pt x="34" y="145"/>
                    </a:lnTo>
                    <a:lnTo>
                      <a:pt x="28" y="151"/>
                    </a:lnTo>
                    <a:lnTo>
                      <a:pt x="6" y="161"/>
                    </a:lnTo>
                    <a:lnTo>
                      <a:pt x="0" y="167"/>
                    </a:lnTo>
                    <a:lnTo>
                      <a:pt x="78" y="167"/>
                    </a:lnTo>
                    <a:lnTo>
                      <a:pt x="78" y="14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4" name="Freeform 92"/>
              <p:cNvSpPr>
                <a:spLocks/>
              </p:cNvSpPr>
              <p:nvPr/>
            </p:nvSpPr>
            <p:spPr bwMode="auto">
              <a:xfrm>
                <a:off x="4021908" y="2143270"/>
                <a:ext cx="154161" cy="131834"/>
              </a:xfrm>
              <a:custGeom>
                <a:avLst/>
                <a:gdLst>
                  <a:gd name="T0" fmla="*/ 63 w 145"/>
                  <a:gd name="T1" fmla="*/ 122 h 124"/>
                  <a:gd name="T2" fmla="*/ 63 w 145"/>
                  <a:gd name="T3" fmla="*/ 94 h 124"/>
                  <a:gd name="T4" fmla="*/ 73 w 145"/>
                  <a:gd name="T5" fmla="*/ 86 h 124"/>
                  <a:gd name="T6" fmla="*/ 85 w 145"/>
                  <a:gd name="T7" fmla="*/ 84 h 124"/>
                  <a:gd name="T8" fmla="*/ 89 w 145"/>
                  <a:gd name="T9" fmla="*/ 32 h 124"/>
                  <a:gd name="T10" fmla="*/ 145 w 145"/>
                  <a:gd name="T11" fmla="*/ 32 h 124"/>
                  <a:gd name="T12" fmla="*/ 145 w 145"/>
                  <a:gd name="T13" fmla="*/ 6 h 124"/>
                  <a:gd name="T14" fmla="*/ 145 w 145"/>
                  <a:gd name="T15" fmla="*/ 0 h 124"/>
                  <a:gd name="T16" fmla="*/ 67 w 145"/>
                  <a:gd name="T17" fmla="*/ 0 h 124"/>
                  <a:gd name="T18" fmla="*/ 57 w 145"/>
                  <a:gd name="T19" fmla="*/ 20 h 124"/>
                  <a:gd name="T20" fmla="*/ 45 w 145"/>
                  <a:gd name="T21" fmla="*/ 26 h 124"/>
                  <a:gd name="T22" fmla="*/ 43 w 145"/>
                  <a:gd name="T23" fmla="*/ 34 h 124"/>
                  <a:gd name="T24" fmla="*/ 39 w 145"/>
                  <a:gd name="T25" fmla="*/ 44 h 124"/>
                  <a:gd name="T26" fmla="*/ 39 w 145"/>
                  <a:gd name="T27" fmla="*/ 56 h 124"/>
                  <a:gd name="T28" fmla="*/ 20 w 145"/>
                  <a:gd name="T29" fmla="*/ 70 h 124"/>
                  <a:gd name="T30" fmla="*/ 20 w 145"/>
                  <a:gd name="T31" fmla="*/ 78 h 124"/>
                  <a:gd name="T32" fmla="*/ 14 w 145"/>
                  <a:gd name="T33" fmla="*/ 86 h 124"/>
                  <a:gd name="T34" fmla="*/ 14 w 145"/>
                  <a:gd name="T35" fmla="*/ 90 h 124"/>
                  <a:gd name="T36" fmla="*/ 8 w 145"/>
                  <a:gd name="T37" fmla="*/ 100 h 124"/>
                  <a:gd name="T38" fmla="*/ 2 w 145"/>
                  <a:gd name="T39" fmla="*/ 104 h 124"/>
                  <a:gd name="T40" fmla="*/ 0 w 145"/>
                  <a:gd name="T41" fmla="*/ 124 h 124"/>
                  <a:gd name="T42" fmla="*/ 2 w 145"/>
                  <a:gd name="T43" fmla="*/ 124 h 124"/>
                  <a:gd name="T44" fmla="*/ 6 w 145"/>
                  <a:gd name="T45" fmla="*/ 122 h 124"/>
                  <a:gd name="T46" fmla="*/ 63 w 145"/>
                  <a:gd name="T47" fmla="*/ 12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5" h="124">
                    <a:moveTo>
                      <a:pt x="63" y="122"/>
                    </a:moveTo>
                    <a:lnTo>
                      <a:pt x="63" y="94"/>
                    </a:lnTo>
                    <a:lnTo>
                      <a:pt x="73" y="86"/>
                    </a:lnTo>
                    <a:lnTo>
                      <a:pt x="85" y="84"/>
                    </a:lnTo>
                    <a:lnTo>
                      <a:pt x="89" y="32"/>
                    </a:lnTo>
                    <a:lnTo>
                      <a:pt x="145" y="32"/>
                    </a:lnTo>
                    <a:lnTo>
                      <a:pt x="145" y="6"/>
                    </a:lnTo>
                    <a:lnTo>
                      <a:pt x="145" y="0"/>
                    </a:lnTo>
                    <a:lnTo>
                      <a:pt x="67" y="0"/>
                    </a:lnTo>
                    <a:lnTo>
                      <a:pt x="57" y="20"/>
                    </a:lnTo>
                    <a:lnTo>
                      <a:pt x="45" y="26"/>
                    </a:lnTo>
                    <a:lnTo>
                      <a:pt x="43" y="34"/>
                    </a:lnTo>
                    <a:lnTo>
                      <a:pt x="39" y="44"/>
                    </a:lnTo>
                    <a:lnTo>
                      <a:pt x="39" y="56"/>
                    </a:lnTo>
                    <a:lnTo>
                      <a:pt x="20" y="70"/>
                    </a:lnTo>
                    <a:lnTo>
                      <a:pt x="20" y="78"/>
                    </a:lnTo>
                    <a:lnTo>
                      <a:pt x="14" y="86"/>
                    </a:lnTo>
                    <a:lnTo>
                      <a:pt x="14" y="90"/>
                    </a:lnTo>
                    <a:lnTo>
                      <a:pt x="8" y="100"/>
                    </a:lnTo>
                    <a:lnTo>
                      <a:pt x="2" y="104"/>
                    </a:lnTo>
                    <a:lnTo>
                      <a:pt x="0" y="124"/>
                    </a:lnTo>
                    <a:lnTo>
                      <a:pt x="2" y="124"/>
                    </a:lnTo>
                    <a:lnTo>
                      <a:pt x="6" y="122"/>
                    </a:lnTo>
                    <a:lnTo>
                      <a:pt x="63" y="12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5" name="Freeform 93"/>
              <p:cNvSpPr>
                <a:spLocks/>
              </p:cNvSpPr>
              <p:nvPr/>
            </p:nvSpPr>
            <p:spPr bwMode="auto">
              <a:xfrm>
                <a:off x="4007023" y="2369729"/>
                <a:ext cx="107381" cy="91434"/>
              </a:xfrm>
              <a:custGeom>
                <a:avLst/>
                <a:gdLst>
                  <a:gd name="T0" fmla="*/ 41 w 101"/>
                  <a:gd name="T1" fmla="*/ 80 h 86"/>
                  <a:gd name="T2" fmla="*/ 51 w 101"/>
                  <a:gd name="T3" fmla="*/ 82 h 86"/>
                  <a:gd name="T4" fmla="*/ 63 w 101"/>
                  <a:gd name="T5" fmla="*/ 80 h 86"/>
                  <a:gd name="T6" fmla="*/ 71 w 101"/>
                  <a:gd name="T7" fmla="*/ 82 h 86"/>
                  <a:gd name="T8" fmla="*/ 83 w 101"/>
                  <a:gd name="T9" fmla="*/ 86 h 86"/>
                  <a:gd name="T10" fmla="*/ 89 w 101"/>
                  <a:gd name="T11" fmla="*/ 86 h 86"/>
                  <a:gd name="T12" fmla="*/ 99 w 101"/>
                  <a:gd name="T13" fmla="*/ 84 h 86"/>
                  <a:gd name="T14" fmla="*/ 101 w 101"/>
                  <a:gd name="T15" fmla="*/ 74 h 86"/>
                  <a:gd name="T16" fmla="*/ 97 w 101"/>
                  <a:gd name="T17" fmla="*/ 66 h 86"/>
                  <a:gd name="T18" fmla="*/ 93 w 101"/>
                  <a:gd name="T19" fmla="*/ 66 h 86"/>
                  <a:gd name="T20" fmla="*/ 93 w 101"/>
                  <a:gd name="T21" fmla="*/ 54 h 86"/>
                  <a:gd name="T22" fmla="*/ 91 w 101"/>
                  <a:gd name="T23" fmla="*/ 44 h 86"/>
                  <a:gd name="T24" fmla="*/ 79 w 101"/>
                  <a:gd name="T25" fmla="*/ 40 h 86"/>
                  <a:gd name="T26" fmla="*/ 77 w 101"/>
                  <a:gd name="T27" fmla="*/ 28 h 86"/>
                  <a:gd name="T28" fmla="*/ 75 w 101"/>
                  <a:gd name="T29" fmla="*/ 26 h 86"/>
                  <a:gd name="T30" fmla="*/ 69 w 101"/>
                  <a:gd name="T31" fmla="*/ 12 h 86"/>
                  <a:gd name="T32" fmla="*/ 61 w 101"/>
                  <a:gd name="T33" fmla="*/ 10 h 86"/>
                  <a:gd name="T34" fmla="*/ 55 w 101"/>
                  <a:gd name="T35" fmla="*/ 2 h 86"/>
                  <a:gd name="T36" fmla="*/ 41 w 101"/>
                  <a:gd name="T37" fmla="*/ 0 h 86"/>
                  <a:gd name="T38" fmla="*/ 30 w 101"/>
                  <a:gd name="T39" fmla="*/ 4 h 86"/>
                  <a:gd name="T40" fmla="*/ 24 w 101"/>
                  <a:gd name="T41" fmla="*/ 4 h 86"/>
                  <a:gd name="T42" fmla="*/ 18 w 101"/>
                  <a:gd name="T43" fmla="*/ 6 h 86"/>
                  <a:gd name="T44" fmla="*/ 16 w 101"/>
                  <a:gd name="T45" fmla="*/ 16 h 86"/>
                  <a:gd name="T46" fmla="*/ 12 w 101"/>
                  <a:gd name="T47" fmla="*/ 32 h 86"/>
                  <a:gd name="T48" fmla="*/ 6 w 101"/>
                  <a:gd name="T49" fmla="*/ 36 h 86"/>
                  <a:gd name="T50" fmla="*/ 0 w 101"/>
                  <a:gd name="T51" fmla="*/ 38 h 86"/>
                  <a:gd name="T52" fmla="*/ 0 w 101"/>
                  <a:gd name="T53" fmla="*/ 42 h 86"/>
                  <a:gd name="T54" fmla="*/ 10 w 101"/>
                  <a:gd name="T55" fmla="*/ 44 h 86"/>
                  <a:gd name="T56" fmla="*/ 14 w 101"/>
                  <a:gd name="T57" fmla="*/ 56 h 86"/>
                  <a:gd name="T58" fmla="*/ 14 w 101"/>
                  <a:gd name="T59" fmla="*/ 60 h 86"/>
                  <a:gd name="T60" fmla="*/ 36 w 101"/>
                  <a:gd name="T61" fmla="*/ 60 h 86"/>
                  <a:gd name="T62" fmla="*/ 41 w 101"/>
                  <a:gd name="T63" fmla="*/ 56 h 86"/>
                  <a:gd name="T64" fmla="*/ 53 w 101"/>
                  <a:gd name="T65" fmla="*/ 60 h 86"/>
                  <a:gd name="T66" fmla="*/ 65 w 101"/>
                  <a:gd name="T67" fmla="*/ 62 h 86"/>
                  <a:gd name="T68" fmla="*/ 65 w 101"/>
                  <a:gd name="T69" fmla="*/ 64 h 86"/>
                  <a:gd name="T70" fmla="*/ 61 w 101"/>
                  <a:gd name="T71" fmla="*/ 68 h 86"/>
                  <a:gd name="T72" fmla="*/ 53 w 101"/>
                  <a:gd name="T73" fmla="*/ 64 h 86"/>
                  <a:gd name="T74" fmla="*/ 47 w 101"/>
                  <a:gd name="T75" fmla="*/ 64 h 86"/>
                  <a:gd name="T76" fmla="*/ 43 w 101"/>
                  <a:gd name="T77" fmla="*/ 62 h 86"/>
                  <a:gd name="T78" fmla="*/ 41 w 101"/>
                  <a:gd name="T79" fmla="*/ 66 h 86"/>
                  <a:gd name="T80" fmla="*/ 32 w 101"/>
                  <a:gd name="T81" fmla="*/ 66 h 86"/>
                  <a:gd name="T82" fmla="*/ 30 w 101"/>
                  <a:gd name="T83" fmla="*/ 68 h 86"/>
                  <a:gd name="T84" fmla="*/ 10 w 101"/>
                  <a:gd name="T85" fmla="*/ 72 h 86"/>
                  <a:gd name="T86" fmla="*/ 10 w 101"/>
                  <a:gd name="T87" fmla="*/ 80 h 86"/>
                  <a:gd name="T88" fmla="*/ 12 w 101"/>
                  <a:gd name="T89" fmla="*/ 86 h 86"/>
                  <a:gd name="T90" fmla="*/ 30 w 101"/>
                  <a:gd name="T91" fmla="*/ 86 h 86"/>
                  <a:gd name="T92" fmla="*/ 41 w 101"/>
                  <a:gd name="T93" fmla="*/ 8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1" h="86">
                    <a:moveTo>
                      <a:pt x="41" y="80"/>
                    </a:moveTo>
                    <a:lnTo>
                      <a:pt x="51" y="82"/>
                    </a:lnTo>
                    <a:lnTo>
                      <a:pt x="63" y="80"/>
                    </a:lnTo>
                    <a:lnTo>
                      <a:pt x="71" y="82"/>
                    </a:lnTo>
                    <a:lnTo>
                      <a:pt x="83" y="86"/>
                    </a:lnTo>
                    <a:lnTo>
                      <a:pt x="89" y="86"/>
                    </a:lnTo>
                    <a:lnTo>
                      <a:pt x="99" y="84"/>
                    </a:lnTo>
                    <a:lnTo>
                      <a:pt x="101" y="74"/>
                    </a:lnTo>
                    <a:lnTo>
                      <a:pt x="97" y="66"/>
                    </a:lnTo>
                    <a:lnTo>
                      <a:pt x="93" y="66"/>
                    </a:lnTo>
                    <a:lnTo>
                      <a:pt x="93" y="54"/>
                    </a:lnTo>
                    <a:lnTo>
                      <a:pt x="91" y="44"/>
                    </a:lnTo>
                    <a:lnTo>
                      <a:pt x="79" y="40"/>
                    </a:lnTo>
                    <a:lnTo>
                      <a:pt x="77" y="28"/>
                    </a:lnTo>
                    <a:lnTo>
                      <a:pt x="75" y="26"/>
                    </a:lnTo>
                    <a:lnTo>
                      <a:pt x="69" y="12"/>
                    </a:lnTo>
                    <a:lnTo>
                      <a:pt x="61" y="10"/>
                    </a:lnTo>
                    <a:lnTo>
                      <a:pt x="55" y="2"/>
                    </a:lnTo>
                    <a:lnTo>
                      <a:pt x="41" y="0"/>
                    </a:lnTo>
                    <a:lnTo>
                      <a:pt x="30" y="4"/>
                    </a:lnTo>
                    <a:lnTo>
                      <a:pt x="24" y="4"/>
                    </a:lnTo>
                    <a:lnTo>
                      <a:pt x="18" y="6"/>
                    </a:lnTo>
                    <a:lnTo>
                      <a:pt x="16" y="16"/>
                    </a:lnTo>
                    <a:lnTo>
                      <a:pt x="12" y="32"/>
                    </a:lnTo>
                    <a:lnTo>
                      <a:pt x="6" y="36"/>
                    </a:lnTo>
                    <a:lnTo>
                      <a:pt x="0" y="38"/>
                    </a:lnTo>
                    <a:lnTo>
                      <a:pt x="0" y="42"/>
                    </a:lnTo>
                    <a:lnTo>
                      <a:pt x="10" y="44"/>
                    </a:lnTo>
                    <a:lnTo>
                      <a:pt x="14" y="56"/>
                    </a:lnTo>
                    <a:lnTo>
                      <a:pt x="14" y="60"/>
                    </a:lnTo>
                    <a:lnTo>
                      <a:pt x="36" y="60"/>
                    </a:lnTo>
                    <a:lnTo>
                      <a:pt x="41" y="56"/>
                    </a:lnTo>
                    <a:lnTo>
                      <a:pt x="53" y="60"/>
                    </a:lnTo>
                    <a:lnTo>
                      <a:pt x="65" y="62"/>
                    </a:lnTo>
                    <a:lnTo>
                      <a:pt x="65" y="64"/>
                    </a:lnTo>
                    <a:lnTo>
                      <a:pt x="61" y="68"/>
                    </a:lnTo>
                    <a:lnTo>
                      <a:pt x="53" y="64"/>
                    </a:lnTo>
                    <a:lnTo>
                      <a:pt x="47" y="64"/>
                    </a:lnTo>
                    <a:lnTo>
                      <a:pt x="43" y="62"/>
                    </a:lnTo>
                    <a:lnTo>
                      <a:pt x="41" y="66"/>
                    </a:lnTo>
                    <a:lnTo>
                      <a:pt x="32" y="66"/>
                    </a:lnTo>
                    <a:lnTo>
                      <a:pt x="30" y="68"/>
                    </a:lnTo>
                    <a:lnTo>
                      <a:pt x="10" y="72"/>
                    </a:lnTo>
                    <a:lnTo>
                      <a:pt x="10" y="80"/>
                    </a:lnTo>
                    <a:lnTo>
                      <a:pt x="12" y="86"/>
                    </a:lnTo>
                    <a:lnTo>
                      <a:pt x="30" y="86"/>
                    </a:lnTo>
                    <a:lnTo>
                      <a:pt x="41" y="8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6" name="Freeform 94"/>
              <p:cNvSpPr>
                <a:spLocks/>
              </p:cNvSpPr>
              <p:nvPr/>
            </p:nvSpPr>
            <p:spPr bwMode="auto">
              <a:xfrm>
                <a:off x="4017655" y="2429267"/>
                <a:ext cx="58475" cy="17011"/>
              </a:xfrm>
              <a:custGeom>
                <a:avLst/>
                <a:gdLst>
                  <a:gd name="T0" fmla="*/ 22 w 55"/>
                  <a:gd name="T1" fmla="*/ 10 h 16"/>
                  <a:gd name="T2" fmla="*/ 31 w 55"/>
                  <a:gd name="T3" fmla="*/ 10 h 16"/>
                  <a:gd name="T4" fmla="*/ 33 w 55"/>
                  <a:gd name="T5" fmla="*/ 6 h 16"/>
                  <a:gd name="T6" fmla="*/ 37 w 55"/>
                  <a:gd name="T7" fmla="*/ 8 h 16"/>
                  <a:gd name="T8" fmla="*/ 43 w 55"/>
                  <a:gd name="T9" fmla="*/ 8 h 16"/>
                  <a:gd name="T10" fmla="*/ 51 w 55"/>
                  <a:gd name="T11" fmla="*/ 12 h 16"/>
                  <a:gd name="T12" fmla="*/ 55 w 55"/>
                  <a:gd name="T13" fmla="*/ 8 h 16"/>
                  <a:gd name="T14" fmla="*/ 55 w 55"/>
                  <a:gd name="T15" fmla="*/ 6 h 16"/>
                  <a:gd name="T16" fmla="*/ 43 w 55"/>
                  <a:gd name="T17" fmla="*/ 4 h 16"/>
                  <a:gd name="T18" fmla="*/ 31 w 55"/>
                  <a:gd name="T19" fmla="*/ 0 h 16"/>
                  <a:gd name="T20" fmla="*/ 26 w 55"/>
                  <a:gd name="T21" fmla="*/ 4 h 16"/>
                  <a:gd name="T22" fmla="*/ 4 w 55"/>
                  <a:gd name="T23" fmla="*/ 4 h 16"/>
                  <a:gd name="T24" fmla="*/ 6 w 55"/>
                  <a:gd name="T25" fmla="*/ 10 h 16"/>
                  <a:gd name="T26" fmla="*/ 2 w 55"/>
                  <a:gd name="T27" fmla="*/ 8 h 16"/>
                  <a:gd name="T28" fmla="*/ 0 w 55"/>
                  <a:gd name="T29" fmla="*/ 10 h 16"/>
                  <a:gd name="T30" fmla="*/ 0 w 55"/>
                  <a:gd name="T31" fmla="*/ 16 h 16"/>
                  <a:gd name="T32" fmla="*/ 20 w 55"/>
                  <a:gd name="T33" fmla="*/ 12 h 16"/>
                  <a:gd name="T34" fmla="*/ 22 w 55"/>
                  <a:gd name="T35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5" h="16">
                    <a:moveTo>
                      <a:pt x="22" y="10"/>
                    </a:moveTo>
                    <a:lnTo>
                      <a:pt x="31" y="10"/>
                    </a:lnTo>
                    <a:lnTo>
                      <a:pt x="33" y="6"/>
                    </a:lnTo>
                    <a:lnTo>
                      <a:pt x="37" y="8"/>
                    </a:lnTo>
                    <a:lnTo>
                      <a:pt x="43" y="8"/>
                    </a:lnTo>
                    <a:lnTo>
                      <a:pt x="51" y="12"/>
                    </a:lnTo>
                    <a:lnTo>
                      <a:pt x="55" y="8"/>
                    </a:lnTo>
                    <a:lnTo>
                      <a:pt x="55" y="6"/>
                    </a:lnTo>
                    <a:lnTo>
                      <a:pt x="43" y="4"/>
                    </a:lnTo>
                    <a:lnTo>
                      <a:pt x="31" y="0"/>
                    </a:lnTo>
                    <a:lnTo>
                      <a:pt x="26" y="4"/>
                    </a:lnTo>
                    <a:lnTo>
                      <a:pt x="4" y="4"/>
                    </a:lnTo>
                    <a:lnTo>
                      <a:pt x="6" y="10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20" y="1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7" name="Freeform 95"/>
              <p:cNvSpPr>
                <a:spLocks noEditPoints="1"/>
              </p:cNvSpPr>
              <p:nvPr/>
            </p:nvSpPr>
            <p:spPr bwMode="auto">
              <a:xfrm>
                <a:off x="4019781" y="2454783"/>
                <a:ext cx="56349" cy="36148"/>
              </a:xfrm>
              <a:custGeom>
                <a:avLst/>
                <a:gdLst>
                  <a:gd name="T0" fmla="*/ 12 w 53"/>
                  <a:gd name="T1" fmla="*/ 24 h 34"/>
                  <a:gd name="T2" fmla="*/ 12 w 53"/>
                  <a:gd name="T3" fmla="*/ 24 h 34"/>
                  <a:gd name="T4" fmla="*/ 14 w 53"/>
                  <a:gd name="T5" fmla="*/ 22 h 34"/>
                  <a:gd name="T6" fmla="*/ 16 w 53"/>
                  <a:gd name="T7" fmla="*/ 24 h 34"/>
                  <a:gd name="T8" fmla="*/ 14 w 53"/>
                  <a:gd name="T9" fmla="*/ 26 h 34"/>
                  <a:gd name="T10" fmla="*/ 12 w 53"/>
                  <a:gd name="T11" fmla="*/ 24 h 34"/>
                  <a:gd name="T12" fmla="*/ 12 w 53"/>
                  <a:gd name="T13" fmla="*/ 32 h 34"/>
                  <a:gd name="T14" fmla="*/ 14 w 53"/>
                  <a:gd name="T15" fmla="*/ 30 h 34"/>
                  <a:gd name="T16" fmla="*/ 14 w 53"/>
                  <a:gd name="T17" fmla="*/ 30 h 34"/>
                  <a:gd name="T18" fmla="*/ 12 w 53"/>
                  <a:gd name="T19" fmla="*/ 28 h 34"/>
                  <a:gd name="T20" fmla="*/ 10 w 53"/>
                  <a:gd name="T21" fmla="*/ 30 h 34"/>
                  <a:gd name="T22" fmla="*/ 12 w 53"/>
                  <a:gd name="T23" fmla="*/ 32 h 34"/>
                  <a:gd name="T24" fmla="*/ 8 w 53"/>
                  <a:gd name="T25" fmla="*/ 20 h 34"/>
                  <a:gd name="T26" fmla="*/ 10 w 53"/>
                  <a:gd name="T27" fmla="*/ 20 h 34"/>
                  <a:gd name="T28" fmla="*/ 8 w 53"/>
                  <a:gd name="T29" fmla="*/ 18 h 34"/>
                  <a:gd name="T30" fmla="*/ 8 w 53"/>
                  <a:gd name="T31" fmla="*/ 20 h 34"/>
                  <a:gd name="T32" fmla="*/ 8 w 53"/>
                  <a:gd name="T33" fmla="*/ 20 h 34"/>
                  <a:gd name="T34" fmla="*/ 43 w 53"/>
                  <a:gd name="T35" fmla="*/ 20 h 34"/>
                  <a:gd name="T36" fmla="*/ 53 w 53"/>
                  <a:gd name="T37" fmla="*/ 16 h 34"/>
                  <a:gd name="T38" fmla="*/ 51 w 53"/>
                  <a:gd name="T39" fmla="*/ 10 h 34"/>
                  <a:gd name="T40" fmla="*/ 53 w 53"/>
                  <a:gd name="T41" fmla="*/ 6 h 34"/>
                  <a:gd name="T42" fmla="*/ 51 w 53"/>
                  <a:gd name="T43" fmla="*/ 0 h 34"/>
                  <a:gd name="T44" fmla="*/ 39 w 53"/>
                  <a:gd name="T45" fmla="*/ 2 h 34"/>
                  <a:gd name="T46" fmla="*/ 29 w 53"/>
                  <a:gd name="T47" fmla="*/ 0 h 34"/>
                  <a:gd name="T48" fmla="*/ 18 w 53"/>
                  <a:gd name="T49" fmla="*/ 6 h 34"/>
                  <a:gd name="T50" fmla="*/ 0 w 53"/>
                  <a:gd name="T51" fmla="*/ 6 h 34"/>
                  <a:gd name="T52" fmla="*/ 4 w 53"/>
                  <a:gd name="T53" fmla="*/ 12 h 34"/>
                  <a:gd name="T54" fmla="*/ 8 w 53"/>
                  <a:gd name="T55" fmla="*/ 14 h 34"/>
                  <a:gd name="T56" fmla="*/ 20 w 53"/>
                  <a:gd name="T57" fmla="*/ 14 h 34"/>
                  <a:gd name="T58" fmla="*/ 29 w 53"/>
                  <a:gd name="T59" fmla="*/ 14 h 34"/>
                  <a:gd name="T60" fmla="*/ 27 w 53"/>
                  <a:gd name="T61" fmla="*/ 16 h 34"/>
                  <a:gd name="T62" fmla="*/ 20 w 53"/>
                  <a:gd name="T63" fmla="*/ 16 h 34"/>
                  <a:gd name="T64" fmla="*/ 16 w 53"/>
                  <a:gd name="T65" fmla="*/ 20 h 34"/>
                  <a:gd name="T66" fmla="*/ 22 w 53"/>
                  <a:gd name="T67" fmla="*/ 24 h 34"/>
                  <a:gd name="T68" fmla="*/ 24 w 53"/>
                  <a:gd name="T69" fmla="*/ 30 h 34"/>
                  <a:gd name="T70" fmla="*/ 29 w 53"/>
                  <a:gd name="T71" fmla="*/ 34 h 34"/>
                  <a:gd name="T72" fmla="*/ 35 w 53"/>
                  <a:gd name="T73" fmla="*/ 28 h 34"/>
                  <a:gd name="T74" fmla="*/ 43 w 53"/>
                  <a:gd name="T75" fmla="*/ 2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4">
                    <a:moveTo>
                      <a:pt x="12" y="24"/>
                    </a:moveTo>
                    <a:lnTo>
                      <a:pt x="12" y="24"/>
                    </a:lnTo>
                    <a:lnTo>
                      <a:pt x="14" y="22"/>
                    </a:lnTo>
                    <a:lnTo>
                      <a:pt x="16" y="24"/>
                    </a:lnTo>
                    <a:lnTo>
                      <a:pt x="14" y="26"/>
                    </a:lnTo>
                    <a:lnTo>
                      <a:pt x="12" y="24"/>
                    </a:lnTo>
                    <a:close/>
                    <a:moveTo>
                      <a:pt x="12" y="32"/>
                    </a:moveTo>
                    <a:lnTo>
                      <a:pt x="14" y="30"/>
                    </a:lnTo>
                    <a:lnTo>
                      <a:pt x="14" y="30"/>
                    </a:lnTo>
                    <a:lnTo>
                      <a:pt x="12" y="28"/>
                    </a:lnTo>
                    <a:lnTo>
                      <a:pt x="10" y="30"/>
                    </a:lnTo>
                    <a:lnTo>
                      <a:pt x="12" y="32"/>
                    </a:lnTo>
                    <a:close/>
                    <a:moveTo>
                      <a:pt x="8" y="20"/>
                    </a:moveTo>
                    <a:lnTo>
                      <a:pt x="10" y="20"/>
                    </a:lnTo>
                    <a:lnTo>
                      <a:pt x="8" y="18"/>
                    </a:lnTo>
                    <a:lnTo>
                      <a:pt x="8" y="20"/>
                    </a:lnTo>
                    <a:lnTo>
                      <a:pt x="8" y="20"/>
                    </a:lnTo>
                    <a:close/>
                    <a:moveTo>
                      <a:pt x="43" y="20"/>
                    </a:moveTo>
                    <a:lnTo>
                      <a:pt x="53" y="16"/>
                    </a:lnTo>
                    <a:lnTo>
                      <a:pt x="51" y="10"/>
                    </a:lnTo>
                    <a:lnTo>
                      <a:pt x="53" y="6"/>
                    </a:lnTo>
                    <a:lnTo>
                      <a:pt x="51" y="0"/>
                    </a:lnTo>
                    <a:lnTo>
                      <a:pt x="39" y="2"/>
                    </a:lnTo>
                    <a:lnTo>
                      <a:pt x="29" y="0"/>
                    </a:lnTo>
                    <a:lnTo>
                      <a:pt x="18" y="6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8" y="14"/>
                    </a:lnTo>
                    <a:lnTo>
                      <a:pt x="20" y="14"/>
                    </a:lnTo>
                    <a:lnTo>
                      <a:pt x="29" y="14"/>
                    </a:lnTo>
                    <a:lnTo>
                      <a:pt x="27" y="16"/>
                    </a:lnTo>
                    <a:lnTo>
                      <a:pt x="20" y="16"/>
                    </a:lnTo>
                    <a:lnTo>
                      <a:pt x="16" y="20"/>
                    </a:lnTo>
                    <a:lnTo>
                      <a:pt x="22" y="24"/>
                    </a:lnTo>
                    <a:lnTo>
                      <a:pt x="24" y="30"/>
                    </a:lnTo>
                    <a:lnTo>
                      <a:pt x="29" y="34"/>
                    </a:lnTo>
                    <a:lnTo>
                      <a:pt x="35" y="28"/>
                    </a:lnTo>
                    <a:lnTo>
                      <a:pt x="43" y="2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8" name="Freeform 96"/>
              <p:cNvSpPr>
                <a:spLocks noEditPoints="1"/>
              </p:cNvSpPr>
              <p:nvPr/>
            </p:nvSpPr>
            <p:spPr bwMode="auto">
              <a:xfrm>
                <a:off x="3866683" y="2361223"/>
                <a:ext cx="48906" cy="48906"/>
              </a:xfrm>
              <a:custGeom>
                <a:avLst/>
                <a:gdLst>
                  <a:gd name="T0" fmla="*/ 30 w 46"/>
                  <a:gd name="T1" fmla="*/ 44 h 46"/>
                  <a:gd name="T2" fmla="*/ 24 w 46"/>
                  <a:gd name="T3" fmla="*/ 40 h 46"/>
                  <a:gd name="T4" fmla="*/ 24 w 46"/>
                  <a:gd name="T5" fmla="*/ 36 h 46"/>
                  <a:gd name="T6" fmla="*/ 30 w 46"/>
                  <a:gd name="T7" fmla="*/ 40 h 46"/>
                  <a:gd name="T8" fmla="*/ 30 w 46"/>
                  <a:gd name="T9" fmla="*/ 44 h 46"/>
                  <a:gd name="T10" fmla="*/ 34 w 46"/>
                  <a:gd name="T11" fmla="*/ 38 h 46"/>
                  <a:gd name="T12" fmla="*/ 36 w 46"/>
                  <a:gd name="T13" fmla="*/ 36 h 46"/>
                  <a:gd name="T14" fmla="*/ 34 w 46"/>
                  <a:gd name="T15" fmla="*/ 32 h 46"/>
                  <a:gd name="T16" fmla="*/ 32 w 46"/>
                  <a:gd name="T17" fmla="*/ 32 h 46"/>
                  <a:gd name="T18" fmla="*/ 32 w 46"/>
                  <a:gd name="T19" fmla="*/ 38 h 46"/>
                  <a:gd name="T20" fmla="*/ 34 w 46"/>
                  <a:gd name="T21" fmla="*/ 38 h 46"/>
                  <a:gd name="T22" fmla="*/ 44 w 46"/>
                  <a:gd name="T23" fmla="*/ 22 h 46"/>
                  <a:gd name="T24" fmla="*/ 46 w 46"/>
                  <a:gd name="T25" fmla="*/ 20 h 46"/>
                  <a:gd name="T26" fmla="*/ 44 w 46"/>
                  <a:gd name="T27" fmla="*/ 18 h 46"/>
                  <a:gd name="T28" fmla="*/ 42 w 46"/>
                  <a:gd name="T29" fmla="*/ 18 h 46"/>
                  <a:gd name="T30" fmla="*/ 42 w 46"/>
                  <a:gd name="T31" fmla="*/ 22 h 46"/>
                  <a:gd name="T32" fmla="*/ 44 w 46"/>
                  <a:gd name="T33" fmla="*/ 22 h 46"/>
                  <a:gd name="T34" fmla="*/ 42 w 46"/>
                  <a:gd name="T35" fmla="*/ 12 h 46"/>
                  <a:gd name="T36" fmla="*/ 42 w 46"/>
                  <a:gd name="T37" fmla="*/ 8 h 46"/>
                  <a:gd name="T38" fmla="*/ 42 w 46"/>
                  <a:gd name="T39" fmla="*/ 6 h 46"/>
                  <a:gd name="T40" fmla="*/ 40 w 46"/>
                  <a:gd name="T41" fmla="*/ 8 h 46"/>
                  <a:gd name="T42" fmla="*/ 40 w 46"/>
                  <a:gd name="T43" fmla="*/ 12 h 46"/>
                  <a:gd name="T44" fmla="*/ 42 w 46"/>
                  <a:gd name="T45" fmla="*/ 12 h 46"/>
                  <a:gd name="T46" fmla="*/ 24 w 46"/>
                  <a:gd name="T47" fmla="*/ 12 h 46"/>
                  <a:gd name="T48" fmla="*/ 24 w 46"/>
                  <a:gd name="T49" fmla="*/ 12 h 46"/>
                  <a:gd name="T50" fmla="*/ 18 w 46"/>
                  <a:gd name="T51" fmla="*/ 10 h 46"/>
                  <a:gd name="T52" fmla="*/ 16 w 46"/>
                  <a:gd name="T53" fmla="*/ 10 h 46"/>
                  <a:gd name="T54" fmla="*/ 18 w 46"/>
                  <a:gd name="T55" fmla="*/ 14 h 46"/>
                  <a:gd name="T56" fmla="*/ 24 w 46"/>
                  <a:gd name="T57" fmla="*/ 12 h 46"/>
                  <a:gd name="T58" fmla="*/ 10 w 46"/>
                  <a:gd name="T59" fmla="*/ 6 h 46"/>
                  <a:gd name="T60" fmla="*/ 8 w 46"/>
                  <a:gd name="T61" fmla="*/ 4 h 46"/>
                  <a:gd name="T62" fmla="*/ 6 w 46"/>
                  <a:gd name="T63" fmla="*/ 6 h 46"/>
                  <a:gd name="T64" fmla="*/ 6 w 46"/>
                  <a:gd name="T65" fmla="*/ 8 h 46"/>
                  <a:gd name="T66" fmla="*/ 10 w 46"/>
                  <a:gd name="T67" fmla="*/ 6 h 46"/>
                  <a:gd name="T68" fmla="*/ 2 w 46"/>
                  <a:gd name="T69" fmla="*/ 4 h 46"/>
                  <a:gd name="T70" fmla="*/ 6 w 46"/>
                  <a:gd name="T71" fmla="*/ 2 h 46"/>
                  <a:gd name="T72" fmla="*/ 4 w 46"/>
                  <a:gd name="T73" fmla="*/ 0 h 46"/>
                  <a:gd name="T74" fmla="*/ 0 w 46"/>
                  <a:gd name="T75" fmla="*/ 0 h 46"/>
                  <a:gd name="T76" fmla="*/ 0 w 46"/>
                  <a:gd name="T77" fmla="*/ 2 h 46"/>
                  <a:gd name="T78" fmla="*/ 2 w 46"/>
                  <a:gd name="T79" fmla="*/ 4 h 46"/>
                  <a:gd name="T80" fmla="*/ 8 w 46"/>
                  <a:gd name="T81" fmla="*/ 46 h 46"/>
                  <a:gd name="T82" fmla="*/ 8 w 46"/>
                  <a:gd name="T83" fmla="*/ 46 h 46"/>
                  <a:gd name="T84" fmla="*/ 6 w 46"/>
                  <a:gd name="T85" fmla="*/ 46 h 46"/>
                  <a:gd name="T86" fmla="*/ 6 w 46"/>
                  <a:gd name="T87" fmla="*/ 46 h 46"/>
                  <a:gd name="T88" fmla="*/ 8 w 46"/>
                  <a:gd name="T8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46" h="46">
                    <a:moveTo>
                      <a:pt x="30" y="44"/>
                    </a:moveTo>
                    <a:lnTo>
                      <a:pt x="24" y="40"/>
                    </a:lnTo>
                    <a:lnTo>
                      <a:pt x="24" y="36"/>
                    </a:lnTo>
                    <a:lnTo>
                      <a:pt x="30" y="40"/>
                    </a:lnTo>
                    <a:lnTo>
                      <a:pt x="30" y="44"/>
                    </a:lnTo>
                    <a:close/>
                    <a:moveTo>
                      <a:pt x="34" y="38"/>
                    </a:moveTo>
                    <a:lnTo>
                      <a:pt x="36" y="36"/>
                    </a:lnTo>
                    <a:lnTo>
                      <a:pt x="34" y="32"/>
                    </a:lnTo>
                    <a:lnTo>
                      <a:pt x="32" y="32"/>
                    </a:lnTo>
                    <a:lnTo>
                      <a:pt x="32" y="38"/>
                    </a:lnTo>
                    <a:lnTo>
                      <a:pt x="34" y="38"/>
                    </a:lnTo>
                    <a:close/>
                    <a:moveTo>
                      <a:pt x="44" y="22"/>
                    </a:moveTo>
                    <a:lnTo>
                      <a:pt x="46" y="20"/>
                    </a:lnTo>
                    <a:lnTo>
                      <a:pt x="44" y="18"/>
                    </a:lnTo>
                    <a:lnTo>
                      <a:pt x="42" y="18"/>
                    </a:lnTo>
                    <a:lnTo>
                      <a:pt x="42" y="22"/>
                    </a:lnTo>
                    <a:lnTo>
                      <a:pt x="44" y="22"/>
                    </a:lnTo>
                    <a:close/>
                    <a:moveTo>
                      <a:pt x="42" y="12"/>
                    </a:moveTo>
                    <a:lnTo>
                      <a:pt x="42" y="8"/>
                    </a:lnTo>
                    <a:lnTo>
                      <a:pt x="42" y="6"/>
                    </a:lnTo>
                    <a:lnTo>
                      <a:pt x="40" y="8"/>
                    </a:lnTo>
                    <a:lnTo>
                      <a:pt x="40" y="12"/>
                    </a:lnTo>
                    <a:lnTo>
                      <a:pt x="42" y="12"/>
                    </a:lnTo>
                    <a:close/>
                    <a:moveTo>
                      <a:pt x="24" y="12"/>
                    </a:moveTo>
                    <a:lnTo>
                      <a:pt x="24" y="12"/>
                    </a:lnTo>
                    <a:lnTo>
                      <a:pt x="18" y="10"/>
                    </a:lnTo>
                    <a:lnTo>
                      <a:pt x="16" y="10"/>
                    </a:lnTo>
                    <a:lnTo>
                      <a:pt x="18" y="14"/>
                    </a:lnTo>
                    <a:lnTo>
                      <a:pt x="24" y="12"/>
                    </a:lnTo>
                    <a:close/>
                    <a:moveTo>
                      <a:pt x="10" y="6"/>
                    </a:moveTo>
                    <a:lnTo>
                      <a:pt x="8" y="4"/>
                    </a:lnTo>
                    <a:lnTo>
                      <a:pt x="6" y="6"/>
                    </a:lnTo>
                    <a:lnTo>
                      <a:pt x="6" y="8"/>
                    </a:lnTo>
                    <a:lnTo>
                      <a:pt x="10" y="6"/>
                    </a:lnTo>
                    <a:close/>
                    <a:moveTo>
                      <a:pt x="2" y="4"/>
                    </a:moveTo>
                    <a:lnTo>
                      <a:pt x="6" y="2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  <a:moveTo>
                      <a:pt x="8" y="46"/>
                    </a:moveTo>
                    <a:lnTo>
                      <a:pt x="8" y="46"/>
                    </a:lnTo>
                    <a:lnTo>
                      <a:pt x="6" y="46"/>
                    </a:lnTo>
                    <a:lnTo>
                      <a:pt x="6" y="46"/>
                    </a:lnTo>
                    <a:lnTo>
                      <a:pt x="8" y="4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49" name="Freeform 97"/>
              <p:cNvSpPr>
                <a:spLocks noEditPoints="1"/>
              </p:cNvSpPr>
              <p:nvPr/>
            </p:nvSpPr>
            <p:spPr bwMode="auto">
              <a:xfrm>
                <a:off x="4080383" y="2510068"/>
                <a:ext cx="53159" cy="70170"/>
              </a:xfrm>
              <a:custGeom>
                <a:avLst/>
                <a:gdLst>
                  <a:gd name="T0" fmla="*/ 10 w 50"/>
                  <a:gd name="T1" fmla="*/ 54 h 66"/>
                  <a:gd name="T2" fmla="*/ 14 w 50"/>
                  <a:gd name="T3" fmla="*/ 50 h 66"/>
                  <a:gd name="T4" fmla="*/ 14 w 50"/>
                  <a:gd name="T5" fmla="*/ 54 h 66"/>
                  <a:gd name="T6" fmla="*/ 10 w 50"/>
                  <a:gd name="T7" fmla="*/ 54 h 66"/>
                  <a:gd name="T8" fmla="*/ 44 w 50"/>
                  <a:gd name="T9" fmla="*/ 44 h 66"/>
                  <a:gd name="T10" fmla="*/ 50 w 50"/>
                  <a:gd name="T11" fmla="*/ 40 h 66"/>
                  <a:gd name="T12" fmla="*/ 48 w 50"/>
                  <a:gd name="T13" fmla="*/ 34 h 66"/>
                  <a:gd name="T14" fmla="*/ 46 w 50"/>
                  <a:gd name="T15" fmla="*/ 36 h 66"/>
                  <a:gd name="T16" fmla="*/ 44 w 50"/>
                  <a:gd name="T17" fmla="*/ 32 h 66"/>
                  <a:gd name="T18" fmla="*/ 50 w 50"/>
                  <a:gd name="T19" fmla="*/ 26 h 66"/>
                  <a:gd name="T20" fmla="*/ 44 w 50"/>
                  <a:gd name="T21" fmla="*/ 18 h 66"/>
                  <a:gd name="T22" fmla="*/ 46 w 50"/>
                  <a:gd name="T23" fmla="*/ 12 h 66"/>
                  <a:gd name="T24" fmla="*/ 40 w 50"/>
                  <a:gd name="T25" fmla="*/ 8 h 66"/>
                  <a:gd name="T26" fmla="*/ 38 w 50"/>
                  <a:gd name="T27" fmla="*/ 0 h 66"/>
                  <a:gd name="T28" fmla="*/ 26 w 50"/>
                  <a:gd name="T29" fmla="*/ 0 h 66"/>
                  <a:gd name="T30" fmla="*/ 20 w 50"/>
                  <a:gd name="T31" fmla="*/ 4 h 66"/>
                  <a:gd name="T32" fmla="*/ 18 w 50"/>
                  <a:gd name="T33" fmla="*/ 4 h 66"/>
                  <a:gd name="T34" fmla="*/ 14 w 50"/>
                  <a:gd name="T35" fmla="*/ 6 h 66"/>
                  <a:gd name="T36" fmla="*/ 8 w 50"/>
                  <a:gd name="T37" fmla="*/ 16 h 66"/>
                  <a:gd name="T38" fmla="*/ 4 w 50"/>
                  <a:gd name="T39" fmla="*/ 18 h 66"/>
                  <a:gd name="T40" fmla="*/ 0 w 50"/>
                  <a:gd name="T41" fmla="*/ 28 h 66"/>
                  <a:gd name="T42" fmla="*/ 2 w 50"/>
                  <a:gd name="T43" fmla="*/ 30 h 66"/>
                  <a:gd name="T44" fmla="*/ 6 w 50"/>
                  <a:gd name="T45" fmla="*/ 36 h 66"/>
                  <a:gd name="T46" fmla="*/ 8 w 50"/>
                  <a:gd name="T47" fmla="*/ 44 h 66"/>
                  <a:gd name="T48" fmla="*/ 16 w 50"/>
                  <a:gd name="T49" fmla="*/ 48 h 66"/>
                  <a:gd name="T50" fmla="*/ 18 w 50"/>
                  <a:gd name="T51" fmla="*/ 52 h 66"/>
                  <a:gd name="T52" fmla="*/ 18 w 50"/>
                  <a:gd name="T53" fmla="*/ 56 h 66"/>
                  <a:gd name="T54" fmla="*/ 32 w 50"/>
                  <a:gd name="T55" fmla="*/ 62 h 66"/>
                  <a:gd name="T56" fmla="*/ 34 w 50"/>
                  <a:gd name="T57" fmla="*/ 66 h 66"/>
                  <a:gd name="T58" fmla="*/ 34 w 50"/>
                  <a:gd name="T59" fmla="*/ 56 h 66"/>
                  <a:gd name="T60" fmla="*/ 44 w 50"/>
                  <a:gd name="T61" fmla="*/ 4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0" h="66">
                    <a:moveTo>
                      <a:pt x="10" y="54"/>
                    </a:moveTo>
                    <a:lnTo>
                      <a:pt x="14" y="50"/>
                    </a:lnTo>
                    <a:lnTo>
                      <a:pt x="14" y="54"/>
                    </a:lnTo>
                    <a:lnTo>
                      <a:pt x="10" y="54"/>
                    </a:lnTo>
                    <a:close/>
                    <a:moveTo>
                      <a:pt x="44" y="44"/>
                    </a:moveTo>
                    <a:lnTo>
                      <a:pt x="50" y="40"/>
                    </a:lnTo>
                    <a:lnTo>
                      <a:pt x="48" y="34"/>
                    </a:lnTo>
                    <a:lnTo>
                      <a:pt x="46" y="36"/>
                    </a:lnTo>
                    <a:lnTo>
                      <a:pt x="44" y="32"/>
                    </a:lnTo>
                    <a:lnTo>
                      <a:pt x="50" y="26"/>
                    </a:lnTo>
                    <a:lnTo>
                      <a:pt x="44" y="18"/>
                    </a:lnTo>
                    <a:lnTo>
                      <a:pt x="46" y="12"/>
                    </a:lnTo>
                    <a:lnTo>
                      <a:pt x="40" y="8"/>
                    </a:lnTo>
                    <a:lnTo>
                      <a:pt x="38" y="0"/>
                    </a:lnTo>
                    <a:lnTo>
                      <a:pt x="26" y="0"/>
                    </a:lnTo>
                    <a:lnTo>
                      <a:pt x="20" y="4"/>
                    </a:lnTo>
                    <a:lnTo>
                      <a:pt x="18" y="4"/>
                    </a:lnTo>
                    <a:lnTo>
                      <a:pt x="14" y="6"/>
                    </a:lnTo>
                    <a:lnTo>
                      <a:pt x="8" y="16"/>
                    </a:lnTo>
                    <a:lnTo>
                      <a:pt x="4" y="18"/>
                    </a:lnTo>
                    <a:lnTo>
                      <a:pt x="0" y="28"/>
                    </a:lnTo>
                    <a:lnTo>
                      <a:pt x="2" y="30"/>
                    </a:lnTo>
                    <a:lnTo>
                      <a:pt x="6" y="36"/>
                    </a:lnTo>
                    <a:lnTo>
                      <a:pt x="8" y="44"/>
                    </a:lnTo>
                    <a:lnTo>
                      <a:pt x="16" y="48"/>
                    </a:lnTo>
                    <a:lnTo>
                      <a:pt x="18" y="52"/>
                    </a:lnTo>
                    <a:lnTo>
                      <a:pt x="18" y="56"/>
                    </a:lnTo>
                    <a:lnTo>
                      <a:pt x="32" y="62"/>
                    </a:lnTo>
                    <a:lnTo>
                      <a:pt x="34" y="66"/>
                    </a:lnTo>
                    <a:lnTo>
                      <a:pt x="34" y="56"/>
                    </a:lnTo>
                    <a:lnTo>
                      <a:pt x="44" y="4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0" name="Freeform 98"/>
              <p:cNvSpPr>
                <a:spLocks/>
              </p:cNvSpPr>
              <p:nvPr/>
            </p:nvSpPr>
            <p:spPr bwMode="auto">
              <a:xfrm>
                <a:off x="4050613" y="2454783"/>
                <a:ext cx="136087" cy="114823"/>
              </a:xfrm>
              <a:custGeom>
                <a:avLst/>
                <a:gdLst>
                  <a:gd name="T0" fmla="*/ 42 w 128"/>
                  <a:gd name="T1" fmla="*/ 58 h 108"/>
                  <a:gd name="T2" fmla="*/ 46 w 128"/>
                  <a:gd name="T3" fmla="*/ 56 h 108"/>
                  <a:gd name="T4" fmla="*/ 48 w 128"/>
                  <a:gd name="T5" fmla="*/ 56 h 108"/>
                  <a:gd name="T6" fmla="*/ 54 w 128"/>
                  <a:gd name="T7" fmla="*/ 52 h 108"/>
                  <a:gd name="T8" fmla="*/ 66 w 128"/>
                  <a:gd name="T9" fmla="*/ 52 h 108"/>
                  <a:gd name="T10" fmla="*/ 68 w 128"/>
                  <a:gd name="T11" fmla="*/ 60 h 108"/>
                  <a:gd name="T12" fmla="*/ 74 w 128"/>
                  <a:gd name="T13" fmla="*/ 64 h 108"/>
                  <a:gd name="T14" fmla="*/ 72 w 128"/>
                  <a:gd name="T15" fmla="*/ 70 h 108"/>
                  <a:gd name="T16" fmla="*/ 78 w 128"/>
                  <a:gd name="T17" fmla="*/ 78 h 108"/>
                  <a:gd name="T18" fmla="*/ 72 w 128"/>
                  <a:gd name="T19" fmla="*/ 84 h 108"/>
                  <a:gd name="T20" fmla="*/ 74 w 128"/>
                  <a:gd name="T21" fmla="*/ 88 h 108"/>
                  <a:gd name="T22" fmla="*/ 76 w 128"/>
                  <a:gd name="T23" fmla="*/ 86 h 108"/>
                  <a:gd name="T24" fmla="*/ 84 w 128"/>
                  <a:gd name="T25" fmla="*/ 84 h 108"/>
                  <a:gd name="T26" fmla="*/ 92 w 128"/>
                  <a:gd name="T27" fmla="*/ 80 h 108"/>
                  <a:gd name="T28" fmla="*/ 98 w 128"/>
                  <a:gd name="T29" fmla="*/ 96 h 108"/>
                  <a:gd name="T30" fmla="*/ 94 w 128"/>
                  <a:gd name="T31" fmla="*/ 104 h 108"/>
                  <a:gd name="T32" fmla="*/ 100 w 128"/>
                  <a:gd name="T33" fmla="*/ 108 h 108"/>
                  <a:gd name="T34" fmla="*/ 110 w 128"/>
                  <a:gd name="T35" fmla="*/ 100 h 108"/>
                  <a:gd name="T36" fmla="*/ 114 w 128"/>
                  <a:gd name="T37" fmla="*/ 102 h 108"/>
                  <a:gd name="T38" fmla="*/ 122 w 128"/>
                  <a:gd name="T39" fmla="*/ 90 h 108"/>
                  <a:gd name="T40" fmla="*/ 120 w 128"/>
                  <a:gd name="T41" fmla="*/ 86 h 108"/>
                  <a:gd name="T42" fmla="*/ 124 w 128"/>
                  <a:gd name="T43" fmla="*/ 84 h 108"/>
                  <a:gd name="T44" fmla="*/ 128 w 128"/>
                  <a:gd name="T45" fmla="*/ 80 h 108"/>
                  <a:gd name="T46" fmla="*/ 122 w 128"/>
                  <a:gd name="T47" fmla="*/ 76 h 108"/>
                  <a:gd name="T48" fmla="*/ 124 w 128"/>
                  <a:gd name="T49" fmla="*/ 72 h 108"/>
                  <a:gd name="T50" fmla="*/ 118 w 128"/>
                  <a:gd name="T51" fmla="*/ 56 h 108"/>
                  <a:gd name="T52" fmla="*/ 122 w 128"/>
                  <a:gd name="T53" fmla="*/ 48 h 108"/>
                  <a:gd name="T54" fmla="*/ 114 w 128"/>
                  <a:gd name="T55" fmla="*/ 42 h 108"/>
                  <a:gd name="T56" fmla="*/ 114 w 128"/>
                  <a:gd name="T57" fmla="*/ 32 h 108"/>
                  <a:gd name="T58" fmla="*/ 110 w 128"/>
                  <a:gd name="T59" fmla="*/ 34 h 108"/>
                  <a:gd name="T60" fmla="*/ 110 w 128"/>
                  <a:gd name="T61" fmla="*/ 30 h 108"/>
                  <a:gd name="T62" fmla="*/ 114 w 128"/>
                  <a:gd name="T63" fmla="*/ 24 h 108"/>
                  <a:gd name="T64" fmla="*/ 108 w 128"/>
                  <a:gd name="T65" fmla="*/ 18 h 108"/>
                  <a:gd name="T66" fmla="*/ 108 w 128"/>
                  <a:gd name="T67" fmla="*/ 10 h 108"/>
                  <a:gd name="T68" fmla="*/ 98 w 128"/>
                  <a:gd name="T69" fmla="*/ 4 h 108"/>
                  <a:gd name="T70" fmla="*/ 92 w 128"/>
                  <a:gd name="T71" fmla="*/ 10 h 108"/>
                  <a:gd name="T72" fmla="*/ 84 w 128"/>
                  <a:gd name="T73" fmla="*/ 8 h 108"/>
                  <a:gd name="T74" fmla="*/ 76 w 128"/>
                  <a:gd name="T75" fmla="*/ 14 h 108"/>
                  <a:gd name="T76" fmla="*/ 70 w 128"/>
                  <a:gd name="T77" fmla="*/ 8 h 108"/>
                  <a:gd name="T78" fmla="*/ 62 w 128"/>
                  <a:gd name="T79" fmla="*/ 10 h 108"/>
                  <a:gd name="T80" fmla="*/ 58 w 128"/>
                  <a:gd name="T81" fmla="*/ 4 h 108"/>
                  <a:gd name="T82" fmla="*/ 48 w 128"/>
                  <a:gd name="T83" fmla="*/ 6 h 108"/>
                  <a:gd name="T84" fmla="*/ 42 w 128"/>
                  <a:gd name="T85" fmla="*/ 6 h 108"/>
                  <a:gd name="T86" fmla="*/ 30 w 128"/>
                  <a:gd name="T87" fmla="*/ 2 h 108"/>
                  <a:gd name="T88" fmla="*/ 22 w 128"/>
                  <a:gd name="T89" fmla="*/ 0 h 108"/>
                  <a:gd name="T90" fmla="*/ 24 w 128"/>
                  <a:gd name="T91" fmla="*/ 6 h 108"/>
                  <a:gd name="T92" fmla="*/ 22 w 128"/>
                  <a:gd name="T93" fmla="*/ 10 h 108"/>
                  <a:gd name="T94" fmla="*/ 24 w 128"/>
                  <a:gd name="T95" fmla="*/ 16 h 108"/>
                  <a:gd name="T96" fmla="*/ 14 w 128"/>
                  <a:gd name="T97" fmla="*/ 20 h 108"/>
                  <a:gd name="T98" fmla="*/ 6 w 128"/>
                  <a:gd name="T99" fmla="*/ 28 h 108"/>
                  <a:gd name="T100" fmla="*/ 0 w 128"/>
                  <a:gd name="T101" fmla="*/ 34 h 108"/>
                  <a:gd name="T102" fmla="*/ 6 w 128"/>
                  <a:gd name="T103" fmla="*/ 34 h 108"/>
                  <a:gd name="T104" fmla="*/ 16 w 128"/>
                  <a:gd name="T105" fmla="*/ 46 h 108"/>
                  <a:gd name="T106" fmla="*/ 24 w 128"/>
                  <a:gd name="T107" fmla="*/ 62 h 108"/>
                  <a:gd name="T108" fmla="*/ 32 w 128"/>
                  <a:gd name="T109" fmla="*/ 70 h 108"/>
                  <a:gd name="T110" fmla="*/ 36 w 128"/>
                  <a:gd name="T111" fmla="*/ 68 h 108"/>
                  <a:gd name="T112" fmla="*/ 42 w 128"/>
                  <a:gd name="T113" fmla="*/ 58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8" h="108">
                    <a:moveTo>
                      <a:pt x="42" y="58"/>
                    </a:moveTo>
                    <a:lnTo>
                      <a:pt x="46" y="56"/>
                    </a:lnTo>
                    <a:lnTo>
                      <a:pt x="48" y="56"/>
                    </a:lnTo>
                    <a:lnTo>
                      <a:pt x="54" y="52"/>
                    </a:lnTo>
                    <a:lnTo>
                      <a:pt x="66" y="52"/>
                    </a:lnTo>
                    <a:lnTo>
                      <a:pt x="68" y="60"/>
                    </a:lnTo>
                    <a:lnTo>
                      <a:pt x="74" y="64"/>
                    </a:lnTo>
                    <a:lnTo>
                      <a:pt x="72" y="70"/>
                    </a:lnTo>
                    <a:lnTo>
                      <a:pt x="78" y="78"/>
                    </a:lnTo>
                    <a:lnTo>
                      <a:pt x="72" y="84"/>
                    </a:lnTo>
                    <a:lnTo>
                      <a:pt x="74" y="88"/>
                    </a:lnTo>
                    <a:lnTo>
                      <a:pt x="76" y="86"/>
                    </a:lnTo>
                    <a:lnTo>
                      <a:pt x="84" y="84"/>
                    </a:lnTo>
                    <a:lnTo>
                      <a:pt x="92" y="80"/>
                    </a:lnTo>
                    <a:lnTo>
                      <a:pt x="98" y="96"/>
                    </a:lnTo>
                    <a:lnTo>
                      <a:pt x="94" y="104"/>
                    </a:lnTo>
                    <a:lnTo>
                      <a:pt x="100" y="108"/>
                    </a:lnTo>
                    <a:lnTo>
                      <a:pt x="110" y="100"/>
                    </a:lnTo>
                    <a:lnTo>
                      <a:pt x="114" y="102"/>
                    </a:lnTo>
                    <a:lnTo>
                      <a:pt x="122" y="90"/>
                    </a:lnTo>
                    <a:lnTo>
                      <a:pt x="120" y="86"/>
                    </a:lnTo>
                    <a:lnTo>
                      <a:pt x="124" y="84"/>
                    </a:lnTo>
                    <a:lnTo>
                      <a:pt x="128" y="80"/>
                    </a:lnTo>
                    <a:lnTo>
                      <a:pt x="122" y="76"/>
                    </a:lnTo>
                    <a:lnTo>
                      <a:pt x="124" y="72"/>
                    </a:lnTo>
                    <a:lnTo>
                      <a:pt x="118" y="56"/>
                    </a:lnTo>
                    <a:lnTo>
                      <a:pt x="122" y="48"/>
                    </a:lnTo>
                    <a:lnTo>
                      <a:pt x="114" y="42"/>
                    </a:lnTo>
                    <a:lnTo>
                      <a:pt x="114" y="32"/>
                    </a:lnTo>
                    <a:lnTo>
                      <a:pt x="110" y="34"/>
                    </a:lnTo>
                    <a:lnTo>
                      <a:pt x="110" y="30"/>
                    </a:lnTo>
                    <a:lnTo>
                      <a:pt x="114" y="24"/>
                    </a:lnTo>
                    <a:lnTo>
                      <a:pt x="108" y="18"/>
                    </a:lnTo>
                    <a:lnTo>
                      <a:pt x="108" y="10"/>
                    </a:lnTo>
                    <a:lnTo>
                      <a:pt x="98" y="4"/>
                    </a:lnTo>
                    <a:lnTo>
                      <a:pt x="92" y="10"/>
                    </a:lnTo>
                    <a:lnTo>
                      <a:pt x="84" y="8"/>
                    </a:lnTo>
                    <a:lnTo>
                      <a:pt x="76" y="14"/>
                    </a:lnTo>
                    <a:lnTo>
                      <a:pt x="70" y="8"/>
                    </a:lnTo>
                    <a:lnTo>
                      <a:pt x="62" y="10"/>
                    </a:lnTo>
                    <a:lnTo>
                      <a:pt x="58" y="4"/>
                    </a:lnTo>
                    <a:lnTo>
                      <a:pt x="48" y="6"/>
                    </a:lnTo>
                    <a:lnTo>
                      <a:pt x="42" y="6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24" y="6"/>
                    </a:lnTo>
                    <a:lnTo>
                      <a:pt x="22" y="10"/>
                    </a:lnTo>
                    <a:lnTo>
                      <a:pt x="24" y="16"/>
                    </a:lnTo>
                    <a:lnTo>
                      <a:pt x="14" y="20"/>
                    </a:lnTo>
                    <a:lnTo>
                      <a:pt x="6" y="28"/>
                    </a:lnTo>
                    <a:lnTo>
                      <a:pt x="0" y="34"/>
                    </a:lnTo>
                    <a:lnTo>
                      <a:pt x="6" y="34"/>
                    </a:lnTo>
                    <a:lnTo>
                      <a:pt x="16" y="46"/>
                    </a:lnTo>
                    <a:lnTo>
                      <a:pt x="24" y="62"/>
                    </a:lnTo>
                    <a:lnTo>
                      <a:pt x="32" y="70"/>
                    </a:lnTo>
                    <a:lnTo>
                      <a:pt x="36" y="68"/>
                    </a:lnTo>
                    <a:lnTo>
                      <a:pt x="42" y="5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1" name="Freeform 99"/>
              <p:cNvSpPr>
                <a:spLocks/>
              </p:cNvSpPr>
              <p:nvPr/>
            </p:nvSpPr>
            <p:spPr bwMode="auto">
              <a:xfrm>
                <a:off x="4116531" y="2539837"/>
                <a:ext cx="74423" cy="90371"/>
              </a:xfrm>
              <a:custGeom>
                <a:avLst/>
                <a:gdLst>
                  <a:gd name="T0" fmla="*/ 70 w 70"/>
                  <a:gd name="T1" fmla="*/ 68 h 85"/>
                  <a:gd name="T2" fmla="*/ 70 w 70"/>
                  <a:gd name="T3" fmla="*/ 58 h 85"/>
                  <a:gd name="T4" fmla="*/ 62 w 70"/>
                  <a:gd name="T5" fmla="*/ 54 h 85"/>
                  <a:gd name="T6" fmla="*/ 60 w 70"/>
                  <a:gd name="T7" fmla="*/ 48 h 85"/>
                  <a:gd name="T8" fmla="*/ 52 w 70"/>
                  <a:gd name="T9" fmla="*/ 46 h 85"/>
                  <a:gd name="T10" fmla="*/ 48 w 70"/>
                  <a:gd name="T11" fmla="*/ 42 h 85"/>
                  <a:gd name="T12" fmla="*/ 54 w 70"/>
                  <a:gd name="T13" fmla="*/ 36 h 85"/>
                  <a:gd name="T14" fmla="*/ 52 w 70"/>
                  <a:gd name="T15" fmla="*/ 22 h 85"/>
                  <a:gd name="T16" fmla="*/ 48 w 70"/>
                  <a:gd name="T17" fmla="*/ 20 h 85"/>
                  <a:gd name="T18" fmla="*/ 38 w 70"/>
                  <a:gd name="T19" fmla="*/ 28 h 85"/>
                  <a:gd name="T20" fmla="*/ 32 w 70"/>
                  <a:gd name="T21" fmla="*/ 24 h 85"/>
                  <a:gd name="T22" fmla="*/ 36 w 70"/>
                  <a:gd name="T23" fmla="*/ 16 h 85"/>
                  <a:gd name="T24" fmla="*/ 30 w 70"/>
                  <a:gd name="T25" fmla="*/ 0 h 85"/>
                  <a:gd name="T26" fmla="*/ 22 w 70"/>
                  <a:gd name="T27" fmla="*/ 4 h 85"/>
                  <a:gd name="T28" fmla="*/ 14 w 70"/>
                  <a:gd name="T29" fmla="*/ 6 h 85"/>
                  <a:gd name="T30" fmla="*/ 16 w 70"/>
                  <a:gd name="T31" fmla="*/ 12 h 85"/>
                  <a:gd name="T32" fmla="*/ 10 w 70"/>
                  <a:gd name="T33" fmla="*/ 16 h 85"/>
                  <a:gd name="T34" fmla="*/ 0 w 70"/>
                  <a:gd name="T35" fmla="*/ 28 h 85"/>
                  <a:gd name="T36" fmla="*/ 0 w 70"/>
                  <a:gd name="T37" fmla="*/ 38 h 85"/>
                  <a:gd name="T38" fmla="*/ 10 w 70"/>
                  <a:gd name="T39" fmla="*/ 44 h 85"/>
                  <a:gd name="T40" fmla="*/ 18 w 70"/>
                  <a:gd name="T41" fmla="*/ 50 h 85"/>
                  <a:gd name="T42" fmla="*/ 32 w 70"/>
                  <a:gd name="T43" fmla="*/ 66 h 85"/>
                  <a:gd name="T44" fmla="*/ 42 w 70"/>
                  <a:gd name="T45" fmla="*/ 75 h 85"/>
                  <a:gd name="T46" fmla="*/ 58 w 70"/>
                  <a:gd name="T47" fmla="*/ 83 h 85"/>
                  <a:gd name="T48" fmla="*/ 64 w 70"/>
                  <a:gd name="T49" fmla="*/ 85 h 85"/>
                  <a:gd name="T50" fmla="*/ 66 w 70"/>
                  <a:gd name="T51" fmla="*/ 73 h 85"/>
                  <a:gd name="T52" fmla="*/ 70 w 70"/>
                  <a:gd name="T53" fmla="*/ 6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85">
                    <a:moveTo>
                      <a:pt x="70" y="68"/>
                    </a:moveTo>
                    <a:lnTo>
                      <a:pt x="70" y="58"/>
                    </a:lnTo>
                    <a:lnTo>
                      <a:pt x="62" y="54"/>
                    </a:lnTo>
                    <a:lnTo>
                      <a:pt x="60" y="48"/>
                    </a:lnTo>
                    <a:lnTo>
                      <a:pt x="52" y="46"/>
                    </a:lnTo>
                    <a:lnTo>
                      <a:pt x="48" y="42"/>
                    </a:lnTo>
                    <a:lnTo>
                      <a:pt x="54" y="36"/>
                    </a:lnTo>
                    <a:lnTo>
                      <a:pt x="52" y="22"/>
                    </a:lnTo>
                    <a:lnTo>
                      <a:pt x="48" y="20"/>
                    </a:lnTo>
                    <a:lnTo>
                      <a:pt x="38" y="28"/>
                    </a:lnTo>
                    <a:lnTo>
                      <a:pt x="32" y="24"/>
                    </a:lnTo>
                    <a:lnTo>
                      <a:pt x="36" y="16"/>
                    </a:lnTo>
                    <a:lnTo>
                      <a:pt x="30" y="0"/>
                    </a:lnTo>
                    <a:lnTo>
                      <a:pt x="22" y="4"/>
                    </a:lnTo>
                    <a:lnTo>
                      <a:pt x="14" y="6"/>
                    </a:lnTo>
                    <a:lnTo>
                      <a:pt x="16" y="12"/>
                    </a:lnTo>
                    <a:lnTo>
                      <a:pt x="10" y="16"/>
                    </a:lnTo>
                    <a:lnTo>
                      <a:pt x="0" y="28"/>
                    </a:lnTo>
                    <a:lnTo>
                      <a:pt x="0" y="38"/>
                    </a:lnTo>
                    <a:lnTo>
                      <a:pt x="10" y="44"/>
                    </a:lnTo>
                    <a:lnTo>
                      <a:pt x="18" y="50"/>
                    </a:lnTo>
                    <a:lnTo>
                      <a:pt x="32" y="66"/>
                    </a:lnTo>
                    <a:lnTo>
                      <a:pt x="42" y="75"/>
                    </a:lnTo>
                    <a:lnTo>
                      <a:pt x="58" y="83"/>
                    </a:lnTo>
                    <a:lnTo>
                      <a:pt x="64" y="85"/>
                    </a:lnTo>
                    <a:lnTo>
                      <a:pt x="66" y="73"/>
                    </a:lnTo>
                    <a:lnTo>
                      <a:pt x="70" y="6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2" name="Freeform 100"/>
              <p:cNvSpPr>
                <a:spLocks/>
              </p:cNvSpPr>
              <p:nvPr/>
            </p:nvSpPr>
            <p:spPr bwMode="auto">
              <a:xfrm>
                <a:off x="4167565" y="2499437"/>
                <a:ext cx="112697" cy="130771"/>
              </a:xfrm>
              <a:custGeom>
                <a:avLst/>
                <a:gdLst>
                  <a:gd name="T0" fmla="*/ 96 w 106"/>
                  <a:gd name="T1" fmla="*/ 96 h 123"/>
                  <a:gd name="T2" fmla="*/ 94 w 106"/>
                  <a:gd name="T3" fmla="*/ 86 h 123"/>
                  <a:gd name="T4" fmla="*/ 94 w 106"/>
                  <a:gd name="T5" fmla="*/ 72 h 123"/>
                  <a:gd name="T6" fmla="*/ 100 w 106"/>
                  <a:gd name="T7" fmla="*/ 66 h 123"/>
                  <a:gd name="T8" fmla="*/ 100 w 106"/>
                  <a:gd name="T9" fmla="*/ 56 h 123"/>
                  <a:gd name="T10" fmla="*/ 106 w 106"/>
                  <a:gd name="T11" fmla="*/ 44 h 123"/>
                  <a:gd name="T12" fmla="*/ 100 w 106"/>
                  <a:gd name="T13" fmla="*/ 32 h 123"/>
                  <a:gd name="T14" fmla="*/ 100 w 106"/>
                  <a:gd name="T15" fmla="*/ 16 h 123"/>
                  <a:gd name="T16" fmla="*/ 90 w 106"/>
                  <a:gd name="T17" fmla="*/ 12 h 123"/>
                  <a:gd name="T18" fmla="*/ 76 w 106"/>
                  <a:gd name="T19" fmla="*/ 14 h 123"/>
                  <a:gd name="T20" fmla="*/ 70 w 106"/>
                  <a:gd name="T21" fmla="*/ 18 h 123"/>
                  <a:gd name="T22" fmla="*/ 60 w 106"/>
                  <a:gd name="T23" fmla="*/ 12 h 123"/>
                  <a:gd name="T24" fmla="*/ 60 w 106"/>
                  <a:gd name="T25" fmla="*/ 8 h 123"/>
                  <a:gd name="T26" fmla="*/ 56 w 106"/>
                  <a:gd name="T27" fmla="*/ 2 h 123"/>
                  <a:gd name="T28" fmla="*/ 46 w 106"/>
                  <a:gd name="T29" fmla="*/ 4 h 123"/>
                  <a:gd name="T30" fmla="*/ 40 w 106"/>
                  <a:gd name="T31" fmla="*/ 4 h 123"/>
                  <a:gd name="T32" fmla="*/ 40 w 106"/>
                  <a:gd name="T33" fmla="*/ 0 h 123"/>
                  <a:gd name="T34" fmla="*/ 32 w 106"/>
                  <a:gd name="T35" fmla="*/ 0 h 123"/>
                  <a:gd name="T36" fmla="*/ 30 w 106"/>
                  <a:gd name="T37" fmla="*/ 6 h 123"/>
                  <a:gd name="T38" fmla="*/ 22 w 106"/>
                  <a:gd name="T39" fmla="*/ 6 h 123"/>
                  <a:gd name="T40" fmla="*/ 18 w 106"/>
                  <a:gd name="T41" fmla="*/ 4 h 123"/>
                  <a:gd name="T42" fmla="*/ 12 w 106"/>
                  <a:gd name="T43" fmla="*/ 6 h 123"/>
                  <a:gd name="T44" fmla="*/ 8 w 106"/>
                  <a:gd name="T45" fmla="*/ 14 h 123"/>
                  <a:gd name="T46" fmla="*/ 14 w 106"/>
                  <a:gd name="T47" fmla="*/ 30 h 123"/>
                  <a:gd name="T48" fmla="*/ 12 w 106"/>
                  <a:gd name="T49" fmla="*/ 34 h 123"/>
                  <a:gd name="T50" fmla="*/ 18 w 106"/>
                  <a:gd name="T51" fmla="*/ 38 h 123"/>
                  <a:gd name="T52" fmla="*/ 14 w 106"/>
                  <a:gd name="T53" fmla="*/ 42 h 123"/>
                  <a:gd name="T54" fmla="*/ 10 w 106"/>
                  <a:gd name="T55" fmla="*/ 44 h 123"/>
                  <a:gd name="T56" fmla="*/ 12 w 106"/>
                  <a:gd name="T57" fmla="*/ 48 h 123"/>
                  <a:gd name="T58" fmla="*/ 4 w 106"/>
                  <a:gd name="T59" fmla="*/ 60 h 123"/>
                  <a:gd name="T60" fmla="*/ 6 w 106"/>
                  <a:gd name="T61" fmla="*/ 74 h 123"/>
                  <a:gd name="T62" fmla="*/ 0 w 106"/>
                  <a:gd name="T63" fmla="*/ 80 h 123"/>
                  <a:gd name="T64" fmla="*/ 4 w 106"/>
                  <a:gd name="T65" fmla="*/ 84 h 123"/>
                  <a:gd name="T66" fmla="*/ 12 w 106"/>
                  <a:gd name="T67" fmla="*/ 86 h 123"/>
                  <a:gd name="T68" fmla="*/ 14 w 106"/>
                  <a:gd name="T69" fmla="*/ 92 h 123"/>
                  <a:gd name="T70" fmla="*/ 22 w 106"/>
                  <a:gd name="T71" fmla="*/ 96 h 123"/>
                  <a:gd name="T72" fmla="*/ 22 w 106"/>
                  <a:gd name="T73" fmla="*/ 106 h 123"/>
                  <a:gd name="T74" fmla="*/ 18 w 106"/>
                  <a:gd name="T75" fmla="*/ 111 h 123"/>
                  <a:gd name="T76" fmla="*/ 16 w 106"/>
                  <a:gd name="T77" fmla="*/ 123 h 123"/>
                  <a:gd name="T78" fmla="*/ 30 w 106"/>
                  <a:gd name="T79" fmla="*/ 119 h 123"/>
                  <a:gd name="T80" fmla="*/ 44 w 106"/>
                  <a:gd name="T81" fmla="*/ 113 h 123"/>
                  <a:gd name="T82" fmla="*/ 66 w 106"/>
                  <a:gd name="T83" fmla="*/ 106 h 123"/>
                  <a:gd name="T84" fmla="*/ 82 w 106"/>
                  <a:gd name="T85" fmla="*/ 104 h 123"/>
                  <a:gd name="T86" fmla="*/ 88 w 106"/>
                  <a:gd name="T87" fmla="*/ 106 h 123"/>
                  <a:gd name="T88" fmla="*/ 96 w 106"/>
                  <a:gd name="T89" fmla="*/ 109 h 123"/>
                  <a:gd name="T90" fmla="*/ 100 w 106"/>
                  <a:gd name="T91" fmla="*/ 111 h 123"/>
                  <a:gd name="T92" fmla="*/ 100 w 106"/>
                  <a:gd name="T93" fmla="*/ 100 h 123"/>
                  <a:gd name="T94" fmla="*/ 96 w 106"/>
                  <a:gd name="T95" fmla="*/ 96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6" h="123">
                    <a:moveTo>
                      <a:pt x="96" y="96"/>
                    </a:moveTo>
                    <a:lnTo>
                      <a:pt x="94" y="86"/>
                    </a:lnTo>
                    <a:lnTo>
                      <a:pt x="94" y="72"/>
                    </a:lnTo>
                    <a:lnTo>
                      <a:pt x="100" y="66"/>
                    </a:lnTo>
                    <a:lnTo>
                      <a:pt x="100" y="56"/>
                    </a:lnTo>
                    <a:lnTo>
                      <a:pt x="106" y="44"/>
                    </a:lnTo>
                    <a:lnTo>
                      <a:pt x="100" y="32"/>
                    </a:lnTo>
                    <a:lnTo>
                      <a:pt x="100" y="16"/>
                    </a:lnTo>
                    <a:lnTo>
                      <a:pt x="90" y="12"/>
                    </a:lnTo>
                    <a:lnTo>
                      <a:pt x="76" y="14"/>
                    </a:lnTo>
                    <a:lnTo>
                      <a:pt x="70" y="18"/>
                    </a:lnTo>
                    <a:lnTo>
                      <a:pt x="60" y="12"/>
                    </a:lnTo>
                    <a:lnTo>
                      <a:pt x="60" y="8"/>
                    </a:lnTo>
                    <a:lnTo>
                      <a:pt x="56" y="2"/>
                    </a:lnTo>
                    <a:lnTo>
                      <a:pt x="46" y="4"/>
                    </a:lnTo>
                    <a:lnTo>
                      <a:pt x="40" y="4"/>
                    </a:lnTo>
                    <a:lnTo>
                      <a:pt x="40" y="0"/>
                    </a:lnTo>
                    <a:lnTo>
                      <a:pt x="32" y="0"/>
                    </a:lnTo>
                    <a:lnTo>
                      <a:pt x="30" y="6"/>
                    </a:lnTo>
                    <a:lnTo>
                      <a:pt x="22" y="6"/>
                    </a:lnTo>
                    <a:lnTo>
                      <a:pt x="18" y="4"/>
                    </a:lnTo>
                    <a:lnTo>
                      <a:pt x="12" y="6"/>
                    </a:lnTo>
                    <a:lnTo>
                      <a:pt x="8" y="14"/>
                    </a:lnTo>
                    <a:lnTo>
                      <a:pt x="14" y="30"/>
                    </a:lnTo>
                    <a:lnTo>
                      <a:pt x="12" y="34"/>
                    </a:lnTo>
                    <a:lnTo>
                      <a:pt x="18" y="38"/>
                    </a:lnTo>
                    <a:lnTo>
                      <a:pt x="14" y="42"/>
                    </a:lnTo>
                    <a:lnTo>
                      <a:pt x="10" y="44"/>
                    </a:lnTo>
                    <a:lnTo>
                      <a:pt x="12" y="48"/>
                    </a:lnTo>
                    <a:lnTo>
                      <a:pt x="4" y="60"/>
                    </a:lnTo>
                    <a:lnTo>
                      <a:pt x="6" y="74"/>
                    </a:lnTo>
                    <a:lnTo>
                      <a:pt x="0" y="80"/>
                    </a:lnTo>
                    <a:lnTo>
                      <a:pt x="4" y="84"/>
                    </a:lnTo>
                    <a:lnTo>
                      <a:pt x="12" y="86"/>
                    </a:lnTo>
                    <a:lnTo>
                      <a:pt x="14" y="92"/>
                    </a:lnTo>
                    <a:lnTo>
                      <a:pt x="22" y="96"/>
                    </a:lnTo>
                    <a:lnTo>
                      <a:pt x="22" y="106"/>
                    </a:lnTo>
                    <a:lnTo>
                      <a:pt x="18" y="111"/>
                    </a:lnTo>
                    <a:lnTo>
                      <a:pt x="16" y="123"/>
                    </a:lnTo>
                    <a:lnTo>
                      <a:pt x="30" y="119"/>
                    </a:lnTo>
                    <a:lnTo>
                      <a:pt x="44" y="113"/>
                    </a:lnTo>
                    <a:lnTo>
                      <a:pt x="66" y="106"/>
                    </a:lnTo>
                    <a:lnTo>
                      <a:pt x="82" y="104"/>
                    </a:lnTo>
                    <a:lnTo>
                      <a:pt x="88" y="106"/>
                    </a:lnTo>
                    <a:lnTo>
                      <a:pt x="96" y="109"/>
                    </a:lnTo>
                    <a:lnTo>
                      <a:pt x="100" y="111"/>
                    </a:lnTo>
                    <a:lnTo>
                      <a:pt x="100" y="100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3" name="Freeform 101"/>
              <p:cNvSpPr>
                <a:spLocks/>
              </p:cNvSpPr>
              <p:nvPr/>
            </p:nvSpPr>
            <p:spPr bwMode="auto">
              <a:xfrm>
                <a:off x="4337673" y="2461162"/>
                <a:ext cx="57412" cy="131834"/>
              </a:xfrm>
              <a:custGeom>
                <a:avLst/>
                <a:gdLst>
                  <a:gd name="T0" fmla="*/ 38 w 54"/>
                  <a:gd name="T1" fmla="*/ 68 h 124"/>
                  <a:gd name="T2" fmla="*/ 42 w 54"/>
                  <a:gd name="T3" fmla="*/ 64 h 124"/>
                  <a:gd name="T4" fmla="*/ 48 w 54"/>
                  <a:gd name="T5" fmla="*/ 52 h 124"/>
                  <a:gd name="T6" fmla="*/ 52 w 54"/>
                  <a:gd name="T7" fmla="*/ 46 h 124"/>
                  <a:gd name="T8" fmla="*/ 52 w 54"/>
                  <a:gd name="T9" fmla="*/ 42 h 124"/>
                  <a:gd name="T10" fmla="*/ 54 w 54"/>
                  <a:gd name="T11" fmla="*/ 36 h 124"/>
                  <a:gd name="T12" fmla="*/ 50 w 54"/>
                  <a:gd name="T13" fmla="*/ 28 h 124"/>
                  <a:gd name="T14" fmla="*/ 52 w 54"/>
                  <a:gd name="T15" fmla="*/ 12 h 124"/>
                  <a:gd name="T16" fmla="*/ 38 w 54"/>
                  <a:gd name="T17" fmla="*/ 0 h 124"/>
                  <a:gd name="T18" fmla="*/ 32 w 54"/>
                  <a:gd name="T19" fmla="*/ 2 h 124"/>
                  <a:gd name="T20" fmla="*/ 30 w 54"/>
                  <a:gd name="T21" fmla="*/ 10 h 124"/>
                  <a:gd name="T22" fmla="*/ 26 w 54"/>
                  <a:gd name="T23" fmla="*/ 18 h 124"/>
                  <a:gd name="T24" fmla="*/ 12 w 54"/>
                  <a:gd name="T25" fmla="*/ 20 h 124"/>
                  <a:gd name="T26" fmla="*/ 4 w 54"/>
                  <a:gd name="T27" fmla="*/ 26 h 124"/>
                  <a:gd name="T28" fmla="*/ 0 w 54"/>
                  <a:gd name="T29" fmla="*/ 38 h 124"/>
                  <a:gd name="T30" fmla="*/ 10 w 54"/>
                  <a:gd name="T31" fmla="*/ 48 h 124"/>
                  <a:gd name="T32" fmla="*/ 10 w 54"/>
                  <a:gd name="T33" fmla="*/ 62 h 124"/>
                  <a:gd name="T34" fmla="*/ 18 w 54"/>
                  <a:gd name="T35" fmla="*/ 70 h 124"/>
                  <a:gd name="T36" fmla="*/ 16 w 54"/>
                  <a:gd name="T37" fmla="*/ 114 h 124"/>
                  <a:gd name="T38" fmla="*/ 20 w 54"/>
                  <a:gd name="T39" fmla="*/ 124 h 124"/>
                  <a:gd name="T40" fmla="*/ 38 w 54"/>
                  <a:gd name="T41" fmla="*/ 120 h 124"/>
                  <a:gd name="T42" fmla="*/ 34 w 54"/>
                  <a:gd name="T43" fmla="*/ 102 h 124"/>
                  <a:gd name="T44" fmla="*/ 38 w 54"/>
                  <a:gd name="T45" fmla="*/ 68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4" h="124">
                    <a:moveTo>
                      <a:pt x="38" y="68"/>
                    </a:moveTo>
                    <a:lnTo>
                      <a:pt x="42" y="64"/>
                    </a:lnTo>
                    <a:lnTo>
                      <a:pt x="48" y="52"/>
                    </a:lnTo>
                    <a:lnTo>
                      <a:pt x="52" y="46"/>
                    </a:lnTo>
                    <a:lnTo>
                      <a:pt x="52" y="42"/>
                    </a:lnTo>
                    <a:lnTo>
                      <a:pt x="54" y="36"/>
                    </a:lnTo>
                    <a:lnTo>
                      <a:pt x="50" y="28"/>
                    </a:lnTo>
                    <a:lnTo>
                      <a:pt x="52" y="12"/>
                    </a:lnTo>
                    <a:lnTo>
                      <a:pt x="38" y="0"/>
                    </a:lnTo>
                    <a:lnTo>
                      <a:pt x="32" y="2"/>
                    </a:lnTo>
                    <a:lnTo>
                      <a:pt x="30" y="10"/>
                    </a:lnTo>
                    <a:lnTo>
                      <a:pt x="26" y="18"/>
                    </a:lnTo>
                    <a:lnTo>
                      <a:pt x="12" y="20"/>
                    </a:lnTo>
                    <a:lnTo>
                      <a:pt x="4" y="26"/>
                    </a:lnTo>
                    <a:lnTo>
                      <a:pt x="0" y="38"/>
                    </a:lnTo>
                    <a:lnTo>
                      <a:pt x="10" y="48"/>
                    </a:lnTo>
                    <a:lnTo>
                      <a:pt x="10" y="62"/>
                    </a:lnTo>
                    <a:lnTo>
                      <a:pt x="18" y="70"/>
                    </a:lnTo>
                    <a:lnTo>
                      <a:pt x="16" y="114"/>
                    </a:lnTo>
                    <a:lnTo>
                      <a:pt x="20" y="124"/>
                    </a:lnTo>
                    <a:lnTo>
                      <a:pt x="38" y="120"/>
                    </a:lnTo>
                    <a:lnTo>
                      <a:pt x="34" y="102"/>
                    </a:lnTo>
                    <a:lnTo>
                      <a:pt x="38" y="6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4" name="Freeform 102"/>
              <p:cNvSpPr>
                <a:spLocks/>
              </p:cNvSpPr>
              <p:nvPr/>
            </p:nvSpPr>
            <p:spPr bwMode="auto">
              <a:xfrm>
                <a:off x="4267503" y="2486678"/>
                <a:ext cx="82928" cy="137150"/>
              </a:xfrm>
              <a:custGeom>
                <a:avLst/>
                <a:gdLst>
                  <a:gd name="T0" fmla="*/ 31 w 39"/>
                  <a:gd name="T1" fmla="*/ 42 h 64"/>
                  <a:gd name="T2" fmla="*/ 33 w 39"/>
                  <a:gd name="T3" fmla="*/ 28 h 64"/>
                  <a:gd name="T4" fmla="*/ 31 w 39"/>
                  <a:gd name="T5" fmla="*/ 21 h 64"/>
                  <a:gd name="T6" fmla="*/ 30 w 39"/>
                  <a:gd name="T7" fmla="*/ 12 h 64"/>
                  <a:gd name="T8" fmla="*/ 27 w 39"/>
                  <a:gd name="T9" fmla="*/ 7 h 64"/>
                  <a:gd name="T10" fmla="*/ 28 w 39"/>
                  <a:gd name="T11" fmla="*/ 1 h 64"/>
                  <a:gd name="T12" fmla="*/ 25 w 39"/>
                  <a:gd name="T13" fmla="*/ 0 h 64"/>
                  <a:gd name="T14" fmla="*/ 17 w 39"/>
                  <a:gd name="T15" fmla="*/ 2 h 64"/>
                  <a:gd name="T16" fmla="*/ 4 w 39"/>
                  <a:gd name="T17" fmla="*/ 1 h 64"/>
                  <a:gd name="T18" fmla="*/ 3 w 39"/>
                  <a:gd name="T19" fmla="*/ 1 h 64"/>
                  <a:gd name="T20" fmla="*/ 2 w 39"/>
                  <a:gd name="T21" fmla="*/ 6 h 64"/>
                  <a:gd name="T22" fmla="*/ 3 w 39"/>
                  <a:gd name="T23" fmla="*/ 14 h 64"/>
                  <a:gd name="T24" fmla="*/ 3 w 39"/>
                  <a:gd name="T25" fmla="*/ 22 h 64"/>
                  <a:gd name="T26" fmla="*/ 6 w 39"/>
                  <a:gd name="T27" fmla="*/ 28 h 64"/>
                  <a:gd name="T28" fmla="*/ 3 w 39"/>
                  <a:gd name="T29" fmla="*/ 34 h 64"/>
                  <a:gd name="T30" fmla="*/ 3 w 39"/>
                  <a:gd name="T31" fmla="*/ 39 h 64"/>
                  <a:gd name="T32" fmla="*/ 0 w 39"/>
                  <a:gd name="T33" fmla="*/ 42 h 64"/>
                  <a:gd name="T34" fmla="*/ 0 w 39"/>
                  <a:gd name="T35" fmla="*/ 49 h 64"/>
                  <a:gd name="T36" fmla="*/ 1 w 39"/>
                  <a:gd name="T37" fmla="*/ 54 h 64"/>
                  <a:gd name="T38" fmla="*/ 3 w 39"/>
                  <a:gd name="T39" fmla="*/ 56 h 64"/>
                  <a:gd name="T40" fmla="*/ 3 w 39"/>
                  <a:gd name="T41" fmla="*/ 61 h 64"/>
                  <a:gd name="T42" fmla="*/ 8 w 39"/>
                  <a:gd name="T43" fmla="*/ 63 h 64"/>
                  <a:gd name="T44" fmla="*/ 9 w 39"/>
                  <a:gd name="T45" fmla="*/ 64 h 64"/>
                  <a:gd name="T46" fmla="*/ 12 w 39"/>
                  <a:gd name="T47" fmla="*/ 63 h 64"/>
                  <a:gd name="T48" fmla="*/ 14 w 39"/>
                  <a:gd name="T49" fmla="*/ 61 h 64"/>
                  <a:gd name="T50" fmla="*/ 19 w 39"/>
                  <a:gd name="T51" fmla="*/ 60 h 64"/>
                  <a:gd name="T52" fmla="*/ 23 w 39"/>
                  <a:gd name="T53" fmla="*/ 57 h 64"/>
                  <a:gd name="T54" fmla="*/ 27 w 39"/>
                  <a:gd name="T55" fmla="*/ 56 h 64"/>
                  <a:gd name="T56" fmla="*/ 31 w 39"/>
                  <a:gd name="T57" fmla="*/ 55 h 64"/>
                  <a:gd name="T58" fmla="*/ 34 w 39"/>
                  <a:gd name="T59" fmla="*/ 54 h 64"/>
                  <a:gd name="T60" fmla="*/ 39 w 39"/>
                  <a:gd name="T61" fmla="*/ 51 h 64"/>
                  <a:gd name="T62" fmla="*/ 33 w 39"/>
                  <a:gd name="T63" fmla="*/ 48 h 64"/>
                  <a:gd name="T64" fmla="*/ 31 w 39"/>
                  <a:gd name="T65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64">
                    <a:moveTo>
                      <a:pt x="31" y="42"/>
                    </a:moveTo>
                    <a:cubicBezTo>
                      <a:pt x="32" y="40"/>
                      <a:pt x="33" y="28"/>
                      <a:pt x="33" y="28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3" y="39"/>
                      <a:pt x="3" y="39"/>
                      <a:pt x="3" y="39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9" y="64"/>
                      <a:pt x="9" y="64"/>
                      <a:pt x="9" y="64"/>
                    </a:cubicBezTo>
                    <a:cubicBezTo>
                      <a:pt x="12" y="63"/>
                      <a:pt x="12" y="63"/>
                      <a:pt x="12" y="63"/>
                    </a:cubicBezTo>
                    <a:cubicBezTo>
                      <a:pt x="14" y="61"/>
                      <a:pt x="14" y="61"/>
                      <a:pt x="14" y="61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7" y="56"/>
                      <a:pt x="27" y="56"/>
                      <a:pt x="27" y="56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4"/>
                      <a:pt x="34" y="54"/>
                      <a:pt x="34" y="54"/>
                    </a:cubicBezTo>
                    <a:cubicBezTo>
                      <a:pt x="39" y="51"/>
                      <a:pt x="39" y="51"/>
                      <a:pt x="39" y="51"/>
                    </a:cubicBezTo>
                    <a:cubicBezTo>
                      <a:pt x="33" y="48"/>
                      <a:pt x="33" y="48"/>
                      <a:pt x="33" y="48"/>
                    </a:cubicBezTo>
                    <a:cubicBezTo>
                      <a:pt x="33" y="48"/>
                      <a:pt x="31" y="44"/>
                      <a:pt x="31" y="42"/>
                    </a:cubicBez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5" name="Freeform 103"/>
              <p:cNvSpPr>
                <a:spLocks/>
              </p:cNvSpPr>
              <p:nvPr/>
            </p:nvSpPr>
            <p:spPr bwMode="auto">
              <a:xfrm>
                <a:off x="4324914" y="2488804"/>
                <a:ext cx="34022" cy="106318"/>
              </a:xfrm>
              <a:custGeom>
                <a:avLst/>
                <a:gdLst>
                  <a:gd name="T0" fmla="*/ 15 w 16"/>
                  <a:gd name="T1" fmla="*/ 22 h 50"/>
                  <a:gd name="T2" fmla="*/ 11 w 16"/>
                  <a:gd name="T3" fmla="*/ 18 h 50"/>
                  <a:gd name="T4" fmla="*/ 11 w 16"/>
                  <a:gd name="T5" fmla="*/ 11 h 50"/>
                  <a:gd name="T6" fmla="*/ 6 w 16"/>
                  <a:gd name="T7" fmla="*/ 6 h 50"/>
                  <a:gd name="T8" fmla="*/ 8 w 16"/>
                  <a:gd name="T9" fmla="*/ 0 h 50"/>
                  <a:gd name="T10" fmla="*/ 1 w 16"/>
                  <a:gd name="T11" fmla="*/ 0 h 50"/>
                  <a:gd name="T12" fmla="*/ 0 w 16"/>
                  <a:gd name="T13" fmla="*/ 6 h 50"/>
                  <a:gd name="T14" fmla="*/ 3 w 16"/>
                  <a:gd name="T15" fmla="*/ 11 h 50"/>
                  <a:gd name="T16" fmla="*/ 4 w 16"/>
                  <a:gd name="T17" fmla="*/ 20 h 50"/>
                  <a:gd name="T18" fmla="*/ 6 w 16"/>
                  <a:gd name="T19" fmla="*/ 27 h 50"/>
                  <a:gd name="T20" fmla="*/ 4 w 16"/>
                  <a:gd name="T21" fmla="*/ 41 h 50"/>
                  <a:gd name="T22" fmla="*/ 6 w 16"/>
                  <a:gd name="T23" fmla="*/ 47 h 50"/>
                  <a:gd name="T24" fmla="*/ 12 w 16"/>
                  <a:gd name="T25" fmla="*/ 50 h 50"/>
                  <a:gd name="T26" fmla="*/ 16 w 16"/>
                  <a:gd name="T27" fmla="*/ 49 h 50"/>
                  <a:gd name="T28" fmla="*/ 14 w 16"/>
                  <a:gd name="T29" fmla="*/ 44 h 50"/>
                  <a:gd name="T30" fmla="*/ 15 w 16"/>
                  <a:gd name="T31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" h="50">
                    <a:moveTo>
                      <a:pt x="15" y="22"/>
                    </a:move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4" y="20"/>
                      <a:pt x="4" y="20"/>
                      <a:pt x="4" y="20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7"/>
                      <a:pt x="5" y="39"/>
                      <a:pt x="4" y="41"/>
                    </a:cubicBezTo>
                    <a:cubicBezTo>
                      <a:pt x="4" y="43"/>
                      <a:pt x="6" y="47"/>
                      <a:pt x="6" y="47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4" y="44"/>
                      <a:pt x="14" y="44"/>
                      <a:pt x="14" y="44"/>
                    </a:cubicBezTo>
                    <a:lnTo>
                      <a:pt x="15" y="2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6" name="Freeform 104"/>
              <p:cNvSpPr>
                <a:spLocks/>
              </p:cNvSpPr>
              <p:nvPr/>
            </p:nvSpPr>
            <p:spPr bwMode="auto">
              <a:xfrm>
                <a:off x="4227102" y="2408003"/>
                <a:ext cx="142467" cy="110571"/>
              </a:xfrm>
              <a:custGeom>
                <a:avLst/>
                <a:gdLst>
                  <a:gd name="T0" fmla="*/ 132 w 134"/>
                  <a:gd name="T1" fmla="*/ 48 h 104"/>
                  <a:gd name="T2" fmla="*/ 128 w 134"/>
                  <a:gd name="T3" fmla="*/ 44 h 104"/>
                  <a:gd name="T4" fmla="*/ 120 w 134"/>
                  <a:gd name="T5" fmla="*/ 44 h 104"/>
                  <a:gd name="T6" fmla="*/ 108 w 134"/>
                  <a:gd name="T7" fmla="*/ 36 h 104"/>
                  <a:gd name="T8" fmla="*/ 106 w 134"/>
                  <a:gd name="T9" fmla="*/ 28 h 104"/>
                  <a:gd name="T10" fmla="*/ 104 w 134"/>
                  <a:gd name="T11" fmla="*/ 24 h 104"/>
                  <a:gd name="T12" fmla="*/ 98 w 134"/>
                  <a:gd name="T13" fmla="*/ 20 h 104"/>
                  <a:gd name="T14" fmla="*/ 96 w 134"/>
                  <a:gd name="T15" fmla="*/ 6 h 104"/>
                  <a:gd name="T16" fmla="*/ 96 w 134"/>
                  <a:gd name="T17" fmla="*/ 0 h 104"/>
                  <a:gd name="T18" fmla="*/ 90 w 134"/>
                  <a:gd name="T19" fmla="*/ 2 h 104"/>
                  <a:gd name="T20" fmla="*/ 80 w 134"/>
                  <a:gd name="T21" fmla="*/ 0 h 104"/>
                  <a:gd name="T22" fmla="*/ 68 w 134"/>
                  <a:gd name="T23" fmla="*/ 8 h 104"/>
                  <a:gd name="T24" fmla="*/ 62 w 134"/>
                  <a:gd name="T25" fmla="*/ 10 h 104"/>
                  <a:gd name="T26" fmla="*/ 60 w 134"/>
                  <a:gd name="T27" fmla="*/ 16 h 104"/>
                  <a:gd name="T28" fmla="*/ 56 w 134"/>
                  <a:gd name="T29" fmla="*/ 16 h 104"/>
                  <a:gd name="T30" fmla="*/ 46 w 134"/>
                  <a:gd name="T31" fmla="*/ 20 h 104"/>
                  <a:gd name="T32" fmla="*/ 40 w 134"/>
                  <a:gd name="T33" fmla="*/ 30 h 104"/>
                  <a:gd name="T34" fmla="*/ 34 w 134"/>
                  <a:gd name="T35" fmla="*/ 34 h 104"/>
                  <a:gd name="T36" fmla="*/ 26 w 134"/>
                  <a:gd name="T37" fmla="*/ 30 h 104"/>
                  <a:gd name="T38" fmla="*/ 18 w 134"/>
                  <a:gd name="T39" fmla="*/ 38 h 104"/>
                  <a:gd name="T40" fmla="*/ 18 w 134"/>
                  <a:gd name="T41" fmla="*/ 44 h 104"/>
                  <a:gd name="T42" fmla="*/ 10 w 134"/>
                  <a:gd name="T43" fmla="*/ 56 h 104"/>
                  <a:gd name="T44" fmla="*/ 2 w 134"/>
                  <a:gd name="T45" fmla="*/ 62 h 104"/>
                  <a:gd name="T46" fmla="*/ 4 w 134"/>
                  <a:gd name="T47" fmla="*/ 72 h 104"/>
                  <a:gd name="T48" fmla="*/ 2 w 134"/>
                  <a:gd name="T49" fmla="*/ 78 h 104"/>
                  <a:gd name="T50" fmla="*/ 0 w 134"/>
                  <a:gd name="T51" fmla="*/ 88 h 104"/>
                  <a:gd name="T52" fmla="*/ 4 w 134"/>
                  <a:gd name="T53" fmla="*/ 94 h 104"/>
                  <a:gd name="T54" fmla="*/ 4 w 134"/>
                  <a:gd name="T55" fmla="*/ 98 h 104"/>
                  <a:gd name="T56" fmla="*/ 14 w 134"/>
                  <a:gd name="T57" fmla="*/ 104 h 104"/>
                  <a:gd name="T58" fmla="*/ 20 w 134"/>
                  <a:gd name="T59" fmla="*/ 100 h 104"/>
                  <a:gd name="T60" fmla="*/ 34 w 134"/>
                  <a:gd name="T61" fmla="*/ 98 h 104"/>
                  <a:gd name="T62" fmla="*/ 44 w 134"/>
                  <a:gd name="T63" fmla="*/ 102 h 104"/>
                  <a:gd name="T64" fmla="*/ 42 w 134"/>
                  <a:gd name="T65" fmla="*/ 86 h 104"/>
                  <a:gd name="T66" fmla="*/ 44 w 134"/>
                  <a:gd name="T67" fmla="*/ 76 h 104"/>
                  <a:gd name="T68" fmla="*/ 46 w 134"/>
                  <a:gd name="T69" fmla="*/ 76 h 104"/>
                  <a:gd name="T70" fmla="*/ 72 w 134"/>
                  <a:gd name="T71" fmla="*/ 78 h 104"/>
                  <a:gd name="T72" fmla="*/ 88 w 134"/>
                  <a:gd name="T73" fmla="*/ 74 h 104"/>
                  <a:gd name="T74" fmla="*/ 94 w 134"/>
                  <a:gd name="T75" fmla="*/ 76 h 104"/>
                  <a:gd name="T76" fmla="*/ 108 w 134"/>
                  <a:gd name="T77" fmla="*/ 76 h 104"/>
                  <a:gd name="T78" fmla="*/ 116 w 134"/>
                  <a:gd name="T79" fmla="*/ 70 h 104"/>
                  <a:gd name="T80" fmla="*/ 130 w 134"/>
                  <a:gd name="T81" fmla="*/ 68 h 104"/>
                  <a:gd name="T82" fmla="*/ 134 w 134"/>
                  <a:gd name="T83" fmla="*/ 60 h 104"/>
                  <a:gd name="T84" fmla="*/ 132 w 134"/>
                  <a:gd name="T85" fmla="*/ 54 h 104"/>
                  <a:gd name="T86" fmla="*/ 132 w 134"/>
                  <a:gd name="T87" fmla="*/ 4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34" h="104">
                    <a:moveTo>
                      <a:pt x="132" y="48"/>
                    </a:moveTo>
                    <a:lnTo>
                      <a:pt x="128" y="44"/>
                    </a:lnTo>
                    <a:lnTo>
                      <a:pt x="120" y="44"/>
                    </a:lnTo>
                    <a:lnTo>
                      <a:pt x="108" y="36"/>
                    </a:lnTo>
                    <a:lnTo>
                      <a:pt x="106" y="28"/>
                    </a:lnTo>
                    <a:lnTo>
                      <a:pt x="104" y="24"/>
                    </a:lnTo>
                    <a:lnTo>
                      <a:pt x="98" y="20"/>
                    </a:lnTo>
                    <a:lnTo>
                      <a:pt x="96" y="6"/>
                    </a:lnTo>
                    <a:lnTo>
                      <a:pt x="96" y="0"/>
                    </a:lnTo>
                    <a:lnTo>
                      <a:pt x="90" y="2"/>
                    </a:lnTo>
                    <a:lnTo>
                      <a:pt x="80" y="0"/>
                    </a:lnTo>
                    <a:lnTo>
                      <a:pt x="68" y="8"/>
                    </a:lnTo>
                    <a:lnTo>
                      <a:pt x="62" y="10"/>
                    </a:lnTo>
                    <a:lnTo>
                      <a:pt x="60" y="16"/>
                    </a:lnTo>
                    <a:lnTo>
                      <a:pt x="56" y="16"/>
                    </a:lnTo>
                    <a:lnTo>
                      <a:pt x="46" y="20"/>
                    </a:lnTo>
                    <a:lnTo>
                      <a:pt x="40" y="30"/>
                    </a:lnTo>
                    <a:lnTo>
                      <a:pt x="34" y="34"/>
                    </a:lnTo>
                    <a:lnTo>
                      <a:pt x="26" y="30"/>
                    </a:lnTo>
                    <a:lnTo>
                      <a:pt x="18" y="38"/>
                    </a:lnTo>
                    <a:lnTo>
                      <a:pt x="18" y="44"/>
                    </a:lnTo>
                    <a:lnTo>
                      <a:pt x="10" y="56"/>
                    </a:lnTo>
                    <a:lnTo>
                      <a:pt x="2" y="62"/>
                    </a:lnTo>
                    <a:lnTo>
                      <a:pt x="4" y="72"/>
                    </a:lnTo>
                    <a:lnTo>
                      <a:pt x="2" y="78"/>
                    </a:lnTo>
                    <a:lnTo>
                      <a:pt x="0" y="88"/>
                    </a:lnTo>
                    <a:lnTo>
                      <a:pt x="4" y="94"/>
                    </a:lnTo>
                    <a:lnTo>
                      <a:pt x="4" y="98"/>
                    </a:lnTo>
                    <a:lnTo>
                      <a:pt x="14" y="104"/>
                    </a:lnTo>
                    <a:lnTo>
                      <a:pt x="20" y="100"/>
                    </a:lnTo>
                    <a:lnTo>
                      <a:pt x="34" y="98"/>
                    </a:lnTo>
                    <a:lnTo>
                      <a:pt x="44" y="102"/>
                    </a:lnTo>
                    <a:lnTo>
                      <a:pt x="42" y="86"/>
                    </a:lnTo>
                    <a:lnTo>
                      <a:pt x="44" y="76"/>
                    </a:lnTo>
                    <a:lnTo>
                      <a:pt x="46" y="76"/>
                    </a:lnTo>
                    <a:lnTo>
                      <a:pt x="72" y="78"/>
                    </a:lnTo>
                    <a:lnTo>
                      <a:pt x="88" y="74"/>
                    </a:lnTo>
                    <a:lnTo>
                      <a:pt x="94" y="76"/>
                    </a:lnTo>
                    <a:lnTo>
                      <a:pt x="108" y="76"/>
                    </a:lnTo>
                    <a:lnTo>
                      <a:pt x="116" y="70"/>
                    </a:lnTo>
                    <a:lnTo>
                      <a:pt x="130" y="68"/>
                    </a:lnTo>
                    <a:lnTo>
                      <a:pt x="134" y="60"/>
                    </a:lnTo>
                    <a:lnTo>
                      <a:pt x="132" y="54"/>
                    </a:lnTo>
                    <a:lnTo>
                      <a:pt x="132" y="4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7" name="Freeform 105"/>
              <p:cNvSpPr>
                <a:spLocks/>
              </p:cNvSpPr>
              <p:nvPr/>
            </p:nvSpPr>
            <p:spPr bwMode="auto">
              <a:xfrm>
                <a:off x="4024034" y="2149650"/>
                <a:ext cx="215825" cy="266859"/>
              </a:xfrm>
              <a:custGeom>
                <a:avLst/>
                <a:gdLst>
                  <a:gd name="T0" fmla="*/ 14 w 203"/>
                  <a:gd name="T1" fmla="*/ 211 h 251"/>
                  <a:gd name="T2" fmla="*/ 25 w 203"/>
                  <a:gd name="T3" fmla="*/ 207 h 251"/>
                  <a:gd name="T4" fmla="*/ 39 w 203"/>
                  <a:gd name="T5" fmla="*/ 209 h 251"/>
                  <a:gd name="T6" fmla="*/ 45 w 203"/>
                  <a:gd name="T7" fmla="*/ 217 h 251"/>
                  <a:gd name="T8" fmla="*/ 53 w 203"/>
                  <a:gd name="T9" fmla="*/ 219 h 251"/>
                  <a:gd name="T10" fmla="*/ 59 w 203"/>
                  <a:gd name="T11" fmla="*/ 233 h 251"/>
                  <a:gd name="T12" fmla="*/ 61 w 203"/>
                  <a:gd name="T13" fmla="*/ 235 h 251"/>
                  <a:gd name="T14" fmla="*/ 63 w 203"/>
                  <a:gd name="T15" fmla="*/ 247 h 251"/>
                  <a:gd name="T16" fmla="*/ 75 w 203"/>
                  <a:gd name="T17" fmla="*/ 251 h 251"/>
                  <a:gd name="T18" fmla="*/ 81 w 203"/>
                  <a:gd name="T19" fmla="*/ 247 h 251"/>
                  <a:gd name="T20" fmla="*/ 83 w 203"/>
                  <a:gd name="T21" fmla="*/ 243 h 251"/>
                  <a:gd name="T22" fmla="*/ 85 w 203"/>
                  <a:gd name="T23" fmla="*/ 237 h 251"/>
                  <a:gd name="T24" fmla="*/ 93 w 203"/>
                  <a:gd name="T25" fmla="*/ 239 h 251"/>
                  <a:gd name="T26" fmla="*/ 97 w 203"/>
                  <a:gd name="T27" fmla="*/ 245 h 251"/>
                  <a:gd name="T28" fmla="*/ 103 w 203"/>
                  <a:gd name="T29" fmla="*/ 237 h 251"/>
                  <a:gd name="T30" fmla="*/ 121 w 203"/>
                  <a:gd name="T31" fmla="*/ 237 h 251"/>
                  <a:gd name="T32" fmla="*/ 125 w 203"/>
                  <a:gd name="T33" fmla="*/ 231 h 251"/>
                  <a:gd name="T34" fmla="*/ 127 w 203"/>
                  <a:gd name="T35" fmla="*/ 235 h 251"/>
                  <a:gd name="T36" fmla="*/ 189 w 203"/>
                  <a:gd name="T37" fmla="*/ 235 h 251"/>
                  <a:gd name="T38" fmla="*/ 195 w 203"/>
                  <a:gd name="T39" fmla="*/ 217 h 251"/>
                  <a:gd name="T40" fmla="*/ 191 w 203"/>
                  <a:gd name="T41" fmla="*/ 215 h 251"/>
                  <a:gd name="T42" fmla="*/ 177 w 203"/>
                  <a:gd name="T43" fmla="*/ 44 h 251"/>
                  <a:gd name="T44" fmla="*/ 203 w 203"/>
                  <a:gd name="T45" fmla="*/ 44 h 251"/>
                  <a:gd name="T46" fmla="*/ 143 w 203"/>
                  <a:gd name="T47" fmla="*/ 0 h 251"/>
                  <a:gd name="T48" fmla="*/ 143 w 203"/>
                  <a:gd name="T49" fmla="*/ 26 h 251"/>
                  <a:gd name="T50" fmla="*/ 87 w 203"/>
                  <a:gd name="T51" fmla="*/ 26 h 251"/>
                  <a:gd name="T52" fmla="*/ 83 w 203"/>
                  <a:gd name="T53" fmla="*/ 78 h 251"/>
                  <a:gd name="T54" fmla="*/ 71 w 203"/>
                  <a:gd name="T55" fmla="*/ 80 h 251"/>
                  <a:gd name="T56" fmla="*/ 61 w 203"/>
                  <a:gd name="T57" fmla="*/ 88 h 251"/>
                  <a:gd name="T58" fmla="*/ 61 w 203"/>
                  <a:gd name="T59" fmla="*/ 116 h 251"/>
                  <a:gd name="T60" fmla="*/ 4 w 203"/>
                  <a:gd name="T61" fmla="*/ 116 h 251"/>
                  <a:gd name="T62" fmla="*/ 0 w 203"/>
                  <a:gd name="T63" fmla="*/ 118 h 251"/>
                  <a:gd name="T64" fmla="*/ 4 w 203"/>
                  <a:gd name="T65" fmla="*/ 128 h 251"/>
                  <a:gd name="T66" fmla="*/ 6 w 203"/>
                  <a:gd name="T67" fmla="*/ 128 h 251"/>
                  <a:gd name="T68" fmla="*/ 8 w 203"/>
                  <a:gd name="T69" fmla="*/ 136 h 251"/>
                  <a:gd name="T70" fmla="*/ 8 w 203"/>
                  <a:gd name="T71" fmla="*/ 148 h 251"/>
                  <a:gd name="T72" fmla="*/ 8 w 203"/>
                  <a:gd name="T73" fmla="*/ 162 h 251"/>
                  <a:gd name="T74" fmla="*/ 10 w 203"/>
                  <a:gd name="T75" fmla="*/ 181 h 251"/>
                  <a:gd name="T76" fmla="*/ 8 w 203"/>
                  <a:gd name="T77" fmla="*/ 197 h 251"/>
                  <a:gd name="T78" fmla="*/ 2 w 203"/>
                  <a:gd name="T79" fmla="*/ 211 h 251"/>
                  <a:gd name="T80" fmla="*/ 2 w 203"/>
                  <a:gd name="T81" fmla="*/ 213 h 251"/>
                  <a:gd name="T82" fmla="*/ 8 w 203"/>
                  <a:gd name="T83" fmla="*/ 211 h 251"/>
                  <a:gd name="T84" fmla="*/ 14 w 203"/>
                  <a:gd name="T85" fmla="*/ 21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03" h="251">
                    <a:moveTo>
                      <a:pt x="14" y="211"/>
                    </a:moveTo>
                    <a:lnTo>
                      <a:pt x="25" y="207"/>
                    </a:lnTo>
                    <a:lnTo>
                      <a:pt x="39" y="209"/>
                    </a:lnTo>
                    <a:lnTo>
                      <a:pt x="45" y="217"/>
                    </a:lnTo>
                    <a:lnTo>
                      <a:pt x="53" y="219"/>
                    </a:lnTo>
                    <a:lnTo>
                      <a:pt x="59" y="233"/>
                    </a:lnTo>
                    <a:lnTo>
                      <a:pt x="61" y="235"/>
                    </a:lnTo>
                    <a:lnTo>
                      <a:pt x="63" y="247"/>
                    </a:lnTo>
                    <a:lnTo>
                      <a:pt x="75" y="251"/>
                    </a:lnTo>
                    <a:lnTo>
                      <a:pt x="81" y="247"/>
                    </a:lnTo>
                    <a:lnTo>
                      <a:pt x="83" y="243"/>
                    </a:lnTo>
                    <a:lnTo>
                      <a:pt x="85" y="237"/>
                    </a:lnTo>
                    <a:lnTo>
                      <a:pt x="93" y="239"/>
                    </a:lnTo>
                    <a:lnTo>
                      <a:pt x="97" y="245"/>
                    </a:lnTo>
                    <a:lnTo>
                      <a:pt x="103" y="237"/>
                    </a:lnTo>
                    <a:lnTo>
                      <a:pt x="121" y="237"/>
                    </a:lnTo>
                    <a:lnTo>
                      <a:pt x="125" y="231"/>
                    </a:lnTo>
                    <a:lnTo>
                      <a:pt x="127" y="235"/>
                    </a:lnTo>
                    <a:lnTo>
                      <a:pt x="189" y="235"/>
                    </a:lnTo>
                    <a:lnTo>
                      <a:pt x="195" y="217"/>
                    </a:lnTo>
                    <a:lnTo>
                      <a:pt x="191" y="215"/>
                    </a:lnTo>
                    <a:lnTo>
                      <a:pt x="177" y="44"/>
                    </a:lnTo>
                    <a:lnTo>
                      <a:pt x="203" y="44"/>
                    </a:lnTo>
                    <a:lnTo>
                      <a:pt x="143" y="0"/>
                    </a:lnTo>
                    <a:lnTo>
                      <a:pt x="143" y="26"/>
                    </a:lnTo>
                    <a:lnTo>
                      <a:pt x="87" y="26"/>
                    </a:lnTo>
                    <a:lnTo>
                      <a:pt x="83" y="78"/>
                    </a:lnTo>
                    <a:lnTo>
                      <a:pt x="71" y="80"/>
                    </a:lnTo>
                    <a:lnTo>
                      <a:pt x="61" y="88"/>
                    </a:lnTo>
                    <a:lnTo>
                      <a:pt x="61" y="116"/>
                    </a:lnTo>
                    <a:lnTo>
                      <a:pt x="4" y="116"/>
                    </a:lnTo>
                    <a:lnTo>
                      <a:pt x="0" y="118"/>
                    </a:lnTo>
                    <a:lnTo>
                      <a:pt x="4" y="128"/>
                    </a:lnTo>
                    <a:lnTo>
                      <a:pt x="6" y="128"/>
                    </a:lnTo>
                    <a:lnTo>
                      <a:pt x="8" y="136"/>
                    </a:lnTo>
                    <a:lnTo>
                      <a:pt x="8" y="148"/>
                    </a:lnTo>
                    <a:lnTo>
                      <a:pt x="8" y="162"/>
                    </a:lnTo>
                    <a:lnTo>
                      <a:pt x="10" y="181"/>
                    </a:lnTo>
                    <a:lnTo>
                      <a:pt x="8" y="197"/>
                    </a:lnTo>
                    <a:lnTo>
                      <a:pt x="2" y="211"/>
                    </a:lnTo>
                    <a:lnTo>
                      <a:pt x="2" y="213"/>
                    </a:lnTo>
                    <a:lnTo>
                      <a:pt x="8" y="211"/>
                    </a:lnTo>
                    <a:lnTo>
                      <a:pt x="14" y="211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8" name="Freeform 106"/>
              <p:cNvSpPr>
                <a:spLocks/>
              </p:cNvSpPr>
              <p:nvPr/>
            </p:nvSpPr>
            <p:spPr bwMode="auto">
              <a:xfrm>
                <a:off x="4103773" y="2196429"/>
                <a:ext cx="301943" cy="309386"/>
              </a:xfrm>
              <a:custGeom>
                <a:avLst/>
                <a:gdLst>
                  <a:gd name="T0" fmla="*/ 118 w 284"/>
                  <a:gd name="T1" fmla="*/ 261 h 291"/>
                  <a:gd name="T2" fmla="*/ 134 w 284"/>
                  <a:gd name="T3" fmla="*/ 243 h 291"/>
                  <a:gd name="T4" fmla="*/ 142 w 284"/>
                  <a:gd name="T5" fmla="*/ 229 h 291"/>
                  <a:gd name="T6" fmla="*/ 156 w 284"/>
                  <a:gd name="T7" fmla="*/ 229 h 291"/>
                  <a:gd name="T8" fmla="*/ 172 w 284"/>
                  <a:gd name="T9" fmla="*/ 215 h 291"/>
                  <a:gd name="T10" fmla="*/ 178 w 284"/>
                  <a:gd name="T11" fmla="*/ 209 h 291"/>
                  <a:gd name="T12" fmla="*/ 196 w 284"/>
                  <a:gd name="T13" fmla="*/ 199 h 291"/>
                  <a:gd name="T14" fmla="*/ 212 w 284"/>
                  <a:gd name="T15" fmla="*/ 199 h 291"/>
                  <a:gd name="T16" fmla="*/ 242 w 284"/>
                  <a:gd name="T17" fmla="*/ 195 h 291"/>
                  <a:gd name="T18" fmla="*/ 282 w 284"/>
                  <a:gd name="T19" fmla="*/ 175 h 291"/>
                  <a:gd name="T20" fmla="*/ 268 w 284"/>
                  <a:gd name="T21" fmla="*/ 122 h 291"/>
                  <a:gd name="T22" fmla="*/ 264 w 284"/>
                  <a:gd name="T23" fmla="*/ 104 h 291"/>
                  <a:gd name="T24" fmla="*/ 242 w 284"/>
                  <a:gd name="T25" fmla="*/ 94 h 291"/>
                  <a:gd name="T26" fmla="*/ 232 w 284"/>
                  <a:gd name="T27" fmla="*/ 86 h 291"/>
                  <a:gd name="T28" fmla="*/ 128 w 284"/>
                  <a:gd name="T29" fmla="*/ 0 h 291"/>
                  <a:gd name="T30" fmla="*/ 116 w 284"/>
                  <a:gd name="T31" fmla="*/ 171 h 291"/>
                  <a:gd name="T32" fmla="*/ 114 w 284"/>
                  <a:gd name="T33" fmla="*/ 191 h 291"/>
                  <a:gd name="T34" fmla="*/ 50 w 284"/>
                  <a:gd name="T35" fmla="*/ 187 h 291"/>
                  <a:gd name="T36" fmla="*/ 28 w 284"/>
                  <a:gd name="T37" fmla="*/ 193 h 291"/>
                  <a:gd name="T38" fmla="*/ 18 w 284"/>
                  <a:gd name="T39" fmla="*/ 195 h 291"/>
                  <a:gd name="T40" fmla="*/ 8 w 284"/>
                  <a:gd name="T41" fmla="*/ 199 h 291"/>
                  <a:gd name="T42" fmla="*/ 0 w 284"/>
                  <a:gd name="T43" fmla="*/ 207 h 291"/>
                  <a:gd name="T44" fmla="*/ 2 w 284"/>
                  <a:gd name="T45" fmla="*/ 229 h 291"/>
                  <a:gd name="T46" fmla="*/ 10 w 284"/>
                  <a:gd name="T47" fmla="*/ 237 h 291"/>
                  <a:gd name="T48" fmla="*/ 12 w 284"/>
                  <a:gd name="T49" fmla="*/ 253 h 291"/>
                  <a:gd name="T50" fmla="*/ 26 w 284"/>
                  <a:gd name="T51" fmla="*/ 257 h 291"/>
                  <a:gd name="T52" fmla="*/ 42 w 284"/>
                  <a:gd name="T53" fmla="*/ 253 h 291"/>
                  <a:gd name="T54" fmla="*/ 58 w 284"/>
                  <a:gd name="T55" fmla="*/ 253 h 291"/>
                  <a:gd name="T56" fmla="*/ 64 w 284"/>
                  <a:gd name="T57" fmla="*/ 267 h 291"/>
                  <a:gd name="T58" fmla="*/ 60 w 284"/>
                  <a:gd name="T59" fmla="*/ 277 h 291"/>
                  <a:gd name="T60" fmla="*/ 64 w 284"/>
                  <a:gd name="T61" fmla="*/ 285 h 291"/>
                  <a:gd name="T62" fmla="*/ 78 w 284"/>
                  <a:gd name="T63" fmla="*/ 289 h 291"/>
                  <a:gd name="T64" fmla="*/ 90 w 284"/>
                  <a:gd name="T65" fmla="*/ 291 h 291"/>
                  <a:gd name="T66" fmla="*/ 100 w 284"/>
                  <a:gd name="T67" fmla="*/ 285 h 291"/>
                  <a:gd name="T68" fmla="*/ 106 w 284"/>
                  <a:gd name="T69" fmla="*/ 289 h 291"/>
                  <a:gd name="T70" fmla="*/ 118 w 284"/>
                  <a:gd name="T71" fmla="*/ 2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84" h="291">
                    <a:moveTo>
                      <a:pt x="120" y="271"/>
                    </a:moveTo>
                    <a:lnTo>
                      <a:pt x="118" y="261"/>
                    </a:lnTo>
                    <a:lnTo>
                      <a:pt x="126" y="255"/>
                    </a:lnTo>
                    <a:lnTo>
                      <a:pt x="134" y="243"/>
                    </a:lnTo>
                    <a:lnTo>
                      <a:pt x="134" y="237"/>
                    </a:lnTo>
                    <a:lnTo>
                      <a:pt x="142" y="229"/>
                    </a:lnTo>
                    <a:lnTo>
                      <a:pt x="150" y="233"/>
                    </a:lnTo>
                    <a:lnTo>
                      <a:pt x="156" y="229"/>
                    </a:lnTo>
                    <a:lnTo>
                      <a:pt x="162" y="219"/>
                    </a:lnTo>
                    <a:lnTo>
                      <a:pt x="172" y="215"/>
                    </a:lnTo>
                    <a:lnTo>
                      <a:pt x="176" y="215"/>
                    </a:lnTo>
                    <a:lnTo>
                      <a:pt x="178" y="209"/>
                    </a:lnTo>
                    <a:lnTo>
                      <a:pt x="184" y="207"/>
                    </a:lnTo>
                    <a:lnTo>
                      <a:pt x="196" y="199"/>
                    </a:lnTo>
                    <a:lnTo>
                      <a:pt x="206" y="201"/>
                    </a:lnTo>
                    <a:lnTo>
                      <a:pt x="212" y="199"/>
                    </a:lnTo>
                    <a:lnTo>
                      <a:pt x="230" y="199"/>
                    </a:lnTo>
                    <a:lnTo>
                      <a:pt x="242" y="195"/>
                    </a:lnTo>
                    <a:lnTo>
                      <a:pt x="266" y="191"/>
                    </a:lnTo>
                    <a:lnTo>
                      <a:pt x="282" y="175"/>
                    </a:lnTo>
                    <a:lnTo>
                      <a:pt x="284" y="116"/>
                    </a:lnTo>
                    <a:lnTo>
                      <a:pt x="268" y="122"/>
                    </a:lnTo>
                    <a:lnTo>
                      <a:pt x="264" y="120"/>
                    </a:lnTo>
                    <a:lnTo>
                      <a:pt x="264" y="104"/>
                    </a:lnTo>
                    <a:lnTo>
                      <a:pt x="250" y="96"/>
                    </a:lnTo>
                    <a:lnTo>
                      <a:pt x="242" y="94"/>
                    </a:lnTo>
                    <a:lnTo>
                      <a:pt x="240" y="90"/>
                    </a:lnTo>
                    <a:lnTo>
                      <a:pt x="232" y="86"/>
                    </a:lnTo>
                    <a:lnTo>
                      <a:pt x="232" y="78"/>
                    </a:lnTo>
                    <a:lnTo>
                      <a:pt x="128" y="0"/>
                    </a:lnTo>
                    <a:lnTo>
                      <a:pt x="102" y="0"/>
                    </a:lnTo>
                    <a:lnTo>
                      <a:pt x="116" y="171"/>
                    </a:lnTo>
                    <a:lnTo>
                      <a:pt x="120" y="173"/>
                    </a:lnTo>
                    <a:lnTo>
                      <a:pt x="114" y="191"/>
                    </a:lnTo>
                    <a:lnTo>
                      <a:pt x="52" y="191"/>
                    </a:lnTo>
                    <a:lnTo>
                      <a:pt x="50" y="187"/>
                    </a:lnTo>
                    <a:lnTo>
                      <a:pt x="46" y="193"/>
                    </a:lnTo>
                    <a:lnTo>
                      <a:pt x="28" y="193"/>
                    </a:lnTo>
                    <a:lnTo>
                      <a:pt x="22" y="201"/>
                    </a:lnTo>
                    <a:lnTo>
                      <a:pt x="18" y="195"/>
                    </a:lnTo>
                    <a:lnTo>
                      <a:pt x="10" y="193"/>
                    </a:lnTo>
                    <a:lnTo>
                      <a:pt x="8" y="199"/>
                    </a:lnTo>
                    <a:lnTo>
                      <a:pt x="6" y="203"/>
                    </a:lnTo>
                    <a:lnTo>
                      <a:pt x="0" y="207"/>
                    </a:lnTo>
                    <a:lnTo>
                      <a:pt x="2" y="217"/>
                    </a:lnTo>
                    <a:lnTo>
                      <a:pt x="2" y="229"/>
                    </a:lnTo>
                    <a:lnTo>
                      <a:pt x="6" y="229"/>
                    </a:lnTo>
                    <a:lnTo>
                      <a:pt x="10" y="237"/>
                    </a:lnTo>
                    <a:lnTo>
                      <a:pt x="8" y="247"/>
                    </a:lnTo>
                    <a:lnTo>
                      <a:pt x="12" y="253"/>
                    </a:lnTo>
                    <a:lnTo>
                      <a:pt x="20" y="251"/>
                    </a:lnTo>
                    <a:lnTo>
                      <a:pt x="26" y="257"/>
                    </a:lnTo>
                    <a:lnTo>
                      <a:pt x="34" y="251"/>
                    </a:lnTo>
                    <a:lnTo>
                      <a:pt x="42" y="253"/>
                    </a:lnTo>
                    <a:lnTo>
                      <a:pt x="48" y="247"/>
                    </a:lnTo>
                    <a:lnTo>
                      <a:pt x="58" y="253"/>
                    </a:lnTo>
                    <a:lnTo>
                      <a:pt x="58" y="261"/>
                    </a:lnTo>
                    <a:lnTo>
                      <a:pt x="64" y="267"/>
                    </a:lnTo>
                    <a:lnTo>
                      <a:pt x="60" y="273"/>
                    </a:lnTo>
                    <a:lnTo>
                      <a:pt x="60" y="277"/>
                    </a:lnTo>
                    <a:lnTo>
                      <a:pt x="64" y="275"/>
                    </a:lnTo>
                    <a:lnTo>
                      <a:pt x="64" y="285"/>
                    </a:lnTo>
                    <a:lnTo>
                      <a:pt x="72" y="291"/>
                    </a:lnTo>
                    <a:lnTo>
                      <a:pt x="78" y="289"/>
                    </a:lnTo>
                    <a:lnTo>
                      <a:pt x="82" y="291"/>
                    </a:lnTo>
                    <a:lnTo>
                      <a:pt x="90" y="291"/>
                    </a:lnTo>
                    <a:lnTo>
                      <a:pt x="92" y="285"/>
                    </a:lnTo>
                    <a:lnTo>
                      <a:pt x="100" y="285"/>
                    </a:lnTo>
                    <a:lnTo>
                      <a:pt x="100" y="289"/>
                    </a:lnTo>
                    <a:lnTo>
                      <a:pt x="106" y="289"/>
                    </a:lnTo>
                    <a:lnTo>
                      <a:pt x="116" y="287"/>
                    </a:lnTo>
                    <a:lnTo>
                      <a:pt x="118" y="277"/>
                    </a:lnTo>
                    <a:lnTo>
                      <a:pt x="120" y="271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59" name="Freeform 107"/>
              <p:cNvSpPr>
                <a:spLocks/>
              </p:cNvSpPr>
              <p:nvPr/>
            </p:nvSpPr>
            <p:spPr bwMode="auto">
              <a:xfrm>
                <a:off x="4176069" y="1944456"/>
                <a:ext cx="363608" cy="381682"/>
              </a:xfrm>
              <a:custGeom>
                <a:avLst/>
                <a:gdLst>
                  <a:gd name="T0" fmla="*/ 60 w 171"/>
                  <a:gd name="T1" fmla="*/ 35 h 179"/>
                  <a:gd name="T2" fmla="*/ 60 w 171"/>
                  <a:gd name="T3" fmla="*/ 41 h 179"/>
                  <a:gd name="T4" fmla="*/ 64 w 171"/>
                  <a:gd name="T5" fmla="*/ 45 h 179"/>
                  <a:gd name="T6" fmla="*/ 62 w 171"/>
                  <a:gd name="T7" fmla="*/ 50 h 179"/>
                  <a:gd name="T8" fmla="*/ 49 w 171"/>
                  <a:gd name="T9" fmla="*/ 53 h 179"/>
                  <a:gd name="T10" fmla="*/ 42 w 171"/>
                  <a:gd name="T11" fmla="*/ 58 h 179"/>
                  <a:gd name="T12" fmla="*/ 43 w 171"/>
                  <a:gd name="T13" fmla="*/ 63 h 179"/>
                  <a:gd name="T14" fmla="*/ 29 w 171"/>
                  <a:gd name="T15" fmla="*/ 70 h 179"/>
                  <a:gd name="T16" fmla="*/ 19 w 171"/>
                  <a:gd name="T17" fmla="*/ 72 h 179"/>
                  <a:gd name="T18" fmla="*/ 12 w 171"/>
                  <a:gd name="T19" fmla="*/ 74 h 179"/>
                  <a:gd name="T20" fmla="*/ 0 w 171"/>
                  <a:gd name="T21" fmla="*/ 93 h 179"/>
                  <a:gd name="T22" fmla="*/ 30 w 171"/>
                  <a:gd name="T23" fmla="*/ 118 h 179"/>
                  <a:gd name="T24" fmla="*/ 82 w 171"/>
                  <a:gd name="T25" fmla="*/ 161 h 179"/>
                  <a:gd name="T26" fmla="*/ 87 w 171"/>
                  <a:gd name="T27" fmla="*/ 165 h 179"/>
                  <a:gd name="T28" fmla="*/ 98 w 171"/>
                  <a:gd name="T29" fmla="*/ 170 h 179"/>
                  <a:gd name="T30" fmla="*/ 100 w 171"/>
                  <a:gd name="T31" fmla="*/ 179 h 179"/>
                  <a:gd name="T32" fmla="*/ 117 w 171"/>
                  <a:gd name="T33" fmla="*/ 173 h 179"/>
                  <a:gd name="T34" fmla="*/ 135 w 171"/>
                  <a:gd name="T35" fmla="*/ 160 h 179"/>
                  <a:gd name="T36" fmla="*/ 170 w 171"/>
                  <a:gd name="T37" fmla="*/ 132 h 179"/>
                  <a:gd name="T38" fmla="*/ 162 w 171"/>
                  <a:gd name="T39" fmla="*/ 125 h 179"/>
                  <a:gd name="T40" fmla="*/ 156 w 171"/>
                  <a:gd name="T41" fmla="*/ 122 h 179"/>
                  <a:gd name="T42" fmla="*/ 152 w 171"/>
                  <a:gd name="T43" fmla="*/ 109 h 179"/>
                  <a:gd name="T44" fmla="*/ 156 w 171"/>
                  <a:gd name="T45" fmla="*/ 104 h 179"/>
                  <a:gd name="T46" fmla="*/ 156 w 171"/>
                  <a:gd name="T47" fmla="*/ 87 h 179"/>
                  <a:gd name="T48" fmla="*/ 153 w 171"/>
                  <a:gd name="T49" fmla="*/ 71 h 179"/>
                  <a:gd name="T50" fmla="*/ 153 w 171"/>
                  <a:gd name="T51" fmla="*/ 67 h 179"/>
                  <a:gd name="T52" fmla="*/ 144 w 171"/>
                  <a:gd name="T53" fmla="*/ 45 h 179"/>
                  <a:gd name="T54" fmla="*/ 140 w 171"/>
                  <a:gd name="T55" fmla="*/ 38 h 179"/>
                  <a:gd name="T56" fmla="*/ 139 w 171"/>
                  <a:gd name="T57" fmla="*/ 28 h 179"/>
                  <a:gd name="T58" fmla="*/ 144 w 171"/>
                  <a:gd name="T59" fmla="*/ 9 h 179"/>
                  <a:gd name="T60" fmla="*/ 146 w 171"/>
                  <a:gd name="T61" fmla="*/ 4 h 179"/>
                  <a:gd name="T62" fmla="*/ 140 w 171"/>
                  <a:gd name="T63" fmla="*/ 2 h 179"/>
                  <a:gd name="T64" fmla="*/ 134 w 171"/>
                  <a:gd name="T65" fmla="*/ 1 h 179"/>
                  <a:gd name="T66" fmla="*/ 119 w 171"/>
                  <a:gd name="T67" fmla="*/ 3 h 179"/>
                  <a:gd name="T68" fmla="*/ 108 w 171"/>
                  <a:gd name="T69" fmla="*/ 2 h 179"/>
                  <a:gd name="T70" fmla="*/ 97 w 171"/>
                  <a:gd name="T71" fmla="*/ 3 h 179"/>
                  <a:gd name="T72" fmla="*/ 86 w 171"/>
                  <a:gd name="T73" fmla="*/ 4 h 179"/>
                  <a:gd name="T74" fmla="*/ 76 w 171"/>
                  <a:gd name="T75" fmla="*/ 11 h 179"/>
                  <a:gd name="T76" fmla="*/ 70 w 171"/>
                  <a:gd name="T77" fmla="*/ 13 h 179"/>
                  <a:gd name="T78" fmla="*/ 62 w 171"/>
                  <a:gd name="T79" fmla="*/ 18 h 179"/>
                  <a:gd name="T80" fmla="*/ 61 w 171"/>
                  <a:gd name="T81" fmla="*/ 23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1" h="179">
                    <a:moveTo>
                      <a:pt x="61" y="28"/>
                    </a:moveTo>
                    <a:cubicBezTo>
                      <a:pt x="60" y="35"/>
                      <a:pt x="60" y="35"/>
                      <a:pt x="60" y="35"/>
                    </a:cubicBezTo>
                    <a:cubicBezTo>
                      <a:pt x="61" y="36"/>
                      <a:pt x="61" y="36"/>
                      <a:pt x="61" y="36"/>
                    </a:cubicBezTo>
                    <a:cubicBezTo>
                      <a:pt x="60" y="41"/>
                      <a:pt x="60" y="41"/>
                      <a:pt x="60" y="41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4" y="45"/>
                      <a:pt x="64" y="45"/>
                      <a:pt x="64" y="45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2" y="50"/>
                      <a:pt x="62" y="50"/>
                      <a:pt x="62" y="50"/>
                    </a:cubicBezTo>
                    <a:cubicBezTo>
                      <a:pt x="50" y="51"/>
                      <a:pt x="50" y="51"/>
                      <a:pt x="50" y="51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2" y="58"/>
                      <a:pt x="42" y="58"/>
                      <a:pt x="42" y="58"/>
                    </a:cubicBezTo>
                    <a:cubicBezTo>
                      <a:pt x="44" y="60"/>
                      <a:pt x="44" y="60"/>
                      <a:pt x="44" y="60"/>
                    </a:cubicBezTo>
                    <a:cubicBezTo>
                      <a:pt x="43" y="63"/>
                      <a:pt x="43" y="63"/>
                      <a:pt x="43" y="63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3" y="73"/>
                      <a:pt x="23" y="73"/>
                      <a:pt x="23" y="73"/>
                    </a:cubicBezTo>
                    <a:cubicBezTo>
                      <a:pt x="19" y="72"/>
                      <a:pt x="19" y="72"/>
                      <a:pt x="19" y="72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82" y="161"/>
                      <a:pt x="82" y="161"/>
                      <a:pt x="82" y="161"/>
                    </a:cubicBezTo>
                    <a:cubicBezTo>
                      <a:pt x="86" y="163"/>
                      <a:pt x="86" y="163"/>
                      <a:pt x="86" y="163"/>
                    </a:cubicBezTo>
                    <a:cubicBezTo>
                      <a:pt x="87" y="165"/>
                      <a:pt x="87" y="165"/>
                      <a:pt x="87" y="165"/>
                    </a:cubicBezTo>
                    <a:cubicBezTo>
                      <a:pt x="91" y="166"/>
                      <a:pt x="91" y="166"/>
                      <a:pt x="91" y="166"/>
                    </a:cubicBezTo>
                    <a:cubicBezTo>
                      <a:pt x="98" y="170"/>
                      <a:pt x="98" y="170"/>
                      <a:pt x="98" y="170"/>
                    </a:cubicBezTo>
                    <a:cubicBezTo>
                      <a:pt x="98" y="178"/>
                      <a:pt x="98" y="178"/>
                      <a:pt x="98" y="178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08" y="176"/>
                      <a:pt x="108" y="176"/>
                      <a:pt x="108" y="176"/>
                    </a:cubicBezTo>
                    <a:cubicBezTo>
                      <a:pt x="117" y="173"/>
                      <a:pt x="117" y="173"/>
                      <a:pt x="117" y="173"/>
                    </a:cubicBezTo>
                    <a:cubicBezTo>
                      <a:pt x="120" y="173"/>
                      <a:pt x="120" y="173"/>
                      <a:pt x="120" y="173"/>
                    </a:cubicBezTo>
                    <a:cubicBezTo>
                      <a:pt x="135" y="160"/>
                      <a:pt x="135" y="160"/>
                      <a:pt x="135" y="160"/>
                    </a:cubicBezTo>
                    <a:cubicBezTo>
                      <a:pt x="171" y="134"/>
                      <a:pt x="171" y="134"/>
                      <a:pt x="171" y="134"/>
                    </a:cubicBezTo>
                    <a:cubicBezTo>
                      <a:pt x="170" y="132"/>
                      <a:pt x="170" y="132"/>
                      <a:pt x="170" y="132"/>
                    </a:cubicBezTo>
                    <a:cubicBezTo>
                      <a:pt x="168" y="128"/>
                      <a:pt x="168" y="128"/>
                      <a:pt x="168" y="128"/>
                    </a:cubicBezTo>
                    <a:cubicBezTo>
                      <a:pt x="162" y="125"/>
                      <a:pt x="162" y="125"/>
                      <a:pt x="162" y="125"/>
                    </a:cubicBezTo>
                    <a:cubicBezTo>
                      <a:pt x="162" y="125"/>
                      <a:pt x="158" y="126"/>
                      <a:pt x="158" y="126"/>
                    </a:cubicBezTo>
                    <a:cubicBezTo>
                      <a:pt x="158" y="125"/>
                      <a:pt x="156" y="122"/>
                      <a:pt x="156" y="122"/>
                    </a:cubicBezTo>
                    <a:cubicBezTo>
                      <a:pt x="156" y="114"/>
                      <a:pt x="156" y="114"/>
                      <a:pt x="156" y="114"/>
                    </a:cubicBezTo>
                    <a:cubicBezTo>
                      <a:pt x="152" y="109"/>
                      <a:pt x="152" y="109"/>
                      <a:pt x="152" y="109"/>
                    </a:cubicBezTo>
                    <a:cubicBezTo>
                      <a:pt x="153" y="106"/>
                      <a:pt x="153" y="106"/>
                      <a:pt x="153" y="106"/>
                    </a:cubicBezTo>
                    <a:cubicBezTo>
                      <a:pt x="156" y="104"/>
                      <a:pt x="156" y="104"/>
                      <a:pt x="156" y="104"/>
                    </a:cubicBezTo>
                    <a:cubicBezTo>
                      <a:pt x="156" y="94"/>
                      <a:pt x="156" y="94"/>
                      <a:pt x="156" y="94"/>
                    </a:cubicBezTo>
                    <a:cubicBezTo>
                      <a:pt x="156" y="87"/>
                      <a:pt x="156" y="87"/>
                      <a:pt x="156" y="87"/>
                    </a:cubicBezTo>
                    <a:cubicBezTo>
                      <a:pt x="156" y="79"/>
                      <a:pt x="156" y="79"/>
                      <a:pt x="156" y="79"/>
                    </a:cubicBezTo>
                    <a:cubicBezTo>
                      <a:pt x="153" y="71"/>
                      <a:pt x="153" y="71"/>
                      <a:pt x="153" y="71"/>
                    </a:cubicBezTo>
                    <a:cubicBezTo>
                      <a:pt x="152" y="69"/>
                      <a:pt x="152" y="69"/>
                      <a:pt x="152" y="69"/>
                    </a:cubicBezTo>
                    <a:cubicBezTo>
                      <a:pt x="153" y="67"/>
                      <a:pt x="153" y="67"/>
                      <a:pt x="153" y="67"/>
                    </a:cubicBezTo>
                    <a:cubicBezTo>
                      <a:pt x="150" y="49"/>
                      <a:pt x="150" y="49"/>
                      <a:pt x="150" y="49"/>
                    </a:cubicBezTo>
                    <a:cubicBezTo>
                      <a:pt x="144" y="45"/>
                      <a:pt x="144" y="45"/>
                      <a:pt x="144" y="45"/>
                    </a:cubicBezTo>
                    <a:cubicBezTo>
                      <a:pt x="143" y="41"/>
                      <a:pt x="143" y="41"/>
                      <a:pt x="143" y="41"/>
                    </a:cubicBezTo>
                    <a:cubicBezTo>
                      <a:pt x="140" y="38"/>
                      <a:pt x="140" y="38"/>
                      <a:pt x="140" y="38"/>
                    </a:cubicBezTo>
                    <a:cubicBezTo>
                      <a:pt x="137" y="32"/>
                      <a:pt x="137" y="32"/>
                      <a:pt x="137" y="32"/>
                    </a:cubicBezTo>
                    <a:cubicBezTo>
                      <a:pt x="139" y="28"/>
                      <a:pt x="139" y="28"/>
                      <a:pt x="139" y="28"/>
                    </a:cubicBezTo>
                    <a:cubicBezTo>
                      <a:pt x="144" y="23"/>
                      <a:pt x="144" y="23"/>
                      <a:pt x="144" y="23"/>
                    </a:cubicBezTo>
                    <a:cubicBezTo>
                      <a:pt x="144" y="9"/>
                      <a:pt x="144" y="9"/>
                      <a:pt x="144" y="9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6" y="4"/>
                      <a:pt x="146" y="4"/>
                      <a:pt x="146" y="4"/>
                    </a:cubicBezTo>
                    <a:cubicBezTo>
                      <a:pt x="146" y="2"/>
                      <a:pt x="146" y="2"/>
                      <a:pt x="146" y="2"/>
                    </a:cubicBezTo>
                    <a:cubicBezTo>
                      <a:pt x="140" y="2"/>
                      <a:pt x="140" y="2"/>
                      <a:pt x="140" y="2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34" y="1"/>
                      <a:pt x="134" y="1"/>
                      <a:pt x="134" y="1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19" y="3"/>
                      <a:pt x="119" y="3"/>
                      <a:pt x="119" y="3"/>
                    </a:cubicBezTo>
                    <a:cubicBezTo>
                      <a:pt x="115" y="1"/>
                      <a:pt x="115" y="1"/>
                      <a:pt x="115" y="1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1" y="4"/>
                      <a:pt x="91" y="4"/>
                      <a:pt x="91" y="4"/>
                    </a:cubicBezTo>
                    <a:cubicBezTo>
                      <a:pt x="86" y="4"/>
                      <a:pt x="86" y="4"/>
                      <a:pt x="86" y="4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76" y="11"/>
                      <a:pt x="76" y="11"/>
                      <a:pt x="76" y="11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0" y="13"/>
                      <a:pt x="70" y="13"/>
                      <a:pt x="70" y="13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1" y="23"/>
                      <a:pt x="61" y="23"/>
                      <a:pt x="61" y="23"/>
                    </a:cubicBezTo>
                    <a:lnTo>
                      <a:pt x="61" y="2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0" name="Freeform 108"/>
              <p:cNvSpPr>
                <a:spLocks/>
              </p:cNvSpPr>
              <p:nvPr/>
            </p:nvSpPr>
            <p:spPr bwMode="auto">
              <a:xfrm>
                <a:off x="4499276" y="2023131"/>
                <a:ext cx="276427" cy="290248"/>
              </a:xfrm>
              <a:custGeom>
                <a:avLst/>
                <a:gdLst>
                  <a:gd name="T0" fmla="*/ 17 w 130"/>
                  <a:gd name="T1" fmla="*/ 8 h 136"/>
                  <a:gd name="T2" fmla="*/ 12 w 130"/>
                  <a:gd name="T3" fmla="*/ 10 h 136"/>
                  <a:gd name="T4" fmla="*/ 6 w 130"/>
                  <a:gd name="T5" fmla="*/ 15 h 136"/>
                  <a:gd name="T6" fmla="*/ 4 w 130"/>
                  <a:gd name="T7" fmla="*/ 18 h 136"/>
                  <a:gd name="T8" fmla="*/ 6 w 130"/>
                  <a:gd name="T9" fmla="*/ 24 h 136"/>
                  <a:gd name="T10" fmla="*/ 4 w 130"/>
                  <a:gd name="T11" fmla="*/ 29 h 136"/>
                  <a:gd name="T12" fmla="*/ 1 w 130"/>
                  <a:gd name="T13" fmla="*/ 30 h 136"/>
                  <a:gd name="T14" fmla="*/ 0 w 130"/>
                  <a:gd name="T15" fmla="*/ 32 h 136"/>
                  <a:gd name="T16" fmla="*/ 1 w 130"/>
                  <a:gd name="T17" fmla="*/ 34 h 136"/>
                  <a:gd name="T18" fmla="*/ 4 w 130"/>
                  <a:gd name="T19" fmla="*/ 42 h 136"/>
                  <a:gd name="T20" fmla="*/ 4 w 130"/>
                  <a:gd name="T21" fmla="*/ 50 h 136"/>
                  <a:gd name="T22" fmla="*/ 4 w 130"/>
                  <a:gd name="T23" fmla="*/ 57 h 136"/>
                  <a:gd name="T24" fmla="*/ 4 w 130"/>
                  <a:gd name="T25" fmla="*/ 67 h 136"/>
                  <a:gd name="T26" fmla="*/ 1 w 130"/>
                  <a:gd name="T27" fmla="*/ 69 h 136"/>
                  <a:gd name="T28" fmla="*/ 0 w 130"/>
                  <a:gd name="T29" fmla="*/ 72 h 136"/>
                  <a:gd name="T30" fmla="*/ 4 w 130"/>
                  <a:gd name="T31" fmla="*/ 77 h 136"/>
                  <a:gd name="T32" fmla="*/ 4 w 130"/>
                  <a:gd name="T33" fmla="*/ 85 h 136"/>
                  <a:gd name="T34" fmla="*/ 6 w 130"/>
                  <a:gd name="T35" fmla="*/ 89 h 136"/>
                  <a:gd name="T36" fmla="*/ 10 w 130"/>
                  <a:gd name="T37" fmla="*/ 88 h 136"/>
                  <a:gd name="T38" fmla="*/ 16 w 130"/>
                  <a:gd name="T39" fmla="*/ 91 h 136"/>
                  <a:gd name="T40" fmla="*/ 18 w 130"/>
                  <a:gd name="T41" fmla="*/ 95 h 136"/>
                  <a:gd name="T42" fmla="*/ 19 w 130"/>
                  <a:gd name="T43" fmla="*/ 97 h 136"/>
                  <a:gd name="T44" fmla="*/ 32 w 130"/>
                  <a:gd name="T45" fmla="*/ 101 h 136"/>
                  <a:gd name="T46" fmla="*/ 37 w 130"/>
                  <a:gd name="T47" fmla="*/ 106 h 136"/>
                  <a:gd name="T48" fmla="*/ 45 w 130"/>
                  <a:gd name="T49" fmla="*/ 102 h 136"/>
                  <a:gd name="T50" fmla="*/ 52 w 130"/>
                  <a:gd name="T51" fmla="*/ 98 h 136"/>
                  <a:gd name="T52" fmla="*/ 123 w 130"/>
                  <a:gd name="T53" fmla="*/ 136 h 136"/>
                  <a:gd name="T54" fmla="*/ 123 w 130"/>
                  <a:gd name="T55" fmla="*/ 131 h 136"/>
                  <a:gd name="T56" fmla="*/ 130 w 130"/>
                  <a:gd name="T57" fmla="*/ 131 h 136"/>
                  <a:gd name="T58" fmla="*/ 130 w 130"/>
                  <a:gd name="T59" fmla="*/ 112 h 136"/>
                  <a:gd name="T60" fmla="*/ 129 w 130"/>
                  <a:gd name="T61" fmla="*/ 41 h 136"/>
                  <a:gd name="T62" fmla="*/ 126 w 130"/>
                  <a:gd name="T63" fmla="*/ 31 h 136"/>
                  <a:gd name="T64" fmla="*/ 129 w 130"/>
                  <a:gd name="T65" fmla="*/ 24 h 136"/>
                  <a:gd name="T66" fmla="*/ 127 w 130"/>
                  <a:gd name="T67" fmla="*/ 17 h 136"/>
                  <a:gd name="T68" fmla="*/ 130 w 130"/>
                  <a:gd name="T69" fmla="*/ 14 h 136"/>
                  <a:gd name="T70" fmla="*/ 129 w 130"/>
                  <a:gd name="T71" fmla="*/ 12 h 136"/>
                  <a:gd name="T72" fmla="*/ 123 w 130"/>
                  <a:gd name="T73" fmla="*/ 12 h 136"/>
                  <a:gd name="T74" fmla="*/ 120 w 130"/>
                  <a:gd name="T75" fmla="*/ 10 h 136"/>
                  <a:gd name="T76" fmla="*/ 112 w 130"/>
                  <a:gd name="T77" fmla="*/ 9 h 136"/>
                  <a:gd name="T78" fmla="*/ 111 w 130"/>
                  <a:gd name="T79" fmla="*/ 6 h 136"/>
                  <a:gd name="T80" fmla="*/ 108 w 130"/>
                  <a:gd name="T81" fmla="*/ 4 h 136"/>
                  <a:gd name="T82" fmla="*/ 106 w 130"/>
                  <a:gd name="T83" fmla="*/ 4 h 136"/>
                  <a:gd name="T84" fmla="*/ 99 w 130"/>
                  <a:gd name="T85" fmla="*/ 3 h 136"/>
                  <a:gd name="T86" fmla="*/ 98 w 130"/>
                  <a:gd name="T87" fmla="*/ 4 h 136"/>
                  <a:gd name="T88" fmla="*/ 94 w 130"/>
                  <a:gd name="T89" fmla="*/ 4 h 136"/>
                  <a:gd name="T90" fmla="*/ 86 w 130"/>
                  <a:gd name="T91" fmla="*/ 11 h 136"/>
                  <a:gd name="T92" fmla="*/ 86 w 130"/>
                  <a:gd name="T93" fmla="*/ 14 h 136"/>
                  <a:gd name="T94" fmla="*/ 88 w 130"/>
                  <a:gd name="T95" fmla="*/ 20 h 136"/>
                  <a:gd name="T96" fmla="*/ 86 w 130"/>
                  <a:gd name="T97" fmla="*/ 26 h 136"/>
                  <a:gd name="T98" fmla="*/ 82 w 130"/>
                  <a:gd name="T99" fmla="*/ 28 h 136"/>
                  <a:gd name="T100" fmla="*/ 77 w 130"/>
                  <a:gd name="T101" fmla="*/ 28 h 136"/>
                  <a:gd name="T102" fmla="*/ 66 w 130"/>
                  <a:gd name="T103" fmla="*/ 21 h 136"/>
                  <a:gd name="T104" fmla="*/ 59 w 130"/>
                  <a:gd name="T105" fmla="*/ 19 h 136"/>
                  <a:gd name="T106" fmla="*/ 51 w 130"/>
                  <a:gd name="T107" fmla="*/ 18 h 136"/>
                  <a:gd name="T108" fmla="*/ 48 w 130"/>
                  <a:gd name="T109" fmla="*/ 13 h 136"/>
                  <a:gd name="T110" fmla="*/ 46 w 130"/>
                  <a:gd name="T111" fmla="*/ 8 h 136"/>
                  <a:gd name="T112" fmla="*/ 40 w 130"/>
                  <a:gd name="T113" fmla="*/ 7 h 136"/>
                  <a:gd name="T114" fmla="*/ 37 w 130"/>
                  <a:gd name="T115" fmla="*/ 5 h 136"/>
                  <a:gd name="T116" fmla="*/ 30 w 130"/>
                  <a:gd name="T117" fmla="*/ 3 h 136"/>
                  <a:gd name="T118" fmla="*/ 22 w 130"/>
                  <a:gd name="T119" fmla="*/ 4 h 136"/>
                  <a:gd name="T120" fmla="*/ 16 w 130"/>
                  <a:gd name="T121" fmla="*/ 0 h 136"/>
                  <a:gd name="T122" fmla="*/ 16 w 130"/>
                  <a:gd name="T123" fmla="*/ 5 h 136"/>
                  <a:gd name="T124" fmla="*/ 17 w 130"/>
                  <a:gd name="T125" fmla="*/ 8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30" h="136">
                    <a:moveTo>
                      <a:pt x="17" y="8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4" y="42"/>
                      <a:pt x="4" y="42"/>
                      <a:pt x="4" y="42"/>
                    </a:cubicBezTo>
                    <a:cubicBezTo>
                      <a:pt x="4" y="50"/>
                      <a:pt x="4" y="50"/>
                      <a:pt x="4" y="50"/>
                    </a:cubicBezTo>
                    <a:cubicBezTo>
                      <a:pt x="4" y="57"/>
                      <a:pt x="4" y="57"/>
                      <a:pt x="4" y="57"/>
                    </a:cubicBezTo>
                    <a:cubicBezTo>
                      <a:pt x="4" y="67"/>
                      <a:pt x="4" y="67"/>
                      <a:pt x="4" y="67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4" y="85"/>
                      <a:pt x="4" y="85"/>
                      <a:pt x="4" y="85"/>
                    </a:cubicBezTo>
                    <a:cubicBezTo>
                      <a:pt x="4" y="85"/>
                      <a:pt x="6" y="88"/>
                      <a:pt x="6" y="89"/>
                    </a:cubicBezTo>
                    <a:cubicBezTo>
                      <a:pt x="6" y="89"/>
                      <a:pt x="10" y="88"/>
                      <a:pt x="10" y="88"/>
                    </a:cubicBezTo>
                    <a:cubicBezTo>
                      <a:pt x="16" y="91"/>
                      <a:pt x="16" y="91"/>
                      <a:pt x="16" y="91"/>
                    </a:cubicBezTo>
                    <a:cubicBezTo>
                      <a:pt x="18" y="95"/>
                      <a:pt x="18" y="95"/>
                      <a:pt x="18" y="95"/>
                    </a:cubicBezTo>
                    <a:cubicBezTo>
                      <a:pt x="19" y="97"/>
                      <a:pt x="19" y="97"/>
                      <a:pt x="19" y="97"/>
                    </a:cubicBezTo>
                    <a:cubicBezTo>
                      <a:pt x="32" y="101"/>
                      <a:pt x="32" y="101"/>
                      <a:pt x="32" y="101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45" y="102"/>
                      <a:pt x="45" y="102"/>
                      <a:pt x="45" y="102"/>
                    </a:cubicBezTo>
                    <a:cubicBezTo>
                      <a:pt x="52" y="98"/>
                      <a:pt x="52" y="98"/>
                      <a:pt x="52" y="98"/>
                    </a:cubicBezTo>
                    <a:cubicBezTo>
                      <a:pt x="123" y="136"/>
                      <a:pt x="123" y="136"/>
                      <a:pt x="123" y="136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30" y="131"/>
                      <a:pt x="130" y="131"/>
                      <a:pt x="130" y="131"/>
                    </a:cubicBezTo>
                    <a:cubicBezTo>
                      <a:pt x="130" y="112"/>
                      <a:pt x="130" y="112"/>
                      <a:pt x="130" y="112"/>
                    </a:cubicBezTo>
                    <a:cubicBezTo>
                      <a:pt x="129" y="41"/>
                      <a:pt x="129" y="41"/>
                      <a:pt x="129" y="4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9" y="24"/>
                      <a:pt x="129" y="24"/>
                      <a:pt x="129" y="24"/>
                    </a:cubicBezTo>
                    <a:cubicBezTo>
                      <a:pt x="127" y="17"/>
                      <a:pt x="127" y="17"/>
                      <a:pt x="127" y="17"/>
                    </a:cubicBezTo>
                    <a:cubicBezTo>
                      <a:pt x="130" y="14"/>
                      <a:pt x="130" y="14"/>
                      <a:pt x="130" y="14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0" y="10"/>
                      <a:pt x="120" y="10"/>
                      <a:pt x="120" y="10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1" y="6"/>
                      <a:pt x="111" y="6"/>
                      <a:pt x="111" y="6"/>
                    </a:cubicBezTo>
                    <a:cubicBezTo>
                      <a:pt x="108" y="4"/>
                      <a:pt x="108" y="4"/>
                      <a:pt x="108" y="4"/>
                    </a:cubicBezTo>
                    <a:cubicBezTo>
                      <a:pt x="106" y="4"/>
                      <a:pt x="106" y="4"/>
                      <a:pt x="106" y="4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6" y="14"/>
                      <a:pt x="86" y="14"/>
                      <a:pt x="86" y="14"/>
                    </a:cubicBezTo>
                    <a:cubicBezTo>
                      <a:pt x="88" y="20"/>
                      <a:pt x="88" y="20"/>
                      <a:pt x="88" y="20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77" y="28"/>
                      <a:pt x="77" y="28"/>
                      <a:pt x="77" y="28"/>
                    </a:cubicBezTo>
                    <a:cubicBezTo>
                      <a:pt x="66" y="21"/>
                      <a:pt x="66" y="21"/>
                      <a:pt x="66" y="21"/>
                    </a:cubicBezTo>
                    <a:cubicBezTo>
                      <a:pt x="59" y="19"/>
                      <a:pt x="59" y="19"/>
                      <a:pt x="59" y="19"/>
                    </a:cubicBezTo>
                    <a:cubicBezTo>
                      <a:pt x="51" y="18"/>
                      <a:pt x="51" y="18"/>
                      <a:pt x="51" y="18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5"/>
                      <a:pt x="16" y="5"/>
                      <a:pt x="16" y="5"/>
                    </a:cubicBezTo>
                    <a:lnTo>
                      <a:pt x="17" y="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1" name="Freeform 109"/>
              <p:cNvSpPr>
                <a:spLocks/>
              </p:cNvSpPr>
              <p:nvPr/>
            </p:nvSpPr>
            <p:spPr bwMode="auto">
              <a:xfrm>
                <a:off x="4767198" y="2053964"/>
                <a:ext cx="228584" cy="208384"/>
              </a:xfrm>
              <a:custGeom>
                <a:avLst/>
                <a:gdLst>
                  <a:gd name="T0" fmla="*/ 209 w 215"/>
                  <a:gd name="T1" fmla="*/ 184 h 196"/>
                  <a:gd name="T2" fmla="*/ 205 w 215"/>
                  <a:gd name="T3" fmla="*/ 180 h 196"/>
                  <a:gd name="T4" fmla="*/ 198 w 215"/>
                  <a:gd name="T5" fmla="*/ 178 h 196"/>
                  <a:gd name="T6" fmla="*/ 194 w 215"/>
                  <a:gd name="T7" fmla="*/ 176 h 196"/>
                  <a:gd name="T8" fmla="*/ 190 w 215"/>
                  <a:gd name="T9" fmla="*/ 164 h 196"/>
                  <a:gd name="T10" fmla="*/ 188 w 215"/>
                  <a:gd name="T11" fmla="*/ 158 h 196"/>
                  <a:gd name="T12" fmla="*/ 194 w 215"/>
                  <a:gd name="T13" fmla="*/ 158 h 196"/>
                  <a:gd name="T14" fmla="*/ 194 w 215"/>
                  <a:gd name="T15" fmla="*/ 156 h 196"/>
                  <a:gd name="T16" fmla="*/ 190 w 215"/>
                  <a:gd name="T17" fmla="*/ 152 h 196"/>
                  <a:gd name="T18" fmla="*/ 182 w 215"/>
                  <a:gd name="T19" fmla="*/ 144 h 196"/>
                  <a:gd name="T20" fmla="*/ 180 w 215"/>
                  <a:gd name="T21" fmla="*/ 140 h 196"/>
                  <a:gd name="T22" fmla="*/ 178 w 215"/>
                  <a:gd name="T23" fmla="*/ 136 h 196"/>
                  <a:gd name="T24" fmla="*/ 168 w 215"/>
                  <a:gd name="T25" fmla="*/ 118 h 196"/>
                  <a:gd name="T26" fmla="*/ 160 w 215"/>
                  <a:gd name="T27" fmla="*/ 102 h 196"/>
                  <a:gd name="T28" fmla="*/ 158 w 215"/>
                  <a:gd name="T29" fmla="*/ 92 h 196"/>
                  <a:gd name="T30" fmla="*/ 152 w 215"/>
                  <a:gd name="T31" fmla="*/ 84 h 196"/>
                  <a:gd name="T32" fmla="*/ 150 w 215"/>
                  <a:gd name="T33" fmla="*/ 76 h 196"/>
                  <a:gd name="T34" fmla="*/ 140 w 215"/>
                  <a:gd name="T35" fmla="*/ 62 h 196"/>
                  <a:gd name="T36" fmla="*/ 134 w 215"/>
                  <a:gd name="T37" fmla="*/ 54 h 196"/>
                  <a:gd name="T38" fmla="*/ 130 w 215"/>
                  <a:gd name="T39" fmla="*/ 46 h 196"/>
                  <a:gd name="T40" fmla="*/ 132 w 215"/>
                  <a:gd name="T41" fmla="*/ 38 h 196"/>
                  <a:gd name="T42" fmla="*/ 132 w 215"/>
                  <a:gd name="T43" fmla="*/ 38 h 196"/>
                  <a:gd name="T44" fmla="*/ 134 w 215"/>
                  <a:gd name="T45" fmla="*/ 38 h 196"/>
                  <a:gd name="T46" fmla="*/ 134 w 215"/>
                  <a:gd name="T47" fmla="*/ 46 h 196"/>
                  <a:gd name="T48" fmla="*/ 146 w 215"/>
                  <a:gd name="T49" fmla="*/ 58 h 196"/>
                  <a:gd name="T50" fmla="*/ 152 w 215"/>
                  <a:gd name="T51" fmla="*/ 66 h 196"/>
                  <a:gd name="T52" fmla="*/ 154 w 215"/>
                  <a:gd name="T53" fmla="*/ 74 h 196"/>
                  <a:gd name="T54" fmla="*/ 162 w 215"/>
                  <a:gd name="T55" fmla="*/ 80 h 196"/>
                  <a:gd name="T56" fmla="*/ 166 w 215"/>
                  <a:gd name="T57" fmla="*/ 78 h 196"/>
                  <a:gd name="T58" fmla="*/ 166 w 215"/>
                  <a:gd name="T59" fmla="*/ 72 h 196"/>
                  <a:gd name="T60" fmla="*/ 166 w 215"/>
                  <a:gd name="T61" fmla="*/ 66 h 196"/>
                  <a:gd name="T62" fmla="*/ 170 w 215"/>
                  <a:gd name="T63" fmla="*/ 58 h 196"/>
                  <a:gd name="T64" fmla="*/ 170 w 215"/>
                  <a:gd name="T65" fmla="*/ 52 h 196"/>
                  <a:gd name="T66" fmla="*/ 174 w 215"/>
                  <a:gd name="T67" fmla="*/ 48 h 196"/>
                  <a:gd name="T68" fmla="*/ 166 w 215"/>
                  <a:gd name="T69" fmla="*/ 24 h 196"/>
                  <a:gd name="T70" fmla="*/ 160 w 215"/>
                  <a:gd name="T71" fmla="*/ 14 h 196"/>
                  <a:gd name="T72" fmla="*/ 158 w 215"/>
                  <a:gd name="T73" fmla="*/ 12 h 196"/>
                  <a:gd name="T74" fmla="*/ 142 w 215"/>
                  <a:gd name="T75" fmla="*/ 12 h 196"/>
                  <a:gd name="T76" fmla="*/ 136 w 215"/>
                  <a:gd name="T77" fmla="*/ 12 h 196"/>
                  <a:gd name="T78" fmla="*/ 132 w 215"/>
                  <a:gd name="T79" fmla="*/ 12 h 196"/>
                  <a:gd name="T80" fmla="*/ 120 w 215"/>
                  <a:gd name="T81" fmla="*/ 6 h 196"/>
                  <a:gd name="T82" fmla="*/ 116 w 215"/>
                  <a:gd name="T83" fmla="*/ 8 h 196"/>
                  <a:gd name="T84" fmla="*/ 106 w 215"/>
                  <a:gd name="T85" fmla="*/ 6 h 196"/>
                  <a:gd name="T86" fmla="*/ 100 w 215"/>
                  <a:gd name="T87" fmla="*/ 8 h 196"/>
                  <a:gd name="T88" fmla="*/ 94 w 215"/>
                  <a:gd name="T89" fmla="*/ 8 h 196"/>
                  <a:gd name="T90" fmla="*/ 88 w 215"/>
                  <a:gd name="T91" fmla="*/ 14 h 196"/>
                  <a:gd name="T92" fmla="*/ 76 w 215"/>
                  <a:gd name="T93" fmla="*/ 20 h 196"/>
                  <a:gd name="T94" fmla="*/ 64 w 215"/>
                  <a:gd name="T95" fmla="*/ 12 h 196"/>
                  <a:gd name="T96" fmla="*/ 48 w 215"/>
                  <a:gd name="T97" fmla="*/ 8 h 196"/>
                  <a:gd name="T98" fmla="*/ 26 w 215"/>
                  <a:gd name="T99" fmla="*/ 2 h 196"/>
                  <a:gd name="T100" fmla="*/ 14 w 215"/>
                  <a:gd name="T101" fmla="*/ 4 h 196"/>
                  <a:gd name="T102" fmla="*/ 8 w 215"/>
                  <a:gd name="T103" fmla="*/ 0 h 196"/>
                  <a:gd name="T104" fmla="*/ 2 w 215"/>
                  <a:gd name="T105" fmla="*/ 6 h 196"/>
                  <a:gd name="T106" fmla="*/ 6 w 215"/>
                  <a:gd name="T107" fmla="*/ 20 h 196"/>
                  <a:gd name="T108" fmla="*/ 0 w 215"/>
                  <a:gd name="T109" fmla="*/ 34 h 196"/>
                  <a:gd name="T110" fmla="*/ 6 w 215"/>
                  <a:gd name="T111" fmla="*/ 54 h 196"/>
                  <a:gd name="T112" fmla="*/ 8 w 215"/>
                  <a:gd name="T113" fmla="*/ 196 h 196"/>
                  <a:gd name="T114" fmla="*/ 148 w 215"/>
                  <a:gd name="T115" fmla="*/ 196 h 196"/>
                  <a:gd name="T116" fmla="*/ 166 w 215"/>
                  <a:gd name="T117" fmla="*/ 196 h 196"/>
                  <a:gd name="T118" fmla="*/ 215 w 215"/>
                  <a:gd name="T119" fmla="*/ 196 h 196"/>
                  <a:gd name="T120" fmla="*/ 215 w 215"/>
                  <a:gd name="T121" fmla="*/ 192 h 196"/>
                  <a:gd name="T122" fmla="*/ 209 w 215"/>
                  <a:gd name="T123" fmla="*/ 184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5" h="196">
                    <a:moveTo>
                      <a:pt x="209" y="184"/>
                    </a:moveTo>
                    <a:lnTo>
                      <a:pt x="205" y="180"/>
                    </a:lnTo>
                    <a:lnTo>
                      <a:pt x="198" y="178"/>
                    </a:lnTo>
                    <a:lnTo>
                      <a:pt x="194" y="176"/>
                    </a:lnTo>
                    <a:lnTo>
                      <a:pt x="190" y="164"/>
                    </a:lnTo>
                    <a:lnTo>
                      <a:pt x="188" y="158"/>
                    </a:lnTo>
                    <a:lnTo>
                      <a:pt x="194" y="158"/>
                    </a:lnTo>
                    <a:lnTo>
                      <a:pt x="194" y="156"/>
                    </a:lnTo>
                    <a:lnTo>
                      <a:pt x="190" y="152"/>
                    </a:lnTo>
                    <a:lnTo>
                      <a:pt x="182" y="144"/>
                    </a:lnTo>
                    <a:lnTo>
                      <a:pt x="180" y="140"/>
                    </a:lnTo>
                    <a:lnTo>
                      <a:pt x="178" y="136"/>
                    </a:lnTo>
                    <a:lnTo>
                      <a:pt x="168" y="118"/>
                    </a:lnTo>
                    <a:lnTo>
                      <a:pt x="160" y="102"/>
                    </a:lnTo>
                    <a:lnTo>
                      <a:pt x="158" y="92"/>
                    </a:lnTo>
                    <a:lnTo>
                      <a:pt x="152" y="84"/>
                    </a:lnTo>
                    <a:lnTo>
                      <a:pt x="150" y="76"/>
                    </a:lnTo>
                    <a:lnTo>
                      <a:pt x="140" y="62"/>
                    </a:lnTo>
                    <a:lnTo>
                      <a:pt x="134" y="54"/>
                    </a:lnTo>
                    <a:lnTo>
                      <a:pt x="130" y="46"/>
                    </a:lnTo>
                    <a:lnTo>
                      <a:pt x="132" y="38"/>
                    </a:lnTo>
                    <a:lnTo>
                      <a:pt x="132" y="38"/>
                    </a:lnTo>
                    <a:lnTo>
                      <a:pt x="134" y="38"/>
                    </a:lnTo>
                    <a:lnTo>
                      <a:pt x="134" y="46"/>
                    </a:lnTo>
                    <a:lnTo>
                      <a:pt x="146" y="58"/>
                    </a:lnTo>
                    <a:lnTo>
                      <a:pt x="152" y="66"/>
                    </a:lnTo>
                    <a:lnTo>
                      <a:pt x="154" y="74"/>
                    </a:lnTo>
                    <a:lnTo>
                      <a:pt x="162" y="80"/>
                    </a:lnTo>
                    <a:lnTo>
                      <a:pt x="166" y="78"/>
                    </a:lnTo>
                    <a:lnTo>
                      <a:pt x="166" y="72"/>
                    </a:lnTo>
                    <a:lnTo>
                      <a:pt x="166" y="66"/>
                    </a:lnTo>
                    <a:lnTo>
                      <a:pt x="170" y="58"/>
                    </a:lnTo>
                    <a:lnTo>
                      <a:pt x="170" y="52"/>
                    </a:lnTo>
                    <a:lnTo>
                      <a:pt x="174" y="48"/>
                    </a:lnTo>
                    <a:lnTo>
                      <a:pt x="166" y="24"/>
                    </a:lnTo>
                    <a:lnTo>
                      <a:pt x="160" y="14"/>
                    </a:lnTo>
                    <a:lnTo>
                      <a:pt x="158" y="12"/>
                    </a:lnTo>
                    <a:lnTo>
                      <a:pt x="142" y="12"/>
                    </a:lnTo>
                    <a:lnTo>
                      <a:pt x="136" y="12"/>
                    </a:lnTo>
                    <a:lnTo>
                      <a:pt x="132" y="12"/>
                    </a:lnTo>
                    <a:lnTo>
                      <a:pt x="120" y="6"/>
                    </a:lnTo>
                    <a:lnTo>
                      <a:pt x="116" y="8"/>
                    </a:lnTo>
                    <a:lnTo>
                      <a:pt x="106" y="6"/>
                    </a:lnTo>
                    <a:lnTo>
                      <a:pt x="100" y="8"/>
                    </a:lnTo>
                    <a:lnTo>
                      <a:pt x="94" y="8"/>
                    </a:lnTo>
                    <a:lnTo>
                      <a:pt x="88" y="14"/>
                    </a:lnTo>
                    <a:lnTo>
                      <a:pt x="76" y="20"/>
                    </a:lnTo>
                    <a:lnTo>
                      <a:pt x="64" y="12"/>
                    </a:lnTo>
                    <a:lnTo>
                      <a:pt x="48" y="8"/>
                    </a:lnTo>
                    <a:lnTo>
                      <a:pt x="26" y="2"/>
                    </a:lnTo>
                    <a:lnTo>
                      <a:pt x="14" y="4"/>
                    </a:lnTo>
                    <a:lnTo>
                      <a:pt x="8" y="0"/>
                    </a:lnTo>
                    <a:lnTo>
                      <a:pt x="2" y="6"/>
                    </a:lnTo>
                    <a:lnTo>
                      <a:pt x="6" y="20"/>
                    </a:lnTo>
                    <a:lnTo>
                      <a:pt x="0" y="34"/>
                    </a:lnTo>
                    <a:lnTo>
                      <a:pt x="6" y="54"/>
                    </a:lnTo>
                    <a:lnTo>
                      <a:pt x="8" y="196"/>
                    </a:lnTo>
                    <a:lnTo>
                      <a:pt x="148" y="196"/>
                    </a:lnTo>
                    <a:lnTo>
                      <a:pt x="166" y="196"/>
                    </a:lnTo>
                    <a:lnTo>
                      <a:pt x="215" y="196"/>
                    </a:lnTo>
                    <a:lnTo>
                      <a:pt x="215" y="192"/>
                    </a:lnTo>
                    <a:lnTo>
                      <a:pt x="209" y="18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2" name="Freeform 110"/>
              <p:cNvSpPr>
                <a:spLocks/>
              </p:cNvSpPr>
              <p:nvPr/>
            </p:nvSpPr>
            <p:spPr bwMode="auto">
              <a:xfrm>
                <a:off x="4569446" y="2232578"/>
                <a:ext cx="191373" cy="330650"/>
              </a:xfrm>
              <a:custGeom>
                <a:avLst/>
                <a:gdLst>
                  <a:gd name="T0" fmla="*/ 24 w 180"/>
                  <a:gd name="T1" fmla="*/ 8 h 311"/>
                  <a:gd name="T2" fmla="*/ 28 w 180"/>
                  <a:gd name="T3" fmla="*/ 32 h 311"/>
                  <a:gd name="T4" fmla="*/ 34 w 180"/>
                  <a:gd name="T5" fmla="*/ 48 h 311"/>
                  <a:gd name="T6" fmla="*/ 34 w 180"/>
                  <a:gd name="T7" fmla="*/ 78 h 311"/>
                  <a:gd name="T8" fmla="*/ 4 w 180"/>
                  <a:gd name="T9" fmla="*/ 167 h 311"/>
                  <a:gd name="T10" fmla="*/ 0 w 180"/>
                  <a:gd name="T11" fmla="*/ 181 h 311"/>
                  <a:gd name="T12" fmla="*/ 14 w 180"/>
                  <a:gd name="T13" fmla="*/ 185 h 311"/>
                  <a:gd name="T14" fmla="*/ 32 w 180"/>
                  <a:gd name="T15" fmla="*/ 197 h 311"/>
                  <a:gd name="T16" fmla="*/ 26 w 180"/>
                  <a:gd name="T17" fmla="*/ 207 h 311"/>
                  <a:gd name="T18" fmla="*/ 24 w 180"/>
                  <a:gd name="T19" fmla="*/ 211 h 311"/>
                  <a:gd name="T20" fmla="*/ 26 w 180"/>
                  <a:gd name="T21" fmla="*/ 241 h 311"/>
                  <a:gd name="T22" fmla="*/ 40 w 180"/>
                  <a:gd name="T23" fmla="*/ 265 h 311"/>
                  <a:gd name="T24" fmla="*/ 14 w 180"/>
                  <a:gd name="T25" fmla="*/ 261 h 311"/>
                  <a:gd name="T26" fmla="*/ 16 w 180"/>
                  <a:gd name="T27" fmla="*/ 277 h 311"/>
                  <a:gd name="T28" fmla="*/ 32 w 180"/>
                  <a:gd name="T29" fmla="*/ 295 h 311"/>
                  <a:gd name="T30" fmla="*/ 52 w 180"/>
                  <a:gd name="T31" fmla="*/ 309 h 311"/>
                  <a:gd name="T32" fmla="*/ 58 w 180"/>
                  <a:gd name="T33" fmla="*/ 303 h 311"/>
                  <a:gd name="T34" fmla="*/ 68 w 180"/>
                  <a:gd name="T35" fmla="*/ 309 h 311"/>
                  <a:gd name="T36" fmla="*/ 88 w 180"/>
                  <a:gd name="T37" fmla="*/ 303 h 311"/>
                  <a:gd name="T38" fmla="*/ 98 w 180"/>
                  <a:gd name="T39" fmla="*/ 291 h 311"/>
                  <a:gd name="T40" fmla="*/ 98 w 180"/>
                  <a:gd name="T41" fmla="*/ 283 h 311"/>
                  <a:gd name="T42" fmla="*/ 132 w 180"/>
                  <a:gd name="T43" fmla="*/ 273 h 311"/>
                  <a:gd name="T44" fmla="*/ 138 w 180"/>
                  <a:gd name="T45" fmla="*/ 265 h 311"/>
                  <a:gd name="T46" fmla="*/ 146 w 180"/>
                  <a:gd name="T47" fmla="*/ 251 h 311"/>
                  <a:gd name="T48" fmla="*/ 162 w 180"/>
                  <a:gd name="T49" fmla="*/ 245 h 311"/>
                  <a:gd name="T50" fmla="*/ 158 w 180"/>
                  <a:gd name="T51" fmla="*/ 233 h 311"/>
                  <a:gd name="T52" fmla="*/ 156 w 180"/>
                  <a:gd name="T53" fmla="*/ 225 h 311"/>
                  <a:gd name="T54" fmla="*/ 154 w 180"/>
                  <a:gd name="T55" fmla="*/ 213 h 311"/>
                  <a:gd name="T56" fmla="*/ 146 w 180"/>
                  <a:gd name="T57" fmla="*/ 209 h 311"/>
                  <a:gd name="T58" fmla="*/ 150 w 180"/>
                  <a:gd name="T59" fmla="*/ 191 h 311"/>
                  <a:gd name="T60" fmla="*/ 152 w 180"/>
                  <a:gd name="T61" fmla="*/ 177 h 311"/>
                  <a:gd name="T62" fmla="*/ 164 w 180"/>
                  <a:gd name="T63" fmla="*/ 163 h 311"/>
                  <a:gd name="T64" fmla="*/ 164 w 180"/>
                  <a:gd name="T65" fmla="*/ 153 h 311"/>
                  <a:gd name="T66" fmla="*/ 172 w 180"/>
                  <a:gd name="T67" fmla="*/ 149 h 311"/>
                  <a:gd name="T68" fmla="*/ 180 w 180"/>
                  <a:gd name="T69" fmla="*/ 76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0" h="311">
                    <a:moveTo>
                      <a:pt x="38" y="0"/>
                    </a:moveTo>
                    <a:lnTo>
                      <a:pt x="24" y="8"/>
                    </a:lnTo>
                    <a:lnTo>
                      <a:pt x="30" y="22"/>
                    </a:lnTo>
                    <a:lnTo>
                      <a:pt x="28" y="32"/>
                    </a:lnTo>
                    <a:lnTo>
                      <a:pt x="32" y="40"/>
                    </a:lnTo>
                    <a:lnTo>
                      <a:pt x="34" y="48"/>
                    </a:lnTo>
                    <a:lnTo>
                      <a:pt x="42" y="56"/>
                    </a:lnTo>
                    <a:lnTo>
                      <a:pt x="34" y="78"/>
                    </a:lnTo>
                    <a:lnTo>
                      <a:pt x="34" y="133"/>
                    </a:lnTo>
                    <a:lnTo>
                      <a:pt x="4" y="167"/>
                    </a:lnTo>
                    <a:lnTo>
                      <a:pt x="2" y="179"/>
                    </a:lnTo>
                    <a:lnTo>
                      <a:pt x="0" y="181"/>
                    </a:lnTo>
                    <a:lnTo>
                      <a:pt x="4" y="181"/>
                    </a:lnTo>
                    <a:lnTo>
                      <a:pt x="14" y="185"/>
                    </a:lnTo>
                    <a:lnTo>
                      <a:pt x="14" y="193"/>
                    </a:lnTo>
                    <a:lnTo>
                      <a:pt x="32" y="197"/>
                    </a:lnTo>
                    <a:lnTo>
                      <a:pt x="28" y="203"/>
                    </a:lnTo>
                    <a:lnTo>
                      <a:pt x="26" y="207"/>
                    </a:lnTo>
                    <a:lnTo>
                      <a:pt x="20" y="207"/>
                    </a:lnTo>
                    <a:lnTo>
                      <a:pt x="24" y="211"/>
                    </a:lnTo>
                    <a:lnTo>
                      <a:pt x="28" y="223"/>
                    </a:lnTo>
                    <a:lnTo>
                      <a:pt x="26" y="241"/>
                    </a:lnTo>
                    <a:lnTo>
                      <a:pt x="28" y="247"/>
                    </a:lnTo>
                    <a:lnTo>
                      <a:pt x="40" y="265"/>
                    </a:lnTo>
                    <a:lnTo>
                      <a:pt x="22" y="265"/>
                    </a:lnTo>
                    <a:lnTo>
                      <a:pt x="14" y="261"/>
                    </a:lnTo>
                    <a:lnTo>
                      <a:pt x="10" y="269"/>
                    </a:lnTo>
                    <a:lnTo>
                      <a:pt x="16" y="277"/>
                    </a:lnTo>
                    <a:lnTo>
                      <a:pt x="28" y="289"/>
                    </a:lnTo>
                    <a:lnTo>
                      <a:pt x="32" y="295"/>
                    </a:lnTo>
                    <a:lnTo>
                      <a:pt x="38" y="311"/>
                    </a:lnTo>
                    <a:lnTo>
                      <a:pt x="52" y="309"/>
                    </a:lnTo>
                    <a:lnTo>
                      <a:pt x="56" y="305"/>
                    </a:lnTo>
                    <a:lnTo>
                      <a:pt x="58" y="303"/>
                    </a:lnTo>
                    <a:lnTo>
                      <a:pt x="58" y="309"/>
                    </a:lnTo>
                    <a:lnTo>
                      <a:pt x="68" y="309"/>
                    </a:lnTo>
                    <a:lnTo>
                      <a:pt x="72" y="305"/>
                    </a:lnTo>
                    <a:lnTo>
                      <a:pt x="88" y="303"/>
                    </a:lnTo>
                    <a:lnTo>
                      <a:pt x="92" y="297"/>
                    </a:lnTo>
                    <a:lnTo>
                      <a:pt x="98" y="291"/>
                    </a:lnTo>
                    <a:lnTo>
                      <a:pt x="96" y="287"/>
                    </a:lnTo>
                    <a:lnTo>
                      <a:pt x="98" y="283"/>
                    </a:lnTo>
                    <a:lnTo>
                      <a:pt x="120" y="281"/>
                    </a:lnTo>
                    <a:lnTo>
                      <a:pt x="132" y="273"/>
                    </a:lnTo>
                    <a:lnTo>
                      <a:pt x="132" y="269"/>
                    </a:lnTo>
                    <a:lnTo>
                      <a:pt x="138" y="265"/>
                    </a:lnTo>
                    <a:lnTo>
                      <a:pt x="146" y="257"/>
                    </a:lnTo>
                    <a:lnTo>
                      <a:pt x="146" y="251"/>
                    </a:lnTo>
                    <a:lnTo>
                      <a:pt x="154" y="245"/>
                    </a:lnTo>
                    <a:lnTo>
                      <a:pt x="162" y="245"/>
                    </a:lnTo>
                    <a:lnTo>
                      <a:pt x="164" y="239"/>
                    </a:lnTo>
                    <a:lnTo>
                      <a:pt x="158" y="233"/>
                    </a:lnTo>
                    <a:lnTo>
                      <a:pt x="158" y="229"/>
                    </a:lnTo>
                    <a:lnTo>
                      <a:pt x="156" y="225"/>
                    </a:lnTo>
                    <a:lnTo>
                      <a:pt x="158" y="219"/>
                    </a:lnTo>
                    <a:lnTo>
                      <a:pt x="154" y="213"/>
                    </a:lnTo>
                    <a:lnTo>
                      <a:pt x="148" y="215"/>
                    </a:lnTo>
                    <a:lnTo>
                      <a:pt x="146" y="209"/>
                    </a:lnTo>
                    <a:lnTo>
                      <a:pt x="152" y="201"/>
                    </a:lnTo>
                    <a:lnTo>
                      <a:pt x="150" y="191"/>
                    </a:lnTo>
                    <a:lnTo>
                      <a:pt x="154" y="183"/>
                    </a:lnTo>
                    <a:lnTo>
                      <a:pt x="152" y="177"/>
                    </a:lnTo>
                    <a:lnTo>
                      <a:pt x="158" y="171"/>
                    </a:lnTo>
                    <a:lnTo>
                      <a:pt x="164" y="163"/>
                    </a:lnTo>
                    <a:lnTo>
                      <a:pt x="162" y="155"/>
                    </a:lnTo>
                    <a:lnTo>
                      <a:pt x="164" y="153"/>
                    </a:lnTo>
                    <a:lnTo>
                      <a:pt x="168" y="151"/>
                    </a:lnTo>
                    <a:lnTo>
                      <a:pt x="172" y="149"/>
                    </a:lnTo>
                    <a:lnTo>
                      <a:pt x="180" y="151"/>
                    </a:lnTo>
                    <a:lnTo>
                      <a:pt x="180" y="76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3" name="Freeform 111"/>
              <p:cNvSpPr>
                <a:spLocks/>
              </p:cNvSpPr>
              <p:nvPr/>
            </p:nvSpPr>
            <p:spPr bwMode="auto">
              <a:xfrm>
                <a:off x="4480139" y="2452657"/>
                <a:ext cx="142467" cy="234963"/>
              </a:xfrm>
              <a:custGeom>
                <a:avLst/>
                <a:gdLst>
                  <a:gd name="T0" fmla="*/ 130 w 134"/>
                  <a:gd name="T1" fmla="*/ 197 h 221"/>
                  <a:gd name="T2" fmla="*/ 114 w 134"/>
                  <a:gd name="T3" fmla="*/ 171 h 221"/>
                  <a:gd name="T4" fmla="*/ 104 w 134"/>
                  <a:gd name="T5" fmla="*/ 153 h 221"/>
                  <a:gd name="T6" fmla="*/ 102 w 134"/>
                  <a:gd name="T7" fmla="*/ 138 h 221"/>
                  <a:gd name="T8" fmla="*/ 108 w 134"/>
                  <a:gd name="T9" fmla="*/ 130 h 221"/>
                  <a:gd name="T10" fmla="*/ 116 w 134"/>
                  <a:gd name="T11" fmla="*/ 88 h 221"/>
                  <a:gd name="T12" fmla="*/ 100 w 134"/>
                  <a:gd name="T13" fmla="*/ 70 h 221"/>
                  <a:gd name="T14" fmla="*/ 98 w 134"/>
                  <a:gd name="T15" fmla="*/ 54 h 221"/>
                  <a:gd name="T16" fmla="*/ 124 w 134"/>
                  <a:gd name="T17" fmla="*/ 58 h 221"/>
                  <a:gd name="T18" fmla="*/ 110 w 134"/>
                  <a:gd name="T19" fmla="*/ 34 h 221"/>
                  <a:gd name="T20" fmla="*/ 108 w 134"/>
                  <a:gd name="T21" fmla="*/ 4 h 221"/>
                  <a:gd name="T22" fmla="*/ 102 w 134"/>
                  <a:gd name="T23" fmla="*/ 0 h 221"/>
                  <a:gd name="T24" fmla="*/ 98 w 134"/>
                  <a:gd name="T25" fmla="*/ 8 h 221"/>
                  <a:gd name="T26" fmla="*/ 104 w 134"/>
                  <a:gd name="T27" fmla="*/ 26 h 221"/>
                  <a:gd name="T28" fmla="*/ 82 w 134"/>
                  <a:gd name="T29" fmla="*/ 54 h 221"/>
                  <a:gd name="T30" fmla="*/ 76 w 134"/>
                  <a:gd name="T31" fmla="*/ 68 h 221"/>
                  <a:gd name="T32" fmla="*/ 64 w 134"/>
                  <a:gd name="T33" fmla="*/ 90 h 221"/>
                  <a:gd name="T34" fmla="*/ 50 w 134"/>
                  <a:gd name="T35" fmla="*/ 126 h 221"/>
                  <a:gd name="T36" fmla="*/ 40 w 134"/>
                  <a:gd name="T37" fmla="*/ 116 h 221"/>
                  <a:gd name="T38" fmla="*/ 18 w 134"/>
                  <a:gd name="T39" fmla="*/ 126 h 221"/>
                  <a:gd name="T40" fmla="*/ 6 w 134"/>
                  <a:gd name="T41" fmla="*/ 150 h 221"/>
                  <a:gd name="T42" fmla="*/ 4 w 134"/>
                  <a:gd name="T43" fmla="*/ 165 h 221"/>
                  <a:gd name="T44" fmla="*/ 10 w 134"/>
                  <a:gd name="T45" fmla="*/ 173 h 221"/>
                  <a:gd name="T46" fmla="*/ 20 w 134"/>
                  <a:gd name="T47" fmla="*/ 175 h 221"/>
                  <a:gd name="T48" fmla="*/ 24 w 134"/>
                  <a:gd name="T49" fmla="*/ 181 h 221"/>
                  <a:gd name="T50" fmla="*/ 26 w 134"/>
                  <a:gd name="T51" fmla="*/ 197 h 221"/>
                  <a:gd name="T52" fmla="*/ 24 w 134"/>
                  <a:gd name="T53" fmla="*/ 213 h 221"/>
                  <a:gd name="T54" fmla="*/ 48 w 134"/>
                  <a:gd name="T55" fmla="*/ 211 h 221"/>
                  <a:gd name="T56" fmla="*/ 74 w 134"/>
                  <a:gd name="T57" fmla="*/ 211 h 221"/>
                  <a:gd name="T58" fmla="*/ 86 w 134"/>
                  <a:gd name="T59" fmla="*/ 211 h 221"/>
                  <a:gd name="T60" fmla="*/ 112 w 134"/>
                  <a:gd name="T61" fmla="*/ 217 h 221"/>
                  <a:gd name="T62" fmla="*/ 130 w 134"/>
                  <a:gd name="T63" fmla="*/ 221 h 221"/>
                  <a:gd name="T64" fmla="*/ 132 w 134"/>
                  <a:gd name="T65" fmla="*/ 213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4" h="221">
                    <a:moveTo>
                      <a:pt x="134" y="205"/>
                    </a:moveTo>
                    <a:lnTo>
                      <a:pt x="130" y="197"/>
                    </a:lnTo>
                    <a:lnTo>
                      <a:pt x="118" y="181"/>
                    </a:lnTo>
                    <a:lnTo>
                      <a:pt x="114" y="171"/>
                    </a:lnTo>
                    <a:lnTo>
                      <a:pt x="106" y="167"/>
                    </a:lnTo>
                    <a:lnTo>
                      <a:pt x="104" y="153"/>
                    </a:lnTo>
                    <a:lnTo>
                      <a:pt x="104" y="142"/>
                    </a:lnTo>
                    <a:lnTo>
                      <a:pt x="102" y="138"/>
                    </a:lnTo>
                    <a:lnTo>
                      <a:pt x="106" y="134"/>
                    </a:lnTo>
                    <a:lnTo>
                      <a:pt x="108" y="130"/>
                    </a:lnTo>
                    <a:lnTo>
                      <a:pt x="122" y="104"/>
                    </a:lnTo>
                    <a:lnTo>
                      <a:pt x="116" y="88"/>
                    </a:lnTo>
                    <a:lnTo>
                      <a:pt x="112" y="82"/>
                    </a:lnTo>
                    <a:lnTo>
                      <a:pt x="100" y="70"/>
                    </a:lnTo>
                    <a:lnTo>
                      <a:pt x="94" y="62"/>
                    </a:lnTo>
                    <a:lnTo>
                      <a:pt x="98" y="54"/>
                    </a:lnTo>
                    <a:lnTo>
                      <a:pt x="106" y="58"/>
                    </a:lnTo>
                    <a:lnTo>
                      <a:pt x="124" y="58"/>
                    </a:lnTo>
                    <a:lnTo>
                      <a:pt x="112" y="40"/>
                    </a:lnTo>
                    <a:lnTo>
                      <a:pt x="110" y="34"/>
                    </a:lnTo>
                    <a:lnTo>
                      <a:pt x="112" y="16"/>
                    </a:lnTo>
                    <a:lnTo>
                      <a:pt x="108" y="4"/>
                    </a:lnTo>
                    <a:lnTo>
                      <a:pt x="104" y="0"/>
                    </a:lnTo>
                    <a:lnTo>
                      <a:pt x="102" y="0"/>
                    </a:lnTo>
                    <a:lnTo>
                      <a:pt x="98" y="6"/>
                    </a:lnTo>
                    <a:lnTo>
                      <a:pt x="98" y="8"/>
                    </a:lnTo>
                    <a:lnTo>
                      <a:pt x="104" y="14"/>
                    </a:lnTo>
                    <a:lnTo>
                      <a:pt x="104" y="26"/>
                    </a:lnTo>
                    <a:lnTo>
                      <a:pt x="90" y="36"/>
                    </a:lnTo>
                    <a:lnTo>
                      <a:pt x="82" y="54"/>
                    </a:lnTo>
                    <a:lnTo>
                      <a:pt x="82" y="64"/>
                    </a:lnTo>
                    <a:lnTo>
                      <a:pt x="76" y="68"/>
                    </a:lnTo>
                    <a:lnTo>
                      <a:pt x="72" y="84"/>
                    </a:lnTo>
                    <a:lnTo>
                      <a:pt x="64" y="90"/>
                    </a:lnTo>
                    <a:lnTo>
                      <a:pt x="52" y="122"/>
                    </a:lnTo>
                    <a:lnTo>
                      <a:pt x="50" y="126"/>
                    </a:lnTo>
                    <a:lnTo>
                      <a:pt x="46" y="122"/>
                    </a:lnTo>
                    <a:lnTo>
                      <a:pt x="40" y="116"/>
                    </a:lnTo>
                    <a:lnTo>
                      <a:pt x="28" y="116"/>
                    </a:lnTo>
                    <a:lnTo>
                      <a:pt x="18" y="126"/>
                    </a:lnTo>
                    <a:lnTo>
                      <a:pt x="8" y="134"/>
                    </a:lnTo>
                    <a:lnTo>
                      <a:pt x="6" y="150"/>
                    </a:lnTo>
                    <a:lnTo>
                      <a:pt x="0" y="161"/>
                    </a:lnTo>
                    <a:lnTo>
                      <a:pt x="4" y="165"/>
                    </a:lnTo>
                    <a:lnTo>
                      <a:pt x="8" y="165"/>
                    </a:lnTo>
                    <a:lnTo>
                      <a:pt x="10" y="173"/>
                    </a:lnTo>
                    <a:lnTo>
                      <a:pt x="18" y="177"/>
                    </a:lnTo>
                    <a:lnTo>
                      <a:pt x="20" y="175"/>
                    </a:lnTo>
                    <a:lnTo>
                      <a:pt x="24" y="177"/>
                    </a:lnTo>
                    <a:lnTo>
                      <a:pt x="24" y="181"/>
                    </a:lnTo>
                    <a:lnTo>
                      <a:pt x="24" y="189"/>
                    </a:lnTo>
                    <a:lnTo>
                      <a:pt x="26" y="197"/>
                    </a:lnTo>
                    <a:lnTo>
                      <a:pt x="26" y="207"/>
                    </a:lnTo>
                    <a:lnTo>
                      <a:pt x="24" y="213"/>
                    </a:lnTo>
                    <a:lnTo>
                      <a:pt x="30" y="211"/>
                    </a:lnTo>
                    <a:lnTo>
                      <a:pt x="48" y="211"/>
                    </a:lnTo>
                    <a:lnTo>
                      <a:pt x="50" y="209"/>
                    </a:lnTo>
                    <a:lnTo>
                      <a:pt x="74" y="211"/>
                    </a:lnTo>
                    <a:lnTo>
                      <a:pt x="82" y="209"/>
                    </a:lnTo>
                    <a:lnTo>
                      <a:pt x="86" y="211"/>
                    </a:lnTo>
                    <a:lnTo>
                      <a:pt x="106" y="213"/>
                    </a:lnTo>
                    <a:lnTo>
                      <a:pt x="112" y="217"/>
                    </a:lnTo>
                    <a:lnTo>
                      <a:pt x="124" y="217"/>
                    </a:lnTo>
                    <a:lnTo>
                      <a:pt x="130" y="221"/>
                    </a:lnTo>
                    <a:lnTo>
                      <a:pt x="134" y="219"/>
                    </a:lnTo>
                    <a:lnTo>
                      <a:pt x="132" y="213"/>
                    </a:lnTo>
                    <a:lnTo>
                      <a:pt x="134" y="205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4" name="Freeform 112"/>
              <p:cNvSpPr>
                <a:spLocks/>
              </p:cNvSpPr>
              <p:nvPr/>
            </p:nvSpPr>
            <p:spPr bwMode="auto">
              <a:xfrm>
                <a:off x="4329167" y="2230451"/>
                <a:ext cx="284932" cy="243469"/>
              </a:xfrm>
              <a:custGeom>
                <a:avLst/>
                <a:gdLst>
                  <a:gd name="T0" fmla="*/ 260 w 268"/>
                  <a:gd name="T1" fmla="*/ 50 h 229"/>
                  <a:gd name="T2" fmla="*/ 258 w 268"/>
                  <a:gd name="T3" fmla="*/ 42 h 229"/>
                  <a:gd name="T4" fmla="*/ 254 w 268"/>
                  <a:gd name="T5" fmla="*/ 34 h 229"/>
                  <a:gd name="T6" fmla="*/ 256 w 268"/>
                  <a:gd name="T7" fmla="*/ 24 h 229"/>
                  <a:gd name="T8" fmla="*/ 250 w 268"/>
                  <a:gd name="T9" fmla="*/ 10 h 229"/>
                  <a:gd name="T10" fmla="*/ 234 w 268"/>
                  <a:gd name="T11" fmla="*/ 18 h 229"/>
                  <a:gd name="T12" fmla="*/ 224 w 268"/>
                  <a:gd name="T13" fmla="*/ 8 h 229"/>
                  <a:gd name="T14" fmla="*/ 198 w 268"/>
                  <a:gd name="T15" fmla="*/ 0 h 229"/>
                  <a:gd name="T16" fmla="*/ 126 w 268"/>
                  <a:gd name="T17" fmla="*/ 52 h 229"/>
                  <a:gd name="T18" fmla="*/ 96 w 268"/>
                  <a:gd name="T19" fmla="*/ 78 h 229"/>
                  <a:gd name="T20" fmla="*/ 90 w 268"/>
                  <a:gd name="T21" fmla="*/ 78 h 229"/>
                  <a:gd name="T22" fmla="*/ 72 w 268"/>
                  <a:gd name="T23" fmla="*/ 84 h 229"/>
                  <a:gd name="T24" fmla="*/ 70 w 268"/>
                  <a:gd name="T25" fmla="*/ 143 h 229"/>
                  <a:gd name="T26" fmla="*/ 54 w 268"/>
                  <a:gd name="T27" fmla="*/ 159 h 229"/>
                  <a:gd name="T28" fmla="*/ 30 w 268"/>
                  <a:gd name="T29" fmla="*/ 163 h 229"/>
                  <a:gd name="T30" fmla="*/ 18 w 268"/>
                  <a:gd name="T31" fmla="*/ 167 h 229"/>
                  <a:gd name="T32" fmla="*/ 0 w 268"/>
                  <a:gd name="T33" fmla="*/ 167 h 229"/>
                  <a:gd name="T34" fmla="*/ 0 w 268"/>
                  <a:gd name="T35" fmla="*/ 173 h 229"/>
                  <a:gd name="T36" fmla="*/ 2 w 268"/>
                  <a:gd name="T37" fmla="*/ 187 h 229"/>
                  <a:gd name="T38" fmla="*/ 8 w 268"/>
                  <a:gd name="T39" fmla="*/ 191 h 229"/>
                  <a:gd name="T40" fmla="*/ 10 w 268"/>
                  <a:gd name="T41" fmla="*/ 195 h 229"/>
                  <a:gd name="T42" fmla="*/ 12 w 268"/>
                  <a:gd name="T43" fmla="*/ 203 h 229"/>
                  <a:gd name="T44" fmla="*/ 24 w 268"/>
                  <a:gd name="T45" fmla="*/ 211 h 229"/>
                  <a:gd name="T46" fmla="*/ 32 w 268"/>
                  <a:gd name="T47" fmla="*/ 211 h 229"/>
                  <a:gd name="T48" fmla="*/ 36 w 268"/>
                  <a:gd name="T49" fmla="*/ 215 h 229"/>
                  <a:gd name="T50" fmla="*/ 36 w 268"/>
                  <a:gd name="T51" fmla="*/ 221 h 229"/>
                  <a:gd name="T52" fmla="*/ 38 w 268"/>
                  <a:gd name="T53" fmla="*/ 227 h 229"/>
                  <a:gd name="T54" fmla="*/ 40 w 268"/>
                  <a:gd name="T55" fmla="*/ 219 h 229"/>
                  <a:gd name="T56" fmla="*/ 46 w 268"/>
                  <a:gd name="T57" fmla="*/ 217 h 229"/>
                  <a:gd name="T58" fmla="*/ 60 w 268"/>
                  <a:gd name="T59" fmla="*/ 229 h 229"/>
                  <a:gd name="T60" fmla="*/ 62 w 268"/>
                  <a:gd name="T61" fmla="*/ 215 h 229"/>
                  <a:gd name="T62" fmla="*/ 68 w 268"/>
                  <a:gd name="T63" fmla="*/ 207 h 229"/>
                  <a:gd name="T64" fmla="*/ 70 w 268"/>
                  <a:gd name="T65" fmla="*/ 195 h 229"/>
                  <a:gd name="T66" fmla="*/ 80 w 268"/>
                  <a:gd name="T67" fmla="*/ 189 h 229"/>
                  <a:gd name="T68" fmla="*/ 90 w 268"/>
                  <a:gd name="T69" fmla="*/ 193 h 229"/>
                  <a:gd name="T70" fmla="*/ 96 w 268"/>
                  <a:gd name="T71" fmla="*/ 191 h 229"/>
                  <a:gd name="T72" fmla="*/ 114 w 268"/>
                  <a:gd name="T73" fmla="*/ 199 h 229"/>
                  <a:gd name="T74" fmla="*/ 124 w 268"/>
                  <a:gd name="T75" fmla="*/ 205 h 229"/>
                  <a:gd name="T76" fmla="*/ 134 w 268"/>
                  <a:gd name="T77" fmla="*/ 201 h 229"/>
                  <a:gd name="T78" fmla="*/ 152 w 268"/>
                  <a:gd name="T79" fmla="*/ 209 h 229"/>
                  <a:gd name="T80" fmla="*/ 164 w 268"/>
                  <a:gd name="T81" fmla="*/ 209 h 229"/>
                  <a:gd name="T82" fmla="*/ 170 w 268"/>
                  <a:gd name="T83" fmla="*/ 203 h 229"/>
                  <a:gd name="T84" fmla="*/ 196 w 268"/>
                  <a:gd name="T85" fmla="*/ 201 h 229"/>
                  <a:gd name="T86" fmla="*/ 204 w 268"/>
                  <a:gd name="T87" fmla="*/ 203 h 229"/>
                  <a:gd name="T88" fmla="*/ 220 w 268"/>
                  <a:gd name="T89" fmla="*/ 193 h 229"/>
                  <a:gd name="T90" fmla="*/ 224 w 268"/>
                  <a:gd name="T91" fmla="*/ 193 h 229"/>
                  <a:gd name="T92" fmla="*/ 222 w 268"/>
                  <a:gd name="T93" fmla="*/ 189 h 229"/>
                  <a:gd name="T94" fmla="*/ 218 w 268"/>
                  <a:gd name="T95" fmla="*/ 187 h 229"/>
                  <a:gd name="T96" fmla="*/ 222 w 268"/>
                  <a:gd name="T97" fmla="*/ 183 h 229"/>
                  <a:gd name="T98" fmla="*/ 226 w 268"/>
                  <a:gd name="T99" fmla="*/ 183 h 229"/>
                  <a:gd name="T100" fmla="*/ 228 w 268"/>
                  <a:gd name="T101" fmla="*/ 181 h 229"/>
                  <a:gd name="T102" fmla="*/ 230 w 268"/>
                  <a:gd name="T103" fmla="*/ 169 h 229"/>
                  <a:gd name="T104" fmla="*/ 260 w 268"/>
                  <a:gd name="T105" fmla="*/ 135 h 229"/>
                  <a:gd name="T106" fmla="*/ 260 w 268"/>
                  <a:gd name="T107" fmla="*/ 80 h 229"/>
                  <a:gd name="T108" fmla="*/ 268 w 268"/>
                  <a:gd name="T109" fmla="*/ 58 h 229"/>
                  <a:gd name="T110" fmla="*/ 260 w 268"/>
                  <a:gd name="T111" fmla="*/ 5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8" h="229">
                    <a:moveTo>
                      <a:pt x="260" y="50"/>
                    </a:moveTo>
                    <a:lnTo>
                      <a:pt x="258" y="42"/>
                    </a:lnTo>
                    <a:lnTo>
                      <a:pt x="254" y="34"/>
                    </a:lnTo>
                    <a:lnTo>
                      <a:pt x="256" y="24"/>
                    </a:lnTo>
                    <a:lnTo>
                      <a:pt x="250" y="10"/>
                    </a:lnTo>
                    <a:lnTo>
                      <a:pt x="234" y="18"/>
                    </a:lnTo>
                    <a:lnTo>
                      <a:pt x="224" y="8"/>
                    </a:lnTo>
                    <a:lnTo>
                      <a:pt x="198" y="0"/>
                    </a:lnTo>
                    <a:lnTo>
                      <a:pt x="126" y="52"/>
                    </a:lnTo>
                    <a:lnTo>
                      <a:pt x="96" y="78"/>
                    </a:lnTo>
                    <a:lnTo>
                      <a:pt x="90" y="78"/>
                    </a:lnTo>
                    <a:lnTo>
                      <a:pt x="72" y="84"/>
                    </a:lnTo>
                    <a:lnTo>
                      <a:pt x="70" y="143"/>
                    </a:lnTo>
                    <a:lnTo>
                      <a:pt x="54" y="159"/>
                    </a:lnTo>
                    <a:lnTo>
                      <a:pt x="30" y="163"/>
                    </a:lnTo>
                    <a:lnTo>
                      <a:pt x="18" y="167"/>
                    </a:lnTo>
                    <a:lnTo>
                      <a:pt x="0" y="167"/>
                    </a:lnTo>
                    <a:lnTo>
                      <a:pt x="0" y="173"/>
                    </a:lnTo>
                    <a:lnTo>
                      <a:pt x="2" y="187"/>
                    </a:lnTo>
                    <a:lnTo>
                      <a:pt x="8" y="191"/>
                    </a:lnTo>
                    <a:lnTo>
                      <a:pt x="10" y="195"/>
                    </a:lnTo>
                    <a:lnTo>
                      <a:pt x="12" y="203"/>
                    </a:lnTo>
                    <a:lnTo>
                      <a:pt x="24" y="211"/>
                    </a:lnTo>
                    <a:lnTo>
                      <a:pt x="32" y="211"/>
                    </a:lnTo>
                    <a:lnTo>
                      <a:pt x="36" y="215"/>
                    </a:lnTo>
                    <a:lnTo>
                      <a:pt x="36" y="221"/>
                    </a:lnTo>
                    <a:lnTo>
                      <a:pt x="38" y="227"/>
                    </a:lnTo>
                    <a:lnTo>
                      <a:pt x="40" y="219"/>
                    </a:lnTo>
                    <a:lnTo>
                      <a:pt x="46" y="217"/>
                    </a:lnTo>
                    <a:lnTo>
                      <a:pt x="60" y="229"/>
                    </a:lnTo>
                    <a:lnTo>
                      <a:pt x="62" y="215"/>
                    </a:lnTo>
                    <a:lnTo>
                      <a:pt x="68" y="207"/>
                    </a:lnTo>
                    <a:lnTo>
                      <a:pt x="70" y="195"/>
                    </a:lnTo>
                    <a:lnTo>
                      <a:pt x="80" y="189"/>
                    </a:lnTo>
                    <a:lnTo>
                      <a:pt x="90" y="193"/>
                    </a:lnTo>
                    <a:lnTo>
                      <a:pt x="96" y="191"/>
                    </a:lnTo>
                    <a:lnTo>
                      <a:pt x="114" y="199"/>
                    </a:lnTo>
                    <a:lnTo>
                      <a:pt x="124" y="205"/>
                    </a:lnTo>
                    <a:lnTo>
                      <a:pt x="134" y="201"/>
                    </a:lnTo>
                    <a:lnTo>
                      <a:pt x="152" y="209"/>
                    </a:lnTo>
                    <a:lnTo>
                      <a:pt x="164" y="209"/>
                    </a:lnTo>
                    <a:lnTo>
                      <a:pt x="170" y="203"/>
                    </a:lnTo>
                    <a:lnTo>
                      <a:pt x="196" y="201"/>
                    </a:lnTo>
                    <a:lnTo>
                      <a:pt x="204" y="203"/>
                    </a:lnTo>
                    <a:lnTo>
                      <a:pt x="220" y="193"/>
                    </a:lnTo>
                    <a:lnTo>
                      <a:pt x="224" y="193"/>
                    </a:lnTo>
                    <a:lnTo>
                      <a:pt x="222" y="189"/>
                    </a:lnTo>
                    <a:lnTo>
                      <a:pt x="218" y="187"/>
                    </a:lnTo>
                    <a:lnTo>
                      <a:pt x="222" y="183"/>
                    </a:lnTo>
                    <a:lnTo>
                      <a:pt x="226" y="183"/>
                    </a:lnTo>
                    <a:lnTo>
                      <a:pt x="228" y="181"/>
                    </a:lnTo>
                    <a:lnTo>
                      <a:pt x="230" y="169"/>
                    </a:lnTo>
                    <a:lnTo>
                      <a:pt x="260" y="135"/>
                    </a:lnTo>
                    <a:lnTo>
                      <a:pt x="260" y="80"/>
                    </a:lnTo>
                    <a:lnTo>
                      <a:pt x="268" y="58"/>
                    </a:lnTo>
                    <a:lnTo>
                      <a:pt x="260" y="5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5" name="Freeform 113"/>
              <p:cNvSpPr>
                <a:spLocks/>
              </p:cNvSpPr>
              <p:nvPr/>
            </p:nvSpPr>
            <p:spPr bwMode="auto">
              <a:xfrm>
                <a:off x="4373821" y="2431394"/>
                <a:ext cx="216889" cy="200941"/>
              </a:xfrm>
              <a:custGeom>
                <a:avLst/>
                <a:gdLst>
                  <a:gd name="T0" fmla="*/ 196 w 204"/>
                  <a:gd name="T1" fmla="*/ 28 h 189"/>
                  <a:gd name="T2" fmla="*/ 190 w 204"/>
                  <a:gd name="T3" fmla="*/ 18 h 189"/>
                  <a:gd name="T4" fmla="*/ 182 w 204"/>
                  <a:gd name="T5" fmla="*/ 4 h 189"/>
                  <a:gd name="T6" fmla="*/ 162 w 204"/>
                  <a:gd name="T7" fmla="*/ 14 h 189"/>
                  <a:gd name="T8" fmla="*/ 128 w 204"/>
                  <a:gd name="T9" fmla="*/ 14 h 189"/>
                  <a:gd name="T10" fmla="*/ 110 w 204"/>
                  <a:gd name="T11" fmla="*/ 20 h 189"/>
                  <a:gd name="T12" fmla="*/ 82 w 204"/>
                  <a:gd name="T13" fmla="*/ 16 h 189"/>
                  <a:gd name="T14" fmla="*/ 54 w 204"/>
                  <a:gd name="T15" fmla="*/ 2 h 189"/>
                  <a:gd name="T16" fmla="*/ 38 w 204"/>
                  <a:gd name="T17" fmla="*/ 0 h 189"/>
                  <a:gd name="T18" fmla="*/ 26 w 204"/>
                  <a:gd name="T19" fmla="*/ 18 h 189"/>
                  <a:gd name="T20" fmla="*/ 18 w 204"/>
                  <a:gd name="T21" fmla="*/ 40 h 189"/>
                  <a:gd name="T22" fmla="*/ 20 w 204"/>
                  <a:gd name="T23" fmla="*/ 64 h 189"/>
                  <a:gd name="T24" fmla="*/ 18 w 204"/>
                  <a:gd name="T25" fmla="*/ 74 h 189"/>
                  <a:gd name="T26" fmla="*/ 8 w 204"/>
                  <a:gd name="T27" fmla="*/ 92 h 189"/>
                  <a:gd name="T28" fmla="*/ 0 w 204"/>
                  <a:gd name="T29" fmla="*/ 130 h 189"/>
                  <a:gd name="T30" fmla="*/ 16 w 204"/>
                  <a:gd name="T31" fmla="*/ 146 h 189"/>
                  <a:gd name="T32" fmla="*/ 38 w 204"/>
                  <a:gd name="T33" fmla="*/ 154 h 189"/>
                  <a:gd name="T34" fmla="*/ 46 w 204"/>
                  <a:gd name="T35" fmla="*/ 175 h 189"/>
                  <a:gd name="T36" fmla="*/ 58 w 204"/>
                  <a:gd name="T37" fmla="*/ 187 h 189"/>
                  <a:gd name="T38" fmla="*/ 72 w 204"/>
                  <a:gd name="T39" fmla="*/ 189 h 189"/>
                  <a:gd name="T40" fmla="*/ 82 w 204"/>
                  <a:gd name="T41" fmla="*/ 187 h 189"/>
                  <a:gd name="T42" fmla="*/ 96 w 204"/>
                  <a:gd name="T43" fmla="*/ 177 h 189"/>
                  <a:gd name="T44" fmla="*/ 100 w 204"/>
                  <a:gd name="T45" fmla="*/ 181 h 189"/>
                  <a:gd name="T46" fmla="*/ 108 w 204"/>
                  <a:gd name="T47" fmla="*/ 154 h 189"/>
                  <a:gd name="T48" fmla="*/ 128 w 204"/>
                  <a:gd name="T49" fmla="*/ 136 h 189"/>
                  <a:gd name="T50" fmla="*/ 146 w 204"/>
                  <a:gd name="T51" fmla="*/ 142 h 189"/>
                  <a:gd name="T52" fmla="*/ 152 w 204"/>
                  <a:gd name="T53" fmla="*/ 142 h 189"/>
                  <a:gd name="T54" fmla="*/ 172 w 204"/>
                  <a:gd name="T55" fmla="*/ 104 h 189"/>
                  <a:gd name="T56" fmla="*/ 182 w 204"/>
                  <a:gd name="T57" fmla="*/ 84 h 189"/>
                  <a:gd name="T58" fmla="*/ 190 w 204"/>
                  <a:gd name="T59" fmla="*/ 56 h 189"/>
                  <a:gd name="T60" fmla="*/ 204 w 204"/>
                  <a:gd name="T61" fmla="*/ 34 h 189"/>
                  <a:gd name="T62" fmla="*/ 198 w 204"/>
                  <a:gd name="T63" fmla="*/ 26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4" h="189">
                    <a:moveTo>
                      <a:pt x="198" y="26"/>
                    </a:moveTo>
                    <a:lnTo>
                      <a:pt x="196" y="28"/>
                    </a:lnTo>
                    <a:lnTo>
                      <a:pt x="190" y="24"/>
                    </a:lnTo>
                    <a:lnTo>
                      <a:pt x="190" y="18"/>
                    </a:lnTo>
                    <a:lnTo>
                      <a:pt x="184" y="12"/>
                    </a:lnTo>
                    <a:lnTo>
                      <a:pt x="182" y="4"/>
                    </a:lnTo>
                    <a:lnTo>
                      <a:pt x="178" y="4"/>
                    </a:lnTo>
                    <a:lnTo>
                      <a:pt x="162" y="14"/>
                    </a:lnTo>
                    <a:lnTo>
                      <a:pt x="154" y="12"/>
                    </a:lnTo>
                    <a:lnTo>
                      <a:pt x="128" y="14"/>
                    </a:lnTo>
                    <a:lnTo>
                      <a:pt x="122" y="20"/>
                    </a:lnTo>
                    <a:lnTo>
                      <a:pt x="110" y="20"/>
                    </a:lnTo>
                    <a:lnTo>
                      <a:pt x="92" y="12"/>
                    </a:lnTo>
                    <a:lnTo>
                      <a:pt x="82" y="16"/>
                    </a:lnTo>
                    <a:lnTo>
                      <a:pt x="72" y="10"/>
                    </a:lnTo>
                    <a:lnTo>
                      <a:pt x="54" y="2"/>
                    </a:lnTo>
                    <a:lnTo>
                      <a:pt x="48" y="4"/>
                    </a:lnTo>
                    <a:lnTo>
                      <a:pt x="38" y="0"/>
                    </a:lnTo>
                    <a:lnTo>
                      <a:pt x="28" y="6"/>
                    </a:lnTo>
                    <a:lnTo>
                      <a:pt x="26" y="18"/>
                    </a:lnTo>
                    <a:lnTo>
                      <a:pt x="20" y="26"/>
                    </a:lnTo>
                    <a:lnTo>
                      <a:pt x="18" y="40"/>
                    </a:lnTo>
                    <a:lnTo>
                      <a:pt x="16" y="56"/>
                    </a:lnTo>
                    <a:lnTo>
                      <a:pt x="20" y="64"/>
                    </a:lnTo>
                    <a:lnTo>
                      <a:pt x="18" y="70"/>
                    </a:lnTo>
                    <a:lnTo>
                      <a:pt x="18" y="74"/>
                    </a:lnTo>
                    <a:lnTo>
                      <a:pt x="14" y="80"/>
                    </a:lnTo>
                    <a:lnTo>
                      <a:pt x="8" y="92"/>
                    </a:lnTo>
                    <a:lnTo>
                      <a:pt x="4" y="96"/>
                    </a:lnTo>
                    <a:lnTo>
                      <a:pt x="0" y="130"/>
                    </a:lnTo>
                    <a:lnTo>
                      <a:pt x="4" y="148"/>
                    </a:lnTo>
                    <a:lnTo>
                      <a:pt x="16" y="146"/>
                    </a:lnTo>
                    <a:lnTo>
                      <a:pt x="32" y="148"/>
                    </a:lnTo>
                    <a:lnTo>
                      <a:pt x="38" y="154"/>
                    </a:lnTo>
                    <a:lnTo>
                      <a:pt x="46" y="166"/>
                    </a:lnTo>
                    <a:lnTo>
                      <a:pt x="46" y="175"/>
                    </a:lnTo>
                    <a:lnTo>
                      <a:pt x="48" y="183"/>
                    </a:lnTo>
                    <a:lnTo>
                      <a:pt x="58" y="187"/>
                    </a:lnTo>
                    <a:lnTo>
                      <a:pt x="64" y="189"/>
                    </a:lnTo>
                    <a:lnTo>
                      <a:pt x="72" y="189"/>
                    </a:lnTo>
                    <a:lnTo>
                      <a:pt x="78" y="187"/>
                    </a:lnTo>
                    <a:lnTo>
                      <a:pt x="82" y="187"/>
                    </a:lnTo>
                    <a:lnTo>
                      <a:pt x="96" y="185"/>
                    </a:lnTo>
                    <a:lnTo>
                      <a:pt x="96" y="177"/>
                    </a:lnTo>
                    <a:lnTo>
                      <a:pt x="98" y="175"/>
                    </a:lnTo>
                    <a:lnTo>
                      <a:pt x="100" y="181"/>
                    </a:lnTo>
                    <a:lnTo>
                      <a:pt x="106" y="170"/>
                    </a:lnTo>
                    <a:lnTo>
                      <a:pt x="108" y="154"/>
                    </a:lnTo>
                    <a:lnTo>
                      <a:pt x="118" y="146"/>
                    </a:lnTo>
                    <a:lnTo>
                      <a:pt x="128" y="136"/>
                    </a:lnTo>
                    <a:lnTo>
                      <a:pt x="140" y="136"/>
                    </a:lnTo>
                    <a:lnTo>
                      <a:pt x="146" y="142"/>
                    </a:lnTo>
                    <a:lnTo>
                      <a:pt x="150" y="146"/>
                    </a:lnTo>
                    <a:lnTo>
                      <a:pt x="152" y="142"/>
                    </a:lnTo>
                    <a:lnTo>
                      <a:pt x="164" y="110"/>
                    </a:lnTo>
                    <a:lnTo>
                      <a:pt x="172" y="104"/>
                    </a:lnTo>
                    <a:lnTo>
                      <a:pt x="176" y="88"/>
                    </a:lnTo>
                    <a:lnTo>
                      <a:pt x="182" y="84"/>
                    </a:lnTo>
                    <a:lnTo>
                      <a:pt x="182" y="74"/>
                    </a:lnTo>
                    <a:lnTo>
                      <a:pt x="190" y="56"/>
                    </a:lnTo>
                    <a:lnTo>
                      <a:pt x="204" y="46"/>
                    </a:lnTo>
                    <a:lnTo>
                      <a:pt x="204" y="34"/>
                    </a:lnTo>
                    <a:lnTo>
                      <a:pt x="198" y="28"/>
                    </a:lnTo>
                    <a:lnTo>
                      <a:pt x="198" y="2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6" name="Freeform 114"/>
              <p:cNvSpPr>
                <a:spLocks noEditPoints="1"/>
              </p:cNvSpPr>
              <p:nvPr/>
            </p:nvSpPr>
            <p:spPr bwMode="auto">
              <a:xfrm>
                <a:off x="4478013" y="2645093"/>
                <a:ext cx="53159" cy="57412"/>
              </a:xfrm>
              <a:custGeom>
                <a:avLst/>
                <a:gdLst>
                  <a:gd name="T0" fmla="*/ 0 w 50"/>
                  <a:gd name="T1" fmla="*/ 10 h 54"/>
                  <a:gd name="T2" fmla="*/ 6 w 50"/>
                  <a:gd name="T3" fmla="*/ 0 h 54"/>
                  <a:gd name="T4" fmla="*/ 12 w 50"/>
                  <a:gd name="T5" fmla="*/ 2 h 54"/>
                  <a:gd name="T6" fmla="*/ 8 w 50"/>
                  <a:gd name="T7" fmla="*/ 12 h 54"/>
                  <a:gd name="T8" fmla="*/ 0 w 50"/>
                  <a:gd name="T9" fmla="*/ 10 h 54"/>
                  <a:gd name="T10" fmla="*/ 34 w 50"/>
                  <a:gd name="T11" fmla="*/ 52 h 54"/>
                  <a:gd name="T12" fmla="*/ 50 w 50"/>
                  <a:gd name="T13" fmla="*/ 52 h 54"/>
                  <a:gd name="T14" fmla="*/ 50 w 50"/>
                  <a:gd name="T15" fmla="*/ 30 h 54"/>
                  <a:gd name="T16" fmla="*/ 32 w 50"/>
                  <a:gd name="T17" fmla="*/ 30 h 54"/>
                  <a:gd name="T18" fmla="*/ 26 w 50"/>
                  <a:gd name="T19" fmla="*/ 32 h 54"/>
                  <a:gd name="T20" fmla="*/ 24 w 50"/>
                  <a:gd name="T21" fmla="*/ 40 h 54"/>
                  <a:gd name="T22" fmla="*/ 20 w 50"/>
                  <a:gd name="T23" fmla="*/ 50 h 54"/>
                  <a:gd name="T24" fmla="*/ 24 w 50"/>
                  <a:gd name="T25" fmla="*/ 54 h 54"/>
                  <a:gd name="T26" fmla="*/ 30 w 50"/>
                  <a:gd name="T27" fmla="*/ 54 h 54"/>
                  <a:gd name="T28" fmla="*/ 34 w 50"/>
                  <a:gd name="T29" fmla="*/ 5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54">
                    <a:moveTo>
                      <a:pt x="0" y="10"/>
                    </a:moveTo>
                    <a:lnTo>
                      <a:pt x="6" y="0"/>
                    </a:lnTo>
                    <a:lnTo>
                      <a:pt x="12" y="2"/>
                    </a:lnTo>
                    <a:lnTo>
                      <a:pt x="8" y="12"/>
                    </a:lnTo>
                    <a:lnTo>
                      <a:pt x="0" y="10"/>
                    </a:lnTo>
                    <a:close/>
                    <a:moveTo>
                      <a:pt x="34" y="52"/>
                    </a:moveTo>
                    <a:lnTo>
                      <a:pt x="50" y="52"/>
                    </a:lnTo>
                    <a:lnTo>
                      <a:pt x="50" y="30"/>
                    </a:lnTo>
                    <a:lnTo>
                      <a:pt x="32" y="30"/>
                    </a:lnTo>
                    <a:lnTo>
                      <a:pt x="26" y="32"/>
                    </a:lnTo>
                    <a:lnTo>
                      <a:pt x="24" y="40"/>
                    </a:lnTo>
                    <a:lnTo>
                      <a:pt x="20" y="50"/>
                    </a:lnTo>
                    <a:lnTo>
                      <a:pt x="24" y="54"/>
                    </a:lnTo>
                    <a:lnTo>
                      <a:pt x="30" y="54"/>
                    </a:lnTo>
                    <a:lnTo>
                      <a:pt x="34" y="5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7" name="Freeform 115"/>
              <p:cNvSpPr>
                <a:spLocks/>
              </p:cNvSpPr>
              <p:nvPr/>
            </p:nvSpPr>
            <p:spPr bwMode="auto">
              <a:xfrm>
                <a:off x="4486518" y="2674862"/>
                <a:ext cx="102065" cy="129708"/>
              </a:xfrm>
              <a:custGeom>
                <a:avLst/>
                <a:gdLst>
                  <a:gd name="T0" fmla="*/ 96 w 96"/>
                  <a:gd name="T1" fmla="*/ 34 h 122"/>
                  <a:gd name="T2" fmla="*/ 96 w 96"/>
                  <a:gd name="T3" fmla="*/ 20 h 122"/>
                  <a:gd name="T4" fmla="*/ 88 w 96"/>
                  <a:gd name="T5" fmla="*/ 18 h 122"/>
                  <a:gd name="T6" fmla="*/ 80 w 96"/>
                  <a:gd name="T7" fmla="*/ 20 h 122"/>
                  <a:gd name="T8" fmla="*/ 76 w 96"/>
                  <a:gd name="T9" fmla="*/ 10 h 122"/>
                  <a:gd name="T10" fmla="*/ 80 w 96"/>
                  <a:gd name="T11" fmla="*/ 2 h 122"/>
                  <a:gd name="T12" fmla="*/ 76 w 96"/>
                  <a:gd name="T13" fmla="*/ 0 h 122"/>
                  <a:gd name="T14" fmla="*/ 68 w 96"/>
                  <a:gd name="T15" fmla="*/ 2 h 122"/>
                  <a:gd name="T16" fmla="*/ 44 w 96"/>
                  <a:gd name="T17" fmla="*/ 0 h 122"/>
                  <a:gd name="T18" fmla="*/ 42 w 96"/>
                  <a:gd name="T19" fmla="*/ 2 h 122"/>
                  <a:gd name="T20" fmla="*/ 42 w 96"/>
                  <a:gd name="T21" fmla="*/ 24 h 122"/>
                  <a:gd name="T22" fmla="*/ 26 w 96"/>
                  <a:gd name="T23" fmla="*/ 24 h 122"/>
                  <a:gd name="T24" fmla="*/ 22 w 96"/>
                  <a:gd name="T25" fmla="*/ 26 h 122"/>
                  <a:gd name="T26" fmla="*/ 16 w 96"/>
                  <a:gd name="T27" fmla="*/ 26 h 122"/>
                  <a:gd name="T28" fmla="*/ 16 w 96"/>
                  <a:gd name="T29" fmla="*/ 34 h 122"/>
                  <a:gd name="T30" fmla="*/ 18 w 96"/>
                  <a:gd name="T31" fmla="*/ 40 h 122"/>
                  <a:gd name="T32" fmla="*/ 12 w 96"/>
                  <a:gd name="T33" fmla="*/ 42 h 122"/>
                  <a:gd name="T34" fmla="*/ 8 w 96"/>
                  <a:gd name="T35" fmla="*/ 56 h 122"/>
                  <a:gd name="T36" fmla="*/ 0 w 96"/>
                  <a:gd name="T37" fmla="*/ 60 h 122"/>
                  <a:gd name="T38" fmla="*/ 4 w 96"/>
                  <a:gd name="T39" fmla="*/ 66 h 122"/>
                  <a:gd name="T40" fmla="*/ 4 w 96"/>
                  <a:gd name="T41" fmla="*/ 72 h 122"/>
                  <a:gd name="T42" fmla="*/ 10 w 96"/>
                  <a:gd name="T43" fmla="*/ 82 h 122"/>
                  <a:gd name="T44" fmla="*/ 18 w 96"/>
                  <a:gd name="T45" fmla="*/ 96 h 122"/>
                  <a:gd name="T46" fmla="*/ 26 w 96"/>
                  <a:gd name="T47" fmla="*/ 106 h 122"/>
                  <a:gd name="T48" fmla="*/ 28 w 96"/>
                  <a:gd name="T49" fmla="*/ 114 h 122"/>
                  <a:gd name="T50" fmla="*/ 38 w 96"/>
                  <a:gd name="T51" fmla="*/ 122 h 122"/>
                  <a:gd name="T52" fmla="*/ 42 w 96"/>
                  <a:gd name="T53" fmla="*/ 116 h 122"/>
                  <a:gd name="T54" fmla="*/ 44 w 96"/>
                  <a:gd name="T55" fmla="*/ 116 h 122"/>
                  <a:gd name="T56" fmla="*/ 48 w 96"/>
                  <a:gd name="T57" fmla="*/ 118 h 122"/>
                  <a:gd name="T58" fmla="*/ 52 w 96"/>
                  <a:gd name="T59" fmla="*/ 118 h 122"/>
                  <a:gd name="T60" fmla="*/ 52 w 96"/>
                  <a:gd name="T61" fmla="*/ 104 h 122"/>
                  <a:gd name="T62" fmla="*/ 44 w 96"/>
                  <a:gd name="T63" fmla="*/ 100 h 122"/>
                  <a:gd name="T64" fmla="*/ 42 w 96"/>
                  <a:gd name="T65" fmla="*/ 96 h 122"/>
                  <a:gd name="T66" fmla="*/ 44 w 96"/>
                  <a:gd name="T67" fmla="*/ 90 h 122"/>
                  <a:gd name="T68" fmla="*/ 52 w 96"/>
                  <a:gd name="T69" fmla="*/ 92 h 122"/>
                  <a:gd name="T70" fmla="*/ 54 w 96"/>
                  <a:gd name="T71" fmla="*/ 88 h 122"/>
                  <a:gd name="T72" fmla="*/ 60 w 96"/>
                  <a:gd name="T73" fmla="*/ 92 h 122"/>
                  <a:gd name="T74" fmla="*/ 62 w 96"/>
                  <a:gd name="T75" fmla="*/ 84 h 122"/>
                  <a:gd name="T76" fmla="*/ 66 w 96"/>
                  <a:gd name="T77" fmla="*/ 84 h 122"/>
                  <a:gd name="T78" fmla="*/ 70 w 96"/>
                  <a:gd name="T79" fmla="*/ 92 h 122"/>
                  <a:gd name="T80" fmla="*/ 80 w 96"/>
                  <a:gd name="T81" fmla="*/ 88 h 122"/>
                  <a:gd name="T82" fmla="*/ 86 w 96"/>
                  <a:gd name="T83" fmla="*/ 92 h 122"/>
                  <a:gd name="T84" fmla="*/ 92 w 96"/>
                  <a:gd name="T85" fmla="*/ 82 h 122"/>
                  <a:gd name="T86" fmla="*/ 92 w 96"/>
                  <a:gd name="T87" fmla="*/ 68 h 122"/>
                  <a:gd name="T88" fmla="*/ 92 w 96"/>
                  <a:gd name="T89" fmla="*/ 56 h 122"/>
                  <a:gd name="T90" fmla="*/ 84 w 96"/>
                  <a:gd name="T91" fmla="*/ 52 h 122"/>
                  <a:gd name="T92" fmla="*/ 86 w 96"/>
                  <a:gd name="T93" fmla="*/ 42 h 122"/>
                  <a:gd name="T94" fmla="*/ 96 w 96"/>
                  <a:gd name="T95" fmla="*/ 34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6" h="122">
                    <a:moveTo>
                      <a:pt x="96" y="34"/>
                    </a:moveTo>
                    <a:lnTo>
                      <a:pt x="96" y="20"/>
                    </a:lnTo>
                    <a:lnTo>
                      <a:pt x="88" y="18"/>
                    </a:lnTo>
                    <a:lnTo>
                      <a:pt x="80" y="20"/>
                    </a:lnTo>
                    <a:lnTo>
                      <a:pt x="76" y="10"/>
                    </a:lnTo>
                    <a:lnTo>
                      <a:pt x="80" y="2"/>
                    </a:lnTo>
                    <a:lnTo>
                      <a:pt x="76" y="0"/>
                    </a:lnTo>
                    <a:lnTo>
                      <a:pt x="68" y="2"/>
                    </a:lnTo>
                    <a:lnTo>
                      <a:pt x="44" y="0"/>
                    </a:lnTo>
                    <a:lnTo>
                      <a:pt x="42" y="2"/>
                    </a:lnTo>
                    <a:lnTo>
                      <a:pt x="42" y="24"/>
                    </a:lnTo>
                    <a:lnTo>
                      <a:pt x="26" y="24"/>
                    </a:lnTo>
                    <a:lnTo>
                      <a:pt x="22" y="26"/>
                    </a:lnTo>
                    <a:lnTo>
                      <a:pt x="16" y="26"/>
                    </a:lnTo>
                    <a:lnTo>
                      <a:pt x="16" y="34"/>
                    </a:lnTo>
                    <a:lnTo>
                      <a:pt x="18" y="40"/>
                    </a:lnTo>
                    <a:lnTo>
                      <a:pt x="12" y="42"/>
                    </a:lnTo>
                    <a:lnTo>
                      <a:pt x="8" y="56"/>
                    </a:lnTo>
                    <a:lnTo>
                      <a:pt x="0" y="60"/>
                    </a:lnTo>
                    <a:lnTo>
                      <a:pt x="4" y="66"/>
                    </a:lnTo>
                    <a:lnTo>
                      <a:pt x="4" y="72"/>
                    </a:lnTo>
                    <a:lnTo>
                      <a:pt x="10" y="82"/>
                    </a:lnTo>
                    <a:lnTo>
                      <a:pt x="18" y="96"/>
                    </a:lnTo>
                    <a:lnTo>
                      <a:pt x="26" y="106"/>
                    </a:lnTo>
                    <a:lnTo>
                      <a:pt x="28" y="114"/>
                    </a:lnTo>
                    <a:lnTo>
                      <a:pt x="38" y="122"/>
                    </a:lnTo>
                    <a:lnTo>
                      <a:pt x="42" y="116"/>
                    </a:lnTo>
                    <a:lnTo>
                      <a:pt x="44" y="116"/>
                    </a:lnTo>
                    <a:lnTo>
                      <a:pt x="48" y="118"/>
                    </a:lnTo>
                    <a:lnTo>
                      <a:pt x="52" y="118"/>
                    </a:lnTo>
                    <a:lnTo>
                      <a:pt x="52" y="104"/>
                    </a:lnTo>
                    <a:lnTo>
                      <a:pt x="44" y="100"/>
                    </a:lnTo>
                    <a:lnTo>
                      <a:pt x="42" y="96"/>
                    </a:lnTo>
                    <a:lnTo>
                      <a:pt x="44" y="90"/>
                    </a:lnTo>
                    <a:lnTo>
                      <a:pt x="52" y="92"/>
                    </a:lnTo>
                    <a:lnTo>
                      <a:pt x="54" y="88"/>
                    </a:lnTo>
                    <a:lnTo>
                      <a:pt x="60" y="92"/>
                    </a:lnTo>
                    <a:lnTo>
                      <a:pt x="62" y="84"/>
                    </a:lnTo>
                    <a:lnTo>
                      <a:pt x="66" y="84"/>
                    </a:lnTo>
                    <a:lnTo>
                      <a:pt x="70" y="92"/>
                    </a:lnTo>
                    <a:lnTo>
                      <a:pt x="80" y="88"/>
                    </a:lnTo>
                    <a:lnTo>
                      <a:pt x="86" y="92"/>
                    </a:lnTo>
                    <a:lnTo>
                      <a:pt x="92" y="82"/>
                    </a:lnTo>
                    <a:lnTo>
                      <a:pt x="92" y="68"/>
                    </a:lnTo>
                    <a:lnTo>
                      <a:pt x="92" y="56"/>
                    </a:lnTo>
                    <a:lnTo>
                      <a:pt x="84" y="52"/>
                    </a:lnTo>
                    <a:lnTo>
                      <a:pt x="86" y="42"/>
                    </a:lnTo>
                    <a:lnTo>
                      <a:pt x="96" y="3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8" name="Freeform 116"/>
              <p:cNvSpPr>
                <a:spLocks noEditPoints="1"/>
              </p:cNvSpPr>
              <p:nvPr/>
            </p:nvSpPr>
            <p:spPr bwMode="auto">
              <a:xfrm>
                <a:off x="4446117" y="2693998"/>
                <a:ext cx="14884" cy="27642"/>
              </a:xfrm>
              <a:custGeom>
                <a:avLst/>
                <a:gdLst>
                  <a:gd name="T0" fmla="*/ 0 w 14"/>
                  <a:gd name="T1" fmla="*/ 26 h 26"/>
                  <a:gd name="T2" fmla="*/ 2 w 14"/>
                  <a:gd name="T3" fmla="*/ 20 h 26"/>
                  <a:gd name="T4" fmla="*/ 6 w 14"/>
                  <a:gd name="T5" fmla="*/ 20 h 26"/>
                  <a:gd name="T6" fmla="*/ 6 w 14"/>
                  <a:gd name="T7" fmla="*/ 24 h 26"/>
                  <a:gd name="T8" fmla="*/ 0 w 14"/>
                  <a:gd name="T9" fmla="*/ 26 h 26"/>
                  <a:gd name="T10" fmla="*/ 14 w 14"/>
                  <a:gd name="T11" fmla="*/ 2 h 26"/>
                  <a:gd name="T12" fmla="*/ 14 w 14"/>
                  <a:gd name="T13" fmla="*/ 0 h 26"/>
                  <a:gd name="T14" fmla="*/ 12 w 14"/>
                  <a:gd name="T15" fmla="*/ 0 h 26"/>
                  <a:gd name="T16" fmla="*/ 12 w 14"/>
                  <a:gd name="T17" fmla="*/ 4 h 26"/>
                  <a:gd name="T18" fmla="*/ 14 w 14"/>
                  <a:gd name="T1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26">
                    <a:moveTo>
                      <a:pt x="0" y="26"/>
                    </a:moveTo>
                    <a:lnTo>
                      <a:pt x="2" y="20"/>
                    </a:lnTo>
                    <a:lnTo>
                      <a:pt x="6" y="20"/>
                    </a:lnTo>
                    <a:lnTo>
                      <a:pt x="6" y="24"/>
                    </a:lnTo>
                    <a:lnTo>
                      <a:pt x="0" y="26"/>
                    </a:lnTo>
                    <a:close/>
                    <a:moveTo>
                      <a:pt x="14" y="2"/>
                    </a:moveTo>
                    <a:lnTo>
                      <a:pt x="14" y="0"/>
                    </a:lnTo>
                    <a:lnTo>
                      <a:pt x="12" y="0"/>
                    </a:lnTo>
                    <a:lnTo>
                      <a:pt x="12" y="4"/>
                    </a:ln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69" name="Freeform 117"/>
              <p:cNvSpPr>
                <a:spLocks/>
              </p:cNvSpPr>
              <p:nvPr/>
            </p:nvSpPr>
            <p:spPr bwMode="auto">
              <a:xfrm>
                <a:off x="4724671" y="2262347"/>
                <a:ext cx="307259" cy="277490"/>
              </a:xfrm>
              <a:custGeom>
                <a:avLst/>
                <a:gdLst>
                  <a:gd name="T0" fmla="*/ 139 w 144"/>
                  <a:gd name="T1" fmla="*/ 36 h 130"/>
                  <a:gd name="T2" fmla="*/ 135 w 144"/>
                  <a:gd name="T3" fmla="*/ 33 h 130"/>
                  <a:gd name="T4" fmla="*/ 131 w 144"/>
                  <a:gd name="T5" fmla="*/ 26 h 130"/>
                  <a:gd name="T6" fmla="*/ 130 w 144"/>
                  <a:gd name="T7" fmla="*/ 20 h 130"/>
                  <a:gd name="T8" fmla="*/ 129 w 144"/>
                  <a:gd name="T9" fmla="*/ 14 h 130"/>
                  <a:gd name="T10" fmla="*/ 130 w 144"/>
                  <a:gd name="T11" fmla="*/ 9 h 130"/>
                  <a:gd name="T12" fmla="*/ 127 w 144"/>
                  <a:gd name="T13" fmla="*/ 3 h 130"/>
                  <a:gd name="T14" fmla="*/ 103 w 144"/>
                  <a:gd name="T15" fmla="*/ 0 h 130"/>
                  <a:gd name="T16" fmla="*/ 24 w 144"/>
                  <a:gd name="T17" fmla="*/ 0 h 130"/>
                  <a:gd name="T18" fmla="*/ 17 w 144"/>
                  <a:gd name="T19" fmla="*/ 19 h 130"/>
                  <a:gd name="T20" fmla="*/ 17 w 144"/>
                  <a:gd name="T21" fmla="*/ 61 h 130"/>
                  <a:gd name="T22" fmla="*/ 11 w 144"/>
                  <a:gd name="T23" fmla="*/ 61 h 130"/>
                  <a:gd name="T24" fmla="*/ 8 w 144"/>
                  <a:gd name="T25" fmla="*/ 63 h 130"/>
                  <a:gd name="T26" fmla="*/ 6 w 144"/>
                  <a:gd name="T27" fmla="*/ 71 h 130"/>
                  <a:gd name="T28" fmla="*/ 4 w 144"/>
                  <a:gd name="T29" fmla="*/ 77 h 130"/>
                  <a:gd name="T30" fmla="*/ 3 w 144"/>
                  <a:gd name="T31" fmla="*/ 86 h 130"/>
                  <a:gd name="T32" fmla="*/ 1 w 144"/>
                  <a:gd name="T33" fmla="*/ 93 h 130"/>
                  <a:gd name="T34" fmla="*/ 6 w 144"/>
                  <a:gd name="T35" fmla="*/ 95 h 130"/>
                  <a:gd name="T36" fmla="*/ 6 w 144"/>
                  <a:gd name="T37" fmla="*/ 100 h 130"/>
                  <a:gd name="T38" fmla="*/ 9 w 144"/>
                  <a:gd name="T39" fmla="*/ 105 h 130"/>
                  <a:gd name="T40" fmla="*/ 9 w 144"/>
                  <a:gd name="T41" fmla="*/ 110 h 130"/>
                  <a:gd name="T42" fmla="*/ 16 w 144"/>
                  <a:gd name="T43" fmla="*/ 123 h 130"/>
                  <a:gd name="T44" fmla="*/ 16 w 144"/>
                  <a:gd name="T45" fmla="*/ 130 h 130"/>
                  <a:gd name="T46" fmla="*/ 19 w 144"/>
                  <a:gd name="T47" fmla="*/ 130 h 130"/>
                  <a:gd name="T48" fmla="*/ 22 w 144"/>
                  <a:gd name="T49" fmla="*/ 122 h 130"/>
                  <a:gd name="T50" fmla="*/ 25 w 144"/>
                  <a:gd name="T51" fmla="*/ 118 h 130"/>
                  <a:gd name="T52" fmla="*/ 34 w 144"/>
                  <a:gd name="T53" fmla="*/ 114 h 130"/>
                  <a:gd name="T54" fmla="*/ 37 w 144"/>
                  <a:gd name="T55" fmla="*/ 120 h 130"/>
                  <a:gd name="T56" fmla="*/ 40 w 144"/>
                  <a:gd name="T57" fmla="*/ 123 h 130"/>
                  <a:gd name="T58" fmla="*/ 52 w 144"/>
                  <a:gd name="T59" fmla="*/ 122 h 130"/>
                  <a:gd name="T60" fmla="*/ 59 w 144"/>
                  <a:gd name="T61" fmla="*/ 125 h 130"/>
                  <a:gd name="T62" fmla="*/ 64 w 144"/>
                  <a:gd name="T63" fmla="*/ 120 h 130"/>
                  <a:gd name="T64" fmla="*/ 65 w 144"/>
                  <a:gd name="T65" fmla="*/ 117 h 130"/>
                  <a:gd name="T66" fmla="*/ 76 w 144"/>
                  <a:gd name="T67" fmla="*/ 120 h 130"/>
                  <a:gd name="T68" fmla="*/ 86 w 144"/>
                  <a:gd name="T69" fmla="*/ 113 h 130"/>
                  <a:gd name="T70" fmla="*/ 90 w 144"/>
                  <a:gd name="T71" fmla="*/ 107 h 130"/>
                  <a:gd name="T72" fmla="*/ 87 w 144"/>
                  <a:gd name="T73" fmla="*/ 98 h 130"/>
                  <a:gd name="T74" fmla="*/ 93 w 144"/>
                  <a:gd name="T75" fmla="*/ 98 h 130"/>
                  <a:gd name="T76" fmla="*/ 94 w 144"/>
                  <a:gd name="T77" fmla="*/ 96 h 130"/>
                  <a:gd name="T78" fmla="*/ 97 w 144"/>
                  <a:gd name="T79" fmla="*/ 101 h 130"/>
                  <a:gd name="T80" fmla="*/ 98 w 144"/>
                  <a:gd name="T81" fmla="*/ 110 h 130"/>
                  <a:gd name="T82" fmla="*/ 104 w 144"/>
                  <a:gd name="T83" fmla="*/ 119 h 130"/>
                  <a:gd name="T84" fmla="*/ 106 w 144"/>
                  <a:gd name="T85" fmla="*/ 123 h 130"/>
                  <a:gd name="T86" fmla="*/ 106 w 144"/>
                  <a:gd name="T87" fmla="*/ 120 h 130"/>
                  <a:gd name="T88" fmla="*/ 108 w 144"/>
                  <a:gd name="T89" fmla="*/ 113 h 130"/>
                  <a:gd name="T90" fmla="*/ 114 w 144"/>
                  <a:gd name="T91" fmla="*/ 110 h 130"/>
                  <a:gd name="T92" fmla="*/ 114 w 144"/>
                  <a:gd name="T93" fmla="*/ 99 h 130"/>
                  <a:gd name="T94" fmla="*/ 118 w 144"/>
                  <a:gd name="T95" fmla="*/ 91 h 130"/>
                  <a:gd name="T96" fmla="*/ 125 w 144"/>
                  <a:gd name="T97" fmla="*/ 88 h 130"/>
                  <a:gd name="T98" fmla="*/ 125 w 144"/>
                  <a:gd name="T99" fmla="*/ 82 h 130"/>
                  <a:gd name="T100" fmla="*/ 125 w 144"/>
                  <a:gd name="T101" fmla="*/ 66 h 130"/>
                  <a:gd name="T102" fmla="*/ 129 w 144"/>
                  <a:gd name="T103" fmla="*/ 55 h 130"/>
                  <a:gd name="T104" fmla="*/ 129 w 144"/>
                  <a:gd name="T105" fmla="*/ 46 h 130"/>
                  <a:gd name="T106" fmla="*/ 136 w 144"/>
                  <a:gd name="T107" fmla="*/ 42 h 130"/>
                  <a:gd name="T108" fmla="*/ 144 w 144"/>
                  <a:gd name="T109" fmla="*/ 39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4" h="130">
                    <a:moveTo>
                      <a:pt x="141" y="37"/>
                    </a:moveTo>
                    <a:cubicBezTo>
                      <a:pt x="139" y="36"/>
                      <a:pt x="139" y="36"/>
                      <a:pt x="139" y="36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35" y="33"/>
                      <a:pt x="135" y="33"/>
                      <a:pt x="135" y="33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1" y="26"/>
                      <a:pt x="131" y="26"/>
                      <a:pt x="131" y="26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0" y="20"/>
                      <a:pt x="130" y="20"/>
                      <a:pt x="130" y="20"/>
                    </a:cubicBezTo>
                    <a:cubicBezTo>
                      <a:pt x="130" y="18"/>
                      <a:pt x="130" y="18"/>
                      <a:pt x="130" y="18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30" y="7"/>
                      <a:pt x="130" y="7"/>
                      <a:pt x="130" y="7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03" y="0"/>
                      <a:pt x="103" y="0"/>
                      <a:pt x="103" y="0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61"/>
                      <a:pt x="17" y="61"/>
                      <a:pt x="17" y="61"/>
                    </a:cubicBezTo>
                    <a:cubicBezTo>
                      <a:pt x="13" y="60"/>
                      <a:pt x="13" y="60"/>
                      <a:pt x="13" y="60"/>
                    </a:cubicBezTo>
                    <a:cubicBezTo>
                      <a:pt x="11" y="61"/>
                      <a:pt x="11" y="61"/>
                      <a:pt x="11" y="61"/>
                    </a:cubicBezTo>
                    <a:cubicBezTo>
                      <a:pt x="9" y="62"/>
                      <a:pt x="9" y="62"/>
                      <a:pt x="9" y="62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6" y="71"/>
                      <a:pt x="6" y="71"/>
                      <a:pt x="6" y="71"/>
                    </a:cubicBezTo>
                    <a:cubicBezTo>
                      <a:pt x="3" y="74"/>
                      <a:pt x="3" y="74"/>
                      <a:pt x="3" y="74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2" y="81"/>
                      <a:pt x="2" y="81"/>
                      <a:pt x="2" y="81"/>
                    </a:cubicBezTo>
                    <a:cubicBezTo>
                      <a:pt x="3" y="86"/>
                      <a:pt x="3" y="86"/>
                      <a:pt x="3" y="86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1" y="93"/>
                      <a:pt x="1" y="93"/>
                      <a:pt x="1" y="93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6" y="95"/>
                      <a:pt x="6" y="95"/>
                      <a:pt x="6" y="95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6" y="102"/>
                      <a:pt x="6" y="102"/>
                      <a:pt x="6" y="102"/>
                    </a:cubicBezTo>
                    <a:cubicBezTo>
                      <a:pt x="9" y="105"/>
                      <a:pt x="9" y="105"/>
                      <a:pt x="9" y="105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9" y="110"/>
                      <a:pt x="9" y="110"/>
                      <a:pt x="9" y="110"/>
                    </a:cubicBezTo>
                    <a:cubicBezTo>
                      <a:pt x="15" y="116"/>
                      <a:pt x="15" y="116"/>
                      <a:pt x="15" y="116"/>
                    </a:cubicBezTo>
                    <a:cubicBezTo>
                      <a:pt x="16" y="123"/>
                      <a:pt x="16" y="123"/>
                      <a:pt x="16" y="123"/>
                    </a:cubicBezTo>
                    <a:cubicBezTo>
                      <a:pt x="14" y="126"/>
                      <a:pt x="14" y="126"/>
                      <a:pt x="14" y="126"/>
                    </a:cubicBezTo>
                    <a:cubicBezTo>
                      <a:pt x="16" y="130"/>
                      <a:pt x="16" y="130"/>
                      <a:pt x="16" y="130"/>
                    </a:cubicBezTo>
                    <a:cubicBezTo>
                      <a:pt x="19" y="130"/>
                      <a:pt x="19" y="130"/>
                      <a:pt x="19" y="130"/>
                    </a:cubicBezTo>
                    <a:cubicBezTo>
                      <a:pt x="19" y="130"/>
                      <a:pt x="19" y="130"/>
                      <a:pt x="19" y="130"/>
                    </a:cubicBezTo>
                    <a:cubicBezTo>
                      <a:pt x="21" y="128"/>
                      <a:pt x="21" y="128"/>
                      <a:pt x="21" y="128"/>
                    </a:cubicBezTo>
                    <a:cubicBezTo>
                      <a:pt x="22" y="122"/>
                      <a:pt x="22" y="122"/>
                      <a:pt x="22" y="122"/>
                    </a:cubicBezTo>
                    <a:cubicBezTo>
                      <a:pt x="23" y="119"/>
                      <a:pt x="23" y="119"/>
                      <a:pt x="23" y="119"/>
                    </a:cubicBezTo>
                    <a:cubicBezTo>
                      <a:pt x="25" y="118"/>
                      <a:pt x="25" y="118"/>
                      <a:pt x="25" y="118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34" y="114"/>
                      <a:pt x="34" y="114"/>
                      <a:pt x="34" y="114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7" y="120"/>
                      <a:pt x="37" y="120"/>
                      <a:pt x="37" y="120"/>
                    </a:cubicBezTo>
                    <a:cubicBezTo>
                      <a:pt x="37" y="120"/>
                      <a:pt x="37" y="122"/>
                      <a:pt x="38" y="123"/>
                    </a:cubicBezTo>
                    <a:cubicBezTo>
                      <a:pt x="38" y="123"/>
                      <a:pt x="39" y="124"/>
                      <a:pt x="40" y="123"/>
                    </a:cubicBezTo>
                    <a:cubicBezTo>
                      <a:pt x="41" y="123"/>
                      <a:pt x="43" y="122"/>
                      <a:pt x="45" y="122"/>
                    </a:cubicBezTo>
                    <a:cubicBezTo>
                      <a:pt x="47" y="122"/>
                      <a:pt x="52" y="122"/>
                      <a:pt x="52" y="122"/>
                    </a:cubicBezTo>
                    <a:cubicBezTo>
                      <a:pt x="53" y="125"/>
                      <a:pt x="53" y="125"/>
                      <a:pt x="53" y="125"/>
                    </a:cubicBezTo>
                    <a:cubicBezTo>
                      <a:pt x="59" y="125"/>
                      <a:pt x="59" y="125"/>
                      <a:pt x="59" y="125"/>
                    </a:cubicBezTo>
                    <a:cubicBezTo>
                      <a:pt x="61" y="121"/>
                      <a:pt x="61" y="121"/>
                      <a:pt x="61" y="121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5" y="119"/>
                      <a:pt x="65" y="119"/>
                      <a:pt x="65" y="119"/>
                    </a:cubicBezTo>
                    <a:cubicBezTo>
                      <a:pt x="65" y="117"/>
                      <a:pt x="65" y="117"/>
                      <a:pt x="65" y="117"/>
                    </a:cubicBezTo>
                    <a:cubicBezTo>
                      <a:pt x="69" y="115"/>
                      <a:pt x="69" y="115"/>
                      <a:pt x="69" y="115"/>
                    </a:cubicBezTo>
                    <a:cubicBezTo>
                      <a:pt x="76" y="120"/>
                      <a:pt x="76" y="120"/>
                      <a:pt x="76" y="120"/>
                    </a:cubicBezTo>
                    <a:cubicBezTo>
                      <a:pt x="81" y="121"/>
                      <a:pt x="81" y="121"/>
                      <a:pt x="81" y="121"/>
                    </a:cubicBezTo>
                    <a:cubicBezTo>
                      <a:pt x="86" y="113"/>
                      <a:pt x="86" y="113"/>
                      <a:pt x="86" y="113"/>
                    </a:cubicBezTo>
                    <a:cubicBezTo>
                      <a:pt x="86" y="111"/>
                      <a:pt x="86" y="111"/>
                      <a:pt x="86" y="111"/>
                    </a:cubicBezTo>
                    <a:cubicBezTo>
                      <a:pt x="90" y="107"/>
                      <a:pt x="90" y="107"/>
                      <a:pt x="9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7" y="98"/>
                      <a:pt x="87" y="98"/>
                      <a:pt x="87" y="98"/>
                    </a:cubicBezTo>
                    <a:cubicBezTo>
                      <a:pt x="87" y="98"/>
                      <a:pt x="90" y="98"/>
                      <a:pt x="90" y="98"/>
                    </a:cubicBezTo>
                    <a:cubicBezTo>
                      <a:pt x="91" y="98"/>
                      <a:pt x="93" y="98"/>
                      <a:pt x="93" y="98"/>
                    </a:cubicBezTo>
                    <a:cubicBezTo>
                      <a:pt x="93" y="98"/>
                      <a:pt x="93" y="96"/>
                      <a:pt x="93" y="96"/>
                    </a:cubicBezTo>
                    <a:cubicBezTo>
                      <a:pt x="93" y="96"/>
                      <a:pt x="93" y="96"/>
                      <a:pt x="94" y="96"/>
                    </a:cubicBezTo>
                    <a:cubicBezTo>
                      <a:pt x="94" y="96"/>
                      <a:pt x="98" y="96"/>
                      <a:pt x="98" y="96"/>
                    </a:cubicBezTo>
                    <a:cubicBezTo>
                      <a:pt x="98" y="96"/>
                      <a:pt x="97" y="100"/>
                      <a:pt x="97" y="101"/>
                    </a:cubicBezTo>
                    <a:cubicBezTo>
                      <a:pt x="96" y="103"/>
                      <a:pt x="97" y="102"/>
                      <a:pt x="97" y="102"/>
                    </a:cubicBezTo>
                    <a:cubicBezTo>
                      <a:pt x="98" y="110"/>
                      <a:pt x="98" y="110"/>
                      <a:pt x="98" y="110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03" y="115"/>
                      <a:pt x="105" y="117"/>
                      <a:pt x="104" y="119"/>
                    </a:cubicBezTo>
                    <a:cubicBezTo>
                      <a:pt x="104" y="121"/>
                      <a:pt x="104" y="122"/>
                      <a:pt x="104" y="122"/>
                    </a:cubicBezTo>
                    <a:cubicBezTo>
                      <a:pt x="105" y="122"/>
                      <a:pt x="106" y="123"/>
                      <a:pt x="106" y="123"/>
                    </a:cubicBezTo>
                    <a:cubicBezTo>
                      <a:pt x="107" y="123"/>
                      <a:pt x="107" y="123"/>
                      <a:pt x="107" y="123"/>
                    </a:cubicBezTo>
                    <a:cubicBezTo>
                      <a:pt x="106" y="120"/>
                      <a:pt x="106" y="120"/>
                      <a:pt x="106" y="120"/>
                    </a:cubicBezTo>
                    <a:cubicBezTo>
                      <a:pt x="109" y="115"/>
                      <a:pt x="109" y="115"/>
                      <a:pt x="109" y="115"/>
                    </a:cubicBezTo>
                    <a:cubicBezTo>
                      <a:pt x="108" y="113"/>
                      <a:pt x="108" y="113"/>
                      <a:pt x="108" y="113"/>
                    </a:cubicBezTo>
                    <a:cubicBezTo>
                      <a:pt x="109" y="110"/>
                      <a:pt x="109" y="110"/>
                      <a:pt x="109" y="110"/>
                    </a:cubicBezTo>
                    <a:cubicBezTo>
                      <a:pt x="114" y="110"/>
                      <a:pt x="114" y="110"/>
                      <a:pt x="114" y="110"/>
                    </a:cubicBezTo>
                    <a:cubicBezTo>
                      <a:pt x="114" y="104"/>
                      <a:pt x="114" y="104"/>
                      <a:pt x="114" y="104"/>
                    </a:cubicBezTo>
                    <a:cubicBezTo>
                      <a:pt x="114" y="99"/>
                      <a:pt x="114" y="99"/>
                      <a:pt x="114" y="99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8" y="91"/>
                      <a:pt x="118" y="91"/>
                      <a:pt x="118" y="91"/>
                    </a:cubicBezTo>
                    <a:cubicBezTo>
                      <a:pt x="122" y="90"/>
                      <a:pt x="122" y="90"/>
                      <a:pt x="122" y="90"/>
                    </a:cubicBezTo>
                    <a:cubicBezTo>
                      <a:pt x="125" y="88"/>
                      <a:pt x="125" y="88"/>
                      <a:pt x="125" y="88"/>
                    </a:cubicBezTo>
                    <a:cubicBezTo>
                      <a:pt x="124" y="86"/>
                      <a:pt x="124" y="86"/>
                      <a:pt x="124" y="86"/>
                    </a:cubicBezTo>
                    <a:cubicBezTo>
                      <a:pt x="125" y="82"/>
                      <a:pt x="125" y="82"/>
                      <a:pt x="125" y="82"/>
                    </a:cubicBezTo>
                    <a:cubicBezTo>
                      <a:pt x="127" y="75"/>
                      <a:pt x="127" y="75"/>
                      <a:pt x="127" y="75"/>
                    </a:cubicBezTo>
                    <a:cubicBezTo>
                      <a:pt x="125" y="66"/>
                      <a:pt x="125" y="66"/>
                      <a:pt x="125" y="66"/>
                    </a:cubicBezTo>
                    <a:cubicBezTo>
                      <a:pt x="128" y="60"/>
                      <a:pt x="128" y="60"/>
                      <a:pt x="128" y="60"/>
                    </a:cubicBezTo>
                    <a:cubicBezTo>
                      <a:pt x="129" y="55"/>
                      <a:pt x="129" y="55"/>
                      <a:pt x="129" y="55"/>
                    </a:cubicBezTo>
                    <a:cubicBezTo>
                      <a:pt x="127" y="53"/>
                      <a:pt x="127" y="53"/>
                      <a:pt x="127" y="53"/>
                    </a:cubicBezTo>
                    <a:cubicBezTo>
                      <a:pt x="129" y="46"/>
                      <a:pt x="129" y="46"/>
                      <a:pt x="129" y="46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6" y="42"/>
                      <a:pt x="136" y="42"/>
                      <a:pt x="136" y="42"/>
                    </a:cubicBezTo>
                    <a:cubicBezTo>
                      <a:pt x="138" y="42"/>
                      <a:pt x="138" y="42"/>
                      <a:pt x="138" y="42"/>
                    </a:cubicBezTo>
                    <a:cubicBezTo>
                      <a:pt x="144" y="39"/>
                      <a:pt x="144" y="39"/>
                      <a:pt x="144" y="39"/>
                    </a:cubicBezTo>
                    <a:lnTo>
                      <a:pt x="141" y="3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0" name="Freeform 118"/>
              <p:cNvSpPr>
                <a:spLocks/>
              </p:cNvSpPr>
              <p:nvPr/>
            </p:nvSpPr>
            <p:spPr bwMode="auto">
              <a:xfrm>
                <a:off x="4526919" y="2647218"/>
                <a:ext cx="140340" cy="178615"/>
              </a:xfrm>
              <a:custGeom>
                <a:avLst/>
                <a:gdLst>
                  <a:gd name="T0" fmla="*/ 24 w 132"/>
                  <a:gd name="T1" fmla="*/ 164 h 168"/>
                  <a:gd name="T2" fmla="*/ 30 w 132"/>
                  <a:gd name="T3" fmla="*/ 158 h 168"/>
                  <a:gd name="T4" fmla="*/ 42 w 132"/>
                  <a:gd name="T5" fmla="*/ 166 h 168"/>
                  <a:gd name="T6" fmla="*/ 46 w 132"/>
                  <a:gd name="T7" fmla="*/ 160 h 168"/>
                  <a:gd name="T8" fmla="*/ 60 w 132"/>
                  <a:gd name="T9" fmla="*/ 160 h 168"/>
                  <a:gd name="T10" fmla="*/ 62 w 132"/>
                  <a:gd name="T11" fmla="*/ 166 h 168"/>
                  <a:gd name="T12" fmla="*/ 74 w 132"/>
                  <a:gd name="T13" fmla="*/ 154 h 168"/>
                  <a:gd name="T14" fmla="*/ 90 w 132"/>
                  <a:gd name="T15" fmla="*/ 136 h 168"/>
                  <a:gd name="T16" fmla="*/ 90 w 132"/>
                  <a:gd name="T17" fmla="*/ 116 h 168"/>
                  <a:gd name="T18" fmla="*/ 100 w 132"/>
                  <a:gd name="T19" fmla="*/ 96 h 168"/>
                  <a:gd name="T20" fmla="*/ 118 w 132"/>
                  <a:gd name="T21" fmla="*/ 80 h 168"/>
                  <a:gd name="T22" fmla="*/ 120 w 132"/>
                  <a:gd name="T23" fmla="*/ 60 h 168"/>
                  <a:gd name="T24" fmla="*/ 122 w 132"/>
                  <a:gd name="T25" fmla="*/ 34 h 168"/>
                  <a:gd name="T26" fmla="*/ 132 w 132"/>
                  <a:gd name="T27" fmla="*/ 10 h 168"/>
                  <a:gd name="T28" fmla="*/ 120 w 132"/>
                  <a:gd name="T29" fmla="*/ 2 h 168"/>
                  <a:gd name="T30" fmla="*/ 106 w 132"/>
                  <a:gd name="T31" fmla="*/ 2 h 168"/>
                  <a:gd name="T32" fmla="*/ 96 w 132"/>
                  <a:gd name="T33" fmla="*/ 2 h 168"/>
                  <a:gd name="T34" fmla="*/ 90 w 132"/>
                  <a:gd name="T35" fmla="*/ 22 h 168"/>
                  <a:gd name="T36" fmla="*/ 90 w 132"/>
                  <a:gd name="T37" fmla="*/ 36 h 168"/>
                  <a:gd name="T38" fmla="*/ 80 w 132"/>
                  <a:gd name="T39" fmla="*/ 34 h 168"/>
                  <a:gd name="T40" fmla="*/ 62 w 132"/>
                  <a:gd name="T41" fmla="*/ 30 h 168"/>
                  <a:gd name="T42" fmla="*/ 38 w 132"/>
                  <a:gd name="T43" fmla="*/ 36 h 168"/>
                  <a:gd name="T44" fmla="*/ 50 w 132"/>
                  <a:gd name="T45" fmla="*/ 44 h 168"/>
                  <a:gd name="T46" fmla="*/ 58 w 132"/>
                  <a:gd name="T47" fmla="*/ 60 h 168"/>
                  <a:gd name="T48" fmla="*/ 46 w 132"/>
                  <a:gd name="T49" fmla="*/ 78 h 168"/>
                  <a:gd name="T50" fmla="*/ 54 w 132"/>
                  <a:gd name="T51" fmla="*/ 94 h 168"/>
                  <a:gd name="T52" fmla="*/ 48 w 132"/>
                  <a:gd name="T53" fmla="*/ 118 h 168"/>
                  <a:gd name="T54" fmla="*/ 32 w 132"/>
                  <a:gd name="T55" fmla="*/ 118 h 168"/>
                  <a:gd name="T56" fmla="*/ 24 w 132"/>
                  <a:gd name="T57" fmla="*/ 110 h 168"/>
                  <a:gd name="T58" fmla="*/ 16 w 132"/>
                  <a:gd name="T59" fmla="*/ 114 h 168"/>
                  <a:gd name="T60" fmla="*/ 6 w 132"/>
                  <a:gd name="T61" fmla="*/ 116 h 168"/>
                  <a:gd name="T62" fmla="*/ 6 w 132"/>
                  <a:gd name="T63" fmla="*/ 126 h 168"/>
                  <a:gd name="T64" fmla="*/ 14 w 132"/>
                  <a:gd name="T65" fmla="*/ 144 h 168"/>
                  <a:gd name="T66" fmla="*/ 6 w 132"/>
                  <a:gd name="T67" fmla="*/ 142 h 168"/>
                  <a:gd name="T68" fmla="*/ 0 w 132"/>
                  <a:gd name="T69" fmla="*/ 148 h 168"/>
                  <a:gd name="T70" fmla="*/ 14 w 132"/>
                  <a:gd name="T71" fmla="*/ 168 h 168"/>
                  <a:gd name="T72" fmla="*/ 24 w 132"/>
                  <a:gd name="T73" fmla="*/ 16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2" h="168">
                    <a:moveTo>
                      <a:pt x="24" y="166"/>
                    </a:moveTo>
                    <a:lnTo>
                      <a:pt x="24" y="164"/>
                    </a:lnTo>
                    <a:lnTo>
                      <a:pt x="26" y="162"/>
                    </a:lnTo>
                    <a:lnTo>
                      <a:pt x="30" y="158"/>
                    </a:lnTo>
                    <a:lnTo>
                      <a:pt x="36" y="162"/>
                    </a:lnTo>
                    <a:lnTo>
                      <a:pt x="42" y="166"/>
                    </a:lnTo>
                    <a:lnTo>
                      <a:pt x="46" y="164"/>
                    </a:lnTo>
                    <a:lnTo>
                      <a:pt x="46" y="160"/>
                    </a:lnTo>
                    <a:lnTo>
                      <a:pt x="58" y="158"/>
                    </a:lnTo>
                    <a:lnTo>
                      <a:pt x="60" y="160"/>
                    </a:lnTo>
                    <a:lnTo>
                      <a:pt x="58" y="164"/>
                    </a:lnTo>
                    <a:lnTo>
                      <a:pt x="62" y="166"/>
                    </a:lnTo>
                    <a:lnTo>
                      <a:pt x="68" y="160"/>
                    </a:lnTo>
                    <a:lnTo>
                      <a:pt x="74" y="154"/>
                    </a:lnTo>
                    <a:lnTo>
                      <a:pt x="86" y="146"/>
                    </a:lnTo>
                    <a:lnTo>
                      <a:pt x="90" y="136"/>
                    </a:lnTo>
                    <a:lnTo>
                      <a:pt x="90" y="120"/>
                    </a:lnTo>
                    <a:lnTo>
                      <a:pt x="90" y="116"/>
                    </a:lnTo>
                    <a:lnTo>
                      <a:pt x="96" y="108"/>
                    </a:lnTo>
                    <a:lnTo>
                      <a:pt x="100" y="96"/>
                    </a:lnTo>
                    <a:lnTo>
                      <a:pt x="112" y="90"/>
                    </a:lnTo>
                    <a:lnTo>
                      <a:pt x="118" y="80"/>
                    </a:lnTo>
                    <a:lnTo>
                      <a:pt x="118" y="68"/>
                    </a:lnTo>
                    <a:lnTo>
                      <a:pt x="120" y="60"/>
                    </a:lnTo>
                    <a:lnTo>
                      <a:pt x="118" y="46"/>
                    </a:lnTo>
                    <a:lnTo>
                      <a:pt x="122" y="34"/>
                    </a:lnTo>
                    <a:lnTo>
                      <a:pt x="122" y="28"/>
                    </a:lnTo>
                    <a:lnTo>
                      <a:pt x="132" y="10"/>
                    </a:lnTo>
                    <a:lnTo>
                      <a:pt x="130" y="0"/>
                    </a:lnTo>
                    <a:lnTo>
                      <a:pt x="120" y="2"/>
                    </a:lnTo>
                    <a:lnTo>
                      <a:pt x="112" y="0"/>
                    </a:lnTo>
                    <a:lnTo>
                      <a:pt x="106" y="2"/>
                    </a:lnTo>
                    <a:lnTo>
                      <a:pt x="100" y="2"/>
                    </a:lnTo>
                    <a:lnTo>
                      <a:pt x="96" y="2"/>
                    </a:lnTo>
                    <a:lnTo>
                      <a:pt x="94" y="14"/>
                    </a:lnTo>
                    <a:lnTo>
                      <a:pt x="90" y="22"/>
                    </a:lnTo>
                    <a:lnTo>
                      <a:pt x="88" y="30"/>
                    </a:lnTo>
                    <a:lnTo>
                      <a:pt x="90" y="36"/>
                    </a:lnTo>
                    <a:lnTo>
                      <a:pt x="86" y="38"/>
                    </a:lnTo>
                    <a:lnTo>
                      <a:pt x="80" y="34"/>
                    </a:lnTo>
                    <a:lnTo>
                      <a:pt x="68" y="34"/>
                    </a:lnTo>
                    <a:lnTo>
                      <a:pt x="62" y="30"/>
                    </a:lnTo>
                    <a:lnTo>
                      <a:pt x="42" y="28"/>
                    </a:lnTo>
                    <a:lnTo>
                      <a:pt x="38" y="36"/>
                    </a:lnTo>
                    <a:lnTo>
                      <a:pt x="42" y="46"/>
                    </a:lnTo>
                    <a:lnTo>
                      <a:pt x="50" y="44"/>
                    </a:lnTo>
                    <a:lnTo>
                      <a:pt x="58" y="46"/>
                    </a:lnTo>
                    <a:lnTo>
                      <a:pt x="58" y="60"/>
                    </a:lnTo>
                    <a:lnTo>
                      <a:pt x="48" y="68"/>
                    </a:lnTo>
                    <a:lnTo>
                      <a:pt x="46" y="78"/>
                    </a:lnTo>
                    <a:lnTo>
                      <a:pt x="54" y="82"/>
                    </a:lnTo>
                    <a:lnTo>
                      <a:pt x="54" y="94"/>
                    </a:lnTo>
                    <a:lnTo>
                      <a:pt x="54" y="108"/>
                    </a:lnTo>
                    <a:lnTo>
                      <a:pt x="48" y="118"/>
                    </a:lnTo>
                    <a:lnTo>
                      <a:pt x="42" y="114"/>
                    </a:lnTo>
                    <a:lnTo>
                      <a:pt x="32" y="118"/>
                    </a:lnTo>
                    <a:lnTo>
                      <a:pt x="28" y="110"/>
                    </a:lnTo>
                    <a:lnTo>
                      <a:pt x="24" y="110"/>
                    </a:lnTo>
                    <a:lnTo>
                      <a:pt x="22" y="118"/>
                    </a:lnTo>
                    <a:lnTo>
                      <a:pt x="16" y="114"/>
                    </a:lnTo>
                    <a:lnTo>
                      <a:pt x="14" y="118"/>
                    </a:lnTo>
                    <a:lnTo>
                      <a:pt x="6" y="116"/>
                    </a:lnTo>
                    <a:lnTo>
                      <a:pt x="4" y="122"/>
                    </a:lnTo>
                    <a:lnTo>
                      <a:pt x="6" y="126"/>
                    </a:lnTo>
                    <a:lnTo>
                      <a:pt x="14" y="130"/>
                    </a:lnTo>
                    <a:lnTo>
                      <a:pt x="14" y="144"/>
                    </a:lnTo>
                    <a:lnTo>
                      <a:pt x="10" y="144"/>
                    </a:lnTo>
                    <a:lnTo>
                      <a:pt x="6" y="142"/>
                    </a:lnTo>
                    <a:lnTo>
                      <a:pt x="4" y="142"/>
                    </a:lnTo>
                    <a:lnTo>
                      <a:pt x="0" y="148"/>
                    </a:lnTo>
                    <a:lnTo>
                      <a:pt x="8" y="158"/>
                    </a:lnTo>
                    <a:lnTo>
                      <a:pt x="14" y="168"/>
                    </a:lnTo>
                    <a:lnTo>
                      <a:pt x="20" y="166"/>
                    </a:lnTo>
                    <a:lnTo>
                      <a:pt x="24" y="16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1" name="Freeform 119"/>
              <p:cNvSpPr>
                <a:spLocks/>
              </p:cNvSpPr>
              <p:nvPr/>
            </p:nvSpPr>
            <p:spPr bwMode="auto">
              <a:xfrm>
                <a:off x="4588583" y="2493057"/>
                <a:ext cx="240279" cy="177552"/>
              </a:xfrm>
              <a:custGeom>
                <a:avLst/>
                <a:gdLst>
                  <a:gd name="T0" fmla="*/ 128 w 226"/>
                  <a:gd name="T1" fmla="*/ 12 h 167"/>
                  <a:gd name="T2" fmla="*/ 114 w 226"/>
                  <a:gd name="T3" fmla="*/ 24 h 167"/>
                  <a:gd name="T4" fmla="*/ 102 w 226"/>
                  <a:gd name="T5" fmla="*/ 36 h 167"/>
                  <a:gd name="T6" fmla="*/ 78 w 226"/>
                  <a:gd name="T7" fmla="*/ 42 h 167"/>
                  <a:gd name="T8" fmla="*/ 74 w 226"/>
                  <a:gd name="T9" fmla="*/ 52 h 167"/>
                  <a:gd name="T10" fmla="*/ 54 w 226"/>
                  <a:gd name="T11" fmla="*/ 60 h 167"/>
                  <a:gd name="T12" fmla="*/ 40 w 226"/>
                  <a:gd name="T13" fmla="*/ 64 h 167"/>
                  <a:gd name="T14" fmla="*/ 38 w 226"/>
                  <a:gd name="T15" fmla="*/ 60 h 167"/>
                  <a:gd name="T16" fmla="*/ 20 w 226"/>
                  <a:gd name="T17" fmla="*/ 66 h 167"/>
                  <a:gd name="T18" fmla="*/ 4 w 226"/>
                  <a:gd name="T19" fmla="*/ 96 h 167"/>
                  <a:gd name="T20" fmla="*/ 2 w 226"/>
                  <a:gd name="T21" fmla="*/ 104 h 167"/>
                  <a:gd name="T22" fmla="*/ 4 w 226"/>
                  <a:gd name="T23" fmla="*/ 129 h 167"/>
                  <a:gd name="T24" fmla="*/ 16 w 226"/>
                  <a:gd name="T25" fmla="*/ 143 h 167"/>
                  <a:gd name="T26" fmla="*/ 32 w 226"/>
                  <a:gd name="T27" fmla="*/ 167 h 167"/>
                  <a:gd name="T28" fmla="*/ 38 w 226"/>
                  <a:gd name="T29" fmla="*/ 147 h 167"/>
                  <a:gd name="T30" fmla="*/ 48 w 226"/>
                  <a:gd name="T31" fmla="*/ 147 h 167"/>
                  <a:gd name="T32" fmla="*/ 62 w 226"/>
                  <a:gd name="T33" fmla="*/ 147 h 167"/>
                  <a:gd name="T34" fmla="*/ 72 w 226"/>
                  <a:gd name="T35" fmla="*/ 135 h 167"/>
                  <a:gd name="T36" fmla="*/ 92 w 226"/>
                  <a:gd name="T37" fmla="*/ 117 h 167"/>
                  <a:gd name="T38" fmla="*/ 106 w 226"/>
                  <a:gd name="T39" fmla="*/ 125 h 167"/>
                  <a:gd name="T40" fmla="*/ 136 w 226"/>
                  <a:gd name="T41" fmla="*/ 135 h 167"/>
                  <a:gd name="T42" fmla="*/ 142 w 226"/>
                  <a:gd name="T43" fmla="*/ 129 h 167"/>
                  <a:gd name="T44" fmla="*/ 156 w 226"/>
                  <a:gd name="T45" fmla="*/ 125 h 167"/>
                  <a:gd name="T46" fmla="*/ 176 w 226"/>
                  <a:gd name="T47" fmla="*/ 115 h 167"/>
                  <a:gd name="T48" fmla="*/ 190 w 226"/>
                  <a:gd name="T49" fmla="*/ 119 h 167"/>
                  <a:gd name="T50" fmla="*/ 206 w 226"/>
                  <a:gd name="T51" fmla="*/ 117 h 167"/>
                  <a:gd name="T52" fmla="*/ 220 w 226"/>
                  <a:gd name="T53" fmla="*/ 115 h 167"/>
                  <a:gd name="T54" fmla="*/ 226 w 226"/>
                  <a:gd name="T55" fmla="*/ 110 h 167"/>
                  <a:gd name="T56" fmla="*/ 214 w 226"/>
                  <a:gd name="T57" fmla="*/ 96 h 167"/>
                  <a:gd name="T58" fmla="*/ 212 w 226"/>
                  <a:gd name="T59" fmla="*/ 86 h 167"/>
                  <a:gd name="T60" fmla="*/ 194 w 226"/>
                  <a:gd name="T61" fmla="*/ 74 h 167"/>
                  <a:gd name="T62" fmla="*/ 188 w 226"/>
                  <a:gd name="T63" fmla="*/ 62 h 167"/>
                  <a:gd name="T64" fmla="*/ 174 w 226"/>
                  <a:gd name="T65" fmla="*/ 54 h 167"/>
                  <a:gd name="T66" fmla="*/ 160 w 226"/>
                  <a:gd name="T67" fmla="*/ 44 h 167"/>
                  <a:gd name="T68" fmla="*/ 160 w 226"/>
                  <a:gd name="T69" fmla="*/ 30 h 167"/>
                  <a:gd name="T70" fmla="*/ 146 w 226"/>
                  <a:gd name="T71" fmla="*/ 4 h 167"/>
                  <a:gd name="T72" fmla="*/ 136 w 226"/>
                  <a:gd name="T73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6" h="167">
                    <a:moveTo>
                      <a:pt x="128" y="6"/>
                    </a:moveTo>
                    <a:lnTo>
                      <a:pt x="128" y="12"/>
                    </a:lnTo>
                    <a:lnTo>
                      <a:pt x="120" y="20"/>
                    </a:lnTo>
                    <a:lnTo>
                      <a:pt x="114" y="24"/>
                    </a:lnTo>
                    <a:lnTo>
                      <a:pt x="114" y="28"/>
                    </a:lnTo>
                    <a:lnTo>
                      <a:pt x="102" y="36"/>
                    </a:lnTo>
                    <a:lnTo>
                      <a:pt x="80" y="38"/>
                    </a:lnTo>
                    <a:lnTo>
                      <a:pt x="78" y="42"/>
                    </a:lnTo>
                    <a:lnTo>
                      <a:pt x="80" y="46"/>
                    </a:lnTo>
                    <a:lnTo>
                      <a:pt x="74" y="52"/>
                    </a:lnTo>
                    <a:lnTo>
                      <a:pt x="70" y="58"/>
                    </a:lnTo>
                    <a:lnTo>
                      <a:pt x="54" y="60"/>
                    </a:lnTo>
                    <a:lnTo>
                      <a:pt x="50" y="64"/>
                    </a:lnTo>
                    <a:lnTo>
                      <a:pt x="40" y="64"/>
                    </a:lnTo>
                    <a:lnTo>
                      <a:pt x="40" y="58"/>
                    </a:lnTo>
                    <a:lnTo>
                      <a:pt x="38" y="60"/>
                    </a:lnTo>
                    <a:lnTo>
                      <a:pt x="34" y="64"/>
                    </a:lnTo>
                    <a:lnTo>
                      <a:pt x="20" y="66"/>
                    </a:lnTo>
                    <a:lnTo>
                      <a:pt x="6" y="92"/>
                    </a:lnTo>
                    <a:lnTo>
                      <a:pt x="4" y="96"/>
                    </a:lnTo>
                    <a:lnTo>
                      <a:pt x="0" y="100"/>
                    </a:lnTo>
                    <a:lnTo>
                      <a:pt x="2" y="104"/>
                    </a:lnTo>
                    <a:lnTo>
                      <a:pt x="2" y="115"/>
                    </a:lnTo>
                    <a:lnTo>
                      <a:pt x="4" y="129"/>
                    </a:lnTo>
                    <a:lnTo>
                      <a:pt x="12" y="133"/>
                    </a:lnTo>
                    <a:lnTo>
                      <a:pt x="16" y="143"/>
                    </a:lnTo>
                    <a:lnTo>
                      <a:pt x="28" y="159"/>
                    </a:lnTo>
                    <a:lnTo>
                      <a:pt x="32" y="167"/>
                    </a:lnTo>
                    <a:lnTo>
                      <a:pt x="36" y="159"/>
                    </a:lnTo>
                    <a:lnTo>
                      <a:pt x="38" y="147"/>
                    </a:lnTo>
                    <a:lnTo>
                      <a:pt x="42" y="147"/>
                    </a:lnTo>
                    <a:lnTo>
                      <a:pt x="48" y="147"/>
                    </a:lnTo>
                    <a:lnTo>
                      <a:pt x="54" y="145"/>
                    </a:lnTo>
                    <a:lnTo>
                      <a:pt x="62" y="147"/>
                    </a:lnTo>
                    <a:lnTo>
                      <a:pt x="72" y="145"/>
                    </a:lnTo>
                    <a:lnTo>
                      <a:pt x="72" y="135"/>
                    </a:lnTo>
                    <a:lnTo>
                      <a:pt x="84" y="119"/>
                    </a:lnTo>
                    <a:lnTo>
                      <a:pt x="92" y="117"/>
                    </a:lnTo>
                    <a:lnTo>
                      <a:pt x="100" y="121"/>
                    </a:lnTo>
                    <a:lnTo>
                      <a:pt x="106" y="125"/>
                    </a:lnTo>
                    <a:lnTo>
                      <a:pt x="124" y="131"/>
                    </a:lnTo>
                    <a:lnTo>
                      <a:pt x="136" y="135"/>
                    </a:lnTo>
                    <a:lnTo>
                      <a:pt x="140" y="133"/>
                    </a:lnTo>
                    <a:lnTo>
                      <a:pt x="142" y="129"/>
                    </a:lnTo>
                    <a:lnTo>
                      <a:pt x="148" y="123"/>
                    </a:lnTo>
                    <a:lnTo>
                      <a:pt x="156" y="125"/>
                    </a:lnTo>
                    <a:lnTo>
                      <a:pt x="172" y="123"/>
                    </a:lnTo>
                    <a:lnTo>
                      <a:pt x="176" y="115"/>
                    </a:lnTo>
                    <a:lnTo>
                      <a:pt x="182" y="121"/>
                    </a:lnTo>
                    <a:lnTo>
                      <a:pt x="190" y="119"/>
                    </a:lnTo>
                    <a:lnTo>
                      <a:pt x="192" y="112"/>
                    </a:lnTo>
                    <a:lnTo>
                      <a:pt x="206" y="117"/>
                    </a:lnTo>
                    <a:lnTo>
                      <a:pt x="210" y="119"/>
                    </a:lnTo>
                    <a:lnTo>
                      <a:pt x="220" y="115"/>
                    </a:lnTo>
                    <a:lnTo>
                      <a:pt x="226" y="119"/>
                    </a:lnTo>
                    <a:lnTo>
                      <a:pt x="226" y="110"/>
                    </a:lnTo>
                    <a:lnTo>
                      <a:pt x="224" y="100"/>
                    </a:lnTo>
                    <a:lnTo>
                      <a:pt x="214" y="96"/>
                    </a:lnTo>
                    <a:lnTo>
                      <a:pt x="210" y="92"/>
                    </a:lnTo>
                    <a:lnTo>
                      <a:pt x="212" y="86"/>
                    </a:lnTo>
                    <a:lnTo>
                      <a:pt x="200" y="74"/>
                    </a:lnTo>
                    <a:lnTo>
                      <a:pt x="194" y="74"/>
                    </a:lnTo>
                    <a:lnTo>
                      <a:pt x="188" y="66"/>
                    </a:lnTo>
                    <a:lnTo>
                      <a:pt x="188" y="62"/>
                    </a:lnTo>
                    <a:lnTo>
                      <a:pt x="182" y="56"/>
                    </a:lnTo>
                    <a:lnTo>
                      <a:pt x="174" y="54"/>
                    </a:lnTo>
                    <a:lnTo>
                      <a:pt x="170" y="44"/>
                    </a:lnTo>
                    <a:lnTo>
                      <a:pt x="160" y="44"/>
                    </a:lnTo>
                    <a:lnTo>
                      <a:pt x="156" y="36"/>
                    </a:lnTo>
                    <a:lnTo>
                      <a:pt x="160" y="30"/>
                    </a:lnTo>
                    <a:lnTo>
                      <a:pt x="158" y="16"/>
                    </a:lnTo>
                    <a:lnTo>
                      <a:pt x="146" y="4"/>
                    </a:lnTo>
                    <a:lnTo>
                      <a:pt x="144" y="0"/>
                    </a:lnTo>
                    <a:lnTo>
                      <a:pt x="136" y="0"/>
                    </a:lnTo>
                    <a:lnTo>
                      <a:pt x="128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2" name="Freeform 120"/>
              <p:cNvSpPr>
                <a:spLocks/>
              </p:cNvSpPr>
              <p:nvPr/>
            </p:nvSpPr>
            <p:spPr bwMode="auto">
              <a:xfrm>
                <a:off x="4765072" y="2465415"/>
                <a:ext cx="222205" cy="183930"/>
              </a:xfrm>
              <a:custGeom>
                <a:avLst/>
                <a:gdLst>
                  <a:gd name="T0" fmla="*/ 99 w 104"/>
                  <a:gd name="T1" fmla="*/ 67 h 86"/>
                  <a:gd name="T2" fmla="*/ 97 w 104"/>
                  <a:gd name="T3" fmla="*/ 63 h 86"/>
                  <a:gd name="T4" fmla="*/ 89 w 104"/>
                  <a:gd name="T5" fmla="*/ 51 h 86"/>
                  <a:gd name="T6" fmla="*/ 85 w 104"/>
                  <a:gd name="T7" fmla="*/ 44 h 86"/>
                  <a:gd name="T8" fmla="*/ 79 w 104"/>
                  <a:gd name="T9" fmla="*/ 41 h 86"/>
                  <a:gd name="T10" fmla="*/ 86 w 104"/>
                  <a:gd name="T11" fmla="*/ 39 h 86"/>
                  <a:gd name="T12" fmla="*/ 88 w 104"/>
                  <a:gd name="T13" fmla="*/ 28 h 86"/>
                  <a:gd name="T14" fmla="*/ 86 w 104"/>
                  <a:gd name="T15" fmla="*/ 27 h 86"/>
                  <a:gd name="T16" fmla="*/ 84 w 104"/>
                  <a:gd name="T17" fmla="*/ 20 h 86"/>
                  <a:gd name="T18" fmla="*/ 78 w 104"/>
                  <a:gd name="T19" fmla="*/ 6 h 86"/>
                  <a:gd name="T20" fmla="*/ 79 w 104"/>
                  <a:gd name="T21" fmla="*/ 0 h 86"/>
                  <a:gd name="T22" fmla="*/ 74 w 104"/>
                  <a:gd name="T23" fmla="*/ 1 h 86"/>
                  <a:gd name="T24" fmla="*/ 72 w 104"/>
                  <a:gd name="T25" fmla="*/ 3 h 86"/>
                  <a:gd name="T26" fmla="*/ 71 w 104"/>
                  <a:gd name="T27" fmla="*/ 6 h 86"/>
                  <a:gd name="T28" fmla="*/ 68 w 104"/>
                  <a:gd name="T29" fmla="*/ 16 h 86"/>
                  <a:gd name="T30" fmla="*/ 62 w 104"/>
                  <a:gd name="T31" fmla="*/ 25 h 86"/>
                  <a:gd name="T32" fmla="*/ 50 w 104"/>
                  <a:gd name="T33" fmla="*/ 20 h 86"/>
                  <a:gd name="T34" fmla="*/ 46 w 104"/>
                  <a:gd name="T35" fmla="*/ 24 h 86"/>
                  <a:gd name="T36" fmla="*/ 42 w 104"/>
                  <a:gd name="T37" fmla="*/ 26 h 86"/>
                  <a:gd name="T38" fmla="*/ 34 w 104"/>
                  <a:gd name="T39" fmla="*/ 29 h 86"/>
                  <a:gd name="T40" fmla="*/ 26 w 104"/>
                  <a:gd name="T41" fmla="*/ 27 h 86"/>
                  <a:gd name="T42" fmla="*/ 19 w 104"/>
                  <a:gd name="T43" fmla="*/ 27 h 86"/>
                  <a:gd name="T44" fmla="*/ 16 w 104"/>
                  <a:gd name="T45" fmla="*/ 22 h 86"/>
                  <a:gd name="T46" fmla="*/ 7 w 104"/>
                  <a:gd name="T47" fmla="*/ 20 h 86"/>
                  <a:gd name="T48" fmla="*/ 4 w 104"/>
                  <a:gd name="T49" fmla="*/ 24 h 86"/>
                  <a:gd name="T50" fmla="*/ 2 w 104"/>
                  <a:gd name="T51" fmla="*/ 33 h 86"/>
                  <a:gd name="T52" fmla="*/ 0 w 104"/>
                  <a:gd name="T53" fmla="*/ 35 h 86"/>
                  <a:gd name="T54" fmla="*/ 4 w 104"/>
                  <a:gd name="T55" fmla="*/ 39 h 86"/>
                  <a:gd name="T56" fmla="*/ 11 w 104"/>
                  <a:gd name="T57" fmla="*/ 44 h 86"/>
                  <a:gd name="T58" fmla="*/ 14 w 104"/>
                  <a:gd name="T59" fmla="*/ 50 h 86"/>
                  <a:gd name="T60" fmla="*/ 23 w 104"/>
                  <a:gd name="T61" fmla="*/ 56 h 86"/>
                  <a:gd name="T62" fmla="*/ 24 w 104"/>
                  <a:gd name="T63" fmla="*/ 60 h 86"/>
                  <a:gd name="T64" fmla="*/ 31 w 104"/>
                  <a:gd name="T65" fmla="*/ 67 h 86"/>
                  <a:gd name="T66" fmla="*/ 33 w 104"/>
                  <a:gd name="T67" fmla="*/ 73 h 86"/>
                  <a:gd name="T68" fmla="*/ 40 w 104"/>
                  <a:gd name="T69" fmla="*/ 77 h 86"/>
                  <a:gd name="T70" fmla="*/ 47 w 104"/>
                  <a:gd name="T71" fmla="*/ 76 h 86"/>
                  <a:gd name="T72" fmla="*/ 51 w 104"/>
                  <a:gd name="T73" fmla="*/ 75 h 86"/>
                  <a:gd name="T74" fmla="*/ 55 w 104"/>
                  <a:gd name="T75" fmla="*/ 83 h 86"/>
                  <a:gd name="T76" fmla="*/ 58 w 104"/>
                  <a:gd name="T77" fmla="*/ 86 h 86"/>
                  <a:gd name="T78" fmla="*/ 61 w 104"/>
                  <a:gd name="T79" fmla="*/ 84 h 86"/>
                  <a:gd name="T80" fmla="*/ 69 w 104"/>
                  <a:gd name="T81" fmla="*/ 83 h 86"/>
                  <a:gd name="T82" fmla="*/ 74 w 104"/>
                  <a:gd name="T83" fmla="*/ 84 h 86"/>
                  <a:gd name="T84" fmla="*/ 84 w 104"/>
                  <a:gd name="T85" fmla="*/ 83 h 86"/>
                  <a:gd name="T86" fmla="*/ 92 w 104"/>
                  <a:gd name="T87" fmla="*/ 75 h 86"/>
                  <a:gd name="T88" fmla="*/ 104 w 104"/>
                  <a:gd name="T89" fmla="*/ 75 h 86"/>
                  <a:gd name="T90" fmla="*/ 99 w 104"/>
                  <a:gd name="T91" fmla="*/ 67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4" h="86">
                    <a:moveTo>
                      <a:pt x="99" y="67"/>
                    </a:moveTo>
                    <a:cubicBezTo>
                      <a:pt x="99" y="67"/>
                      <a:pt x="99" y="67"/>
                      <a:pt x="99" y="67"/>
                    </a:cubicBezTo>
                    <a:cubicBezTo>
                      <a:pt x="99" y="65"/>
                      <a:pt x="99" y="65"/>
                      <a:pt x="99" y="65"/>
                    </a:cubicBezTo>
                    <a:cubicBezTo>
                      <a:pt x="97" y="63"/>
                      <a:pt x="97" y="63"/>
                      <a:pt x="97" y="63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89" y="51"/>
                      <a:pt x="89" y="51"/>
                      <a:pt x="89" y="51"/>
                    </a:cubicBezTo>
                    <a:cubicBezTo>
                      <a:pt x="87" y="46"/>
                      <a:pt x="87" y="46"/>
                      <a:pt x="87" y="46"/>
                    </a:cubicBezTo>
                    <a:cubicBezTo>
                      <a:pt x="85" y="44"/>
                      <a:pt x="85" y="44"/>
                      <a:pt x="85" y="44"/>
                    </a:cubicBezTo>
                    <a:cubicBezTo>
                      <a:pt x="80" y="44"/>
                      <a:pt x="80" y="44"/>
                      <a:pt x="80" y="44"/>
                    </a:cubicBezTo>
                    <a:cubicBezTo>
                      <a:pt x="79" y="41"/>
                      <a:pt x="79" y="41"/>
                      <a:pt x="79" y="41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9" y="36"/>
                      <a:pt x="89" y="36"/>
                      <a:pt x="89" y="36"/>
                    </a:cubicBezTo>
                    <a:cubicBezTo>
                      <a:pt x="88" y="28"/>
                      <a:pt x="88" y="28"/>
                      <a:pt x="88" y="28"/>
                    </a:cubicBezTo>
                    <a:cubicBezTo>
                      <a:pt x="87" y="28"/>
                      <a:pt x="87" y="28"/>
                      <a:pt x="87" y="28"/>
                    </a:cubicBezTo>
                    <a:cubicBezTo>
                      <a:pt x="87" y="28"/>
                      <a:pt x="86" y="27"/>
                      <a:pt x="86" y="27"/>
                    </a:cubicBezTo>
                    <a:cubicBezTo>
                      <a:pt x="85" y="26"/>
                      <a:pt x="85" y="26"/>
                      <a:pt x="85" y="24"/>
                    </a:cubicBezTo>
                    <a:cubicBezTo>
                      <a:pt x="86" y="21"/>
                      <a:pt x="84" y="20"/>
                      <a:pt x="84" y="20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8" y="6"/>
                      <a:pt x="78" y="7"/>
                      <a:pt x="78" y="6"/>
                    </a:cubicBezTo>
                    <a:cubicBezTo>
                      <a:pt x="78" y="5"/>
                      <a:pt x="79" y="0"/>
                      <a:pt x="79" y="0"/>
                    </a:cubicBezTo>
                    <a:cubicBezTo>
                      <a:pt x="79" y="0"/>
                      <a:pt x="76" y="0"/>
                      <a:pt x="75" y="0"/>
                    </a:cubicBezTo>
                    <a:cubicBezTo>
                      <a:pt x="75" y="0"/>
                      <a:pt x="74" y="1"/>
                      <a:pt x="74" y="1"/>
                    </a:cubicBezTo>
                    <a:cubicBezTo>
                      <a:pt x="74" y="1"/>
                      <a:pt x="74" y="2"/>
                      <a:pt x="74" y="2"/>
                    </a:cubicBezTo>
                    <a:cubicBezTo>
                      <a:pt x="74" y="2"/>
                      <a:pt x="72" y="2"/>
                      <a:pt x="72" y="3"/>
                    </a:cubicBezTo>
                    <a:cubicBezTo>
                      <a:pt x="71" y="3"/>
                      <a:pt x="68" y="2"/>
                      <a:pt x="68" y="2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2" y="12"/>
                      <a:pt x="72" y="12"/>
                      <a:pt x="72" y="12"/>
                    </a:cubicBezTo>
                    <a:cubicBezTo>
                      <a:pt x="68" y="16"/>
                      <a:pt x="68" y="16"/>
                      <a:pt x="68" y="16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2" y="25"/>
                      <a:pt x="62" y="25"/>
                      <a:pt x="6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46" y="21"/>
                      <a:pt x="46" y="21"/>
                      <a:pt x="46" y="21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45" y="25"/>
                      <a:pt x="45" y="25"/>
                      <a:pt x="45" y="25"/>
                    </a:cubicBezTo>
                    <a:cubicBezTo>
                      <a:pt x="42" y="26"/>
                      <a:pt x="42" y="26"/>
                      <a:pt x="42" y="26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34" y="29"/>
                      <a:pt x="34" y="29"/>
                      <a:pt x="34" y="29"/>
                    </a:cubicBezTo>
                    <a:cubicBezTo>
                      <a:pt x="33" y="27"/>
                      <a:pt x="33" y="27"/>
                      <a:pt x="33" y="27"/>
                    </a:cubicBezTo>
                    <a:cubicBezTo>
                      <a:pt x="33" y="27"/>
                      <a:pt x="29" y="27"/>
                      <a:pt x="26" y="27"/>
                    </a:cubicBezTo>
                    <a:cubicBezTo>
                      <a:pt x="24" y="27"/>
                      <a:pt x="23" y="27"/>
                      <a:pt x="22" y="28"/>
                    </a:cubicBezTo>
                    <a:cubicBezTo>
                      <a:pt x="21" y="28"/>
                      <a:pt x="20" y="28"/>
                      <a:pt x="19" y="27"/>
                    </a:cubicBezTo>
                    <a:cubicBezTo>
                      <a:pt x="18" y="27"/>
                      <a:pt x="18" y="25"/>
                      <a:pt x="18" y="25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2" y="33"/>
                      <a:pt x="2" y="33"/>
                      <a:pt x="2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11" y="44"/>
                      <a:pt x="11" y="44"/>
                      <a:pt x="11" y="44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7" y="50"/>
                      <a:pt x="17" y="50"/>
                      <a:pt x="17" y="50"/>
                    </a:cubicBezTo>
                    <a:cubicBezTo>
                      <a:pt x="23" y="56"/>
                      <a:pt x="23" y="56"/>
                      <a:pt x="23" y="56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9" y="63"/>
                      <a:pt x="29" y="63"/>
                      <a:pt x="29" y="63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0" y="71"/>
                      <a:pt x="30" y="71"/>
                      <a:pt x="30" y="71"/>
                    </a:cubicBezTo>
                    <a:cubicBezTo>
                      <a:pt x="33" y="73"/>
                      <a:pt x="33" y="73"/>
                      <a:pt x="33" y="73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40" y="77"/>
                      <a:pt x="40" y="77"/>
                      <a:pt x="40" y="77"/>
                    </a:cubicBezTo>
                    <a:cubicBezTo>
                      <a:pt x="42" y="75"/>
                      <a:pt x="42" y="75"/>
                      <a:pt x="42" y="75"/>
                    </a:cubicBezTo>
                    <a:cubicBezTo>
                      <a:pt x="47" y="76"/>
                      <a:pt x="47" y="76"/>
                      <a:pt x="47" y="76"/>
                    </a:cubicBezTo>
                    <a:cubicBezTo>
                      <a:pt x="48" y="74"/>
                      <a:pt x="48" y="74"/>
                      <a:pt x="48" y="74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7" y="84"/>
                      <a:pt x="57" y="84"/>
                      <a:pt x="57" y="84"/>
                    </a:cubicBezTo>
                    <a:cubicBezTo>
                      <a:pt x="58" y="86"/>
                      <a:pt x="58" y="86"/>
                      <a:pt x="58" y="86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9" y="83"/>
                      <a:pt x="69" y="83"/>
                      <a:pt x="69" y="83"/>
                    </a:cubicBezTo>
                    <a:cubicBezTo>
                      <a:pt x="72" y="86"/>
                      <a:pt x="72" y="86"/>
                      <a:pt x="72" y="86"/>
                    </a:cubicBezTo>
                    <a:cubicBezTo>
                      <a:pt x="74" y="84"/>
                      <a:pt x="74" y="84"/>
                      <a:pt x="74" y="84"/>
                    </a:cubicBezTo>
                    <a:cubicBezTo>
                      <a:pt x="80" y="83"/>
                      <a:pt x="80" y="83"/>
                      <a:pt x="80" y="83"/>
                    </a:cubicBezTo>
                    <a:cubicBezTo>
                      <a:pt x="84" y="83"/>
                      <a:pt x="84" y="83"/>
                      <a:pt x="84" y="83"/>
                    </a:cubicBezTo>
                    <a:cubicBezTo>
                      <a:pt x="88" y="78"/>
                      <a:pt x="88" y="78"/>
                      <a:pt x="88" y="78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92" y="75"/>
                      <a:pt x="92" y="75"/>
                      <a:pt x="92" y="75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4" y="67"/>
                      <a:pt x="104" y="67"/>
                      <a:pt x="104" y="67"/>
                    </a:cubicBezTo>
                    <a:lnTo>
                      <a:pt x="99" y="6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3" name="Freeform 121"/>
              <p:cNvSpPr>
                <a:spLocks/>
              </p:cNvSpPr>
              <p:nvPr/>
            </p:nvSpPr>
            <p:spPr bwMode="auto">
              <a:xfrm>
                <a:off x="4535424" y="3079933"/>
                <a:ext cx="248784" cy="254100"/>
              </a:xfrm>
              <a:custGeom>
                <a:avLst/>
                <a:gdLst>
                  <a:gd name="T0" fmla="*/ 92 w 234"/>
                  <a:gd name="T1" fmla="*/ 227 h 239"/>
                  <a:gd name="T2" fmla="*/ 96 w 234"/>
                  <a:gd name="T3" fmla="*/ 231 h 239"/>
                  <a:gd name="T4" fmla="*/ 104 w 234"/>
                  <a:gd name="T5" fmla="*/ 235 h 239"/>
                  <a:gd name="T6" fmla="*/ 118 w 234"/>
                  <a:gd name="T7" fmla="*/ 237 h 239"/>
                  <a:gd name="T8" fmla="*/ 124 w 234"/>
                  <a:gd name="T9" fmla="*/ 239 h 239"/>
                  <a:gd name="T10" fmla="*/ 132 w 234"/>
                  <a:gd name="T11" fmla="*/ 233 h 239"/>
                  <a:gd name="T12" fmla="*/ 140 w 234"/>
                  <a:gd name="T13" fmla="*/ 227 h 239"/>
                  <a:gd name="T14" fmla="*/ 144 w 234"/>
                  <a:gd name="T15" fmla="*/ 227 h 239"/>
                  <a:gd name="T16" fmla="*/ 144 w 234"/>
                  <a:gd name="T17" fmla="*/ 157 h 239"/>
                  <a:gd name="T18" fmla="*/ 144 w 234"/>
                  <a:gd name="T19" fmla="*/ 99 h 239"/>
                  <a:gd name="T20" fmla="*/ 162 w 234"/>
                  <a:gd name="T21" fmla="*/ 99 h 239"/>
                  <a:gd name="T22" fmla="*/ 162 w 234"/>
                  <a:gd name="T23" fmla="*/ 28 h 239"/>
                  <a:gd name="T24" fmla="*/ 172 w 234"/>
                  <a:gd name="T25" fmla="*/ 28 h 239"/>
                  <a:gd name="T26" fmla="*/ 198 w 234"/>
                  <a:gd name="T27" fmla="*/ 24 h 239"/>
                  <a:gd name="T28" fmla="*/ 208 w 234"/>
                  <a:gd name="T29" fmla="*/ 30 h 239"/>
                  <a:gd name="T30" fmla="*/ 222 w 234"/>
                  <a:gd name="T31" fmla="*/ 20 h 239"/>
                  <a:gd name="T32" fmla="*/ 224 w 234"/>
                  <a:gd name="T33" fmla="*/ 22 h 239"/>
                  <a:gd name="T34" fmla="*/ 234 w 234"/>
                  <a:gd name="T35" fmla="*/ 18 h 239"/>
                  <a:gd name="T36" fmla="*/ 228 w 234"/>
                  <a:gd name="T37" fmla="*/ 12 h 239"/>
                  <a:gd name="T38" fmla="*/ 216 w 234"/>
                  <a:gd name="T39" fmla="*/ 12 h 239"/>
                  <a:gd name="T40" fmla="*/ 202 w 234"/>
                  <a:gd name="T41" fmla="*/ 16 h 239"/>
                  <a:gd name="T42" fmla="*/ 174 w 234"/>
                  <a:gd name="T43" fmla="*/ 22 h 239"/>
                  <a:gd name="T44" fmla="*/ 160 w 234"/>
                  <a:gd name="T45" fmla="*/ 18 h 239"/>
                  <a:gd name="T46" fmla="*/ 130 w 234"/>
                  <a:gd name="T47" fmla="*/ 18 h 239"/>
                  <a:gd name="T48" fmla="*/ 116 w 234"/>
                  <a:gd name="T49" fmla="*/ 8 h 239"/>
                  <a:gd name="T50" fmla="*/ 42 w 234"/>
                  <a:gd name="T51" fmla="*/ 8 h 239"/>
                  <a:gd name="T52" fmla="*/ 40 w 234"/>
                  <a:gd name="T53" fmla="*/ 8 h 239"/>
                  <a:gd name="T54" fmla="*/ 30 w 234"/>
                  <a:gd name="T55" fmla="*/ 0 h 239"/>
                  <a:gd name="T56" fmla="*/ 26 w 234"/>
                  <a:gd name="T57" fmla="*/ 0 h 239"/>
                  <a:gd name="T58" fmla="*/ 18 w 234"/>
                  <a:gd name="T59" fmla="*/ 6 h 239"/>
                  <a:gd name="T60" fmla="*/ 4 w 234"/>
                  <a:gd name="T61" fmla="*/ 6 h 239"/>
                  <a:gd name="T62" fmla="*/ 0 w 234"/>
                  <a:gd name="T63" fmla="*/ 20 h 239"/>
                  <a:gd name="T64" fmla="*/ 2 w 234"/>
                  <a:gd name="T65" fmla="*/ 24 h 239"/>
                  <a:gd name="T66" fmla="*/ 14 w 234"/>
                  <a:gd name="T67" fmla="*/ 40 h 239"/>
                  <a:gd name="T68" fmla="*/ 18 w 234"/>
                  <a:gd name="T69" fmla="*/ 54 h 239"/>
                  <a:gd name="T70" fmla="*/ 28 w 234"/>
                  <a:gd name="T71" fmla="*/ 64 h 239"/>
                  <a:gd name="T72" fmla="*/ 28 w 234"/>
                  <a:gd name="T73" fmla="*/ 76 h 239"/>
                  <a:gd name="T74" fmla="*/ 36 w 234"/>
                  <a:gd name="T75" fmla="*/ 88 h 239"/>
                  <a:gd name="T76" fmla="*/ 38 w 234"/>
                  <a:gd name="T77" fmla="*/ 95 h 239"/>
                  <a:gd name="T78" fmla="*/ 48 w 234"/>
                  <a:gd name="T79" fmla="*/ 107 h 239"/>
                  <a:gd name="T80" fmla="*/ 50 w 234"/>
                  <a:gd name="T81" fmla="*/ 115 h 239"/>
                  <a:gd name="T82" fmla="*/ 48 w 234"/>
                  <a:gd name="T83" fmla="*/ 121 h 239"/>
                  <a:gd name="T84" fmla="*/ 48 w 234"/>
                  <a:gd name="T85" fmla="*/ 129 h 239"/>
                  <a:gd name="T86" fmla="*/ 48 w 234"/>
                  <a:gd name="T87" fmla="*/ 149 h 239"/>
                  <a:gd name="T88" fmla="*/ 52 w 234"/>
                  <a:gd name="T89" fmla="*/ 159 h 239"/>
                  <a:gd name="T90" fmla="*/ 54 w 234"/>
                  <a:gd name="T91" fmla="*/ 177 h 239"/>
                  <a:gd name="T92" fmla="*/ 60 w 234"/>
                  <a:gd name="T93" fmla="*/ 187 h 239"/>
                  <a:gd name="T94" fmla="*/ 58 w 234"/>
                  <a:gd name="T95" fmla="*/ 195 h 239"/>
                  <a:gd name="T96" fmla="*/ 64 w 234"/>
                  <a:gd name="T97" fmla="*/ 209 h 239"/>
                  <a:gd name="T98" fmla="*/ 74 w 234"/>
                  <a:gd name="T99" fmla="*/ 225 h 239"/>
                  <a:gd name="T100" fmla="*/ 82 w 234"/>
                  <a:gd name="T101" fmla="*/ 231 h 239"/>
                  <a:gd name="T102" fmla="*/ 86 w 234"/>
                  <a:gd name="T103" fmla="*/ 227 h 239"/>
                  <a:gd name="T104" fmla="*/ 92 w 234"/>
                  <a:gd name="T105" fmla="*/ 227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" h="239">
                    <a:moveTo>
                      <a:pt x="92" y="227"/>
                    </a:moveTo>
                    <a:lnTo>
                      <a:pt x="96" y="231"/>
                    </a:lnTo>
                    <a:lnTo>
                      <a:pt x="104" y="235"/>
                    </a:lnTo>
                    <a:lnTo>
                      <a:pt x="118" y="237"/>
                    </a:lnTo>
                    <a:lnTo>
                      <a:pt x="124" y="239"/>
                    </a:lnTo>
                    <a:lnTo>
                      <a:pt x="132" y="233"/>
                    </a:lnTo>
                    <a:lnTo>
                      <a:pt x="140" y="227"/>
                    </a:lnTo>
                    <a:lnTo>
                      <a:pt x="144" y="227"/>
                    </a:lnTo>
                    <a:lnTo>
                      <a:pt x="144" y="157"/>
                    </a:lnTo>
                    <a:lnTo>
                      <a:pt x="144" y="99"/>
                    </a:lnTo>
                    <a:lnTo>
                      <a:pt x="162" y="99"/>
                    </a:lnTo>
                    <a:lnTo>
                      <a:pt x="162" y="28"/>
                    </a:lnTo>
                    <a:lnTo>
                      <a:pt x="172" y="28"/>
                    </a:lnTo>
                    <a:lnTo>
                      <a:pt x="198" y="24"/>
                    </a:lnTo>
                    <a:lnTo>
                      <a:pt x="208" y="30"/>
                    </a:lnTo>
                    <a:lnTo>
                      <a:pt x="222" y="20"/>
                    </a:lnTo>
                    <a:lnTo>
                      <a:pt x="224" y="22"/>
                    </a:lnTo>
                    <a:lnTo>
                      <a:pt x="234" y="18"/>
                    </a:lnTo>
                    <a:lnTo>
                      <a:pt x="228" y="12"/>
                    </a:lnTo>
                    <a:lnTo>
                      <a:pt x="216" y="12"/>
                    </a:lnTo>
                    <a:lnTo>
                      <a:pt x="202" y="16"/>
                    </a:lnTo>
                    <a:lnTo>
                      <a:pt x="174" y="22"/>
                    </a:lnTo>
                    <a:lnTo>
                      <a:pt x="160" y="18"/>
                    </a:lnTo>
                    <a:lnTo>
                      <a:pt x="130" y="18"/>
                    </a:lnTo>
                    <a:lnTo>
                      <a:pt x="116" y="8"/>
                    </a:lnTo>
                    <a:lnTo>
                      <a:pt x="42" y="8"/>
                    </a:lnTo>
                    <a:lnTo>
                      <a:pt x="40" y="8"/>
                    </a:lnTo>
                    <a:lnTo>
                      <a:pt x="30" y="0"/>
                    </a:lnTo>
                    <a:lnTo>
                      <a:pt x="26" y="0"/>
                    </a:lnTo>
                    <a:lnTo>
                      <a:pt x="18" y="6"/>
                    </a:lnTo>
                    <a:lnTo>
                      <a:pt x="4" y="6"/>
                    </a:lnTo>
                    <a:lnTo>
                      <a:pt x="0" y="20"/>
                    </a:lnTo>
                    <a:lnTo>
                      <a:pt x="2" y="24"/>
                    </a:lnTo>
                    <a:lnTo>
                      <a:pt x="14" y="40"/>
                    </a:lnTo>
                    <a:lnTo>
                      <a:pt x="18" y="54"/>
                    </a:lnTo>
                    <a:lnTo>
                      <a:pt x="28" y="64"/>
                    </a:lnTo>
                    <a:lnTo>
                      <a:pt x="28" y="76"/>
                    </a:lnTo>
                    <a:lnTo>
                      <a:pt x="36" y="88"/>
                    </a:lnTo>
                    <a:lnTo>
                      <a:pt x="38" y="95"/>
                    </a:lnTo>
                    <a:lnTo>
                      <a:pt x="48" y="107"/>
                    </a:lnTo>
                    <a:lnTo>
                      <a:pt x="50" y="115"/>
                    </a:lnTo>
                    <a:lnTo>
                      <a:pt x="48" y="121"/>
                    </a:lnTo>
                    <a:lnTo>
                      <a:pt x="48" y="129"/>
                    </a:lnTo>
                    <a:lnTo>
                      <a:pt x="48" y="149"/>
                    </a:lnTo>
                    <a:lnTo>
                      <a:pt x="52" y="159"/>
                    </a:lnTo>
                    <a:lnTo>
                      <a:pt x="54" y="177"/>
                    </a:lnTo>
                    <a:lnTo>
                      <a:pt x="60" y="187"/>
                    </a:lnTo>
                    <a:lnTo>
                      <a:pt x="58" y="195"/>
                    </a:lnTo>
                    <a:lnTo>
                      <a:pt x="64" y="209"/>
                    </a:lnTo>
                    <a:lnTo>
                      <a:pt x="74" y="225"/>
                    </a:lnTo>
                    <a:lnTo>
                      <a:pt x="82" y="231"/>
                    </a:lnTo>
                    <a:lnTo>
                      <a:pt x="86" y="227"/>
                    </a:lnTo>
                    <a:lnTo>
                      <a:pt x="92" y="22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4" name="Freeform 122"/>
              <p:cNvSpPr>
                <a:spLocks/>
              </p:cNvSpPr>
              <p:nvPr/>
            </p:nvSpPr>
            <p:spPr bwMode="auto">
              <a:xfrm>
                <a:off x="4688522" y="3099071"/>
                <a:ext cx="170109" cy="188183"/>
              </a:xfrm>
              <a:custGeom>
                <a:avLst/>
                <a:gdLst>
                  <a:gd name="T0" fmla="*/ 138 w 160"/>
                  <a:gd name="T1" fmla="*/ 73 h 177"/>
                  <a:gd name="T2" fmla="*/ 132 w 160"/>
                  <a:gd name="T3" fmla="*/ 62 h 177"/>
                  <a:gd name="T4" fmla="*/ 132 w 160"/>
                  <a:gd name="T5" fmla="*/ 52 h 177"/>
                  <a:gd name="T6" fmla="*/ 126 w 160"/>
                  <a:gd name="T7" fmla="*/ 50 h 177"/>
                  <a:gd name="T8" fmla="*/ 124 w 160"/>
                  <a:gd name="T9" fmla="*/ 42 h 177"/>
                  <a:gd name="T10" fmla="*/ 106 w 160"/>
                  <a:gd name="T11" fmla="*/ 32 h 177"/>
                  <a:gd name="T12" fmla="*/ 102 w 160"/>
                  <a:gd name="T13" fmla="*/ 12 h 177"/>
                  <a:gd name="T14" fmla="*/ 94 w 160"/>
                  <a:gd name="T15" fmla="*/ 6 h 177"/>
                  <a:gd name="T16" fmla="*/ 90 w 160"/>
                  <a:gd name="T17" fmla="*/ 0 h 177"/>
                  <a:gd name="T18" fmla="*/ 80 w 160"/>
                  <a:gd name="T19" fmla="*/ 4 h 177"/>
                  <a:gd name="T20" fmla="*/ 78 w 160"/>
                  <a:gd name="T21" fmla="*/ 2 h 177"/>
                  <a:gd name="T22" fmla="*/ 64 w 160"/>
                  <a:gd name="T23" fmla="*/ 12 h 177"/>
                  <a:gd name="T24" fmla="*/ 54 w 160"/>
                  <a:gd name="T25" fmla="*/ 6 h 177"/>
                  <a:gd name="T26" fmla="*/ 28 w 160"/>
                  <a:gd name="T27" fmla="*/ 10 h 177"/>
                  <a:gd name="T28" fmla="*/ 18 w 160"/>
                  <a:gd name="T29" fmla="*/ 10 h 177"/>
                  <a:gd name="T30" fmla="*/ 18 w 160"/>
                  <a:gd name="T31" fmla="*/ 81 h 177"/>
                  <a:gd name="T32" fmla="*/ 0 w 160"/>
                  <a:gd name="T33" fmla="*/ 81 h 177"/>
                  <a:gd name="T34" fmla="*/ 0 w 160"/>
                  <a:gd name="T35" fmla="*/ 139 h 177"/>
                  <a:gd name="T36" fmla="*/ 8 w 160"/>
                  <a:gd name="T37" fmla="*/ 149 h 177"/>
                  <a:gd name="T38" fmla="*/ 12 w 160"/>
                  <a:gd name="T39" fmla="*/ 161 h 177"/>
                  <a:gd name="T40" fmla="*/ 8 w 160"/>
                  <a:gd name="T41" fmla="*/ 171 h 177"/>
                  <a:gd name="T42" fmla="*/ 8 w 160"/>
                  <a:gd name="T43" fmla="*/ 177 h 177"/>
                  <a:gd name="T44" fmla="*/ 28 w 160"/>
                  <a:gd name="T45" fmla="*/ 175 h 177"/>
                  <a:gd name="T46" fmla="*/ 32 w 160"/>
                  <a:gd name="T47" fmla="*/ 171 h 177"/>
                  <a:gd name="T48" fmla="*/ 38 w 160"/>
                  <a:gd name="T49" fmla="*/ 167 h 177"/>
                  <a:gd name="T50" fmla="*/ 46 w 160"/>
                  <a:gd name="T51" fmla="*/ 157 h 177"/>
                  <a:gd name="T52" fmla="*/ 50 w 160"/>
                  <a:gd name="T53" fmla="*/ 147 h 177"/>
                  <a:gd name="T54" fmla="*/ 58 w 160"/>
                  <a:gd name="T55" fmla="*/ 145 h 177"/>
                  <a:gd name="T56" fmla="*/ 64 w 160"/>
                  <a:gd name="T57" fmla="*/ 151 h 177"/>
                  <a:gd name="T58" fmla="*/ 78 w 160"/>
                  <a:gd name="T59" fmla="*/ 157 h 177"/>
                  <a:gd name="T60" fmla="*/ 82 w 160"/>
                  <a:gd name="T61" fmla="*/ 155 h 177"/>
                  <a:gd name="T62" fmla="*/ 94 w 160"/>
                  <a:gd name="T63" fmla="*/ 153 h 177"/>
                  <a:gd name="T64" fmla="*/ 100 w 160"/>
                  <a:gd name="T65" fmla="*/ 135 h 177"/>
                  <a:gd name="T66" fmla="*/ 110 w 160"/>
                  <a:gd name="T67" fmla="*/ 133 h 177"/>
                  <a:gd name="T68" fmla="*/ 112 w 160"/>
                  <a:gd name="T69" fmla="*/ 129 h 177"/>
                  <a:gd name="T70" fmla="*/ 116 w 160"/>
                  <a:gd name="T71" fmla="*/ 127 h 177"/>
                  <a:gd name="T72" fmla="*/ 118 w 160"/>
                  <a:gd name="T73" fmla="*/ 115 h 177"/>
                  <a:gd name="T74" fmla="*/ 122 w 160"/>
                  <a:gd name="T75" fmla="*/ 115 h 177"/>
                  <a:gd name="T76" fmla="*/ 124 w 160"/>
                  <a:gd name="T77" fmla="*/ 109 h 177"/>
                  <a:gd name="T78" fmla="*/ 142 w 160"/>
                  <a:gd name="T79" fmla="*/ 93 h 177"/>
                  <a:gd name="T80" fmla="*/ 152 w 160"/>
                  <a:gd name="T81" fmla="*/ 89 h 177"/>
                  <a:gd name="T82" fmla="*/ 160 w 160"/>
                  <a:gd name="T83" fmla="*/ 83 h 177"/>
                  <a:gd name="T84" fmla="*/ 152 w 160"/>
                  <a:gd name="T85" fmla="*/ 73 h 177"/>
                  <a:gd name="T86" fmla="*/ 138 w 160"/>
                  <a:gd name="T87" fmla="*/ 73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0" h="177">
                    <a:moveTo>
                      <a:pt x="138" y="73"/>
                    </a:moveTo>
                    <a:lnTo>
                      <a:pt x="132" y="62"/>
                    </a:lnTo>
                    <a:lnTo>
                      <a:pt x="132" y="52"/>
                    </a:lnTo>
                    <a:lnTo>
                      <a:pt x="126" y="50"/>
                    </a:lnTo>
                    <a:lnTo>
                      <a:pt x="124" y="42"/>
                    </a:lnTo>
                    <a:lnTo>
                      <a:pt x="106" y="32"/>
                    </a:lnTo>
                    <a:lnTo>
                      <a:pt x="102" y="12"/>
                    </a:lnTo>
                    <a:lnTo>
                      <a:pt x="94" y="6"/>
                    </a:lnTo>
                    <a:lnTo>
                      <a:pt x="90" y="0"/>
                    </a:lnTo>
                    <a:lnTo>
                      <a:pt x="80" y="4"/>
                    </a:lnTo>
                    <a:lnTo>
                      <a:pt x="78" y="2"/>
                    </a:lnTo>
                    <a:lnTo>
                      <a:pt x="64" y="12"/>
                    </a:lnTo>
                    <a:lnTo>
                      <a:pt x="54" y="6"/>
                    </a:lnTo>
                    <a:lnTo>
                      <a:pt x="28" y="10"/>
                    </a:lnTo>
                    <a:lnTo>
                      <a:pt x="18" y="10"/>
                    </a:lnTo>
                    <a:lnTo>
                      <a:pt x="18" y="81"/>
                    </a:lnTo>
                    <a:lnTo>
                      <a:pt x="0" y="81"/>
                    </a:lnTo>
                    <a:lnTo>
                      <a:pt x="0" y="139"/>
                    </a:lnTo>
                    <a:lnTo>
                      <a:pt x="8" y="149"/>
                    </a:lnTo>
                    <a:lnTo>
                      <a:pt x="12" y="161"/>
                    </a:lnTo>
                    <a:lnTo>
                      <a:pt x="8" y="171"/>
                    </a:lnTo>
                    <a:lnTo>
                      <a:pt x="8" y="177"/>
                    </a:lnTo>
                    <a:lnTo>
                      <a:pt x="28" y="175"/>
                    </a:lnTo>
                    <a:lnTo>
                      <a:pt x="32" y="171"/>
                    </a:lnTo>
                    <a:lnTo>
                      <a:pt x="38" y="167"/>
                    </a:lnTo>
                    <a:lnTo>
                      <a:pt x="46" y="157"/>
                    </a:lnTo>
                    <a:lnTo>
                      <a:pt x="50" y="147"/>
                    </a:lnTo>
                    <a:lnTo>
                      <a:pt x="58" y="145"/>
                    </a:lnTo>
                    <a:lnTo>
                      <a:pt x="64" y="151"/>
                    </a:lnTo>
                    <a:lnTo>
                      <a:pt x="78" y="157"/>
                    </a:lnTo>
                    <a:lnTo>
                      <a:pt x="82" y="155"/>
                    </a:lnTo>
                    <a:lnTo>
                      <a:pt x="94" y="153"/>
                    </a:lnTo>
                    <a:lnTo>
                      <a:pt x="100" y="135"/>
                    </a:lnTo>
                    <a:lnTo>
                      <a:pt x="110" y="133"/>
                    </a:lnTo>
                    <a:lnTo>
                      <a:pt x="112" y="129"/>
                    </a:lnTo>
                    <a:lnTo>
                      <a:pt x="116" y="127"/>
                    </a:lnTo>
                    <a:lnTo>
                      <a:pt x="118" y="115"/>
                    </a:lnTo>
                    <a:lnTo>
                      <a:pt x="122" y="115"/>
                    </a:lnTo>
                    <a:lnTo>
                      <a:pt x="124" y="109"/>
                    </a:lnTo>
                    <a:lnTo>
                      <a:pt x="142" y="93"/>
                    </a:lnTo>
                    <a:lnTo>
                      <a:pt x="152" y="89"/>
                    </a:lnTo>
                    <a:lnTo>
                      <a:pt x="160" y="83"/>
                    </a:lnTo>
                    <a:lnTo>
                      <a:pt x="152" y="73"/>
                    </a:lnTo>
                    <a:lnTo>
                      <a:pt x="138" y="73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5" name="Freeform 123"/>
              <p:cNvSpPr>
                <a:spLocks noEditPoints="1"/>
              </p:cNvSpPr>
              <p:nvPr/>
            </p:nvSpPr>
            <p:spPr bwMode="auto">
              <a:xfrm>
                <a:off x="4622605" y="3187315"/>
                <a:ext cx="295565" cy="267921"/>
              </a:xfrm>
              <a:custGeom>
                <a:avLst/>
                <a:gdLst>
                  <a:gd name="T0" fmla="*/ 266 w 278"/>
                  <a:gd name="T1" fmla="*/ 94 h 252"/>
                  <a:gd name="T2" fmla="*/ 262 w 278"/>
                  <a:gd name="T3" fmla="*/ 104 h 252"/>
                  <a:gd name="T4" fmla="*/ 244 w 278"/>
                  <a:gd name="T5" fmla="*/ 96 h 252"/>
                  <a:gd name="T6" fmla="*/ 242 w 278"/>
                  <a:gd name="T7" fmla="*/ 86 h 252"/>
                  <a:gd name="T8" fmla="*/ 254 w 278"/>
                  <a:gd name="T9" fmla="*/ 74 h 252"/>
                  <a:gd name="T10" fmla="*/ 264 w 278"/>
                  <a:gd name="T11" fmla="*/ 76 h 252"/>
                  <a:gd name="T12" fmla="*/ 260 w 278"/>
                  <a:gd name="T13" fmla="*/ 30 h 252"/>
                  <a:gd name="T14" fmla="*/ 248 w 278"/>
                  <a:gd name="T15" fmla="*/ 4 h 252"/>
                  <a:gd name="T16" fmla="*/ 232 w 278"/>
                  <a:gd name="T17" fmla="*/ 2 h 252"/>
                  <a:gd name="T18" fmla="*/ 214 w 278"/>
                  <a:gd name="T19" fmla="*/ 6 h 252"/>
                  <a:gd name="T20" fmla="*/ 186 w 278"/>
                  <a:gd name="T21" fmla="*/ 26 h 252"/>
                  <a:gd name="T22" fmla="*/ 180 w 278"/>
                  <a:gd name="T23" fmla="*/ 32 h 252"/>
                  <a:gd name="T24" fmla="*/ 174 w 278"/>
                  <a:gd name="T25" fmla="*/ 46 h 252"/>
                  <a:gd name="T26" fmla="*/ 162 w 278"/>
                  <a:gd name="T27" fmla="*/ 52 h 252"/>
                  <a:gd name="T28" fmla="*/ 144 w 278"/>
                  <a:gd name="T29" fmla="*/ 72 h 252"/>
                  <a:gd name="T30" fmla="*/ 126 w 278"/>
                  <a:gd name="T31" fmla="*/ 68 h 252"/>
                  <a:gd name="T32" fmla="*/ 112 w 278"/>
                  <a:gd name="T33" fmla="*/ 64 h 252"/>
                  <a:gd name="T34" fmla="*/ 100 w 278"/>
                  <a:gd name="T35" fmla="*/ 84 h 252"/>
                  <a:gd name="T36" fmla="*/ 90 w 278"/>
                  <a:gd name="T37" fmla="*/ 92 h 252"/>
                  <a:gd name="T38" fmla="*/ 70 w 278"/>
                  <a:gd name="T39" fmla="*/ 88 h 252"/>
                  <a:gd name="T40" fmla="*/ 70 w 278"/>
                  <a:gd name="T41" fmla="*/ 66 h 252"/>
                  <a:gd name="T42" fmla="*/ 62 w 278"/>
                  <a:gd name="T43" fmla="*/ 126 h 252"/>
                  <a:gd name="T44" fmla="*/ 50 w 278"/>
                  <a:gd name="T45" fmla="*/ 132 h 252"/>
                  <a:gd name="T46" fmla="*/ 36 w 278"/>
                  <a:gd name="T47" fmla="*/ 136 h 252"/>
                  <a:gd name="T48" fmla="*/ 14 w 278"/>
                  <a:gd name="T49" fmla="*/ 130 h 252"/>
                  <a:gd name="T50" fmla="*/ 4 w 278"/>
                  <a:gd name="T51" fmla="*/ 126 h 252"/>
                  <a:gd name="T52" fmla="*/ 6 w 278"/>
                  <a:gd name="T53" fmla="*/ 144 h 252"/>
                  <a:gd name="T54" fmla="*/ 14 w 278"/>
                  <a:gd name="T55" fmla="*/ 168 h 252"/>
                  <a:gd name="T56" fmla="*/ 28 w 278"/>
                  <a:gd name="T57" fmla="*/ 196 h 252"/>
                  <a:gd name="T58" fmla="*/ 26 w 278"/>
                  <a:gd name="T59" fmla="*/ 212 h 252"/>
                  <a:gd name="T60" fmla="*/ 22 w 278"/>
                  <a:gd name="T61" fmla="*/ 216 h 252"/>
                  <a:gd name="T62" fmla="*/ 28 w 278"/>
                  <a:gd name="T63" fmla="*/ 234 h 252"/>
                  <a:gd name="T64" fmla="*/ 34 w 278"/>
                  <a:gd name="T65" fmla="*/ 238 h 252"/>
                  <a:gd name="T66" fmla="*/ 46 w 278"/>
                  <a:gd name="T67" fmla="*/ 246 h 252"/>
                  <a:gd name="T68" fmla="*/ 56 w 278"/>
                  <a:gd name="T69" fmla="*/ 252 h 252"/>
                  <a:gd name="T70" fmla="*/ 86 w 278"/>
                  <a:gd name="T71" fmla="*/ 244 h 252"/>
                  <a:gd name="T72" fmla="*/ 102 w 278"/>
                  <a:gd name="T73" fmla="*/ 236 h 252"/>
                  <a:gd name="T74" fmla="*/ 116 w 278"/>
                  <a:gd name="T75" fmla="*/ 236 h 252"/>
                  <a:gd name="T76" fmla="*/ 134 w 278"/>
                  <a:gd name="T77" fmla="*/ 240 h 252"/>
                  <a:gd name="T78" fmla="*/ 146 w 278"/>
                  <a:gd name="T79" fmla="*/ 234 h 252"/>
                  <a:gd name="T80" fmla="*/ 156 w 278"/>
                  <a:gd name="T81" fmla="*/ 230 h 252"/>
                  <a:gd name="T82" fmla="*/ 186 w 278"/>
                  <a:gd name="T83" fmla="*/ 216 h 252"/>
                  <a:gd name="T84" fmla="*/ 214 w 278"/>
                  <a:gd name="T85" fmla="*/ 192 h 252"/>
                  <a:gd name="T86" fmla="*/ 230 w 278"/>
                  <a:gd name="T87" fmla="*/ 176 h 252"/>
                  <a:gd name="T88" fmla="*/ 248 w 278"/>
                  <a:gd name="T89" fmla="*/ 148 h 252"/>
                  <a:gd name="T90" fmla="*/ 262 w 278"/>
                  <a:gd name="T91" fmla="*/ 132 h 252"/>
                  <a:gd name="T92" fmla="*/ 274 w 278"/>
                  <a:gd name="T93" fmla="*/ 110 h 252"/>
                  <a:gd name="T94" fmla="*/ 270 w 278"/>
                  <a:gd name="T95" fmla="*/ 94 h 252"/>
                  <a:gd name="T96" fmla="*/ 212 w 278"/>
                  <a:gd name="T97" fmla="*/ 150 h 252"/>
                  <a:gd name="T98" fmla="*/ 200 w 278"/>
                  <a:gd name="T99" fmla="*/ 162 h 252"/>
                  <a:gd name="T100" fmla="*/ 186 w 278"/>
                  <a:gd name="T101" fmla="*/ 168 h 252"/>
                  <a:gd name="T102" fmla="*/ 176 w 278"/>
                  <a:gd name="T103" fmla="*/ 148 h 252"/>
                  <a:gd name="T104" fmla="*/ 196 w 278"/>
                  <a:gd name="T105" fmla="*/ 136 h 252"/>
                  <a:gd name="T106" fmla="*/ 204 w 278"/>
                  <a:gd name="T107" fmla="*/ 130 h 252"/>
                  <a:gd name="T108" fmla="*/ 218 w 278"/>
                  <a:gd name="T109" fmla="*/ 146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78" h="252">
                    <a:moveTo>
                      <a:pt x="268" y="96"/>
                    </a:moveTo>
                    <a:lnTo>
                      <a:pt x="266" y="94"/>
                    </a:lnTo>
                    <a:lnTo>
                      <a:pt x="262" y="98"/>
                    </a:lnTo>
                    <a:lnTo>
                      <a:pt x="262" y="104"/>
                    </a:lnTo>
                    <a:lnTo>
                      <a:pt x="248" y="102"/>
                    </a:lnTo>
                    <a:lnTo>
                      <a:pt x="244" y="96"/>
                    </a:lnTo>
                    <a:lnTo>
                      <a:pt x="240" y="96"/>
                    </a:lnTo>
                    <a:lnTo>
                      <a:pt x="242" y="86"/>
                    </a:lnTo>
                    <a:lnTo>
                      <a:pt x="250" y="76"/>
                    </a:lnTo>
                    <a:lnTo>
                      <a:pt x="254" y="74"/>
                    </a:lnTo>
                    <a:lnTo>
                      <a:pt x="256" y="76"/>
                    </a:lnTo>
                    <a:lnTo>
                      <a:pt x="264" y="76"/>
                    </a:lnTo>
                    <a:lnTo>
                      <a:pt x="264" y="46"/>
                    </a:lnTo>
                    <a:lnTo>
                      <a:pt x="260" y="30"/>
                    </a:lnTo>
                    <a:lnTo>
                      <a:pt x="256" y="10"/>
                    </a:lnTo>
                    <a:lnTo>
                      <a:pt x="248" y="4"/>
                    </a:lnTo>
                    <a:lnTo>
                      <a:pt x="240" y="4"/>
                    </a:lnTo>
                    <a:lnTo>
                      <a:pt x="232" y="2"/>
                    </a:lnTo>
                    <a:lnTo>
                      <a:pt x="222" y="0"/>
                    </a:lnTo>
                    <a:lnTo>
                      <a:pt x="214" y="6"/>
                    </a:lnTo>
                    <a:lnTo>
                      <a:pt x="204" y="10"/>
                    </a:lnTo>
                    <a:lnTo>
                      <a:pt x="186" y="26"/>
                    </a:lnTo>
                    <a:lnTo>
                      <a:pt x="184" y="32"/>
                    </a:lnTo>
                    <a:lnTo>
                      <a:pt x="180" y="32"/>
                    </a:lnTo>
                    <a:lnTo>
                      <a:pt x="178" y="44"/>
                    </a:lnTo>
                    <a:lnTo>
                      <a:pt x="174" y="46"/>
                    </a:lnTo>
                    <a:lnTo>
                      <a:pt x="172" y="50"/>
                    </a:lnTo>
                    <a:lnTo>
                      <a:pt x="162" y="52"/>
                    </a:lnTo>
                    <a:lnTo>
                      <a:pt x="156" y="70"/>
                    </a:lnTo>
                    <a:lnTo>
                      <a:pt x="144" y="72"/>
                    </a:lnTo>
                    <a:lnTo>
                      <a:pt x="140" y="74"/>
                    </a:lnTo>
                    <a:lnTo>
                      <a:pt x="126" y="68"/>
                    </a:lnTo>
                    <a:lnTo>
                      <a:pt x="120" y="62"/>
                    </a:lnTo>
                    <a:lnTo>
                      <a:pt x="112" y="64"/>
                    </a:lnTo>
                    <a:lnTo>
                      <a:pt x="108" y="74"/>
                    </a:lnTo>
                    <a:lnTo>
                      <a:pt x="100" y="84"/>
                    </a:lnTo>
                    <a:lnTo>
                      <a:pt x="94" y="88"/>
                    </a:lnTo>
                    <a:lnTo>
                      <a:pt x="90" y="92"/>
                    </a:lnTo>
                    <a:lnTo>
                      <a:pt x="70" y="94"/>
                    </a:lnTo>
                    <a:lnTo>
                      <a:pt x="70" y="88"/>
                    </a:lnTo>
                    <a:lnTo>
                      <a:pt x="74" y="78"/>
                    </a:lnTo>
                    <a:lnTo>
                      <a:pt x="70" y="66"/>
                    </a:lnTo>
                    <a:lnTo>
                      <a:pt x="62" y="56"/>
                    </a:lnTo>
                    <a:lnTo>
                      <a:pt x="62" y="126"/>
                    </a:lnTo>
                    <a:lnTo>
                      <a:pt x="58" y="126"/>
                    </a:lnTo>
                    <a:lnTo>
                      <a:pt x="50" y="132"/>
                    </a:lnTo>
                    <a:lnTo>
                      <a:pt x="42" y="138"/>
                    </a:lnTo>
                    <a:lnTo>
                      <a:pt x="36" y="136"/>
                    </a:lnTo>
                    <a:lnTo>
                      <a:pt x="22" y="134"/>
                    </a:lnTo>
                    <a:lnTo>
                      <a:pt x="14" y="130"/>
                    </a:lnTo>
                    <a:lnTo>
                      <a:pt x="10" y="126"/>
                    </a:lnTo>
                    <a:lnTo>
                      <a:pt x="4" y="126"/>
                    </a:lnTo>
                    <a:lnTo>
                      <a:pt x="0" y="130"/>
                    </a:lnTo>
                    <a:lnTo>
                      <a:pt x="6" y="144"/>
                    </a:lnTo>
                    <a:lnTo>
                      <a:pt x="8" y="156"/>
                    </a:lnTo>
                    <a:lnTo>
                      <a:pt x="14" y="168"/>
                    </a:lnTo>
                    <a:lnTo>
                      <a:pt x="22" y="178"/>
                    </a:lnTo>
                    <a:lnTo>
                      <a:pt x="28" y="196"/>
                    </a:lnTo>
                    <a:lnTo>
                      <a:pt x="30" y="204"/>
                    </a:lnTo>
                    <a:lnTo>
                      <a:pt x="26" y="212"/>
                    </a:lnTo>
                    <a:lnTo>
                      <a:pt x="22" y="212"/>
                    </a:lnTo>
                    <a:lnTo>
                      <a:pt x="22" y="216"/>
                    </a:lnTo>
                    <a:lnTo>
                      <a:pt x="30" y="230"/>
                    </a:lnTo>
                    <a:lnTo>
                      <a:pt x="28" y="234"/>
                    </a:lnTo>
                    <a:lnTo>
                      <a:pt x="30" y="240"/>
                    </a:lnTo>
                    <a:lnTo>
                      <a:pt x="34" y="238"/>
                    </a:lnTo>
                    <a:lnTo>
                      <a:pt x="36" y="242"/>
                    </a:lnTo>
                    <a:lnTo>
                      <a:pt x="46" y="246"/>
                    </a:lnTo>
                    <a:lnTo>
                      <a:pt x="48" y="250"/>
                    </a:lnTo>
                    <a:lnTo>
                      <a:pt x="56" y="252"/>
                    </a:lnTo>
                    <a:lnTo>
                      <a:pt x="72" y="244"/>
                    </a:lnTo>
                    <a:lnTo>
                      <a:pt x="86" y="244"/>
                    </a:lnTo>
                    <a:lnTo>
                      <a:pt x="92" y="238"/>
                    </a:lnTo>
                    <a:lnTo>
                      <a:pt x="102" y="236"/>
                    </a:lnTo>
                    <a:lnTo>
                      <a:pt x="112" y="238"/>
                    </a:lnTo>
                    <a:lnTo>
                      <a:pt x="116" y="236"/>
                    </a:lnTo>
                    <a:lnTo>
                      <a:pt x="124" y="238"/>
                    </a:lnTo>
                    <a:lnTo>
                      <a:pt x="134" y="240"/>
                    </a:lnTo>
                    <a:lnTo>
                      <a:pt x="138" y="236"/>
                    </a:lnTo>
                    <a:lnTo>
                      <a:pt x="146" y="234"/>
                    </a:lnTo>
                    <a:lnTo>
                      <a:pt x="152" y="232"/>
                    </a:lnTo>
                    <a:lnTo>
                      <a:pt x="156" y="230"/>
                    </a:lnTo>
                    <a:lnTo>
                      <a:pt x="162" y="232"/>
                    </a:lnTo>
                    <a:lnTo>
                      <a:pt x="186" y="216"/>
                    </a:lnTo>
                    <a:lnTo>
                      <a:pt x="200" y="206"/>
                    </a:lnTo>
                    <a:lnTo>
                      <a:pt x="214" y="192"/>
                    </a:lnTo>
                    <a:lnTo>
                      <a:pt x="220" y="186"/>
                    </a:lnTo>
                    <a:lnTo>
                      <a:pt x="230" y="176"/>
                    </a:lnTo>
                    <a:lnTo>
                      <a:pt x="242" y="154"/>
                    </a:lnTo>
                    <a:lnTo>
                      <a:pt x="248" y="148"/>
                    </a:lnTo>
                    <a:lnTo>
                      <a:pt x="258" y="134"/>
                    </a:lnTo>
                    <a:lnTo>
                      <a:pt x="262" y="132"/>
                    </a:lnTo>
                    <a:lnTo>
                      <a:pt x="270" y="126"/>
                    </a:lnTo>
                    <a:lnTo>
                      <a:pt x="274" y="110"/>
                    </a:lnTo>
                    <a:lnTo>
                      <a:pt x="278" y="94"/>
                    </a:lnTo>
                    <a:lnTo>
                      <a:pt x="270" y="94"/>
                    </a:lnTo>
                    <a:lnTo>
                      <a:pt x="268" y="96"/>
                    </a:lnTo>
                    <a:close/>
                    <a:moveTo>
                      <a:pt x="212" y="150"/>
                    </a:moveTo>
                    <a:lnTo>
                      <a:pt x="210" y="160"/>
                    </a:lnTo>
                    <a:lnTo>
                      <a:pt x="200" y="162"/>
                    </a:lnTo>
                    <a:lnTo>
                      <a:pt x="194" y="170"/>
                    </a:lnTo>
                    <a:lnTo>
                      <a:pt x="186" y="168"/>
                    </a:lnTo>
                    <a:lnTo>
                      <a:pt x="180" y="158"/>
                    </a:lnTo>
                    <a:lnTo>
                      <a:pt x="176" y="148"/>
                    </a:lnTo>
                    <a:lnTo>
                      <a:pt x="188" y="136"/>
                    </a:lnTo>
                    <a:lnTo>
                      <a:pt x="196" y="136"/>
                    </a:lnTo>
                    <a:lnTo>
                      <a:pt x="198" y="130"/>
                    </a:lnTo>
                    <a:lnTo>
                      <a:pt x="204" y="130"/>
                    </a:lnTo>
                    <a:lnTo>
                      <a:pt x="218" y="142"/>
                    </a:lnTo>
                    <a:lnTo>
                      <a:pt x="218" y="146"/>
                    </a:lnTo>
                    <a:lnTo>
                      <a:pt x="212" y="15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6" name="Freeform 124"/>
              <p:cNvSpPr>
                <a:spLocks/>
              </p:cNvSpPr>
              <p:nvPr/>
            </p:nvSpPr>
            <p:spPr bwMode="auto">
              <a:xfrm>
                <a:off x="4877769" y="3265990"/>
                <a:ext cx="27642" cy="31895"/>
              </a:xfrm>
              <a:custGeom>
                <a:avLst/>
                <a:gdLst>
                  <a:gd name="T0" fmla="*/ 14 w 26"/>
                  <a:gd name="T1" fmla="*/ 0 h 30"/>
                  <a:gd name="T2" fmla="*/ 10 w 26"/>
                  <a:gd name="T3" fmla="*/ 2 h 30"/>
                  <a:gd name="T4" fmla="*/ 2 w 26"/>
                  <a:gd name="T5" fmla="*/ 12 h 30"/>
                  <a:gd name="T6" fmla="*/ 0 w 26"/>
                  <a:gd name="T7" fmla="*/ 22 h 30"/>
                  <a:gd name="T8" fmla="*/ 4 w 26"/>
                  <a:gd name="T9" fmla="*/ 22 h 30"/>
                  <a:gd name="T10" fmla="*/ 8 w 26"/>
                  <a:gd name="T11" fmla="*/ 28 h 30"/>
                  <a:gd name="T12" fmla="*/ 22 w 26"/>
                  <a:gd name="T13" fmla="*/ 30 h 30"/>
                  <a:gd name="T14" fmla="*/ 22 w 26"/>
                  <a:gd name="T15" fmla="*/ 24 h 30"/>
                  <a:gd name="T16" fmla="*/ 26 w 26"/>
                  <a:gd name="T17" fmla="*/ 20 h 30"/>
                  <a:gd name="T18" fmla="*/ 24 w 26"/>
                  <a:gd name="T19" fmla="*/ 10 h 30"/>
                  <a:gd name="T20" fmla="*/ 26 w 26"/>
                  <a:gd name="T21" fmla="*/ 6 h 30"/>
                  <a:gd name="T22" fmla="*/ 24 w 26"/>
                  <a:gd name="T23" fmla="*/ 2 h 30"/>
                  <a:gd name="T24" fmla="*/ 16 w 26"/>
                  <a:gd name="T25" fmla="*/ 2 h 30"/>
                  <a:gd name="T26" fmla="*/ 14 w 26"/>
                  <a:gd name="T2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30">
                    <a:moveTo>
                      <a:pt x="14" y="0"/>
                    </a:moveTo>
                    <a:lnTo>
                      <a:pt x="10" y="2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4" y="22"/>
                    </a:lnTo>
                    <a:lnTo>
                      <a:pt x="8" y="28"/>
                    </a:lnTo>
                    <a:lnTo>
                      <a:pt x="22" y="30"/>
                    </a:lnTo>
                    <a:lnTo>
                      <a:pt x="22" y="24"/>
                    </a:lnTo>
                    <a:lnTo>
                      <a:pt x="26" y="20"/>
                    </a:lnTo>
                    <a:lnTo>
                      <a:pt x="24" y="10"/>
                    </a:lnTo>
                    <a:lnTo>
                      <a:pt x="26" y="6"/>
                    </a:lnTo>
                    <a:lnTo>
                      <a:pt x="24" y="2"/>
                    </a:lnTo>
                    <a:lnTo>
                      <a:pt x="16" y="2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7" name="Freeform 125"/>
              <p:cNvSpPr>
                <a:spLocks/>
              </p:cNvSpPr>
              <p:nvPr/>
            </p:nvSpPr>
            <p:spPr bwMode="auto">
              <a:xfrm>
                <a:off x="4809725" y="3325529"/>
                <a:ext cx="44653" cy="42528"/>
              </a:xfrm>
              <a:custGeom>
                <a:avLst/>
                <a:gdLst>
                  <a:gd name="T0" fmla="*/ 28 w 42"/>
                  <a:gd name="T1" fmla="*/ 0 h 40"/>
                  <a:gd name="T2" fmla="*/ 22 w 42"/>
                  <a:gd name="T3" fmla="*/ 0 h 40"/>
                  <a:gd name="T4" fmla="*/ 20 w 42"/>
                  <a:gd name="T5" fmla="*/ 6 h 40"/>
                  <a:gd name="T6" fmla="*/ 12 w 42"/>
                  <a:gd name="T7" fmla="*/ 6 h 40"/>
                  <a:gd name="T8" fmla="*/ 0 w 42"/>
                  <a:gd name="T9" fmla="*/ 18 h 40"/>
                  <a:gd name="T10" fmla="*/ 4 w 42"/>
                  <a:gd name="T11" fmla="*/ 28 h 40"/>
                  <a:gd name="T12" fmla="*/ 10 w 42"/>
                  <a:gd name="T13" fmla="*/ 38 h 40"/>
                  <a:gd name="T14" fmla="*/ 18 w 42"/>
                  <a:gd name="T15" fmla="*/ 40 h 40"/>
                  <a:gd name="T16" fmla="*/ 24 w 42"/>
                  <a:gd name="T17" fmla="*/ 32 h 40"/>
                  <a:gd name="T18" fmla="*/ 34 w 42"/>
                  <a:gd name="T19" fmla="*/ 30 h 40"/>
                  <a:gd name="T20" fmla="*/ 36 w 42"/>
                  <a:gd name="T21" fmla="*/ 20 h 40"/>
                  <a:gd name="T22" fmla="*/ 42 w 42"/>
                  <a:gd name="T23" fmla="*/ 16 h 40"/>
                  <a:gd name="T24" fmla="*/ 42 w 42"/>
                  <a:gd name="T25" fmla="*/ 12 h 40"/>
                  <a:gd name="T26" fmla="*/ 28 w 42"/>
                  <a:gd name="T2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" h="40">
                    <a:moveTo>
                      <a:pt x="28" y="0"/>
                    </a:moveTo>
                    <a:lnTo>
                      <a:pt x="22" y="0"/>
                    </a:lnTo>
                    <a:lnTo>
                      <a:pt x="20" y="6"/>
                    </a:lnTo>
                    <a:lnTo>
                      <a:pt x="12" y="6"/>
                    </a:lnTo>
                    <a:lnTo>
                      <a:pt x="0" y="18"/>
                    </a:lnTo>
                    <a:lnTo>
                      <a:pt x="4" y="28"/>
                    </a:lnTo>
                    <a:lnTo>
                      <a:pt x="10" y="38"/>
                    </a:lnTo>
                    <a:lnTo>
                      <a:pt x="18" y="40"/>
                    </a:lnTo>
                    <a:lnTo>
                      <a:pt x="24" y="32"/>
                    </a:lnTo>
                    <a:lnTo>
                      <a:pt x="34" y="30"/>
                    </a:lnTo>
                    <a:lnTo>
                      <a:pt x="36" y="20"/>
                    </a:lnTo>
                    <a:lnTo>
                      <a:pt x="42" y="16"/>
                    </a:lnTo>
                    <a:lnTo>
                      <a:pt x="42" y="1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8" name="Freeform 126"/>
              <p:cNvSpPr>
                <a:spLocks noEditPoints="1"/>
              </p:cNvSpPr>
              <p:nvPr/>
            </p:nvSpPr>
            <p:spPr bwMode="auto">
              <a:xfrm>
                <a:off x="4537551" y="2815201"/>
                <a:ext cx="229647" cy="288122"/>
              </a:xfrm>
              <a:custGeom>
                <a:avLst/>
                <a:gdLst>
                  <a:gd name="T0" fmla="*/ 8 w 216"/>
                  <a:gd name="T1" fmla="*/ 28 h 271"/>
                  <a:gd name="T2" fmla="*/ 8 w 216"/>
                  <a:gd name="T3" fmla="*/ 18 h 271"/>
                  <a:gd name="T4" fmla="*/ 10 w 216"/>
                  <a:gd name="T5" fmla="*/ 8 h 271"/>
                  <a:gd name="T6" fmla="*/ 14 w 216"/>
                  <a:gd name="T7" fmla="*/ 6 h 271"/>
                  <a:gd name="T8" fmla="*/ 20 w 216"/>
                  <a:gd name="T9" fmla="*/ 0 h 271"/>
                  <a:gd name="T10" fmla="*/ 20 w 216"/>
                  <a:gd name="T11" fmla="*/ 8 h 271"/>
                  <a:gd name="T12" fmla="*/ 14 w 216"/>
                  <a:gd name="T13" fmla="*/ 28 h 271"/>
                  <a:gd name="T14" fmla="*/ 28 w 216"/>
                  <a:gd name="T15" fmla="*/ 249 h 271"/>
                  <a:gd name="T16" fmla="*/ 40 w 216"/>
                  <a:gd name="T17" fmla="*/ 257 h 271"/>
                  <a:gd name="T18" fmla="*/ 128 w 216"/>
                  <a:gd name="T19" fmla="*/ 267 h 271"/>
                  <a:gd name="T20" fmla="*/ 172 w 216"/>
                  <a:gd name="T21" fmla="*/ 271 h 271"/>
                  <a:gd name="T22" fmla="*/ 188 w 216"/>
                  <a:gd name="T23" fmla="*/ 247 h 271"/>
                  <a:gd name="T24" fmla="*/ 180 w 216"/>
                  <a:gd name="T25" fmla="*/ 235 h 271"/>
                  <a:gd name="T26" fmla="*/ 214 w 216"/>
                  <a:gd name="T27" fmla="*/ 171 h 271"/>
                  <a:gd name="T28" fmla="*/ 212 w 216"/>
                  <a:gd name="T29" fmla="*/ 159 h 271"/>
                  <a:gd name="T30" fmla="*/ 216 w 216"/>
                  <a:gd name="T31" fmla="*/ 141 h 271"/>
                  <a:gd name="T32" fmla="*/ 206 w 216"/>
                  <a:gd name="T33" fmla="*/ 131 h 271"/>
                  <a:gd name="T34" fmla="*/ 190 w 216"/>
                  <a:gd name="T35" fmla="*/ 135 h 271"/>
                  <a:gd name="T36" fmla="*/ 182 w 216"/>
                  <a:gd name="T37" fmla="*/ 135 h 271"/>
                  <a:gd name="T38" fmla="*/ 182 w 216"/>
                  <a:gd name="T39" fmla="*/ 111 h 271"/>
                  <a:gd name="T40" fmla="*/ 174 w 216"/>
                  <a:gd name="T41" fmla="*/ 101 h 271"/>
                  <a:gd name="T42" fmla="*/ 174 w 216"/>
                  <a:gd name="T43" fmla="*/ 62 h 271"/>
                  <a:gd name="T44" fmla="*/ 156 w 216"/>
                  <a:gd name="T45" fmla="*/ 56 h 271"/>
                  <a:gd name="T46" fmla="*/ 148 w 216"/>
                  <a:gd name="T47" fmla="*/ 54 h 271"/>
                  <a:gd name="T48" fmla="*/ 138 w 216"/>
                  <a:gd name="T49" fmla="*/ 64 h 271"/>
                  <a:gd name="T50" fmla="*/ 102 w 216"/>
                  <a:gd name="T51" fmla="*/ 74 h 271"/>
                  <a:gd name="T52" fmla="*/ 92 w 216"/>
                  <a:gd name="T53" fmla="*/ 58 h 271"/>
                  <a:gd name="T54" fmla="*/ 86 w 216"/>
                  <a:gd name="T55" fmla="*/ 30 h 271"/>
                  <a:gd name="T56" fmla="*/ 20 w 216"/>
                  <a:gd name="T57" fmla="*/ 32 h 271"/>
                  <a:gd name="T58" fmla="*/ 12 w 216"/>
                  <a:gd name="T59" fmla="*/ 38 h 271"/>
                  <a:gd name="T60" fmla="*/ 22 w 216"/>
                  <a:gd name="T61" fmla="*/ 62 h 271"/>
                  <a:gd name="T62" fmla="*/ 30 w 216"/>
                  <a:gd name="T63" fmla="*/ 89 h 271"/>
                  <a:gd name="T64" fmla="*/ 24 w 216"/>
                  <a:gd name="T65" fmla="*/ 97 h 271"/>
                  <a:gd name="T66" fmla="*/ 36 w 216"/>
                  <a:gd name="T67" fmla="*/ 129 h 271"/>
                  <a:gd name="T68" fmla="*/ 34 w 216"/>
                  <a:gd name="T69" fmla="*/ 157 h 271"/>
                  <a:gd name="T70" fmla="*/ 20 w 216"/>
                  <a:gd name="T71" fmla="*/ 173 h 271"/>
                  <a:gd name="T72" fmla="*/ 16 w 216"/>
                  <a:gd name="T73" fmla="*/ 187 h 271"/>
                  <a:gd name="T74" fmla="*/ 12 w 216"/>
                  <a:gd name="T75" fmla="*/ 203 h 271"/>
                  <a:gd name="T76" fmla="*/ 6 w 216"/>
                  <a:gd name="T77" fmla="*/ 223 h 271"/>
                  <a:gd name="T78" fmla="*/ 2 w 216"/>
                  <a:gd name="T79" fmla="*/ 235 h 271"/>
                  <a:gd name="T80" fmla="*/ 2 w 216"/>
                  <a:gd name="T81" fmla="*/ 255 h 271"/>
                  <a:gd name="T82" fmla="*/ 24 w 216"/>
                  <a:gd name="T83" fmla="*/ 249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16" h="271">
                    <a:moveTo>
                      <a:pt x="14" y="28"/>
                    </a:moveTo>
                    <a:lnTo>
                      <a:pt x="8" y="28"/>
                    </a:lnTo>
                    <a:lnTo>
                      <a:pt x="8" y="24"/>
                    </a:lnTo>
                    <a:lnTo>
                      <a:pt x="8" y="18"/>
                    </a:lnTo>
                    <a:lnTo>
                      <a:pt x="4" y="10"/>
                    </a:lnTo>
                    <a:lnTo>
                      <a:pt x="10" y="8"/>
                    </a:lnTo>
                    <a:lnTo>
                      <a:pt x="14" y="8"/>
                    </a:lnTo>
                    <a:lnTo>
                      <a:pt x="14" y="6"/>
                    </a:lnTo>
                    <a:lnTo>
                      <a:pt x="16" y="4"/>
                    </a:lnTo>
                    <a:lnTo>
                      <a:pt x="20" y="0"/>
                    </a:lnTo>
                    <a:lnTo>
                      <a:pt x="26" y="4"/>
                    </a:lnTo>
                    <a:lnTo>
                      <a:pt x="20" y="8"/>
                    </a:lnTo>
                    <a:lnTo>
                      <a:pt x="14" y="14"/>
                    </a:lnTo>
                    <a:lnTo>
                      <a:pt x="14" y="28"/>
                    </a:lnTo>
                    <a:close/>
                    <a:moveTo>
                      <a:pt x="24" y="249"/>
                    </a:moveTo>
                    <a:lnTo>
                      <a:pt x="28" y="249"/>
                    </a:lnTo>
                    <a:lnTo>
                      <a:pt x="38" y="257"/>
                    </a:lnTo>
                    <a:lnTo>
                      <a:pt x="40" y="257"/>
                    </a:lnTo>
                    <a:lnTo>
                      <a:pt x="114" y="257"/>
                    </a:lnTo>
                    <a:lnTo>
                      <a:pt x="128" y="267"/>
                    </a:lnTo>
                    <a:lnTo>
                      <a:pt x="158" y="267"/>
                    </a:lnTo>
                    <a:lnTo>
                      <a:pt x="172" y="271"/>
                    </a:lnTo>
                    <a:lnTo>
                      <a:pt x="200" y="265"/>
                    </a:lnTo>
                    <a:lnTo>
                      <a:pt x="188" y="247"/>
                    </a:lnTo>
                    <a:lnTo>
                      <a:pt x="184" y="241"/>
                    </a:lnTo>
                    <a:lnTo>
                      <a:pt x="180" y="235"/>
                    </a:lnTo>
                    <a:lnTo>
                      <a:pt x="180" y="171"/>
                    </a:lnTo>
                    <a:lnTo>
                      <a:pt x="214" y="171"/>
                    </a:lnTo>
                    <a:lnTo>
                      <a:pt x="210" y="165"/>
                    </a:lnTo>
                    <a:lnTo>
                      <a:pt x="212" y="159"/>
                    </a:lnTo>
                    <a:lnTo>
                      <a:pt x="212" y="151"/>
                    </a:lnTo>
                    <a:lnTo>
                      <a:pt x="216" y="141"/>
                    </a:lnTo>
                    <a:lnTo>
                      <a:pt x="216" y="131"/>
                    </a:lnTo>
                    <a:lnTo>
                      <a:pt x="206" y="131"/>
                    </a:lnTo>
                    <a:lnTo>
                      <a:pt x="196" y="135"/>
                    </a:lnTo>
                    <a:lnTo>
                      <a:pt x="190" y="135"/>
                    </a:lnTo>
                    <a:lnTo>
                      <a:pt x="186" y="135"/>
                    </a:lnTo>
                    <a:lnTo>
                      <a:pt x="182" y="135"/>
                    </a:lnTo>
                    <a:lnTo>
                      <a:pt x="184" y="125"/>
                    </a:lnTo>
                    <a:lnTo>
                      <a:pt x="182" y="111"/>
                    </a:lnTo>
                    <a:lnTo>
                      <a:pt x="178" y="107"/>
                    </a:lnTo>
                    <a:lnTo>
                      <a:pt x="174" y="101"/>
                    </a:lnTo>
                    <a:lnTo>
                      <a:pt x="178" y="77"/>
                    </a:lnTo>
                    <a:lnTo>
                      <a:pt x="174" y="62"/>
                    </a:lnTo>
                    <a:lnTo>
                      <a:pt x="176" y="56"/>
                    </a:lnTo>
                    <a:lnTo>
                      <a:pt x="156" y="56"/>
                    </a:lnTo>
                    <a:lnTo>
                      <a:pt x="154" y="50"/>
                    </a:lnTo>
                    <a:lnTo>
                      <a:pt x="148" y="54"/>
                    </a:lnTo>
                    <a:lnTo>
                      <a:pt x="136" y="54"/>
                    </a:lnTo>
                    <a:lnTo>
                      <a:pt x="138" y="64"/>
                    </a:lnTo>
                    <a:lnTo>
                      <a:pt x="134" y="74"/>
                    </a:lnTo>
                    <a:lnTo>
                      <a:pt x="102" y="74"/>
                    </a:lnTo>
                    <a:lnTo>
                      <a:pt x="98" y="64"/>
                    </a:lnTo>
                    <a:lnTo>
                      <a:pt x="92" y="58"/>
                    </a:lnTo>
                    <a:lnTo>
                      <a:pt x="88" y="44"/>
                    </a:lnTo>
                    <a:lnTo>
                      <a:pt x="86" y="30"/>
                    </a:lnTo>
                    <a:lnTo>
                      <a:pt x="24" y="30"/>
                    </a:lnTo>
                    <a:lnTo>
                      <a:pt x="20" y="32"/>
                    </a:lnTo>
                    <a:lnTo>
                      <a:pt x="16" y="32"/>
                    </a:lnTo>
                    <a:lnTo>
                      <a:pt x="12" y="38"/>
                    </a:lnTo>
                    <a:lnTo>
                      <a:pt x="18" y="52"/>
                    </a:lnTo>
                    <a:lnTo>
                      <a:pt x="22" y="62"/>
                    </a:lnTo>
                    <a:lnTo>
                      <a:pt x="30" y="83"/>
                    </a:lnTo>
                    <a:lnTo>
                      <a:pt x="30" y="89"/>
                    </a:lnTo>
                    <a:lnTo>
                      <a:pt x="24" y="93"/>
                    </a:lnTo>
                    <a:lnTo>
                      <a:pt x="24" y="97"/>
                    </a:lnTo>
                    <a:lnTo>
                      <a:pt x="28" y="111"/>
                    </a:lnTo>
                    <a:lnTo>
                      <a:pt x="36" y="129"/>
                    </a:lnTo>
                    <a:lnTo>
                      <a:pt x="38" y="139"/>
                    </a:lnTo>
                    <a:lnTo>
                      <a:pt x="34" y="157"/>
                    </a:lnTo>
                    <a:lnTo>
                      <a:pt x="28" y="163"/>
                    </a:lnTo>
                    <a:lnTo>
                      <a:pt x="20" y="173"/>
                    </a:lnTo>
                    <a:lnTo>
                      <a:pt x="16" y="181"/>
                    </a:lnTo>
                    <a:lnTo>
                      <a:pt x="16" y="187"/>
                    </a:lnTo>
                    <a:lnTo>
                      <a:pt x="12" y="191"/>
                    </a:lnTo>
                    <a:lnTo>
                      <a:pt x="12" y="203"/>
                    </a:lnTo>
                    <a:lnTo>
                      <a:pt x="8" y="209"/>
                    </a:lnTo>
                    <a:lnTo>
                      <a:pt x="6" y="223"/>
                    </a:lnTo>
                    <a:lnTo>
                      <a:pt x="2" y="227"/>
                    </a:lnTo>
                    <a:lnTo>
                      <a:pt x="2" y="235"/>
                    </a:lnTo>
                    <a:lnTo>
                      <a:pt x="0" y="241"/>
                    </a:lnTo>
                    <a:lnTo>
                      <a:pt x="2" y="255"/>
                    </a:lnTo>
                    <a:lnTo>
                      <a:pt x="16" y="255"/>
                    </a:lnTo>
                    <a:lnTo>
                      <a:pt x="24" y="249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79" name="Freeform 127"/>
              <p:cNvSpPr>
                <a:spLocks/>
              </p:cNvSpPr>
              <p:nvPr/>
            </p:nvSpPr>
            <p:spPr bwMode="auto">
              <a:xfrm>
                <a:off x="4784209" y="3052291"/>
                <a:ext cx="142467" cy="145656"/>
              </a:xfrm>
              <a:custGeom>
                <a:avLst/>
                <a:gdLst>
                  <a:gd name="T0" fmla="*/ 78 w 134"/>
                  <a:gd name="T1" fmla="*/ 0 h 137"/>
                  <a:gd name="T2" fmla="*/ 66 w 134"/>
                  <a:gd name="T3" fmla="*/ 6 h 137"/>
                  <a:gd name="T4" fmla="*/ 66 w 134"/>
                  <a:gd name="T5" fmla="*/ 14 h 137"/>
                  <a:gd name="T6" fmla="*/ 62 w 134"/>
                  <a:gd name="T7" fmla="*/ 20 h 137"/>
                  <a:gd name="T8" fmla="*/ 46 w 134"/>
                  <a:gd name="T9" fmla="*/ 28 h 137"/>
                  <a:gd name="T10" fmla="*/ 36 w 134"/>
                  <a:gd name="T11" fmla="*/ 44 h 137"/>
                  <a:gd name="T12" fmla="*/ 26 w 134"/>
                  <a:gd name="T13" fmla="*/ 48 h 137"/>
                  <a:gd name="T14" fmla="*/ 18 w 134"/>
                  <a:gd name="T15" fmla="*/ 46 h 137"/>
                  <a:gd name="T16" fmla="*/ 0 w 134"/>
                  <a:gd name="T17" fmla="*/ 44 h 137"/>
                  <a:gd name="T18" fmla="*/ 4 w 134"/>
                  <a:gd name="T19" fmla="*/ 50 h 137"/>
                  <a:gd name="T20" fmla="*/ 12 w 134"/>
                  <a:gd name="T21" fmla="*/ 56 h 137"/>
                  <a:gd name="T22" fmla="*/ 16 w 134"/>
                  <a:gd name="T23" fmla="*/ 76 h 137"/>
                  <a:gd name="T24" fmla="*/ 34 w 134"/>
                  <a:gd name="T25" fmla="*/ 86 h 137"/>
                  <a:gd name="T26" fmla="*/ 36 w 134"/>
                  <a:gd name="T27" fmla="*/ 94 h 137"/>
                  <a:gd name="T28" fmla="*/ 42 w 134"/>
                  <a:gd name="T29" fmla="*/ 96 h 137"/>
                  <a:gd name="T30" fmla="*/ 42 w 134"/>
                  <a:gd name="T31" fmla="*/ 106 h 137"/>
                  <a:gd name="T32" fmla="*/ 48 w 134"/>
                  <a:gd name="T33" fmla="*/ 117 h 137"/>
                  <a:gd name="T34" fmla="*/ 62 w 134"/>
                  <a:gd name="T35" fmla="*/ 117 h 137"/>
                  <a:gd name="T36" fmla="*/ 70 w 134"/>
                  <a:gd name="T37" fmla="*/ 127 h 137"/>
                  <a:gd name="T38" fmla="*/ 80 w 134"/>
                  <a:gd name="T39" fmla="*/ 129 h 137"/>
                  <a:gd name="T40" fmla="*/ 88 w 134"/>
                  <a:gd name="T41" fmla="*/ 131 h 137"/>
                  <a:gd name="T42" fmla="*/ 96 w 134"/>
                  <a:gd name="T43" fmla="*/ 131 h 137"/>
                  <a:gd name="T44" fmla="*/ 104 w 134"/>
                  <a:gd name="T45" fmla="*/ 137 h 137"/>
                  <a:gd name="T46" fmla="*/ 122 w 134"/>
                  <a:gd name="T47" fmla="*/ 110 h 137"/>
                  <a:gd name="T48" fmla="*/ 124 w 134"/>
                  <a:gd name="T49" fmla="*/ 100 h 137"/>
                  <a:gd name="T50" fmla="*/ 132 w 134"/>
                  <a:gd name="T51" fmla="*/ 84 h 137"/>
                  <a:gd name="T52" fmla="*/ 128 w 134"/>
                  <a:gd name="T53" fmla="*/ 76 h 137"/>
                  <a:gd name="T54" fmla="*/ 126 w 134"/>
                  <a:gd name="T55" fmla="*/ 68 h 137"/>
                  <a:gd name="T56" fmla="*/ 134 w 134"/>
                  <a:gd name="T57" fmla="*/ 58 h 137"/>
                  <a:gd name="T58" fmla="*/ 132 w 134"/>
                  <a:gd name="T59" fmla="*/ 48 h 137"/>
                  <a:gd name="T60" fmla="*/ 134 w 134"/>
                  <a:gd name="T61" fmla="*/ 44 h 137"/>
                  <a:gd name="T62" fmla="*/ 130 w 134"/>
                  <a:gd name="T63" fmla="*/ 26 h 137"/>
                  <a:gd name="T64" fmla="*/ 126 w 134"/>
                  <a:gd name="T65" fmla="*/ 24 h 137"/>
                  <a:gd name="T66" fmla="*/ 124 w 134"/>
                  <a:gd name="T67" fmla="*/ 22 h 137"/>
                  <a:gd name="T68" fmla="*/ 118 w 134"/>
                  <a:gd name="T69" fmla="*/ 20 h 137"/>
                  <a:gd name="T70" fmla="*/ 104 w 134"/>
                  <a:gd name="T71" fmla="*/ 6 h 137"/>
                  <a:gd name="T72" fmla="*/ 94 w 134"/>
                  <a:gd name="T73" fmla="*/ 8 h 137"/>
                  <a:gd name="T74" fmla="*/ 90 w 134"/>
                  <a:gd name="T75" fmla="*/ 6 h 137"/>
                  <a:gd name="T76" fmla="*/ 92 w 134"/>
                  <a:gd name="T77" fmla="*/ 0 h 137"/>
                  <a:gd name="T78" fmla="*/ 86 w 134"/>
                  <a:gd name="T79" fmla="*/ 0 h 137"/>
                  <a:gd name="T80" fmla="*/ 78 w 134"/>
                  <a:gd name="T81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34" h="137">
                    <a:moveTo>
                      <a:pt x="78" y="0"/>
                    </a:moveTo>
                    <a:lnTo>
                      <a:pt x="66" y="6"/>
                    </a:lnTo>
                    <a:lnTo>
                      <a:pt x="66" y="14"/>
                    </a:lnTo>
                    <a:lnTo>
                      <a:pt x="62" y="20"/>
                    </a:lnTo>
                    <a:lnTo>
                      <a:pt x="46" y="28"/>
                    </a:lnTo>
                    <a:lnTo>
                      <a:pt x="36" y="44"/>
                    </a:lnTo>
                    <a:lnTo>
                      <a:pt x="26" y="48"/>
                    </a:lnTo>
                    <a:lnTo>
                      <a:pt x="18" y="46"/>
                    </a:lnTo>
                    <a:lnTo>
                      <a:pt x="0" y="44"/>
                    </a:lnTo>
                    <a:lnTo>
                      <a:pt x="4" y="50"/>
                    </a:lnTo>
                    <a:lnTo>
                      <a:pt x="12" y="56"/>
                    </a:lnTo>
                    <a:lnTo>
                      <a:pt x="16" y="76"/>
                    </a:lnTo>
                    <a:lnTo>
                      <a:pt x="34" y="86"/>
                    </a:lnTo>
                    <a:lnTo>
                      <a:pt x="36" y="94"/>
                    </a:lnTo>
                    <a:lnTo>
                      <a:pt x="42" y="96"/>
                    </a:lnTo>
                    <a:lnTo>
                      <a:pt x="42" y="106"/>
                    </a:lnTo>
                    <a:lnTo>
                      <a:pt x="48" y="117"/>
                    </a:lnTo>
                    <a:lnTo>
                      <a:pt x="62" y="117"/>
                    </a:lnTo>
                    <a:lnTo>
                      <a:pt x="70" y="127"/>
                    </a:lnTo>
                    <a:lnTo>
                      <a:pt x="80" y="129"/>
                    </a:lnTo>
                    <a:lnTo>
                      <a:pt x="88" y="131"/>
                    </a:lnTo>
                    <a:lnTo>
                      <a:pt x="96" y="131"/>
                    </a:lnTo>
                    <a:lnTo>
                      <a:pt x="104" y="137"/>
                    </a:lnTo>
                    <a:lnTo>
                      <a:pt x="122" y="110"/>
                    </a:lnTo>
                    <a:lnTo>
                      <a:pt x="124" y="100"/>
                    </a:lnTo>
                    <a:lnTo>
                      <a:pt x="132" y="84"/>
                    </a:lnTo>
                    <a:lnTo>
                      <a:pt x="128" y="76"/>
                    </a:lnTo>
                    <a:lnTo>
                      <a:pt x="126" y="68"/>
                    </a:lnTo>
                    <a:lnTo>
                      <a:pt x="134" y="58"/>
                    </a:lnTo>
                    <a:lnTo>
                      <a:pt x="132" y="48"/>
                    </a:lnTo>
                    <a:lnTo>
                      <a:pt x="134" y="44"/>
                    </a:lnTo>
                    <a:lnTo>
                      <a:pt x="130" y="26"/>
                    </a:lnTo>
                    <a:lnTo>
                      <a:pt x="126" y="24"/>
                    </a:lnTo>
                    <a:lnTo>
                      <a:pt x="124" y="22"/>
                    </a:lnTo>
                    <a:lnTo>
                      <a:pt x="118" y="20"/>
                    </a:lnTo>
                    <a:lnTo>
                      <a:pt x="104" y="6"/>
                    </a:lnTo>
                    <a:lnTo>
                      <a:pt x="94" y="8"/>
                    </a:lnTo>
                    <a:lnTo>
                      <a:pt x="90" y="6"/>
                    </a:lnTo>
                    <a:lnTo>
                      <a:pt x="92" y="0"/>
                    </a:lnTo>
                    <a:lnTo>
                      <a:pt x="86" y="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0" name="Freeform 128"/>
              <p:cNvSpPr>
                <a:spLocks/>
              </p:cNvSpPr>
              <p:nvPr/>
            </p:nvSpPr>
            <p:spPr bwMode="auto">
              <a:xfrm>
                <a:off x="4879895" y="2943846"/>
                <a:ext cx="192436" cy="345534"/>
              </a:xfrm>
              <a:custGeom>
                <a:avLst/>
                <a:gdLst>
                  <a:gd name="T0" fmla="*/ 179 w 181"/>
                  <a:gd name="T1" fmla="*/ 60 h 325"/>
                  <a:gd name="T2" fmla="*/ 179 w 181"/>
                  <a:gd name="T3" fmla="*/ 46 h 325"/>
                  <a:gd name="T4" fmla="*/ 179 w 181"/>
                  <a:gd name="T5" fmla="*/ 34 h 325"/>
                  <a:gd name="T6" fmla="*/ 179 w 181"/>
                  <a:gd name="T7" fmla="*/ 8 h 325"/>
                  <a:gd name="T8" fmla="*/ 173 w 181"/>
                  <a:gd name="T9" fmla="*/ 2 h 325"/>
                  <a:gd name="T10" fmla="*/ 167 w 181"/>
                  <a:gd name="T11" fmla="*/ 10 h 325"/>
                  <a:gd name="T12" fmla="*/ 157 w 181"/>
                  <a:gd name="T13" fmla="*/ 12 h 325"/>
                  <a:gd name="T14" fmla="*/ 145 w 181"/>
                  <a:gd name="T15" fmla="*/ 16 h 325"/>
                  <a:gd name="T16" fmla="*/ 137 w 181"/>
                  <a:gd name="T17" fmla="*/ 16 h 325"/>
                  <a:gd name="T18" fmla="*/ 127 w 181"/>
                  <a:gd name="T19" fmla="*/ 22 h 325"/>
                  <a:gd name="T20" fmla="*/ 117 w 181"/>
                  <a:gd name="T21" fmla="*/ 20 h 325"/>
                  <a:gd name="T22" fmla="*/ 107 w 181"/>
                  <a:gd name="T23" fmla="*/ 24 h 325"/>
                  <a:gd name="T24" fmla="*/ 94 w 181"/>
                  <a:gd name="T25" fmla="*/ 16 h 325"/>
                  <a:gd name="T26" fmla="*/ 80 w 181"/>
                  <a:gd name="T27" fmla="*/ 20 h 325"/>
                  <a:gd name="T28" fmla="*/ 78 w 181"/>
                  <a:gd name="T29" fmla="*/ 36 h 325"/>
                  <a:gd name="T30" fmla="*/ 80 w 181"/>
                  <a:gd name="T31" fmla="*/ 60 h 325"/>
                  <a:gd name="T32" fmla="*/ 84 w 181"/>
                  <a:gd name="T33" fmla="*/ 70 h 325"/>
                  <a:gd name="T34" fmla="*/ 94 w 181"/>
                  <a:gd name="T35" fmla="*/ 112 h 325"/>
                  <a:gd name="T36" fmla="*/ 84 w 181"/>
                  <a:gd name="T37" fmla="*/ 120 h 325"/>
                  <a:gd name="T38" fmla="*/ 80 w 181"/>
                  <a:gd name="T39" fmla="*/ 128 h 325"/>
                  <a:gd name="T40" fmla="*/ 74 w 181"/>
                  <a:gd name="T41" fmla="*/ 118 h 325"/>
                  <a:gd name="T42" fmla="*/ 74 w 181"/>
                  <a:gd name="T43" fmla="*/ 94 h 325"/>
                  <a:gd name="T44" fmla="*/ 72 w 181"/>
                  <a:gd name="T45" fmla="*/ 78 h 325"/>
                  <a:gd name="T46" fmla="*/ 54 w 181"/>
                  <a:gd name="T47" fmla="*/ 74 h 325"/>
                  <a:gd name="T48" fmla="*/ 0 w 181"/>
                  <a:gd name="T49" fmla="*/ 92 h 325"/>
                  <a:gd name="T50" fmla="*/ 0 w 181"/>
                  <a:gd name="T51" fmla="*/ 108 h 325"/>
                  <a:gd name="T52" fmla="*/ 14 w 181"/>
                  <a:gd name="T53" fmla="*/ 108 h 325"/>
                  <a:gd name="T54" fmla="*/ 34 w 181"/>
                  <a:gd name="T55" fmla="*/ 124 h 325"/>
                  <a:gd name="T56" fmla="*/ 40 w 181"/>
                  <a:gd name="T57" fmla="*/ 128 h 325"/>
                  <a:gd name="T58" fmla="*/ 42 w 181"/>
                  <a:gd name="T59" fmla="*/ 150 h 325"/>
                  <a:gd name="T60" fmla="*/ 36 w 181"/>
                  <a:gd name="T61" fmla="*/ 170 h 325"/>
                  <a:gd name="T62" fmla="*/ 42 w 181"/>
                  <a:gd name="T63" fmla="*/ 186 h 325"/>
                  <a:gd name="T64" fmla="*/ 32 w 181"/>
                  <a:gd name="T65" fmla="*/ 212 h 325"/>
                  <a:gd name="T66" fmla="*/ 18 w 181"/>
                  <a:gd name="T67" fmla="*/ 259 h 325"/>
                  <a:gd name="T68" fmla="*/ 22 w 181"/>
                  <a:gd name="T69" fmla="*/ 305 h 325"/>
                  <a:gd name="T70" fmla="*/ 22 w 181"/>
                  <a:gd name="T71" fmla="*/ 313 h 325"/>
                  <a:gd name="T72" fmla="*/ 26 w 181"/>
                  <a:gd name="T73" fmla="*/ 325 h 325"/>
                  <a:gd name="T74" fmla="*/ 36 w 181"/>
                  <a:gd name="T75" fmla="*/ 323 h 325"/>
                  <a:gd name="T76" fmla="*/ 36 w 181"/>
                  <a:gd name="T77" fmla="*/ 309 h 325"/>
                  <a:gd name="T78" fmla="*/ 32 w 181"/>
                  <a:gd name="T79" fmla="*/ 305 h 325"/>
                  <a:gd name="T80" fmla="*/ 50 w 181"/>
                  <a:gd name="T81" fmla="*/ 291 h 325"/>
                  <a:gd name="T82" fmla="*/ 76 w 181"/>
                  <a:gd name="T83" fmla="*/ 279 h 325"/>
                  <a:gd name="T84" fmla="*/ 84 w 181"/>
                  <a:gd name="T85" fmla="*/ 265 h 325"/>
                  <a:gd name="T86" fmla="*/ 84 w 181"/>
                  <a:gd name="T87" fmla="*/ 253 h 325"/>
                  <a:gd name="T88" fmla="*/ 82 w 181"/>
                  <a:gd name="T89" fmla="*/ 233 h 325"/>
                  <a:gd name="T90" fmla="*/ 76 w 181"/>
                  <a:gd name="T91" fmla="*/ 208 h 325"/>
                  <a:gd name="T92" fmla="*/ 72 w 181"/>
                  <a:gd name="T93" fmla="*/ 192 h 325"/>
                  <a:gd name="T94" fmla="*/ 72 w 181"/>
                  <a:gd name="T95" fmla="*/ 184 h 325"/>
                  <a:gd name="T96" fmla="*/ 90 w 181"/>
                  <a:gd name="T97" fmla="*/ 172 h 325"/>
                  <a:gd name="T98" fmla="*/ 107 w 181"/>
                  <a:gd name="T99" fmla="*/ 154 h 325"/>
                  <a:gd name="T100" fmla="*/ 131 w 181"/>
                  <a:gd name="T101" fmla="*/ 136 h 325"/>
                  <a:gd name="T102" fmla="*/ 151 w 181"/>
                  <a:gd name="T103" fmla="*/ 130 h 325"/>
                  <a:gd name="T104" fmla="*/ 165 w 181"/>
                  <a:gd name="T105" fmla="*/ 114 h 325"/>
                  <a:gd name="T106" fmla="*/ 181 w 181"/>
                  <a:gd name="T107" fmla="*/ 90 h 325"/>
                  <a:gd name="T108" fmla="*/ 179 w 181"/>
                  <a:gd name="T109" fmla="*/ 7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81" h="325">
                    <a:moveTo>
                      <a:pt x="179" y="74"/>
                    </a:moveTo>
                    <a:lnTo>
                      <a:pt x="179" y="60"/>
                    </a:lnTo>
                    <a:lnTo>
                      <a:pt x="177" y="50"/>
                    </a:lnTo>
                    <a:lnTo>
                      <a:pt x="179" y="46"/>
                    </a:lnTo>
                    <a:lnTo>
                      <a:pt x="177" y="42"/>
                    </a:lnTo>
                    <a:lnTo>
                      <a:pt x="179" y="34"/>
                    </a:lnTo>
                    <a:lnTo>
                      <a:pt x="177" y="20"/>
                    </a:lnTo>
                    <a:lnTo>
                      <a:pt x="179" y="8"/>
                    </a:lnTo>
                    <a:lnTo>
                      <a:pt x="179" y="0"/>
                    </a:lnTo>
                    <a:lnTo>
                      <a:pt x="173" y="2"/>
                    </a:lnTo>
                    <a:lnTo>
                      <a:pt x="169" y="4"/>
                    </a:lnTo>
                    <a:lnTo>
                      <a:pt x="167" y="10"/>
                    </a:lnTo>
                    <a:lnTo>
                      <a:pt x="163" y="10"/>
                    </a:lnTo>
                    <a:lnTo>
                      <a:pt x="157" y="12"/>
                    </a:lnTo>
                    <a:lnTo>
                      <a:pt x="151" y="12"/>
                    </a:lnTo>
                    <a:lnTo>
                      <a:pt x="145" y="16"/>
                    </a:lnTo>
                    <a:lnTo>
                      <a:pt x="141" y="16"/>
                    </a:lnTo>
                    <a:lnTo>
                      <a:pt x="137" y="16"/>
                    </a:lnTo>
                    <a:lnTo>
                      <a:pt x="133" y="20"/>
                    </a:lnTo>
                    <a:lnTo>
                      <a:pt x="127" y="22"/>
                    </a:lnTo>
                    <a:lnTo>
                      <a:pt x="123" y="20"/>
                    </a:lnTo>
                    <a:lnTo>
                      <a:pt x="117" y="20"/>
                    </a:lnTo>
                    <a:lnTo>
                      <a:pt x="113" y="24"/>
                    </a:lnTo>
                    <a:lnTo>
                      <a:pt x="107" y="24"/>
                    </a:lnTo>
                    <a:lnTo>
                      <a:pt x="101" y="16"/>
                    </a:lnTo>
                    <a:lnTo>
                      <a:pt x="94" y="16"/>
                    </a:lnTo>
                    <a:lnTo>
                      <a:pt x="90" y="20"/>
                    </a:lnTo>
                    <a:lnTo>
                      <a:pt x="80" y="20"/>
                    </a:lnTo>
                    <a:lnTo>
                      <a:pt x="82" y="28"/>
                    </a:lnTo>
                    <a:lnTo>
                      <a:pt x="78" y="36"/>
                    </a:lnTo>
                    <a:lnTo>
                      <a:pt x="78" y="50"/>
                    </a:lnTo>
                    <a:lnTo>
                      <a:pt x="80" y="60"/>
                    </a:lnTo>
                    <a:lnTo>
                      <a:pt x="84" y="64"/>
                    </a:lnTo>
                    <a:lnTo>
                      <a:pt x="84" y="70"/>
                    </a:lnTo>
                    <a:lnTo>
                      <a:pt x="96" y="86"/>
                    </a:lnTo>
                    <a:lnTo>
                      <a:pt x="94" y="112"/>
                    </a:lnTo>
                    <a:lnTo>
                      <a:pt x="86" y="114"/>
                    </a:lnTo>
                    <a:lnTo>
                      <a:pt x="84" y="120"/>
                    </a:lnTo>
                    <a:lnTo>
                      <a:pt x="84" y="128"/>
                    </a:lnTo>
                    <a:lnTo>
                      <a:pt x="80" y="128"/>
                    </a:lnTo>
                    <a:lnTo>
                      <a:pt x="80" y="122"/>
                    </a:lnTo>
                    <a:lnTo>
                      <a:pt x="74" y="118"/>
                    </a:lnTo>
                    <a:lnTo>
                      <a:pt x="68" y="106"/>
                    </a:lnTo>
                    <a:lnTo>
                      <a:pt x="74" y="94"/>
                    </a:lnTo>
                    <a:lnTo>
                      <a:pt x="76" y="88"/>
                    </a:lnTo>
                    <a:lnTo>
                      <a:pt x="72" y="78"/>
                    </a:lnTo>
                    <a:lnTo>
                      <a:pt x="58" y="80"/>
                    </a:lnTo>
                    <a:lnTo>
                      <a:pt x="54" y="74"/>
                    </a:lnTo>
                    <a:lnTo>
                      <a:pt x="48" y="72"/>
                    </a:lnTo>
                    <a:lnTo>
                      <a:pt x="0" y="92"/>
                    </a:lnTo>
                    <a:lnTo>
                      <a:pt x="2" y="102"/>
                    </a:lnTo>
                    <a:lnTo>
                      <a:pt x="0" y="108"/>
                    </a:lnTo>
                    <a:lnTo>
                      <a:pt x="4" y="110"/>
                    </a:lnTo>
                    <a:lnTo>
                      <a:pt x="14" y="108"/>
                    </a:lnTo>
                    <a:lnTo>
                      <a:pt x="28" y="122"/>
                    </a:lnTo>
                    <a:lnTo>
                      <a:pt x="34" y="124"/>
                    </a:lnTo>
                    <a:lnTo>
                      <a:pt x="36" y="126"/>
                    </a:lnTo>
                    <a:lnTo>
                      <a:pt x="40" y="128"/>
                    </a:lnTo>
                    <a:lnTo>
                      <a:pt x="44" y="146"/>
                    </a:lnTo>
                    <a:lnTo>
                      <a:pt x="42" y="150"/>
                    </a:lnTo>
                    <a:lnTo>
                      <a:pt x="44" y="160"/>
                    </a:lnTo>
                    <a:lnTo>
                      <a:pt x="36" y="170"/>
                    </a:lnTo>
                    <a:lnTo>
                      <a:pt x="38" y="178"/>
                    </a:lnTo>
                    <a:lnTo>
                      <a:pt x="42" y="186"/>
                    </a:lnTo>
                    <a:lnTo>
                      <a:pt x="34" y="202"/>
                    </a:lnTo>
                    <a:lnTo>
                      <a:pt x="32" y="212"/>
                    </a:lnTo>
                    <a:lnTo>
                      <a:pt x="14" y="239"/>
                    </a:lnTo>
                    <a:lnTo>
                      <a:pt x="18" y="259"/>
                    </a:lnTo>
                    <a:lnTo>
                      <a:pt x="22" y="275"/>
                    </a:lnTo>
                    <a:lnTo>
                      <a:pt x="22" y="305"/>
                    </a:lnTo>
                    <a:lnTo>
                      <a:pt x="24" y="309"/>
                    </a:lnTo>
                    <a:lnTo>
                      <a:pt x="22" y="313"/>
                    </a:lnTo>
                    <a:lnTo>
                      <a:pt x="24" y="323"/>
                    </a:lnTo>
                    <a:lnTo>
                      <a:pt x="26" y="325"/>
                    </a:lnTo>
                    <a:lnTo>
                      <a:pt x="28" y="323"/>
                    </a:lnTo>
                    <a:lnTo>
                      <a:pt x="36" y="323"/>
                    </a:lnTo>
                    <a:lnTo>
                      <a:pt x="38" y="311"/>
                    </a:lnTo>
                    <a:lnTo>
                      <a:pt x="36" y="309"/>
                    </a:lnTo>
                    <a:lnTo>
                      <a:pt x="34" y="309"/>
                    </a:lnTo>
                    <a:lnTo>
                      <a:pt x="32" y="305"/>
                    </a:lnTo>
                    <a:lnTo>
                      <a:pt x="38" y="297"/>
                    </a:lnTo>
                    <a:lnTo>
                      <a:pt x="50" y="291"/>
                    </a:lnTo>
                    <a:lnTo>
                      <a:pt x="66" y="285"/>
                    </a:lnTo>
                    <a:lnTo>
                      <a:pt x="76" y="279"/>
                    </a:lnTo>
                    <a:lnTo>
                      <a:pt x="82" y="269"/>
                    </a:lnTo>
                    <a:lnTo>
                      <a:pt x="84" y="265"/>
                    </a:lnTo>
                    <a:lnTo>
                      <a:pt x="80" y="265"/>
                    </a:lnTo>
                    <a:lnTo>
                      <a:pt x="84" y="253"/>
                    </a:lnTo>
                    <a:lnTo>
                      <a:pt x="84" y="233"/>
                    </a:lnTo>
                    <a:lnTo>
                      <a:pt x="82" y="233"/>
                    </a:lnTo>
                    <a:lnTo>
                      <a:pt x="80" y="216"/>
                    </a:lnTo>
                    <a:lnTo>
                      <a:pt x="76" y="208"/>
                    </a:lnTo>
                    <a:lnTo>
                      <a:pt x="76" y="202"/>
                    </a:lnTo>
                    <a:lnTo>
                      <a:pt x="72" y="192"/>
                    </a:lnTo>
                    <a:lnTo>
                      <a:pt x="74" y="188"/>
                    </a:lnTo>
                    <a:lnTo>
                      <a:pt x="72" y="184"/>
                    </a:lnTo>
                    <a:lnTo>
                      <a:pt x="78" y="184"/>
                    </a:lnTo>
                    <a:lnTo>
                      <a:pt x="90" y="172"/>
                    </a:lnTo>
                    <a:lnTo>
                      <a:pt x="101" y="164"/>
                    </a:lnTo>
                    <a:lnTo>
                      <a:pt x="107" y="154"/>
                    </a:lnTo>
                    <a:lnTo>
                      <a:pt x="119" y="144"/>
                    </a:lnTo>
                    <a:lnTo>
                      <a:pt x="131" y="136"/>
                    </a:lnTo>
                    <a:lnTo>
                      <a:pt x="143" y="132"/>
                    </a:lnTo>
                    <a:lnTo>
                      <a:pt x="151" y="130"/>
                    </a:lnTo>
                    <a:lnTo>
                      <a:pt x="155" y="124"/>
                    </a:lnTo>
                    <a:lnTo>
                      <a:pt x="165" y="114"/>
                    </a:lnTo>
                    <a:lnTo>
                      <a:pt x="175" y="104"/>
                    </a:lnTo>
                    <a:lnTo>
                      <a:pt x="181" y="90"/>
                    </a:lnTo>
                    <a:lnTo>
                      <a:pt x="181" y="82"/>
                    </a:lnTo>
                    <a:lnTo>
                      <a:pt x="179" y="7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1" name="Freeform 129"/>
              <p:cNvSpPr>
                <a:spLocks/>
              </p:cNvSpPr>
              <p:nvPr/>
            </p:nvSpPr>
            <p:spPr bwMode="auto">
              <a:xfrm>
                <a:off x="4922423" y="2922582"/>
                <a:ext cx="59538" cy="157351"/>
              </a:xfrm>
              <a:custGeom>
                <a:avLst/>
                <a:gdLst>
                  <a:gd name="T0" fmla="*/ 44 w 56"/>
                  <a:gd name="T1" fmla="*/ 90 h 148"/>
                  <a:gd name="T2" fmla="*/ 46 w 56"/>
                  <a:gd name="T3" fmla="*/ 92 h 148"/>
                  <a:gd name="T4" fmla="*/ 46 w 56"/>
                  <a:gd name="T5" fmla="*/ 102 h 148"/>
                  <a:gd name="T6" fmla="*/ 44 w 56"/>
                  <a:gd name="T7" fmla="*/ 102 h 148"/>
                  <a:gd name="T8" fmla="*/ 40 w 56"/>
                  <a:gd name="T9" fmla="*/ 94 h 148"/>
                  <a:gd name="T10" fmla="*/ 34 w 56"/>
                  <a:gd name="T11" fmla="*/ 92 h 148"/>
                  <a:gd name="T12" fmla="*/ 32 w 56"/>
                  <a:gd name="T13" fmla="*/ 84 h 148"/>
                  <a:gd name="T14" fmla="*/ 28 w 56"/>
                  <a:gd name="T15" fmla="*/ 64 h 148"/>
                  <a:gd name="T16" fmla="*/ 26 w 56"/>
                  <a:gd name="T17" fmla="*/ 60 h 148"/>
                  <a:gd name="T18" fmla="*/ 26 w 56"/>
                  <a:gd name="T19" fmla="*/ 54 h 148"/>
                  <a:gd name="T20" fmla="*/ 32 w 56"/>
                  <a:gd name="T21" fmla="*/ 42 h 148"/>
                  <a:gd name="T22" fmla="*/ 30 w 56"/>
                  <a:gd name="T23" fmla="*/ 28 h 148"/>
                  <a:gd name="T24" fmla="*/ 32 w 56"/>
                  <a:gd name="T25" fmla="*/ 22 h 148"/>
                  <a:gd name="T26" fmla="*/ 28 w 56"/>
                  <a:gd name="T27" fmla="*/ 16 h 148"/>
                  <a:gd name="T28" fmla="*/ 24 w 56"/>
                  <a:gd name="T29" fmla="*/ 10 h 148"/>
                  <a:gd name="T30" fmla="*/ 20 w 56"/>
                  <a:gd name="T31" fmla="*/ 4 h 148"/>
                  <a:gd name="T32" fmla="*/ 10 w 56"/>
                  <a:gd name="T33" fmla="*/ 0 h 148"/>
                  <a:gd name="T34" fmla="*/ 14 w 56"/>
                  <a:gd name="T35" fmla="*/ 8 h 148"/>
                  <a:gd name="T36" fmla="*/ 20 w 56"/>
                  <a:gd name="T37" fmla="*/ 20 h 148"/>
                  <a:gd name="T38" fmla="*/ 14 w 56"/>
                  <a:gd name="T39" fmla="*/ 28 h 148"/>
                  <a:gd name="T40" fmla="*/ 12 w 56"/>
                  <a:gd name="T41" fmla="*/ 42 h 148"/>
                  <a:gd name="T42" fmla="*/ 16 w 56"/>
                  <a:gd name="T43" fmla="*/ 58 h 148"/>
                  <a:gd name="T44" fmla="*/ 6 w 56"/>
                  <a:gd name="T45" fmla="*/ 66 h 148"/>
                  <a:gd name="T46" fmla="*/ 6 w 56"/>
                  <a:gd name="T47" fmla="*/ 76 h 148"/>
                  <a:gd name="T48" fmla="*/ 0 w 56"/>
                  <a:gd name="T49" fmla="*/ 84 h 148"/>
                  <a:gd name="T50" fmla="*/ 2 w 56"/>
                  <a:gd name="T51" fmla="*/ 88 h 148"/>
                  <a:gd name="T52" fmla="*/ 8 w 56"/>
                  <a:gd name="T53" fmla="*/ 92 h 148"/>
                  <a:gd name="T54" fmla="*/ 14 w 56"/>
                  <a:gd name="T55" fmla="*/ 94 h 148"/>
                  <a:gd name="T56" fmla="*/ 18 w 56"/>
                  <a:gd name="T57" fmla="*/ 100 h 148"/>
                  <a:gd name="T58" fmla="*/ 32 w 56"/>
                  <a:gd name="T59" fmla="*/ 98 h 148"/>
                  <a:gd name="T60" fmla="*/ 36 w 56"/>
                  <a:gd name="T61" fmla="*/ 108 h 148"/>
                  <a:gd name="T62" fmla="*/ 34 w 56"/>
                  <a:gd name="T63" fmla="*/ 114 h 148"/>
                  <a:gd name="T64" fmla="*/ 28 w 56"/>
                  <a:gd name="T65" fmla="*/ 126 h 148"/>
                  <a:gd name="T66" fmla="*/ 34 w 56"/>
                  <a:gd name="T67" fmla="*/ 138 h 148"/>
                  <a:gd name="T68" fmla="*/ 40 w 56"/>
                  <a:gd name="T69" fmla="*/ 142 h 148"/>
                  <a:gd name="T70" fmla="*/ 40 w 56"/>
                  <a:gd name="T71" fmla="*/ 148 h 148"/>
                  <a:gd name="T72" fmla="*/ 44 w 56"/>
                  <a:gd name="T73" fmla="*/ 148 h 148"/>
                  <a:gd name="T74" fmla="*/ 44 w 56"/>
                  <a:gd name="T75" fmla="*/ 140 h 148"/>
                  <a:gd name="T76" fmla="*/ 46 w 56"/>
                  <a:gd name="T77" fmla="*/ 134 h 148"/>
                  <a:gd name="T78" fmla="*/ 54 w 56"/>
                  <a:gd name="T79" fmla="*/ 132 h 148"/>
                  <a:gd name="T80" fmla="*/ 56 w 56"/>
                  <a:gd name="T81" fmla="*/ 106 h 148"/>
                  <a:gd name="T82" fmla="*/ 44 w 56"/>
                  <a:gd name="T83" fmla="*/ 9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56" h="148">
                    <a:moveTo>
                      <a:pt x="44" y="90"/>
                    </a:moveTo>
                    <a:lnTo>
                      <a:pt x="46" y="92"/>
                    </a:lnTo>
                    <a:lnTo>
                      <a:pt x="46" y="102"/>
                    </a:lnTo>
                    <a:lnTo>
                      <a:pt x="44" y="102"/>
                    </a:lnTo>
                    <a:lnTo>
                      <a:pt x="40" y="94"/>
                    </a:lnTo>
                    <a:lnTo>
                      <a:pt x="34" y="92"/>
                    </a:lnTo>
                    <a:lnTo>
                      <a:pt x="32" y="84"/>
                    </a:lnTo>
                    <a:lnTo>
                      <a:pt x="28" y="64"/>
                    </a:lnTo>
                    <a:lnTo>
                      <a:pt x="26" y="60"/>
                    </a:lnTo>
                    <a:lnTo>
                      <a:pt x="26" y="54"/>
                    </a:lnTo>
                    <a:lnTo>
                      <a:pt x="32" y="42"/>
                    </a:lnTo>
                    <a:lnTo>
                      <a:pt x="30" y="28"/>
                    </a:lnTo>
                    <a:lnTo>
                      <a:pt x="32" y="22"/>
                    </a:lnTo>
                    <a:lnTo>
                      <a:pt x="28" y="16"/>
                    </a:lnTo>
                    <a:lnTo>
                      <a:pt x="24" y="10"/>
                    </a:lnTo>
                    <a:lnTo>
                      <a:pt x="20" y="4"/>
                    </a:lnTo>
                    <a:lnTo>
                      <a:pt x="10" y="0"/>
                    </a:lnTo>
                    <a:lnTo>
                      <a:pt x="14" y="8"/>
                    </a:lnTo>
                    <a:lnTo>
                      <a:pt x="20" y="20"/>
                    </a:lnTo>
                    <a:lnTo>
                      <a:pt x="14" y="28"/>
                    </a:lnTo>
                    <a:lnTo>
                      <a:pt x="12" y="42"/>
                    </a:lnTo>
                    <a:lnTo>
                      <a:pt x="16" y="58"/>
                    </a:lnTo>
                    <a:lnTo>
                      <a:pt x="6" y="66"/>
                    </a:lnTo>
                    <a:lnTo>
                      <a:pt x="6" y="76"/>
                    </a:lnTo>
                    <a:lnTo>
                      <a:pt x="0" y="84"/>
                    </a:lnTo>
                    <a:lnTo>
                      <a:pt x="2" y="88"/>
                    </a:lnTo>
                    <a:lnTo>
                      <a:pt x="8" y="92"/>
                    </a:lnTo>
                    <a:lnTo>
                      <a:pt x="14" y="94"/>
                    </a:lnTo>
                    <a:lnTo>
                      <a:pt x="18" y="100"/>
                    </a:lnTo>
                    <a:lnTo>
                      <a:pt x="32" y="98"/>
                    </a:lnTo>
                    <a:lnTo>
                      <a:pt x="36" y="108"/>
                    </a:lnTo>
                    <a:lnTo>
                      <a:pt x="34" y="114"/>
                    </a:lnTo>
                    <a:lnTo>
                      <a:pt x="28" y="126"/>
                    </a:lnTo>
                    <a:lnTo>
                      <a:pt x="34" y="138"/>
                    </a:lnTo>
                    <a:lnTo>
                      <a:pt x="40" y="142"/>
                    </a:lnTo>
                    <a:lnTo>
                      <a:pt x="40" y="148"/>
                    </a:lnTo>
                    <a:lnTo>
                      <a:pt x="44" y="148"/>
                    </a:lnTo>
                    <a:lnTo>
                      <a:pt x="44" y="140"/>
                    </a:lnTo>
                    <a:lnTo>
                      <a:pt x="46" y="134"/>
                    </a:lnTo>
                    <a:lnTo>
                      <a:pt x="54" y="132"/>
                    </a:lnTo>
                    <a:lnTo>
                      <a:pt x="56" y="106"/>
                    </a:lnTo>
                    <a:lnTo>
                      <a:pt x="44" y="9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2" name="Freeform 130"/>
              <p:cNvSpPr>
                <a:spLocks/>
              </p:cNvSpPr>
              <p:nvPr/>
            </p:nvSpPr>
            <p:spPr bwMode="auto">
              <a:xfrm>
                <a:off x="4728923" y="2899193"/>
                <a:ext cx="214762" cy="204131"/>
              </a:xfrm>
              <a:custGeom>
                <a:avLst/>
                <a:gdLst>
                  <a:gd name="T0" fmla="*/ 198 w 202"/>
                  <a:gd name="T1" fmla="*/ 80 h 192"/>
                  <a:gd name="T2" fmla="*/ 196 w 202"/>
                  <a:gd name="T3" fmla="*/ 50 h 192"/>
                  <a:gd name="T4" fmla="*/ 196 w 202"/>
                  <a:gd name="T5" fmla="*/ 30 h 192"/>
                  <a:gd name="T6" fmla="*/ 170 w 202"/>
                  <a:gd name="T7" fmla="*/ 14 h 192"/>
                  <a:gd name="T8" fmla="*/ 152 w 202"/>
                  <a:gd name="T9" fmla="*/ 0 h 192"/>
                  <a:gd name="T10" fmla="*/ 124 w 202"/>
                  <a:gd name="T11" fmla="*/ 6 h 192"/>
                  <a:gd name="T12" fmla="*/ 114 w 202"/>
                  <a:gd name="T13" fmla="*/ 22 h 192"/>
                  <a:gd name="T14" fmla="*/ 116 w 202"/>
                  <a:gd name="T15" fmla="*/ 44 h 192"/>
                  <a:gd name="T16" fmla="*/ 124 w 202"/>
                  <a:gd name="T17" fmla="*/ 82 h 192"/>
                  <a:gd name="T18" fmla="*/ 136 w 202"/>
                  <a:gd name="T19" fmla="*/ 100 h 192"/>
                  <a:gd name="T20" fmla="*/ 128 w 202"/>
                  <a:gd name="T21" fmla="*/ 100 h 192"/>
                  <a:gd name="T22" fmla="*/ 120 w 202"/>
                  <a:gd name="T23" fmla="*/ 100 h 192"/>
                  <a:gd name="T24" fmla="*/ 96 w 202"/>
                  <a:gd name="T25" fmla="*/ 74 h 192"/>
                  <a:gd name="T26" fmla="*/ 86 w 202"/>
                  <a:gd name="T27" fmla="*/ 64 h 192"/>
                  <a:gd name="T28" fmla="*/ 66 w 202"/>
                  <a:gd name="T29" fmla="*/ 70 h 192"/>
                  <a:gd name="T30" fmla="*/ 56 w 202"/>
                  <a:gd name="T31" fmla="*/ 56 h 192"/>
                  <a:gd name="T32" fmla="*/ 40 w 202"/>
                  <a:gd name="T33" fmla="*/ 56 h 192"/>
                  <a:gd name="T34" fmla="*/ 36 w 202"/>
                  <a:gd name="T35" fmla="*/ 52 h 192"/>
                  <a:gd name="T36" fmla="*/ 32 w 202"/>
                  <a:gd name="T37" fmla="*/ 72 h 192"/>
                  <a:gd name="T38" fmla="*/ 30 w 202"/>
                  <a:gd name="T39" fmla="*/ 86 h 192"/>
                  <a:gd name="T40" fmla="*/ 0 w 202"/>
                  <a:gd name="T41" fmla="*/ 92 h 192"/>
                  <a:gd name="T42" fmla="*/ 4 w 202"/>
                  <a:gd name="T43" fmla="*/ 162 h 192"/>
                  <a:gd name="T44" fmla="*/ 20 w 202"/>
                  <a:gd name="T45" fmla="*/ 186 h 192"/>
                  <a:gd name="T46" fmla="*/ 46 w 202"/>
                  <a:gd name="T47" fmla="*/ 182 h 192"/>
                  <a:gd name="T48" fmla="*/ 70 w 202"/>
                  <a:gd name="T49" fmla="*/ 190 h 192"/>
                  <a:gd name="T50" fmla="*/ 88 w 202"/>
                  <a:gd name="T51" fmla="*/ 188 h 192"/>
                  <a:gd name="T52" fmla="*/ 114 w 202"/>
                  <a:gd name="T53" fmla="*/ 164 h 192"/>
                  <a:gd name="T54" fmla="*/ 118 w 202"/>
                  <a:gd name="T55" fmla="*/ 150 h 192"/>
                  <a:gd name="T56" fmla="*/ 138 w 202"/>
                  <a:gd name="T57" fmla="*/ 144 h 192"/>
                  <a:gd name="T58" fmla="*/ 142 w 202"/>
                  <a:gd name="T59" fmla="*/ 134 h 192"/>
                  <a:gd name="T60" fmla="*/ 184 w 202"/>
                  <a:gd name="T61" fmla="*/ 110 h 192"/>
                  <a:gd name="T62" fmla="*/ 188 w 202"/>
                  <a:gd name="T63" fmla="*/ 98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02" h="192">
                    <a:moveTo>
                      <a:pt x="188" y="88"/>
                    </a:moveTo>
                    <a:lnTo>
                      <a:pt x="198" y="80"/>
                    </a:lnTo>
                    <a:lnTo>
                      <a:pt x="194" y="64"/>
                    </a:lnTo>
                    <a:lnTo>
                      <a:pt x="196" y="50"/>
                    </a:lnTo>
                    <a:lnTo>
                      <a:pt x="202" y="42"/>
                    </a:lnTo>
                    <a:lnTo>
                      <a:pt x="196" y="30"/>
                    </a:lnTo>
                    <a:lnTo>
                      <a:pt x="192" y="22"/>
                    </a:lnTo>
                    <a:lnTo>
                      <a:pt x="170" y="14"/>
                    </a:lnTo>
                    <a:lnTo>
                      <a:pt x="160" y="10"/>
                    </a:lnTo>
                    <a:lnTo>
                      <a:pt x="152" y="0"/>
                    </a:lnTo>
                    <a:lnTo>
                      <a:pt x="122" y="2"/>
                    </a:lnTo>
                    <a:lnTo>
                      <a:pt x="124" y="6"/>
                    </a:lnTo>
                    <a:lnTo>
                      <a:pt x="118" y="18"/>
                    </a:lnTo>
                    <a:lnTo>
                      <a:pt x="114" y="22"/>
                    </a:lnTo>
                    <a:lnTo>
                      <a:pt x="114" y="22"/>
                    </a:lnTo>
                    <a:lnTo>
                      <a:pt x="116" y="44"/>
                    </a:lnTo>
                    <a:lnTo>
                      <a:pt x="112" y="68"/>
                    </a:lnTo>
                    <a:lnTo>
                      <a:pt x="124" y="82"/>
                    </a:lnTo>
                    <a:lnTo>
                      <a:pt x="134" y="76"/>
                    </a:lnTo>
                    <a:lnTo>
                      <a:pt x="136" y="100"/>
                    </a:lnTo>
                    <a:lnTo>
                      <a:pt x="134" y="100"/>
                    </a:lnTo>
                    <a:lnTo>
                      <a:pt x="128" y="100"/>
                    </a:lnTo>
                    <a:lnTo>
                      <a:pt x="126" y="98"/>
                    </a:lnTo>
                    <a:lnTo>
                      <a:pt x="120" y="100"/>
                    </a:lnTo>
                    <a:lnTo>
                      <a:pt x="106" y="80"/>
                    </a:lnTo>
                    <a:lnTo>
                      <a:pt x="96" y="74"/>
                    </a:lnTo>
                    <a:lnTo>
                      <a:pt x="90" y="66"/>
                    </a:lnTo>
                    <a:lnTo>
                      <a:pt x="86" y="64"/>
                    </a:lnTo>
                    <a:lnTo>
                      <a:pt x="82" y="70"/>
                    </a:lnTo>
                    <a:lnTo>
                      <a:pt x="66" y="70"/>
                    </a:lnTo>
                    <a:lnTo>
                      <a:pt x="56" y="60"/>
                    </a:lnTo>
                    <a:lnTo>
                      <a:pt x="56" y="56"/>
                    </a:lnTo>
                    <a:lnTo>
                      <a:pt x="42" y="60"/>
                    </a:lnTo>
                    <a:lnTo>
                      <a:pt x="40" y="56"/>
                    </a:lnTo>
                    <a:lnTo>
                      <a:pt x="42" y="52"/>
                    </a:lnTo>
                    <a:lnTo>
                      <a:pt x="36" y="52"/>
                    </a:lnTo>
                    <a:lnTo>
                      <a:pt x="36" y="62"/>
                    </a:lnTo>
                    <a:lnTo>
                      <a:pt x="32" y="72"/>
                    </a:lnTo>
                    <a:lnTo>
                      <a:pt x="32" y="80"/>
                    </a:lnTo>
                    <a:lnTo>
                      <a:pt x="30" y="86"/>
                    </a:lnTo>
                    <a:lnTo>
                      <a:pt x="34" y="92"/>
                    </a:lnTo>
                    <a:lnTo>
                      <a:pt x="0" y="92"/>
                    </a:lnTo>
                    <a:lnTo>
                      <a:pt x="0" y="156"/>
                    </a:lnTo>
                    <a:lnTo>
                      <a:pt x="4" y="162"/>
                    </a:lnTo>
                    <a:lnTo>
                      <a:pt x="8" y="168"/>
                    </a:lnTo>
                    <a:lnTo>
                      <a:pt x="20" y="186"/>
                    </a:lnTo>
                    <a:lnTo>
                      <a:pt x="34" y="182"/>
                    </a:lnTo>
                    <a:lnTo>
                      <a:pt x="46" y="182"/>
                    </a:lnTo>
                    <a:lnTo>
                      <a:pt x="52" y="188"/>
                    </a:lnTo>
                    <a:lnTo>
                      <a:pt x="70" y="190"/>
                    </a:lnTo>
                    <a:lnTo>
                      <a:pt x="78" y="192"/>
                    </a:lnTo>
                    <a:lnTo>
                      <a:pt x="88" y="188"/>
                    </a:lnTo>
                    <a:lnTo>
                      <a:pt x="98" y="172"/>
                    </a:lnTo>
                    <a:lnTo>
                      <a:pt x="114" y="164"/>
                    </a:lnTo>
                    <a:lnTo>
                      <a:pt x="118" y="158"/>
                    </a:lnTo>
                    <a:lnTo>
                      <a:pt x="118" y="150"/>
                    </a:lnTo>
                    <a:lnTo>
                      <a:pt x="130" y="144"/>
                    </a:lnTo>
                    <a:lnTo>
                      <a:pt x="138" y="144"/>
                    </a:lnTo>
                    <a:lnTo>
                      <a:pt x="144" y="144"/>
                    </a:lnTo>
                    <a:lnTo>
                      <a:pt x="142" y="134"/>
                    </a:lnTo>
                    <a:lnTo>
                      <a:pt x="190" y="114"/>
                    </a:lnTo>
                    <a:lnTo>
                      <a:pt x="184" y="110"/>
                    </a:lnTo>
                    <a:lnTo>
                      <a:pt x="182" y="106"/>
                    </a:lnTo>
                    <a:lnTo>
                      <a:pt x="188" y="98"/>
                    </a:lnTo>
                    <a:lnTo>
                      <a:pt x="188" y="8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3" name="Freeform 131"/>
              <p:cNvSpPr>
                <a:spLocks/>
              </p:cNvSpPr>
              <p:nvPr/>
            </p:nvSpPr>
            <p:spPr bwMode="auto">
              <a:xfrm>
                <a:off x="4860758" y="2774801"/>
                <a:ext cx="34022" cy="42528"/>
              </a:xfrm>
              <a:custGeom>
                <a:avLst/>
                <a:gdLst>
                  <a:gd name="T0" fmla="*/ 4 w 32"/>
                  <a:gd name="T1" fmla="*/ 18 h 40"/>
                  <a:gd name="T2" fmla="*/ 6 w 32"/>
                  <a:gd name="T3" fmla="*/ 26 h 40"/>
                  <a:gd name="T4" fmla="*/ 12 w 32"/>
                  <a:gd name="T5" fmla="*/ 38 h 40"/>
                  <a:gd name="T6" fmla="*/ 12 w 32"/>
                  <a:gd name="T7" fmla="*/ 40 h 40"/>
                  <a:gd name="T8" fmla="*/ 12 w 32"/>
                  <a:gd name="T9" fmla="*/ 40 h 40"/>
                  <a:gd name="T10" fmla="*/ 22 w 32"/>
                  <a:gd name="T11" fmla="*/ 26 h 40"/>
                  <a:gd name="T12" fmla="*/ 26 w 32"/>
                  <a:gd name="T13" fmla="*/ 22 h 40"/>
                  <a:gd name="T14" fmla="*/ 30 w 32"/>
                  <a:gd name="T15" fmla="*/ 18 h 40"/>
                  <a:gd name="T16" fmla="*/ 32 w 32"/>
                  <a:gd name="T17" fmla="*/ 14 h 40"/>
                  <a:gd name="T18" fmla="*/ 24 w 32"/>
                  <a:gd name="T19" fmla="*/ 8 h 40"/>
                  <a:gd name="T20" fmla="*/ 26 w 32"/>
                  <a:gd name="T21" fmla="*/ 2 h 40"/>
                  <a:gd name="T22" fmla="*/ 20 w 32"/>
                  <a:gd name="T23" fmla="*/ 2 h 40"/>
                  <a:gd name="T24" fmla="*/ 16 w 32"/>
                  <a:gd name="T25" fmla="*/ 0 h 40"/>
                  <a:gd name="T26" fmla="*/ 12 w 32"/>
                  <a:gd name="T27" fmla="*/ 8 h 40"/>
                  <a:gd name="T28" fmla="*/ 8 w 32"/>
                  <a:gd name="T29" fmla="*/ 8 h 40"/>
                  <a:gd name="T30" fmla="*/ 6 w 32"/>
                  <a:gd name="T31" fmla="*/ 4 h 40"/>
                  <a:gd name="T32" fmla="*/ 4 w 32"/>
                  <a:gd name="T33" fmla="*/ 4 h 40"/>
                  <a:gd name="T34" fmla="*/ 0 w 32"/>
                  <a:gd name="T35" fmla="*/ 6 h 40"/>
                  <a:gd name="T36" fmla="*/ 4 w 32"/>
                  <a:gd name="T37" fmla="*/ 12 h 40"/>
                  <a:gd name="T38" fmla="*/ 4 w 32"/>
                  <a:gd name="T39" fmla="*/ 1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2" h="40">
                    <a:moveTo>
                      <a:pt x="4" y="18"/>
                    </a:moveTo>
                    <a:lnTo>
                      <a:pt x="6" y="26"/>
                    </a:lnTo>
                    <a:lnTo>
                      <a:pt x="12" y="38"/>
                    </a:lnTo>
                    <a:lnTo>
                      <a:pt x="12" y="40"/>
                    </a:lnTo>
                    <a:lnTo>
                      <a:pt x="12" y="40"/>
                    </a:lnTo>
                    <a:lnTo>
                      <a:pt x="22" y="26"/>
                    </a:lnTo>
                    <a:lnTo>
                      <a:pt x="26" y="22"/>
                    </a:lnTo>
                    <a:lnTo>
                      <a:pt x="30" y="18"/>
                    </a:lnTo>
                    <a:lnTo>
                      <a:pt x="32" y="14"/>
                    </a:lnTo>
                    <a:lnTo>
                      <a:pt x="24" y="8"/>
                    </a:lnTo>
                    <a:lnTo>
                      <a:pt x="26" y="2"/>
                    </a:lnTo>
                    <a:lnTo>
                      <a:pt x="20" y="2"/>
                    </a:lnTo>
                    <a:lnTo>
                      <a:pt x="16" y="0"/>
                    </a:lnTo>
                    <a:lnTo>
                      <a:pt x="12" y="8"/>
                    </a:lnTo>
                    <a:lnTo>
                      <a:pt x="8" y="8"/>
                    </a:lnTo>
                    <a:lnTo>
                      <a:pt x="6" y="4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4" y="12"/>
                    </a:lnTo>
                    <a:lnTo>
                      <a:pt x="4" y="1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4" name="Freeform 132"/>
              <p:cNvSpPr>
                <a:spLocks/>
              </p:cNvSpPr>
              <p:nvPr/>
            </p:nvSpPr>
            <p:spPr bwMode="auto">
              <a:xfrm>
                <a:off x="4546057" y="2612133"/>
                <a:ext cx="355102" cy="393377"/>
              </a:xfrm>
              <a:custGeom>
                <a:avLst/>
                <a:gdLst>
                  <a:gd name="T0" fmla="*/ 332 w 334"/>
                  <a:gd name="T1" fmla="*/ 63 h 370"/>
                  <a:gd name="T2" fmla="*/ 326 w 334"/>
                  <a:gd name="T3" fmla="*/ 59 h 370"/>
                  <a:gd name="T4" fmla="*/ 320 w 334"/>
                  <a:gd name="T5" fmla="*/ 35 h 370"/>
                  <a:gd name="T6" fmla="*/ 314 w 334"/>
                  <a:gd name="T7" fmla="*/ 23 h 370"/>
                  <a:gd name="T8" fmla="*/ 298 w 334"/>
                  <a:gd name="T9" fmla="*/ 15 h 370"/>
                  <a:gd name="T10" fmla="*/ 274 w 334"/>
                  <a:gd name="T11" fmla="*/ 13 h 370"/>
                  <a:gd name="T12" fmla="*/ 260 w 334"/>
                  <a:gd name="T13" fmla="*/ 3 h 370"/>
                  <a:gd name="T14" fmla="*/ 232 w 334"/>
                  <a:gd name="T15" fmla="*/ 0 h 370"/>
                  <a:gd name="T16" fmla="*/ 216 w 334"/>
                  <a:gd name="T17" fmla="*/ 3 h 370"/>
                  <a:gd name="T18" fmla="*/ 188 w 334"/>
                  <a:gd name="T19" fmla="*/ 11 h 370"/>
                  <a:gd name="T20" fmla="*/ 176 w 334"/>
                  <a:gd name="T21" fmla="*/ 23 h 370"/>
                  <a:gd name="T22" fmla="*/ 140 w 334"/>
                  <a:gd name="T23" fmla="*/ 9 h 370"/>
                  <a:gd name="T24" fmla="*/ 112 w 334"/>
                  <a:gd name="T25" fmla="*/ 23 h 370"/>
                  <a:gd name="T26" fmla="*/ 104 w 334"/>
                  <a:gd name="T27" fmla="*/ 61 h 370"/>
                  <a:gd name="T28" fmla="*/ 102 w 334"/>
                  <a:gd name="T29" fmla="*/ 93 h 370"/>
                  <a:gd name="T30" fmla="*/ 94 w 334"/>
                  <a:gd name="T31" fmla="*/ 123 h 370"/>
                  <a:gd name="T32" fmla="*/ 72 w 334"/>
                  <a:gd name="T33" fmla="*/ 149 h 370"/>
                  <a:gd name="T34" fmla="*/ 68 w 334"/>
                  <a:gd name="T35" fmla="*/ 179 h 370"/>
                  <a:gd name="T36" fmla="*/ 44 w 334"/>
                  <a:gd name="T37" fmla="*/ 199 h 370"/>
                  <a:gd name="T38" fmla="*/ 40 w 334"/>
                  <a:gd name="T39" fmla="*/ 191 h 370"/>
                  <a:gd name="T40" fmla="*/ 24 w 334"/>
                  <a:gd name="T41" fmla="*/ 199 h 370"/>
                  <a:gd name="T42" fmla="*/ 6 w 334"/>
                  <a:gd name="T43" fmla="*/ 205 h 370"/>
                  <a:gd name="T44" fmla="*/ 2 w 334"/>
                  <a:gd name="T45" fmla="*/ 223 h 370"/>
                  <a:gd name="T46" fmla="*/ 12 w 334"/>
                  <a:gd name="T47" fmla="*/ 223 h 370"/>
                  <a:gd name="T48" fmla="*/ 80 w 334"/>
                  <a:gd name="T49" fmla="*/ 235 h 370"/>
                  <a:gd name="T50" fmla="*/ 94 w 334"/>
                  <a:gd name="T51" fmla="*/ 265 h 370"/>
                  <a:gd name="T52" fmla="*/ 128 w 334"/>
                  <a:gd name="T53" fmla="*/ 245 h 370"/>
                  <a:gd name="T54" fmla="*/ 148 w 334"/>
                  <a:gd name="T55" fmla="*/ 247 h 370"/>
                  <a:gd name="T56" fmla="*/ 170 w 334"/>
                  <a:gd name="T57" fmla="*/ 268 h 370"/>
                  <a:gd name="T58" fmla="*/ 174 w 334"/>
                  <a:gd name="T59" fmla="*/ 302 h 370"/>
                  <a:gd name="T60" fmla="*/ 178 w 334"/>
                  <a:gd name="T61" fmla="*/ 326 h 370"/>
                  <a:gd name="T62" fmla="*/ 198 w 334"/>
                  <a:gd name="T63" fmla="*/ 322 h 370"/>
                  <a:gd name="T64" fmla="*/ 212 w 334"/>
                  <a:gd name="T65" fmla="*/ 326 h 370"/>
                  <a:gd name="T66" fmla="*/ 228 w 334"/>
                  <a:gd name="T67" fmla="*/ 330 h 370"/>
                  <a:gd name="T68" fmla="*/ 258 w 334"/>
                  <a:gd name="T69" fmla="*/ 334 h 370"/>
                  <a:gd name="T70" fmla="*/ 278 w 334"/>
                  <a:gd name="T71" fmla="*/ 350 h 370"/>
                  <a:gd name="T72" fmla="*/ 300 w 334"/>
                  <a:gd name="T73" fmla="*/ 370 h 370"/>
                  <a:gd name="T74" fmla="*/ 306 w 334"/>
                  <a:gd name="T75" fmla="*/ 346 h 370"/>
                  <a:gd name="T76" fmla="*/ 288 w 334"/>
                  <a:gd name="T77" fmla="*/ 314 h 370"/>
                  <a:gd name="T78" fmla="*/ 282 w 334"/>
                  <a:gd name="T79" fmla="*/ 286 h 370"/>
                  <a:gd name="T80" fmla="*/ 294 w 334"/>
                  <a:gd name="T81" fmla="*/ 272 h 370"/>
                  <a:gd name="T82" fmla="*/ 320 w 334"/>
                  <a:gd name="T83" fmla="*/ 263 h 370"/>
                  <a:gd name="T84" fmla="*/ 298 w 334"/>
                  <a:gd name="T85" fmla="*/ 221 h 370"/>
                  <a:gd name="T86" fmla="*/ 296 w 334"/>
                  <a:gd name="T87" fmla="*/ 191 h 370"/>
                  <a:gd name="T88" fmla="*/ 300 w 334"/>
                  <a:gd name="T89" fmla="*/ 171 h 370"/>
                  <a:gd name="T90" fmla="*/ 294 w 334"/>
                  <a:gd name="T91" fmla="*/ 153 h 370"/>
                  <a:gd name="T92" fmla="*/ 294 w 334"/>
                  <a:gd name="T93" fmla="*/ 137 h 370"/>
                  <a:gd name="T94" fmla="*/ 306 w 334"/>
                  <a:gd name="T95" fmla="*/ 121 h 370"/>
                  <a:gd name="T96" fmla="*/ 302 w 334"/>
                  <a:gd name="T97" fmla="*/ 115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34" h="370">
                    <a:moveTo>
                      <a:pt x="310" y="89"/>
                    </a:moveTo>
                    <a:lnTo>
                      <a:pt x="322" y="77"/>
                    </a:lnTo>
                    <a:lnTo>
                      <a:pt x="332" y="63"/>
                    </a:lnTo>
                    <a:lnTo>
                      <a:pt x="334" y="61"/>
                    </a:lnTo>
                    <a:lnTo>
                      <a:pt x="334" y="61"/>
                    </a:lnTo>
                    <a:lnTo>
                      <a:pt x="326" y="59"/>
                    </a:lnTo>
                    <a:lnTo>
                      <a:pt x="324" y="43"/>
                    </a:lnTo>
                    <a:lnTo>
                      <a:pt x="324" y="37"/>
                    </a:lnTo>
                    <a:lnTo>
                      <a:pt x="320" y="35"/>
                    </a:lnTo>
                    <a:lnTo>
                      <a:pt x="318" y="33"/>
                    </a:lnTo>
                    <a:lnTo>
                      <a:pt x="314" y="29"/>
                    </a:lnTo>
                    <a:lnTo>
                      <a:pt x="314" y="23"/>
                    </a:lnTo>
                    <a:lnTo>
                      <a:pt x="308" y="13"/>
                    </a:lnTo>
                    <a:lnTo>
                      <a:pt x="302" y="11"/>
                    </a:lnTo>
                    <a:lnTo>
                      <a:pt x="298" y="15"/>
                    </a:lnTo>
                    <a:lnTo>
                      <a:pt x="288" y="13"/>
                    </a:lnTo>
                    <a:lnTo>
                      <a:pt x="286" y="17"/>
                    </a:lnTo>
                    <a:lnTo>
                      <a:pt x="274" y="13"/>
                    </a:lnTo>
                    <a:lnTo>
                      <a:pt x="272" y="9"/>
                    </a:lnTo>
                    <a:lnTo>
                      <a:pt x="266" y="7"/>
                    </a:lnTo>
                    <a:lnTo>
                      <a:pt x="260" y="3"/>
                    </a:lnTo>
                    <a:lnTo>
                      <a:pt x="250" y="7"/>
                    </a:lnTo>
                    <a:lnTo>
                      <a:pt x="246" y="5"/>
                    </a:lnTo>
                    <a:lnTo>
                      <a:pt x="232" y="0"/>
                    </a:lnTo>
                    <a:lnTo>
                      <a:pt x="230" y="7"/>
                    </a:lnTo>
                    <a:lnTo>
                      <a:pt x="222" y="9"/>
                    </a:lnTo>
                    <a:lnTo>
                      <a:pt x="216" y="3"/>
                    </a:lnTo>
                    <a:lnTo>
                      <a:pt x="212" y="11"/>
                    </a:lnTo>
                    <a:lnTo>
                      <a:pt x="196" y="13"/>
                    </a:lnTo>
                    <a:lnTo>
                      <a:pt x="188" y="11"/>
                    </a:lnTo>
                    <a:lnTo>
                      <a:pt x="182" y="17"/>
                    </a:lnTo>
                    <a:lnTo>
                      <a:pt x="180" y="21"/>
                    </a:lnTo>
                    <a:lnTo>
                      <a:pt x="176" y="23"/>
                    </a:lnTo>
                    <a:lnTo>
                      <a:pt x="164" y="19"/>
                    </a:lnTo>
                    <a:lnTo>
                      <a:pt x="146" y="13"/>
                    </a:lnTo>
                    <a:lnTo>
                      <a:pt x="140" y="9"/>
                    </a:lnTo>
                    <a:lnTo>
                      <a:pt x="132" y="5"/>
                    </a:lnTo>
                    <a:lnTo>
                      <a:pt x="124" y="7"/>
                    </a:lnTo>
                    <a:lnTo>
                      <a:pt x="112" y="23"/>
                    </a:lnTo>
                    <a:lnTo>
                      <a:pt x="112" y="33"/>
                    </a:lnTo>
                    <a:lnTo>
                      <a:pt x="114" y="43"/>
                    </a:lnTo>
                    <a:lnTo>
                      <a:pt x="104" y="61"/>
                    </a:lnTo>
                    <a:lnTo>
                      <a:pt x="104" y="67"/>
                    </a:lnTo>
                    <a:lnTo>
                      <a:pt x="100" y="79"/>
                    </a:lnTo>
                    <a:lnTo>
                      <a:pt x="102" y="93"/>
                    </a:lnTo>
                    <a:lnTo>
                      <a:pt x="100" y="101"/>
                    </a:lnTo>
                    <a:lnTo>
                      <a:pt x="100" y="113"/>
                    </a:lnTo>
                    <a:lnTo>
                      <a:pt x="94" y="123"/>
                    </a:lnTo>
                    <a:lnTo>
                      <a:pt x="82" y="129"/>
                    </a:lnTo>
                    <a:lnTo>
                      <a:pt x="78" y="141"/>
                    </a:lnTo>
                    <a:lnTo>
                      <a:pt x="72" y="149"/>
                    </a:lnTo>
                    <a:lnTo>
                      <a:pt x="72" y="153"/>
                    </a:lnTo>
                    <a:lnTo>
                      <a:pt x="72" y="169"/>
                    </a:lnTo>
                    <a:lnTo>
                      <a:pt x="68" y="179"/>
                    </a:lnTo>
                    <a:lnTo>
                      <a:pt x="56" y="187"/>
                    </a:lnTo>
                    <a:lnTo>
                      <a:pt x="50" y="193"/>
                    </a:lnTo>
                    <a:lnTo>
                      <a:pt x="44" y="199"/>
                    </a:lnTo>
                    <a:lnTo>
                      <a:pt x="40" y="197"/>
                    </a:lnTo>
                    <a:lnTo>
                      <a:pt x="42" y="193"/>
                    </a:lnTo>
                    <a:lnTo>
                      <a:pt x="40" y="191"/>
                    </a:lnTo>
                    <a:lnTo>
                      <a:pt x="28" y="193"/>
                    </a:lnTo>
                    <a:lnTo>
                      <a:pt x="28" y="197"/>
                    </a:lnTo>
                    <a:lnTo>
                      <a:pt x="24" y="199"/>
                    </a:lnTo>
                    <a:lnTo>
                      <a:pt x="18" y="195"/>
                    </a:lnTo>
                    <a:lnTo>
                      <a:pt x="12" y="199"/>
                    </a:lnTo>
                    <a:lnTo>
                      <a:pt x="6" y="205"/>
                    </a:lnTo>
                    <a:lnTo>
                      <a:pt x="6" y="219"/>
                    </a:lnTo>
                    <a:lnTo>
                      <a:pt x="0" y="219"/>
                    </a:lnTo>
                    <a:lnTo>
                      <a:pt x="2" y="223"/>
                    </a:lnTo>
                    <a:lnTo>
                      <a:pt x="4" y="229"/>
                    </a:lnTo>
                    <a:lnTo>
                      <a:pt x="8" y="223"/>
                    </a:lnTo>
                    <a:lnTo>
                      <a:pt x="12" y="223"/>
                    </a:lnTo>
                    <a:lnTo>
                      <a:pt x="16" y="221"/>
                    </a:lnTo>
                    <a:lnTo>
                      <a:pt x="78" y="221"/>
                    </a:lnTo>
                    <a:lnTo>
                      <a:pt x="80" y="235"/>
                    </a:lnTo>
                    <a:lnTo>
                      <a:pt x="84" y="249"/>
                    </a:lnTo>
                    <a:lnTo>
                      <a:pt x="90" y="255"/>
                    </a:lnTo>
                    <a:lnTo>
                      <a:pt x="94" y="265"/>
                    </a:lnTo>
                    <a:lnTo>
                      <a:pt x="126" y="265"/>
                    </a:lnTo>
                    <a:lnTo>
                      <a:pt x="130" y="255"/>
                    </a:lnTo>
                    <a:lnTo>
                      <a:pt x="128" y="245"/>
                    </a:lnTo>
                    <a:lnTo>
                      <a:pt x="140" y="245"/>
                    </a:lnTo>
                    <a:lnTo>
                      <a:pt x="146" y="241"/>
                    </a:lnTo>
                    <a:lnTo>
                      <a:pt x="148" y="247"/>
                    </a:lnTo>
                    <a:lnTo>
                      <a:pt x="168" y="247"/>
                    </a:lnTo>
                    <a:lnTo>
                      <a:pt x="166" y="253"/>
                    </a:lnTo>
                    <a:lnTo>
                      <a:pt x="170" y="268"/>
                    </a:lnTo>
                    <a:lnTo>
                      <a:pt x="166" y="292"/>
                    </a:lnTo>
                    <a:lnTo>
                      <a:pt x="170" y="298"/>
                    </a:lnTo>
                    <a:lnTo>
                      <a:pt x="174" y="302"/>
                    </a:lnTo>
                    <a:lnTo>
                      <a:pt x="176" y="316"/>
                    </a:lnTo>
                    <a:lnTo>
                      <a:pt x="174" y="326"/>
                    </a:lnTo>
                    <a:lnTo>
                      <a:pt x="178" y="326"/>
                    </a:lnTo>
                    <a:lnTo>
                      <a:pt x="182" y="326"/>
                    </a:lnTo>
                    <a:lnTo>
                      <a:pt x="188" y="326"/>
                    </a:lnTo>
                    <a:lnTo>
                      <a:pt x="198" y="322"/>
                    </a:lnTo>
                    <a:lnTo>
                      <a:pt x="208" y="322"/>
                    </a:lnTo>
                    <a:lnTo>
                      <a:pt x="214" y="322"/>
                    </a:lnTo>
                    <a:lnTo>
                      <a:pt x="212" y="326"/>
                    </a:lnTo>
                    <a:lnTo>
                      <a:pt x="214" y="330"/>
                    </a:lnTo>
                    <a:lnTo>
                      <a:pt x="228" y="326"/>
                    </a:lnTo>
                    <a:lnTo>
                      <a:pt x="228" y="330"/>
                    </a:lnTo>
                    <a:lnTo>
                      <a:pt x="238" y="340"/>
                    </a:lnTo>
                    <a:lnTo>
                      <a:pt x="254" y="340"/>
                    </a:lnTo>
                    <a:lnTo>
                      <a:pt x="258" y="334"/>
                    </a:lnTo>
                    <a:lnTo>
                      <a:pt x="262" y="336"/>
                    </a:lnTo>
                    <a:lnTo>
                      <a:pt x="268" y="344"/>
                    </a:lnTo>
                    <a:lnTo>
                      <a:pt x="278" y="350"/>
                    </a:lnTo>
                    <a:lnTo>
                      <a:pt x="292" y="370"/>
                    </a:lnTo>
                    <a:lnTo>
                      <a:pt x="298" y="368"/>
                    </a:lnTo>
                    <a:lnTo>
                      <a:pt x="300" y="370"/>
                    </a:lnTo>
                    <a:lnTo>
                      <a:pt x="306" y="370"/>
                    </a:lnTo>
                    <a:lnTo>
                      <a:pt x="308" y="370"/>
                    </a:lnTo>
                    <a:lnTo>
                      <a:pt x="306" y="346"/>
                    </a:lnTo>
                    <a:lnTo>
                      <a:pt x="296" y="352"/>
                    </a:lnTo>
                    <a:lnTo>
                      <a:pt x="284" y="338"/>
                    </a:lnTo>
                    <a:lnTo>
                      <a:pt x="288" y="314"/>
                    </a:lnTo>
                    <a:lnTo>
                      <a:pt x="286" y="292"/>
                    </a:lnTo>
                    <a:lnTo>
                      <a:pt x="284" y="292"/>
                    </a:lnTo>
                    <a:lnTo>
                      <a:pt x="282" y="286"/>
                    </a:lnTo>
                    <a:lnTo>
                      <a:pt x="288" y="280"/>
                    </a:lnTo>
                    <a:lnTo>
                      <a:pt x="290" y="272"/>
                    </a:lnTo>
                    <a:lnTo>
                      <a:pt x="294" y="272"/>
                    </a:lnTo>
                    <a:lnTo>
                      <a:pt x="294" y="272"/>
                    </a:lnTo>
                    <a:lnTo>
                      <a:pt x="320" y="270"/>
                    </a:lnTo>
                    <a:lnTo>
                      <a:pt x="320" y="263"/>
                    </a:lnTo>
                    <a:lnTo>
                      <a:pt x="316" y="249"/>
                    </a:lnTo>
                    <a:lnTo>
                      <a:pt x="306" y="241"/>
                    </a:lnTo>
                    <a:lnTo>
                      <a:pt x="298" y="221"/>
                    </a:lnTo>
                    <a:lnTo>
                      <a:pt x="300" y="215"/>
                    </a:lnTo>
                    <a:lnTo>
                      <a:pt x="298" y="209"/>
                    </a:lnTo>
                    <a:lnTo>
                      <a:pt x="296" y="191"/>
                    </a:lnTo>
                    <a:lnTo>
                      <a:pt x="298" y="185"/>
                    </a:lnTo>
                    <a:lnTo>
                      <a:pt x="296" y="171"/>
                    </a:lnTo>
                    <a:lnTo>
                      <a:pt x="300" y="171"/>
                    </a:lnTo>
                    <a:lnTo>
                      <a:pt x="300" y="165"/>
                    </a:lnTo>
                    <a:lnTo>
                      <a:pt x="296" y="159"/>
                    </a:lnTo>
                    <a:lnTo>
                      <a:pt x="294" y="153"/>
                    </a:lnTo>
                    <a:lnTo>
                      <a:pt x="294" y="151"/>
                    </a:lnTo>
                    <a:lnTo>
                      <a:pt x="292" y="151"/>
                    </a:lnTo>
                    <a:lnTo>
                      <a:pt x="294" y="137"/>
                    </a:lnTo>
                    <a:lnTo>
                      <a:pt x="300" y="139"/>
                    </a:lnTo>
                    <a:lnTo>
                      <a:pt x="304" y="131"/>
                    </a:lnTo>
                    <a:lnTo>
                      <a:pt x="306" y="121"/>
                    </a:lnTo>
                    <a:lnTo>
                      <a:pt x="306" y="121"/>
                    </a:lnTo>
                    <a:lnTo>
                      <a:pt x="302" y="119"/>
                    </a:lnTo>
                    <a:lnTo>
                      <a:pt x="302" y="115"/>
                    </a:lnTo>
                    <a:lnTo>
                      <a:pt x="306" y="107"/>
                    </a:lnTo>
                    <a:lnTo>
                      <a:pt x="310" y="89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5" name="Freeform 133"/>
              <p:cNvSpPr>
                <a:spLocks/>
              </p:cNvSpPr>
              <p:nvPr/>
            </p:nvSpPr>
            <p:spPr bwMode="auto">
              <a:xfrm>
                <a:off x="4858631" y="2747157"/>
                <a:ext cx="38275" cy="36148"/>
              </a:xfrm>
              <a:custGeom>
                <a:avLst/>
                <a:gdLst>
                  <a:gd name="T0" fmla="*/ 26 w 36"/>
                  <a:gd name="T1" fmla="*/ 0 h 34"/>
                  <a:gd name="T2" fmla="*/ 22 w 36"/>
                  <a:gd name="T3" fmla="*/ 0 h 34"/>
                  <a:gd name="T4" fmla="*/ 20 w 36"/>
                  <a:gd name="T5" fmla="*/ 6 h 34"/>
                  <a:gd name="T6" fmla="*/ 10 w 36"/>
                  <a:gd name="T7" fmla="*/ 4 h 34"/>
                  <a:gd name="T8" fmla="*/ 6 w 36"/>
                  <a:gd name="T9" fmla="*/ 12 h 34"/>
                  <a:gd name="T10" fmla="*/ 6 w 36"/>
                  <a:gd name="T11" fmla="*/ 12 h 34"/>
                  <a:gd name="T12" fmla="*/ 8 w 36"/>
                  <a:gd name="T13" fmla="*/ 18 h 34"/>
                  <a:gd name="T14" fmla="*/ 2 w 36"/>
                  <a:gd name="T15" fmla="*/ 24 h 34"/>
                  <a:gd name="T16" fmla="*/ 0 w 36"/>
                  <a:gd name="T17" fmla="*/ 24 h 34"/>
                  <a:gd name="T18" fmla="*/ 0 w 36"/>
                  <a:gd name="T19" fmla="*/ 26 h 34"/>
                  <a:gd name="T20" fmla="*/ 2 w 36"/>
                  <a:gd name="T21" fmla="*/ 32 h 34"/>
                  <a:gd name="T22" fmla="*/ 6 w 36"/>
                  <a:gd name="T23" fmla="*/ 30 h 34"/>
                  <a:gd name="T24" fmla="*/ 8 w 36"/>
                  <a:gd name="T25" fmla="*/ 30 h 34"/>
                  <a:gd name="T26" fmla="*/ 10 w 36"/>
                  <a:gd name="T27" fmla="*/ 34 h 34"/>
                  <a:gd name="T28" fmla="*/ 14 w 36"/>
                  <a:gd name="T29" fmla="*/ 34 h 34"/>
                  <a:gd name="T30" fmla="*/ 18 w 36"/>
                  <a:gd name="T31" fmla="*/ 26 h 34"/>
                  <a:gd name="T32" fmla="*/ 22 w 36"/>
                  <a:gd name="T33" fmla="*/ 28 h 34"/>
                  <a:gd name="T34" fmla="*/ 28 w 36"/>
                  <a:gd name="T35" fmla="*/ 28 h 34"/>
                  <a:gd name="T36" fmla="*/ 36 w 36"/>
                  <a:gd name="T37" fmla="*/ 18 h 34"/>
                  <a:gd name="T38" fmla="*/ 26 w 36"/>
                  <a:gd name="T3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6" h="34">
                    <a:moveTo>
                      <a:pt x="26" y="0"/>
                    </a:moveTo>
                    <a:lnTo>
                      <a:pt x="22" y="0"/>
                    </a:lnTo>
                    <a:lnTo>
                      <a:pt x="20" y="6"/>
                    </a:lnTo>
                    <a:lnTo>
                      <a:pt x="10" y="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8" y="18"/>
                    </a:lnTo>
                    <a:lnTo>
                      <a:pt x="2" y="24"/>
                    </a:lnTo>
                    <a:lnTo>
                      <a:pt x="0" y="24"/>
                    </a:lnTo>
                    <a:lnTo>
                      <a:pt x="0" y="26"/>
                    </a:lnTo>
                    <a:lnTo>
                      <a:pt x="2" y="32"/>
                    </a:lnTo>
                    <a:lnTo>
                      <a:pt x="6" y="30"/>
                    </a:lnTo>
                    <a:lnTo>
                      <a:pt x="8" y="30"/>
                    </a:lnTo>
                    <a:lnTo>
                      <a:pt x="10" y="34"/>
                    </a:lnTo>
                    <a:lnTo>
                      <a:pt x="14" y="34"/>
                    </a:lnTo>
                    <a:lnTo>
                      <a:pt x="18" y="26"/>
                    </a:lnTo>
                    <a:lnTo>
                      <a:pt x="22" y="28"/>
                    </a:lnTo>
                    <a:lnTo>
                      <a:pt x="28" y="28"/>
                    </a:lnTo>
                    <a:lnTo>
                      <a:pt x="36" y="18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6" name="Freeform 134"/>
              <p:cNvSpPr>
                <a:spLocks/>
              </p:cNvSpPr>
              <p:nvPr/>
            </p:nvSpPr>
            <p:spPr bwMode="auto">
              <a:xfrm>
                <a:off x="4869263" y="2634461"/>
                <a:ext cx="102065" cy="119076"/>
              </a:xfrm>
              <a:custGeom>
                <a:avLst/>
                <a:gdLst>
                  <a:gd name="T0" fmla="*/ 40 w 96"/>
                  <a:gd name="T1" fmla="*/ 96 h 112"/>
                  <a:gd name="T2" fmla="*/ 40 w 96"/>
                  <a:gd name="T3" fmla="*/ 86 h 112"/>
                  <a:gd name="T4" fmla="*/ 48 w 96"/>
                  <a:gd name="T5" fmla="*/ 78 h 112"/>
                  <a:gd name="T6" fmla="*/ 54 w 96"/>
                  <a:gd name="T7" fmla="*/ 78 h 112"/>
                  <a:gd name="T8" fmla="*/ 60 w 96"/>
                  <a:gd name="T9" fmla="*/ 82 h 112"/>
                  <a:gd name="T10" fmla="*/ 66 w 96"/>
                  <a:gd name="T11" fmla="*/ 76 h 112"/>
                  <a:gd name="T12" fmla="*/ 74 w 96"/>
                  <a:gd name="T13" fmla="*/ 78 h 112"/>
                  <a:gd name="T14" fmla="*/ 76 w 96"/>
                  <a:gd name="T15" fmla="*/ 82 h 112"/>
                  <a:gd name="T16" fmla="*/ 76 w 96"/>
                  <a:gd name="T17" fmla="*/ 82 h 112"/>
                  <a:gd name="T18" fmla="*/ 96 w 96"/>
                  <a:gd name="T19" fmla="*/ 48 h 112"/>
                  <a:gd name="T20" fmla="*/ 92 w 96"/>
                  <a:gd name="T21" fmla="*/ 28 h 112"/>
                  <a:gd name="T22" fmla="*/ 84 w 96"/>
                  <a:gd name="T23" fmla="*/ 22 h 112"/>
                  <a:gd name="T24" fmla="*/ 84 w 96"/>
                  <a:gd name="T25" fmla="*/ 12 h 112"/>
                  <a:gd name="T26" fmla="*/ 78 w 96"/>
                  <a:gd name="T27" fmla="*/ 4 h 112"/>
                  <a:gd name="T28" fmla="*/ 78 w 96"/>
                  <a:gd name="T29" fmla="*/ 0 h 112"/>
                  <a:gd name="T30" fmla="*/ 70 w 96"/>
                  <a:gd name="T31" fmla="*/ 8 h 112"/>
                  <a:gd name="T32" fmla="*/ 62 w 96"/>
                  <a:gd name="T33" fmla="*/ 8 h 112"/>
                  <a:gd name="T34" fmla="*/ 50 w 96"/>
                  <a:gd name="T35" fmla="*/ 10 h 112"/>
                  <a:gd name="T36" fmla="*/ 46 w 96"/>
                  <a:gd name="T37" fmla="*/ 14 h 112"/>
                  <a:gd name="T38" fmla="*/ 40 w 96"/>
                  <a:gd name="T39" fmla="*/ 10 h 112"/>
                  <a:gd name="T40" fmla="*/ 36 w 96"/>
                  <a:gd name="T41" fmla="*/ 12 h 112"/>
                  <a:gd name="T42" fmla="*/ 24 w 96"/>
                  <a:gd name="T43" fmla="*/ 10 h 112"/>
                  <a:gd name="T44" fmla="*/ 20 w 96"/>
                  <a:gd name="T45" fmla="*/ 16 h 112"/>
                  <a:gd name="T46" fmla="*/ 20 w 96"/>
                  <a:gd name="T47" fmla="*/ 22 h 112"/>
                  <a:gd name="T48" fmla="*/ 22 w 96"/>
                  <a:gd name="T49" fmla="*/ 38 h 112"/>
                  <a:gd name="T50" fmla="*/ 30 w 96"/>
                  <a:gd name="T51" fmla="*/ 40 h 112"/>
                  <a:gd name="T52" fmla="*/ 30 w 96"/>
                  <a:gd name="T53" fmla="*/ 40 h 112"/>
                  <a:gd name="T54" fmla="*/ 34 w 96"/>
                  <a:gd name="T55" fmla="*/ 38 h 112"/>
                  <a:gd name="T56" fmla="*/ 34 w 96"/>
                  <a:gd name="T57" fmla="*/ 42 h 112"/>
                  <a:gd name="T58" fmla="*/ 34 w 96"/>
                  <a:gd name="T59" fmla="*/ 48 h 112"/>
                  <a:gd name="T60" fmla="*/ 22 w 96"/>
                  <a:gd name="T61" fmla="*/ 62 h 112"/>
                  <a:gd name="T62" fmla="*/ 18 w 96"/>
                  <a:gd name="T63" fmla="*/ 62 h 112"/>
                  <a:gd name="T64" fmla="*/ 18 w 96"/>
                  <a:gd name="T65" fmla="*/ 56 h 112"/>
                  <a:gd name="T66" fmla="*/ 6 w 96"/>
                  <a:gd name="T67" fmla="*/ 68 h 112"/>
                  <a:gd name="T68" fmla="*/ 2 w 96"/>
                  <a:gd name="T69" fmla="*/ 86 h 112"/>
                  <a:gd name="T70" fmla="*/ 6 w 96"/>
                  <a:gd name="T71" fmla="*/ 88 h 112"/>
                  <a:gd name="T72" fmla="*/ 6 w 96"/>
                  <a:gd name="T73" fmla="*/ 92 h 112"/>
                  <a:gd name="T74" fmla="*/ 4 w 96"/>
                  <a:gd name="T75" fmla="*/ 100 h 112"/>
                  <a:gd name="T76" fmla="*/ 2 w 96"/>
                  <a:gd name="T77" fmla="*/ 100 h 112"/>
                  <a:gd name="T78" fmla="*/ 2 w 96"/>
                  <a:gd name="T79" fmla="*/ 100 h 112"/>
                  <a:gd name="T80" fmla="*/ 0 w 96"/>
                  <a:gd name="T81" fmla="*/ 110 h 112"/>
                  <a:gd name="T82" fmla="*/ 10 w 96"/>
                  <a:gd name="T83" fmla="*/ 112 h 112"/>
                  <a:gd name="T84" fmla="*/ 12 w 96"/>
                  <a:gd name="T85" fmla="*/ 106 h 112"/>
                  <a:gd name="T86" fmla="*/ 16 w 96"/>
                  <a:gd name="T87" fmla="*/ 106 h 112"/>
                  <a:gd name="T88" fmla="*/ 20 w 96"/>
                  <a:gd name="T89" fmla="*/ 100 h 112"/>
                  <a:gd name="T90" fmla="*/ 40 w 96"/>
                  <a:gd name="T91" fmla="*/ 100 h 112"/>
                  <a:gd name="T92" fmla="*/ 40 w 96"/>
                  <a:gd name="T93" fmla="*/ 96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6" h="112">
                    <a:moveTo>
                      <a:pt x="40" y="96"/>
                    </a:moveTo>
                    <a:lnTo>
                      <a:pt x="40" y="86"/>
                    </a:lnTo>
                    <a:lnTo>
                      <a:pt x="48" y="78"/>
                    </a:lnTo>
                    <a:lnTo>
                      <a:pt x="54" y="78"/>
                    </a:lnTo>
                    <a:lnTo>
                      <a:pt x="60" y="82"/>
                    </a:lnTo>
                    <a:lnTo>
                      <a:pt x="66" y="76"/>
                    </a:lnTo>
                    <a:lnTo>
                      <a:pt x="74" y="78"/>
                    </a:lnTo>
                    <a:lnTo>
                      <a:pt x="76" y="82"/>
                    </a:lnTo>
                    <a:lnTo>
                      <a:pt x="76" y="82"/>
                    </a:lnTo>
                    <a:lnTo>
                      <a:pt x="96" y="48"/>
                    </a:lnTo>
                    <a:lnTo>
                      <a:pt x="92" y="28"/>
                    </a:lnTo>
                    <a:lnTo>
                      <a:pt x="84" y="22"/>
                    </a:lnTo>
                    <a:lnTo>
                      <a:pt x="84" y="12"/>
                    </a:lnTo>
                    <a:lnTo>
                      <a:pt x="78" y="4"/>
                    </a:lnTo>
                    <a:lnTo>
                      <a:pt x="78" y="0"/>
                    </a:lnTo>
                    <a:lnTo>
                      <a:pt x="70" y="8"/>
                    </a:lnTo>
                    <a:lnTo>
                      <a:pt x="62" y="8"/>
                    </a:lnTo>
                    <a:lnTo>
                      <a:pt x="50" y="10"/>
                    </a:lnTo>
                    <a:lnTo>
                      <a:pt x="46" y="14"/>
                    </a:lnTo>
                    <a:lnTo>
                      <a:pt x="40" y="10"/>
                    </a:lnTo>
                    <a:lnTo>
                      <a:pt x="36" y="12"/>
                    </a:lnTo>
                    <a:lnTo>
                      <a:pt x="24" y="10"/>
                    </a:lnTo>
                    <a:lnTo>
                      <a:pt x="20" y="16"/>
                    </a:lnTo>
                    <a:lnTo>
                      <a:pt x="20" y="22"/>
                    </a:lnTo>
                    <a:lnTo>
                      <a:pt x="22" y="38"/>
                    </a:lnTo>
                    <a:lnTo>
                      <a:pt x="30" y="40"/>
                    </a:lnTo>
                    <a:lnTo>
                      <a:pt x="30" y="40"/>
                    </a:lnTo>
                    <a:lnTo>
                      <a:pt x="34" y="38"/>
                    </a:lnTo>
                    <a:lnTo>
                      <a:pt x="34" y="42"/>
                    </a:lnTo>
                    <a:lnTo>
                      <a:pt x="34" y="48"/>
                    </a:lnTo>
                    <a:lnTo>
                      <a:pt x="22" y="62"/>
                    </a:lnTo>
                    <a:lnTo>
                      <a:pt x="18" y="62"/>
                    </a:lnTo>
                    <a:lnTo>
                      <a:pt x="18" y="56"/>
                    </a:lnTo>
                    <a:lnTo>
                      <a:pt x="6" y="68"/>
                    </a:lnTo>
                    <a:lnTo>
                      <a:pt x="2" y="86"/>
                    </a:lnTo>
                    <a:lnTo>
                      <a:pt x="6" y="88"/>
                    </a:lnTo>
                    <a:lnTo>
                      <a:pt x="6" y="92"/>
                    </a:lnTo>
                    <a:lnTo>
                      <a:pt x="4" y="100"/>
                    </a:lnTo>
                    <a:lnTo>
                      <a:pt x="2" y="100"/>
                    </a:lnTo>
                    <a:lnTo>
                      <a:pt x="2" y="100"/>
                    </a:lnTo>
                    <a:lnTo>
                      <a:pt x="0" y="110"/>
                    </a:lnTo>
                    <a:lnTo>
                      <a:pt x="10" y="112"/>
                    </a:lnTo>
                    <a:lnTo>
                      <a:pt x="12" y="106"/>
                    </a:lnTo>
                    <a:lnTo>
                      <a:pt x="16" y="106"/>
                    </a:lnTo>
                    <a:lnTo>
                      <a:pt x="20" y="100"/>
                    </a:lnTo>
                    <a:lnTo>
                      <a:pt x="40" y="100"/>
                    </a:lnTo>
                    <a:lnTo>
                      <a:pt x="40" y="9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7" name="Freeform 135"/>
              <p:cNvSpPr>
                <a:spLocks noEditPoints="1"/>
              </p:cNvSpPr>
              <p:nvPr/>
            </p:nvSpPr>
            <p:spPr bwMode="auto">
              <a:xfrm>
                <a:off x="4871390" y="2740779"/>
                <a:ext cx="198815" cy="228584"/>
              </a:xfrm>
              <a:custGeom>
                <a:avLst/>
                <a:gdLst>
                  <a:gd name="T0" fmla="*/ 169 w 187"/>
                  <a:gd name="T1" fmla="*/ 104 h 215"/>
                  <a:gd name="T2" fmla="*/ 171 w 187"/>
                  <a:gd name="T3" fmla="*/ 96 h 215"/>
                  <a:gd name="T4" fmla="*/ 173 w 187"/>
                  <a:gd name="T5" fmla="*/ 104 h 215"/>
                  <a:gd name="T6" fmla="*/ 177 w 187"/>
                  <a:gd name="T7" fmla="*/ 82 h 215"/>
                  <a:gd name="T8" fmla="*/ 175 w 187"/>
                  <a:gd name="T9" fmla="*/ 80 h 215"/>
                  <a:gd name="T10" fmla="*/ 175 w 187"/>
                  <a:gd name="T11" fmla="*/ 90 h 215"/>
                  <a:gd name="T12" fmla="*/ 185 w 187"/>
                  <a:gd name="T13" fmla="*/ 187 h 215"/>
                  <a:gd name="T14" fmla="*/ 175 w 187"/>
                  <a:gd name="T15" fmla="*/ 181 h 215"/>
                  <a:gd name="T16" fmla="*/ 173 w 187"/>
                  <a:gd name="T17" fmla="*/ 163 h 215"/>
                  <a:gd name="T18" fmla="*/ 169 w 187"/>
                  <a:gd name="T19" fmla="*/ 142 h 215"/>
                  <a:gd name="T20" fmla="*/ 171 w 187"/>
                  <a:gd name="T21" fmla="*/ 122 h 215"/>
                  <a:gd name="T22" fmla="*/ 167 w 187"/>
                  <a:gd name="T23" fmla="*/ 114 h 215"/>
                  <a:gd name="T24" fmla="*/ 161 w 187"/>
                  <a:gd name="T25" fmla="*/ 108 h 215"/>
                  <a:gd name="T26" fmla="*/ 163 w 187"/>
                  <a:gd name="T27" fmla="*/ 84 h 215"/>
                  <a:gd name="T28" fmla="*/ 141 w 187"/>
                  <a:gd name="T29" fmla="*/ 52 h 215"/>
                  <a:gd name="T30" fmla="*/ 78 w 187"/>
                  <a:gd name="T31" fmla="*/ 2 h 215"/>
                  <a:gd name="T32" fmla="*/ 72 w 187"/>
                  <a:gd name="T33" fmla="*/ 14 h 215"/>
                  <a:gd name="T34" fmla="*/ 66 w 187"/>
                  <a:gd name="T35" fmla="*/ 26 h 215"/>
                  <a:gd name="T36" fmla="*/ 72 w 187"/>
                  <a:gd name="T37" fmla="*/ 28 h 215"/>
                  <a:gd name="T38" fmla="*/ 58 w 187"/>
                  <a:gd name="T39" fmla="*/ 30 h 215"/>
                  <a:gd name="T40" fmla="*/ 58 w 187"/>
                  <a:gd name="T41" fmla="*/ 38 h 215"/>
                  <a:gd name="T42" fmla="*/ 54 w 187"/>
                  <a:gd name="T43" fmla="*/ 32 h 215"/>
                  <a:gd name="T44" fmla="*/ 42 w 187"/>
                  <a:gd name="T45" fmla="*/ 32 h 215"/>
                  <a:gd name="T46" fmla="*/ 40 w 187"/>
                  <a:gd name="T47" fmla="*/ 36 h 215"/>
                  <a:gd name="T48" fmla="*/ 40 w 187"/>
                  <a:gd name="T49" fmla="*/ 8 h 215"/>
                  <a:gd name="T50" fmla="*/ 38 w 187"/>
                  <a:gd name="T51" fmla="*/ 0 h 215"/>
                  <a:gd name="T52" fmla="*/ 14 w 187"/>
                  <a:gd name="T53" fmla="*/ 6 h 215"/>
                  <a:gd name="T54" fmla="*/ 16 w 187"/>
                  <a:gd name="T55" fmla="*/ 34 h 215"/>
                  <a:gd name="T56" fmla="*/ 22 w 187"/>
                  <a:gd name="T57" fmla="*/ 46 h 215"/>
                  <a:gd name="T58" fmla="*/ 16 w 187"/>
                  <a:gd name="T59" fmla="*/ 54 h 215"/>
                  <a:gd name="T60" fmla="*/ 2 w 187"/>
                  <a:gd name="T61" fmla="*/ 72 h 215"/>
                  <a:gd name="T62" fmla="*/ 2 w 187"/>
                  <a:gd name="T63" fmla="*/ 84 h 215"/>
                  <a:gd name="T64" fmla="*/ 4 w 187"/>
                  <a:gd name="T65" fmla="*/ 94 h 215"/>
                  <a:gd name="T66" fmla="*/ 0 w 187"/>
                  <a:gd name="T67" fmla="*/ 104 h 215"/>
                  <a:gd name="T68" fmla="*/ 8 w 187"/>
                  <a:gd name="T69" fmla="*/ 112 h 215"/>
                  <a:gd name="T70" fmla="*/ 16 w 187"/>
                  <a:gd name="T71" fmla="*/ 128 h 215"/>
                  <a:gd name="T72" fmla="*/ 26 w 187"/>
                  <a:gd name="T73" fmla="*/ 155 h 215"/>
                  <a:gd name="T74" fmla="*/ 26 w 187"/>
                  <a:gd name="T75" fmla="*/ 159 h 215"/>
                  <a:gd name="T76" fmla="*/ 58 w 187"/>
                  <a:gd name="T77" fmla="*/ 171 h 215"/>
                  <a:gd name="T78" fmla="*/ 74 w 187"/>
                  <a:gd name="T79" fmla="*/ 171 h 215"/>
                  <a:gd name="T80" fmla="*/ 88 w 187"/>
                  <a:gd name="T81" fmla="*/ 193 h 215"/>
                  <a:gd name="T82" fmla="*/ 88 w 187"/>
                  <a:gd name="T83" fmla="*/ 205 h 215"/>
                  <a:gd name="T84" fmla="*/ 98 w 187"/>
                  <a:gd name="T85" fmla="*/ 211 h 215"/>
                  <a:gd name="T86" fmla="*/ 109 w 187"/>
                  <a:gd name="T87" fmla="*/ 207 h 215"/>
                  <a:gd name="T88" fmla="*/ 121 w 187"/>
                  <a:gd name="T89" fmla="*/ 215 h 215"/>
                  <a:gd name="T90" fmla="*/ 131 w 187"/>
                  <a:gd name="T91" fmla="*/ 211 h 215"/>
                  <a:gd name="T92" fmla="*/ 141 w 187"/>
                  <a:gd name="T93" fmla="*/ 211 h 215"/>
                  <a:gd name="T94" fmla="*/ 149 w 187"/>
                  <a:gd name="T95" fmla="*/ 207 h 215"/>
                  <a:gd name="T96" fmla="*/ 159 w 187"/>
                  <a:gd name="T97" fmla="*/ 203 h 215"/>
                  <a:gd name="T98" fmla="*/ 171 w 187"/>
                  <a:gd name="T99" fmla="*/ 201 h 215"/>
                  <a:gd name="T100" fmla="*/ 177 w 187"/>
                  <a:gd name="T101" fmla="*/ 195 h 215"/>
                  <a:gd name="T102" fmla="*/ 187 w 187"/>
                  <a:gd name="T103" fmla="*/ 19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87" h="215">
                    <a:moveTo>
                      <a:pt x="173" y="108"/>
                    </a:moveTo>
                    <a:lnTo>
                      <a:pt x="169" y="104"/>
                    </a:lnTo>
                    <a:lnTo>
                      <a:pt x="169" y="96"/>
                    </a:lnTo>
                    <a:lnTo>
                      <a:pt x="171" y="96"/>
                    </a:lnTo>
                    <a:lnTo>
                      <a:pt x="171" y="100"/>
                    </a:lnTo>
                    <a:lnTo>
                      <a:pt x="173" y="104"/>
                    </a:lnTo>
                    <a:lnTo>
                      <a:pt x="173" y="108"/>
                    </a:lnTo>
                    <a:close/>
                    <a:moveTo>
                      <a:pt x="177" y="82"/>
                    </a:moveTo>
                    <a:lnTo>
                      <a:pt x="177" y="80"/>
                    </a:lnTo>
                    <a:lnTo>
                      <a:pt x="175" y="80"/>
                    </a:lnTo>
                    <a:lnTo>
                      <a:pt x="173" y="86"/>
                    </a:lnTo>
                    <a:lnTo>
                      <a:pt x="175" y="90"/>
                    </a:lnTo>
                    <a:lnTo>
                      <a:pt x="177" y="82"/>
                    </a:lnTo>
                    <a:close/>
                    <a:moveTo>
                      <a:pt x="185" y="187"/>
                    </a:moveTo>
                    <a:lnTo>
                      <a:pt x="179" y="187"/>
                    </a:lnTo>
                    <a:lnTo>
                      <a:pt x="175" y="181"/>
                    </a:lnTo>
                    <a:lnTo>
                      <a:pt x="173" y="171"/>
                    </a:lnTo>
                    <a:lnTo>
                      <a:pt x="173" y="163"/>
                    </a:lnTo>
                    <a:lnTo>
                      <a:pt x="169" y="147"/>
                    </a:lnTo>
                    <a:lnTo>
                      <a:pt x="169" y="142"/>
                    </a:lnTo>
                    <a:lnTo>
                      <a:pt x="169" y="128"/>
                    </a:lnTo>
                    <a:lnTo>
                      <a:pt x="171" y="122"/>
                    </a:lnTo>
                    <a:lnTo>
                      <a:pt x="171" y="118"/>
                    </a:lnTo>
                    <a:lnTo>
                      <a:pt x="167" y="114"/>
                    </a:lnTo>
                    <a:lnTo>
                      <a:pt x="163" y="110"/>
                    </a:lnTo>
                    <a:lnTo>
                      <a:pt x="161" y="108"/>
                    </a:lnTo>
                    <a:lnTo>
                      <a:pt x="159" y="98"/>
                    </a:lnTo>
                    <a:lnTo>
                      <a:pt x="163" y="84"/>
                    </a:lnTo>
                    <a:lnTo>
                      <a:pt x="167" y="78"/>
                    </a:lnTo>
                    <a:lnTo>
                      <a:pt x="141" y="52"/>
                    </a:lnTo>
                    <a:lnTo>
                      <a:pt x="141" y="42"/>
                    </a:lnTo>
                    <a:lnTo>
                      <a:pt x="78" y="2"/>
                    </a:lnTo>
                    <a:lnTo>
                      <a:pt x="78" y="2"/>
                    </a:lnTo>
                    <a:lnTo>
                      <a:pt x="72" y="14"/>
                    </a:lnTo>
                    <a:lnTo>
                      <a:pt x="66" y="20"/>
                    </a:lnTo>
                    <a:lnTo>
                      <a:pt x="66" y="26"/>
                    </a:lnTo>
                    <a:lnTo>
                      <a:pt x="72" y="26"/>
                    </a:lnTo>
                    <a:lnTo>
                      <a:pt x="72" y="28"/>
                    </a:lnTo>
                    <a:lnTo>
                      <a:pt x="64" y="32"/>
                    </a:lnTo>
                    <a:lnTo>
                      <a:pt x="58" y="30"/>
                    </a:lnTo>
                    <a:lnTo>
                      <a:pt x="56" y="32"/>
                    </a:lnTo>
                    <a:lnTo>
                      <a:pt x="58" y="38"/>
                    </a:lnTo>
                    <a:lnTo>
                      <a:pt x="52" y="40"/>
                    </a:lnTo>
                    <a:lnTo>
                      <a:pt x="54" y="32"/>
                    </a:lnTo>
                    <a:lnTo>
                      <a:pt x="48" y="30"/>
                    </a:lnTo>
                    <a:lnTo>
                      <a:pt x="42" y="32"/>
                    </a:lnTo>
                    <a:lnTo>
                      <a:pt x="42" y="36"/>
                    </a:lnTo>
                    <a:lnTo>
                      <a:pt x="40" y="36"/>
                    </a:lnTo>
                    <a:lnTo>
                      <a:pt x="36" y="24"/>
                    </a:lnTo>
                    <a:lnTo>
                      <a:pt x="40" y="8"/>
                    </a:lnTo>
                    <a:lnTo>
                      <a:pt x="38" y="2"/>
                    </a:lnTo>
                    <a:lnTo>
                      <a:pt x="38" y="0"/>
                    </a:lnTo>
                    <a:lnTo>
                      <a:pt x="18" y="0"/>
                    </a:lnTo>
                    <a:lnTo>
                      <a:pt x="14" y="6"/>
                    </a:lnTo>
                    <a:lnTo>
                      <a:pt x="24" y="24"/>
                    </a:lnTo>
                    <a:lnTo>
                      <a:pt x="16" y="34"/>
                    </a:lnTo>
                    <a:lnTo>
                      <a:pt x="14" y="40"/>
                    </a:lnTo>
                    <a:lnTo>
                      <a:pt x="22" y="46"/>
                    </a:lnTo>
                    <a:lnTo>
                      <a:pt x="20" y="50"/>
                    </a:lnTo>
                    <a:lnTo>
                      <a:pt x="16" y="54"/>
                    </a:lnTo>
                    <a:lnTo>
                      <a:pt x="12" y="58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2" y="84"/>
                    </a:lnTo>
                    <a:lnTo>
                      <a:pt x="2" y="92"/>
                    </a:lnTo>
                    <a:lnTo>
                      <a:pt x="4" y="94"/>
                    </a:lnTo>
                    <a:lnTo>
                      <a:pt x="4" y="98"/>
                    </a:lnTo>
                    <a:lnTo>
                      <a:pt x="0" y="104"/>
                    </a:lnTo>
                    <a:lnTo>
                      <a:pt x="4" y="112"/>
                    </a:lnTo>
                    <a:lnTo>
                      <a:pt x="8" y="112"/>
                    </a:lnTo>
                    <a:lnTo>
                      <a:pt x="16" y="122"/>
                    </a:lnTo>
                    <a:lnTo>
                      <a:pt x="16" y="128"/>
                    </a:lnTo>
                    <a:lnTo>
                      <a:pt x="26" y="149"/>
                    </a:lnTo>
                    <a:lnTo>
                      <a:pt x="26" y="155"/>
                    </a:lnTo>
                    <a:lnTo>
                      <a:pt x="24" y="157"/>
                    </a:lnTo>
                    <a:lnTo>
                      <a:pt x="26" y="159"/>
                    </a:lnTo>
                    <a:lnTo>
                      <a:pt x="36" y="163"/>
                    </a:lnTo>
                    <a:lnTo>
                      <a:pt x="58" y="171"/>
                    </a:lnTo>
                    <a:lnTo>
                      <a:pt x="68" y="175"/>
                    </a:lnTo>
                    <a:lnTo>
                      <a:pt x="74" y="171"/>
                    </a:lnTo>
                    <a:lnTo>
                      <a:pt x="82" y="179"/>
                    </a:lnTo>
                    <a:lnTo>
                      <a:pt x="88" y="193"/>
                    </a:lnTo>
                    <a:lnTo>
                      <a:pt x="86" y="199"/>
                    </a:lnTo>
                    <a:lnTo>
                      <a:pt x="88" y="205"/>
                    </a:lnTo>
                    <a:lnTo>
                      <a:pt x="88" y="211"/>
                    </a:lnTo>
                    <a:lnTo>
                      <a:pt x="98" y="211"/>
                    </a:lnTo>
                    <a:lnTo>
                      <a:pt x="102" y="207"/>
                    </a:lnTo>
                    <a:lnTo>
                      <a:pt x="109" y="207"/>
                    </a:lnTo>
                    <a:lnTo>
                      <a:pt x="115" y="215"/>
                    </a:lnTo>
                    <a:lnTo>
                      <a:pt x="121" y="215"/>
                    </a:lnTo>
                    <a:lnTo>
                      <a:pt x="125" y="211"/>
                    </a:lnTo>
                    <a:lnTo>
                      <a:pt x="131" y="211"/>
                    </a:lnTo>
                    <a:lnTo>
                      <a:pt x="135" y="213"/>
                    </a:lnTo>
                    <a:lnTo>
                      <a:pt x="141" y="211"/>
                    </a:lnTo>
                    <a:lnTo>
                      <a:pt x="145" y="207"/>
                    </a:lnTo>
                    <a:lnTo>
                      <a:pt x="149" y="207"/>
                    </a:lnTo>
                    <a:lnTo>
                      <a:pt x="153" y="207"/>
                    </a:lnTo>
                    <a:lnTo>
                      <a:pt x="159" y="203"/>
                    </a:lnTo>
                    <a:lnTo>
                      <a:pt x="165" y="203"/>
                    </a:lnTo>
                    <a:lnTo>
                      <a:pt x="171" y="201"/>
                    </a:lnTo>
                    <a:lnTo>
                      <a:pt x="175" y="201"/>
                    </a:lnTo>
                    <a:lnTo>
                      <a:pt x="177" y="195"/>
                    </a:lnTo>
                    <a:lnTo>
                      <a:pt x="181" y="193"/>
                    </a:lnTo>
                    <a:lnTo>
                      <a:pt x="187" y="191"/>
                    </a:lnTo>
                    <a:lnTo>
                      <a:pt x="185" y="18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8" name="Freeform 136"/>
              <p:cNvSpPr>
                <a:spLocks/>
              </p:cNvSpPr>
              <p:nvPr/>
            </p:nvSpPr>
            <p:spPr bwMode="auto">
              <a:xfrm>
                <a:off x="5082962" y="2471793"/>
                <a:ext cx="187120" cy="285996"/>
              </a:xfrm>
              <a:custGeom>
                <a:avLst/>
                <a:gdLst>
                  <a:gd name="T0" fmla="*/ 172 w 176"/>
                  <a:gd name="T1" fmla="*/ 16 h 269"/>
                  <a:gd name="T2" fmla="*/ 174 w 176"/>
                  <a:gd name="T3" fmla="*/ 2 h 269"/>
                  <a:gd name="T4" fmla="*/ 162 w 176"/>
                  <a:gd name="T5" fmla="*/ 2 h 269"/>
                  <a:gd name="T6" fmla="*/ 142 w 176"/>
                  <a:gd name="T7" fmla="*/ 12 h 269"/>
                  <a:gd name="T8" fmla="*/ 124 w 176"/>
                  <a:gd name="T9" fmla="*/ 12 h 269"/>
                  <a:gd name="T10" fmla="*/ 110 w 176"/>
                  <a:gd name="T11" fmla="*/ 16 h 269"/>
                  <a:gd name="T12" fmla="*/ 88 w 176"/>
                  <a:gd name="T13" fmla="*/ 24 h 269"/>
                  <a:gd name="T14" fmla="*/ 76 w 176"/>
                  <a:gd name="T15" fmla="*/ 22 h 269"/>
                  <a:gd name="T16" fmla="*/ 64 w 176"/>
                  <a:gd name="T17" fmla="*/ 28 h 269"/>
                  <a:gd name="T18" fmla="*/ 46 w 176"/>
                  <a:gd name="T19" fmla="*/ 22 h 269"/>
                  <a:gd name="T20" fmla="*/ 34 w 176"/>
                  <a:gd name="T21" fmla="*/ 10 h 269"/>
                  <a:gd name="T22" fmla="*/ 28 w 176"/>
                  <a:gd name="T23" fmla="*/ 18 h 269"/>
                  <a:gd name="T24" fmla="*/ 22 w 176"/>
                  <a:gd name="T25" fmla="*/ 32 h 269"/>
                  <a:gd name="T26" fmla="*/ 34 w 176"/>
                  <a:gd name="T27" fmla="*/ 48 h 269"/>
                  <a:gd name="T28" fmla="*/ 70 w 176"/>
                  <a:gd name="T29" fmla="*/ 66 h 269"/>
                  <a:gd name="T30" fmla="*/ 82 w 176"/>
                  <a:gd name="T31" fmla="*/ 72 h 269"/>
                  <a:gd name="T32" fmla="*/ 102 w 176"/>
                  <a:gd name="T33" fmla="*/ 78 h 269"/>
                  <a:gd name="T34" fmla="*/ 64 w 176"/>
                  <a:gd name="T35" fmla="*/ 143 h 269"/>
                  <a:gd name="T36" fmla="*/ 42 w 176"/>
                  <a:gd name="T37" fmla="*/ 143 h 269"/>
                  <a:gd name="T38" fmla="*/ 18 w 176"/>
                  <a:gd name="T39" fmla="*/ 153 h 269"/>
                  <a:gd name="T40" fmla="*/ 10 w 176"/>
                  <a:gd name="T41" fmla="*/ 165 h 269"/>
                  <a:gd name="T42" fmla="*/ 0 w 176"/>
                  <a:gd name="T43" fmla="*/ 255 h 269"/>
                  <a:gd name="T44" fmla="*/ 4 w 176"/>
                  <a:gd name="T45" fmla="*/ 265 h 269"/>
                  <a:gd name="T46" fmla="*/ 12 w 176"/>
                  <a:gd name="T47" fmla="*/ 267 h 269"/>
                  <a:gd name="T48" fmla="*/ 22 w 176"/>
                  <a:gd name="T49" fmla="*/ 249 h 269"/>
                  <a:gd name="T50" fmla="*/ 30 w 176"/>
                  <a:gd name="T51" fmla="*/ 239 h 269"/>
                  <a:gd name="T52" fmla="*/ 36 w 176"/>
                  <a:gd name="T53" fmla="*/ 231 h 269"/>
                  <a:gd name="T54" fmla="*/ 46 w 176"/>
                  <a:gd name="T55" fmla="*/ 223 h 269"/>
                  <a:gd name="T56" fmla="*/ 58 w 176"/>
                  <a:gd name="T57" fmla="*/ 213 h 269"/>
                  <a:gd name="T58" fmla="*/ 66 w 176"/>
                  <a:gd name="T59" fmla="*/ 205 h 269"/>
                  <a:gd name="T60" fmla="*/ 74 w 176"/>
                  <a:gd name="T61" fmla="*/ 199 h 269"/>
                  <a:gd name="T62" fmla="*/ 90 w 176"/>
                  <a:gd name="T63" fmla="*/ 189 h 269"/>
                  <a:gd name="T64" fmla="*/ 110 w 176"/>
                  <a:gd name="T65" fmla="*/ 165 h 269"/>
                  <a:gd name="T66" fmla="*/ 124 w 176"/>
                  <a:gd name="T67" fmla="*/ 143 h 269"/>
                  <a:gd name="T68" fmla="*/ 138 w 176"/>
                  <a:gd name="T69" fmla="*/ 120 h 269"/>
                  <a:gd name="T70" fmla="*/ 146 w 176"/>
                  <a:gd name="T71" fmla="*/ 102 h 269"/>
                  <a:gd name="T72" fmla="*/ 150 w 176"/>
                  <a:gd name="T73" fmla="*/ 82 h 269"/>
                  <a:gd name="T74" fmla="*/ 162 w 176"/>
                  <a:gd name="T75" fmla="*/ 66 h 269"/>
                  <a:gd name="T76" fmla="*/ 166 w 176"/>
                  <a:gd name="T77" fmla="*/ 50 h 269"/>
                  <a:gd name="T78" fmla="*/ 172 w 176"/>
                  <a:gd name="T79" fmla="*/ 30 h 269"/>
                  <a:gd name="T80" fmla="*/ 176 w 176"/>
                  <a:gd name="T81" fmla="*/ 28 h 2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76" h="269">
                    <a:moveTo>
                      <a:pt x="172" y="26"/>
                    </a:moveTo>
                    <a:lnTo>
                      <a:pt x="172" y="16"/>
                    </a:lnTo>
                    <a:lnTo>
                      <a:pt x="170" y="14"/>
                    </a:lnTo>
                    <a:lnTo>
                      <a:pt x="174" y="2"/>
                    </a:lnTo>
                    <a:lnTo>
                      <a:pt x="164" y="0"/>
                    </a:lnTo>
                    <a:lnTo>
                      <a:pt x="162" y="2"/>
                    </a:lnTo>
                    <a:lnTo>
                      <a:pt x="156" y="6"/>
                    </a:lnTo>
                    <a:lnTo>
                      <a:pt x="142" y="12"/>
                    </a:lnTo>
                    <a:lnTo>
                      <a:pt x="138" y="14"/>
                    </a:lnTo>
                    <a:lnTo>
                      <a:pt x="124" y="12"/>
                    </a:lnTo>
                    <a:lnTo>
                      <a:pt x="118" y="16"/>
                    </a:lnTo>
                    <a:lnTo>
                      <a:pt x="110" y="16"/>
                    </a:lnTo>
                    <a:lnTo>
                      <a:pt x="94" y="24"/>
                    </a:lnTo>
                    <a:lnTo>
                      <a:pt x="88" y="24"/>
                    </a:lnTo>
                    <a:lnTo>
                      <a:pt x="86" y="24"/>
                    </a:lnTo>
                    <a:lnTo>
                      <a:pt x="76" y="22"/>
                    </a:lnTo>
                    <a:lnTo>
                      <a:pt x="70" y="28"/>
                    </a:lnTo>
                    <a:lnTo>
                      <a:pt x="64" y="28"/>
                    </a:lnTo>
                    <a:lnTo>
                      <a:pt x="50" y="26"/>
                    </a:lnTo>
                    <a:lnTo>
                      <a:pt x="46" y="22"/>
                    </a:lnTo>
                    <a:lnTo>
                      <a:pt x="42" y="14"/>
                    </a:lnTo>
                    <a:lnTo>
                      <a:pt x="34" y="10"/>
                    </a:lnTo>
                    <a:lnTo>
                      <a:pt x="32" y="16"/>
                    </a:lnTo>
                    <a:lnTo>
                      <a:pt x="28" y="18"/>
                    </a:lnTo>
                    <a:lnTo>
                      <a:pt x="22" y="26"/>
                    </a:lnTo>
                    <a:lnTo>
                      <a:pt x="22" y="32"/>
                    </a:lnTo>
                    <a:lnTo>
                      <a:pt x="34" y="44"/>
                    </a:lnTo>
                    <a:lnTo>
                      <a:pt x="34" y="48"/>
                    </a:lnTo>
                    <a:lnTo>
                      <a:pt x="44" y="58"/>
                    </a:lnTo>
                    <a:lnTo>
                      <a:pt x="70" y="66"/>
                    </a:lnTo>
                    <a:lnTo>
                      <a:pt x="78" y="68"/>
                    </a:lnTo>
                    <a:lnTo>
                      <a:pt x="82" y="72"/>
                    </a:lnTo>
                    <a:lnTo>
                      <a:pt x="94" y="74"/>
                    </a:lnTo>
                    <a:lnTo>
                      <a:pt x="102" y="78"/>
                    </a:lnTo>
                    <a:lnTo>
                      <a:pt x="118" y="76"/>
                    </a:lnTo>
                    <a:lnTo>
                      <a:pt x="64" y="143"/>
                    </a:lnTo>
                    <a:lnTo>
                      <a:pt x="50" y="141"/>
                    </a:lnTo>
                    <a:lnTo>
                      <a:pt x="42" y="143"/>
                    </a:lnTo>
                    <a:lnTo>
                      <a:pt x="32" y="151"/>
                    </a:lnTo>
                    <a:lnTo>
                      <a:pt x="18" y="153"/>
                    </a:lnTo>
                    <a:lnTo>
                      <a:pt x="12" y="159"/>
                    </a:lnTo>
                    <a:lnTo>
                      <a:pt x="10" y="165"/>
                    </a:lnTo>
                    <a:lnTo>
                      <a:pt x="0" y="181"/>
                    </a:lnTo>
                    <a:lnTo>
                      <a:pt x="0" y="255"/>
                    </a:lnTo>
                    <a:lnTo>
                      <a:pt x="2" y="259"/>
                    </a:lnTo>
                    <a:lnTo>
                      <a:pt x="4" y="265"/>
                    </a:lnTo>
                    <a:lnTo>
                      <a:pt x="10" y="269"/>
                    </a:lnTo>
                    <a:lnTo>
                      <a:pt x="12" y="267"/>
                    </a:lnTo>
                    <a:lnTo>
                      <a:pt x="16" y="257"/>
                    </a:lnTo>
                    <a:lnTo>
                      <a:pt x="22" y="249"/>
                    </a:lnTo>
                    <a:lnTo>
                      <a:pt x="28" y="243"/>
                    </a:lnTo>
                    <a:lnTo>
                      <a:pt x="30" y="239"/>
                    </a:lnTo>
                    <a:lnTo>
                      <a:pt x="34" y="235"/>
                    </a:lnTo>
                    <a:lnTo>
                      <a:pt x="36" y="231"/>
                    </a:lnTo>
                    <a:lnTo>
                      <a:pt x="44" y="225"/>
                    </a:lnTo>
                    <a:lnTo>
                      <a:pt x="46" y="223"/>
                    </a:lnTo>
                    <a:lnTo>
                      <a:pt x="54" y="217"/>
                    </a:lnTo>
                    <a:lnTo>
                      <a:pt x="58" y="213"/>
                    </a:lnTo>
                    <a:lnTo>
                      <a:pt x="60" y="209"/>
                    </a:lnTo>
                    <a:lnTo>
                      <a:pt x="66" y="205"/>
                    </a:lnTo>
                    <a:lnTo>
                      <a:pt x="70" y="205"/>
                    </a:lnTo>
                    <a:lnTo>
                      <a:pt x="74" y="199"/>
                    </a:lnTo>
                    <a:lnTo>
                      <a:pt x="82" y="197"/>
                    </a:lnTo>
                    <a:lnTo>
                      <a:pt x="90" y="189"/>
                    </a:lnTo>
                    <a:lnTo>
                      <a:pt x="98" y="179"/>
                    </a:lnTo>
                    <a:lnTo>
                      <a:pt x="110" y="165"/>
                    </a:lnTo>
                    <a:lnTo>
                      <a:pt x="116" y="157"/>
                    </a:lnTo>
                    <a:lnTo>
                      <a:pt x="124" y="143"/>
                    </a:lnTo>
                    <a:lnTo>
                      <a:pt x="126" y="137"/>
                    </a:lnTo>
                    <a:lnTo>
                      <a:pt x="138" y="120"/>
                    </a:lnTo>
                    <a:lnTo>
                      <a:pt x="140" y="110"/>
                    </a:lnTo>
                    <a:lnTo>
                      <a:pt x="146" y="102"/>
                    </a:lnTo>
                    <a:lnTo>
                      <a:pt x="152" y="86"/>
                    </a:lnTo>
                    <a:lnTo>
                      <a:pt x="150" y="82"/>
                    </a:lnTo>
                    <a:lnTo>
                      <a:pt x="158" y="74"/>
                    </a:lnTo>
                    <a:lnTo>
                      <a:pt x="162" y="66"/>
                    </a:lnTo>
                    <a:lnTo>
                      <a:pt x="162" y="60"/>
                    </a:lnTo>
                    <a:lnTo>
                      <a:pt x="166" y="50"/>
                    </a:lnTo>
                    <a:lnTo>
                      <a:pt x="168" y="32"/>
                    </a:lnTo>
                    <a:lnTo>
                      <a:pt x="172" y="30"/>
                    </a:lnTo>
                    <a:lnTo>
                      <a:pt x="176" y="32"/>
                    </a:lnTo>
                    <a:lnTo>
                      <a:pt x="176" y="28"/>
                    </a:lnTo>
                    <a:lnTo>
                      <a:pt x="172" y="2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89" name="Freeform 137"/>
              <p:cNvSpPr>
                <a:spLocks/>
              </p:cNvSpPr>
              <p:nvPr/>
            </p:nvSpPr>
            <p:spPr bwMode="auto">
              <a:xfrm>
                <a:off x="4950065" y="2625955"/>
                <a:ext cx="145655" cy="197752"/>
              </a:xfrm>
              <a:custGeom>
                <a:avLst/>
                <a:gdLst>
                  <a:gd name="T0" fmla="*/ 135 w 137"/>
                  <a:gd name="T1" fmla="*/ 20 h 186"/>
                  <a:gd name="T2" fmla="*/ 137 w 137"/>
                  <a:gd name="T3" fmla="*/ 14 h 186"/>
                  <a:gd name="T4" fmla="*/ 125 w 137"/>
                  <a:gd name="T5" fmla="*/ 14 h 186"/>
                  <a:gd name="T6" fmla="*/ 119 w 137"/>
                  <a:gd name="T7" fmla="*/ 8 h 186"/>
                  <a:gd name="T8" fmla="*/ 105 w 137"/>
                  <a:gd name="T9" fmla="*/ 12 h 186"/>
                  <a:gd name="T10" fmla="*/ 105 w 137"/>
                  <a:gd name="T11" fmla="*/ 16 h 186"/>
                  <a:gd name="T12" fmla="*/ 99 w 137"/>
                  <a:gd name="T13" fmla="*/ 22 h 186"/>
                  <a:gd name="T14" fmla="*/ 73 w 137"/>
                  <a:gd name="T15" fmla="*/ 20 h 186"/>
                  <a:gd name="T16" fmla="*/ 53 w 137"/>
                  <a:gd name="T17" fmla="*/ 4 h 186"/>
                  <a:gd name="T18" fmla="*/ 35 w 137"/>
                  <a:gd name="T19" fmla="*/ 0 h 186"/>
                  <a:gd name="T20" fmla="*/ 10 w 137"/>
                  <a:gd name="T21" fmla="*/ 0 h 186"/>
                  <a:gd name="T22" fmla="*/ 2 w 137"/>
                  <a:gd name="T23" fmla="*/ 8 h 186"/>
                  <a:gd name="T24" fmla="*/ 2 w 137"/>
                  <a:gd name="T25" fmla="*/ 12 h 186"/>
                  <a:gd name="T26" fmla="*/ 8 w 137"/>
                  <a:gd name="T27" fmla="*/ 20 h 186"/>
                  <a:gd name="T28" fmla="*/ 8 w 137"/>
                  <a:gd name="T29" fmla="*/ 30 h 186"/>
                  <a:gd name="T30" fmla="*/ 16 w 137"/>
                  <a:gd name="T31" fmla="*/ 36 h 186"/>
                  <a:gd name="T32" fmla="*/ 20 w 137"/>
                  <a:gd name="T33" fmla="*/ 56 h 186"/>
                  <a:gd name="T34" fmla="*/ 0 w 137"/>
                  <a:gd name="T35" fmla="*/ 90 h 186"/>
                  <a:gd name="T36" fmla="*/ 0 w 137"/>
                  <a:gd name="T37" fmla="*/ 90 h 186"/>
                  <a:gd name="T38" fmla="*/ 4 w 137"/>
                  <a:gd name="T39" fmla="*/ 94 h 186"/>
                  <a:gd name="T40" fmla="*/ 12 w 137"/>
                  <a:gd name="T41" fmla="*/ 92 h 186"/>
                  <a:gd name="T42" fmla="*/ 14 w 137"/>
                  <a:gd name="T43" fmla="*/ 96 h 186"/>
                  <a:gd name="T44" fmla="*/ 14 w 137"/>
                  <a:gd name="T45" fmla="*/ 102 h 186"/>
                  <a:gd name="T46" fmla="*/ 6 w 137"/>
                  <a:gd name="T47" fmla="*/ 102 h 186"/>
                  <a:gd name="T48" fmla="*/ 4 w 137"/>
                  <a:gd name="T49" fmla="*/ 110 h 186"/>
                  <a:gd name="T50" fmla="*/ 67 w 137"/>
                  <a:gd name="T51" fmla="*/ 150 h 186"/>
                  <a:gd name="T52" fmla="*/ 67 w 137"/>
                  <a:gd name="T53" fmla="*/ 160 h 186"/>
                  <a:gd name="T54" fmla="*/ 93 w 137"/>
                  <a:gd name="T55" fmla="*/ 186 h 186"/>
                  <a:gd name="T56" fmla="*/ 97 w 137"/>
                  <a:gd name="T57" fmla="*/ 180 h 186"/>
                  <a:gd name="T58" fmla="*/ 97 w 137"/>
                  <a:gd name="T59" fmla="*/ 178 h 186"/>
                  <a:gd name="T60" fmla="*/ 101 w 137"/>
                  <a:gd name="T61" fmla="*/ 174 h 186"/>
                  <a:gd name="T62" fmla="*/ 103 w 137"/>
                  <a:gd name="T63" fmla="*/ 162 h 186"/>
                  <a:gd name="T64" fmla="*/ 107 w 137"/>
                  <a:gd name="T65" fmla="*/ 158 h 186"/>
                  <a:gd name="T66" fmla="*/ 109 w 137"/>
                  <a:gd name="T67" fmla="*/ 150 h 186"/>
                  <a:gd name="T68" fmla="*/ 109 w 137"/>
                  <a:gd name="T69" fmla="*/ 148 h 186"/>
                  <a:gd name="T70" fmla="*/ 109 w 137"/>
                  <a:gd name="T71" fmla="*/ 144 h 186"/>
                  <a:gd name="T72" fmla="*/ 119 w 137"/>
                  <a:gd name="T73" fmla="*/ 140 h 186"/>
                  <a:gd name="T74" fmla="*/ 121 w 137"/>
                  <a:gd name="T75" fmla="*/ 132 h 186"/>
                  <a:gd name="T76" fmla="*/ 127 w 137"/>
                  <a:gd name="T77" fmla="*/ 130 h 186"/>
                  <a:gd name="T78" fmla="*/ 131 w 137"/>
                  <a:gd name="T79" fmla="*/ 128 h 186"/>
                  <a:gd name="T80" fmla="*/ 135 w 137"/>
                  <a:gd name="T81" fmla="*/ 124 h 186"/>
                  <a:gd name="T82" fmla="*/ 129 w 137"/>
                  <a:gd name="T83" fmla="*/ 120 h 186"/>
                  <a:gd name="T84" fmla="*/ 127 w 137"/>
                  <a:gd name="T85" fmla="*/ 114 h 186"/>
                  <a:gd name="T86" fmla="*/ 125 w 137"/>
                  <a:gd name="T87" fmla="*/ 110 h 186"/>
                  <a:gd name="T88" fmla="*/ 125 w 137"/>
                  <a:gd name="T89" fmla="*/ 36 h 186"/>
                  <a:gd name="T90" fmla="*/ 135 w 137"/>
                  <a:gd name="T91" fmla="*/ 20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7" h="186">
                    <a:moveTo>
                      <a:pt x="135" y="20"/>
                    </a:moveTo>
                    <a:lnTo>
                      <a:pt x="137" y="14"/>
                    </a:lnTo>
                    <a:lnTo>
                      <a:pt x="125" y="14"/>
                    </a:lnTo>
                    <a:lnTo>
                      <a:pt x="119" y="8"/>
                    </a:lnTo>
                    <a:lnTo>
                      <a:pt x="105" y="12"/>
                    </a:lnTo>
                    <a:lnTo>
                      <a:pt x="105" y="16"/>
                    </a:lnTo>
                    <a:lnTo>
                      <a:pt x="99" y="22"/>
                    </a:lnTo>
                    <a:lnTo>
                      <a:pt x="73" y="20"/>
                    </a:lnTo>
                    <a:lnTo>
                      <a:pt x="53" y="4"/>
                    </a:lnTo>
                    <a:lnTo>
                      <a:pt x="35" y="0"/>
                    </a:lnTo>
                    <a:lnTo>
                      <a:pt x="10" y="0"/>
                    </a:lnTo>
                    <a:lnTo>
                      <a:pt x="2" y="8"/>
                    </a:lnTo>
                    <a:lnTo>
                      <a:pt x="2" y="12"/>
                    </a:lnTo>
                    <a:lnTo>
                      <a:pt x="8" y="20"/>
                    </a:lnTo>
                    <a:lnTo>
                      <a:pt x="8" y="30"/>
                    </a:lnTo>
                    <a:lnTo>
                      <a:pt x="16" y="36"/>
                    </a:lnTo>
                    <a:lnTo>
                      <a:pt x="20" y="56"/>
                    </a:lnTo>
                    <a:lnTo>
                      <a:pt x="0" y="90"/>
                    </a:lnTo>
                    <a:lnTo>
                      <a:pt x="0" y="90"/>
                    </a:lnTo>
                    <a:lnTo>
                      <a:pt x="4" y="94"/>
                    </a:lnTo>
                    <a:lnTo>
                      <a:pt x="12" y="92"/>
                    </a:lnTo>
                    <a:lnTo>
                      <a:pt x="14" y="96"/>
                    </a:lnTo>
                    <a:lnTo>
                      <a:pt x="14" y="102"/>
                    </a:lnTo>
                    <a:lnTo>
                      <a:pt x="6" y="102"/>
                    </a:lnTo>
                    <a:lnTo>
                      <a:pt x="4" y="110"/>
                    </a:lnTo>
                    <a:lnTo>
                      <a:pt x="67" y="150"/>
                    </a:lnTo>
                    <a:lnTo>
                      <a:pt x="67" y="160"/>
                    </a:lnTo>
                    <a:lnTo>
                      <a:pt x="93" y="186"/>
                    </a:lnTo>
                    <a:lnTo>
                      <a:pt x="97" y="180"/>
                    </a:lnTo>
                    <a:lnTo>
                      <a:pt x="97" y="178"/>
                    </a:lnTo>
                    <a:lnTo>
                      <a:pt x="101" y="174"/>
                    </a:lnTo>
                    <a:lnTo>
                      <a:pt x="103" y="162"/>
                    </a:lnTo>
                    <a:lnTo>
                      <a:pt x="107" y="158"/>
                    </a:lnTo>
                    <a:lnTo>
                      <a:pt x="109" y="150"/>
                    </a:lnTo>
                    <a:lnTo>
                      <a:pt x="109" y="148"/>
                    </a:lnTo>
                    <a:lnTo>
                      <a:pt x="109" y="144"/>
                    </a:lnTo>
                    <a:lnTo>
                      <a:pt x="119" y="140"/>
                    </a:lnTo>
                    <a:lnTo>
                      <a:pt x="121" y="132"/>
                    </a:lnTo>
                    <a:lnTo>
                      <a:pt x="127" y="130"/>
                    </a:lnTo>
                    <a:lnTo>
                      <a:pt x="131" y="128"/>
                    </a:lnTo>
                    <a:lnTo>
                      <a:pt x="135" y="124"/>
                    </a:lnTo>
                    <a:lnTo>
                      <a:pt x="129" y="120"/>
                    </a:lnTo>
                    <a:lnTo>
                      <a:pt x="127" y="114"/>
                    </a:lnTo>
                    <a:lnTo>
                      <a:pt x="125" y="110"/>
                    </a:lnTo>
                    <a:lnTo>
                      <a:pt x="125" y="36"/>
                    </a:lnTo>
                    <a:lnTo>
                      <a:pt x="135" y="2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0" name="Freeform 138"/>
              <p:cNvSpPr>
                <a:spLocks/>
              </p:cNvSpPr>
              <p:nvPr/>
            </p:nvSpPr>
            <p:spPr bwMode="auto">
              <a:xfrm>
                <a:off x="4933054" y="2414382"/>
                <a:ext cx="275364" cy="234963"/>
              </a:xfrm>
              <a:custGeom>
                <a:avLst/>
                <a:gdLst>
                  <a:gd name="T0" fmla="*/ 69 w 259"/>
                  <a:gd name="T1" fmla="*/ 203 h 221"/>
                  <a:gd name="T2" fmla="*/ 115 w 259"/>
                  <a:gd name="T3" fmla="*/ 221 h 221"/>
                  <a:gd name="T4" fmla="*/ 121 w 259"/>
                  <a:gd name="T5" fmla="*/ 211 h 221"/>
                  <a:gd name="T6" fmla="*/ 141 w 259"/>
                  <a:gd name="T7" fmla="*/ 213 h 221"/>
                  <a:gd name="T8" fmla="*/ 159 w 259"/>
                  <a:gd name="T9" fmla="*/ 207 h 221"/>
                  <a:gd name="T10" fmla="*/ 183 w 259"/>
                  <a:gd name="T11" fmla="*/ 197 h 221"/>
                  <a:gd name="T12" fmla="*/ 205 w 259"/>
                  <a:gd name="T13" fmla="*/ 197 h 221"/>
                  <a:gd name="T14" fmla="*/ 243 w 259"/>
                  <a:gd name="T15" fmla="*/ 132 h 221"/>
                  <a:gd name="T16" fmla="*/ 223 w 259"/>
                  <a:gd name="T17" fmla="*/ 126 h 221"/>
                  <a:gd name="T18" fmla="*/ 211 w 259"/>
                  <a:gd name="T19" fmla="*/ 120 h 221"/>
                  <a:gd name="T20" fmla="*/ 175 w 259"/>
                  <a:gd name="T21" fmla="*/ 102 h 221"/>
                  <a:gd name="T22" fmla="*/ 163 w 259"/>
                  <a:gd name="T23" fmla="*/ 86 h 221"/>
                  <a:gd name="T24" fmla="*/ 169 w 259"/>
                  <a:gd name="T25" fmla="*/ 72 h 221"/>
                  <a:gd name="T26" fmla="*/ 153 w 259"/>
                  <a:gd name="T27" fmla="*/ 74 h 221"/>
                  <a:gd name="T28" fmla="*/ 151 w 259"/>
                  <a:gd name="T29" fmla="*/ 60 h 221"/>
                  <a:gd name="T30" fmla="*/ 161 w 259"/>
                  <a:gd name="T31" fmla="*/ 44 h 221"/>
                  <a:gd name="T32" fmla="*/ 151 w 259"/>
                  <a:gd name="T33" fmla="*/ 34 h 221"/>
                  <a:gd name="T34" fmla="*/ 139 w 259"/>
                  <a:gd name="T35" fmla="*/ 22 h 221"/>
                  <a:gd name="T36" fmla="*/ 117 w 259"/>
                  <a:gd name="T37" fmla="*/ 4 h 221"/>
                  <a:gd name="T38" fmla="*/ 101 w 259"/>
                  <a:gd name="T39" fmla="*/ 4 h 221"/>
                  <a:gd name="T40" fmla="*/ 87 w 259"/>
                  <a:gd name="T41" fmla="*/ 2 h 221"/>
                  <a:gd name="T42" fmla="*/ 77 w 259"/>
                  <a:gd name="T43" fmla="*/ 10 h 221"/>
                  <a:gd name="T44" fmla="*/ 67 w 259"/>
                  <a:gd name="T45" fmla="*/ 8 h 221"/>
                  <a:gd name="T46" fmla="*/ 55 w 259"/>
                  <a:gd name="T47" fmla="*/ 22 h 221"/>
                  <a:gd name="T48" fmla="*/ 55 w 259"/>
                  <a:gd name="T49" fmla="*/ 34 h 221"/>
                  <a:gd name="T50" fmla="*/ 40 w 259"/>
                  <a:gd name="T51" fmla="*/ 40 h 221"/>
                  <a:gd name="T52" fmla="*/ 32 w 259"/>
                  <a:gd name="T53" fmla="*/ 56 h 221"/>
                  <a:gd name="T54" fmla="*/ 32 w 259"/>
                  <a:gd name="T55" fmla="*/ 78 h 221"/>
                  <a:gd name="T56" fmla="*/ 20 w 259"/>
                  <a:gd name="T57" fmla="*/ 84 h 221"/>
                  <a:gd name="T58" fmla="*/ 16 w 259"/>
                  <a:gd name="T59" fmla="*/ 98 h 221"/>
                  <a:gd name="T60" fmla="*/ 12 w 259"/>
                  <a:gd name="T61" fmla="*/ 126 h 221"/>
                  <a:gd name="T62" fmla="*/ 0 w 259"/>
                  <a:gd name="T63" fmla="*/ 130 h 221"/>
                  <a:gd name="T64" fmla="*/ 12 w 259"/>
                  <a:gd name="T65" fmla="*/ 138 h 221"/>
                  <a:gd name="T66" fmla="*/ 20 w 259"/>
                  <a:gd name="T67" fmla="*/ 150 h 221"/>
                  <a:gd name="T68" fmla="*/ 34 w 259"/>
                  <a:gd name="T69" fmla="*/ 176 h 221"/>
                  <a:gd name="T70" fmla="*/ 40 w 259"/>
                  <a:gd name="T71" fmla="*/ 182 h 221"/>
                  <a:gd name="T72" fmla="*/ 51 w 259"/>
                  <a:gd name="T73" fmla="*/ 19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9" h="221">
                    <a:moveTo>
                      <a:pt x="51" y="199"/>
                    </a:moveTo>
                    <a:lnTo>
                      <a:pt x="69" y="203"/>
                    </a:lnTo>
                    <a:lnTo>
                      <a:pt x="89" y="219"/>
                    </a:lnTo>
                    <a:lnTo>
                      <a:pt x="115" y="221"/>
                    </a:lnTo>
                    <a:lnTo>
                      <a:pt x="121" y="215"/>
                    </a:lnTo>
                    <a:lnTo>
                      <a:pt x="121" y="211"/>
                    </a:lnTo>
                    <a:lnTo>
                      <a:pt x="135" y="207"/>
                    </a:lnTo>
                    <a:lnTo>
                      <a:pt x="141" y="213"/>
                    </a:lnTo>
                    <a:lnTo>
                      <a:pt x="153" y="213"/>
                    </a:lnTo>
                    <a:lnTo>
                      <a:pt x="159" y="207"/>
                    </a:lnTo>
                    <a:lnTo>
                      <a:pt x="173" y="205"/>
                    </a:lnTo>
                    <a:lnTo>
                      <a:pt x="183" y="197"/>
                    </a:lnTo>
                    <a:lnTo>
                      <a:pt x="191" y="195"/>
                    </a:lnTo>
                    <a:lnTo>
                      <a:pt x="205" y="197"/>
                    </a:lnTo>
                    <a:lnTo>
                      <a:pt x="259" y="130"/>
                    </a:lnTo>
                    <a:lnTo>
                      <a:pt x="243" y="132"/>
                    </a:lnTo>
                    <a:lnTo>
                      <a:pt x="235" y="128"/>
                    </a:lnTo>
                    <a:lnTo>
                      <a:pt x="223" y="126"/>
                    </a:lnTo>
                    <a:lnTo>
                      <a:pt x="219" y="122"/>
                    </a:lnTo>
                    <a:lnTo>
                      <a:pt x="211" y="120"/>
                    </a:lnTo>
                    <a:lnTo>
                      <a:pt x="185" y="112"/>
                    </a:lnTo>
                    <a:lnTo>
                      <a:pt x="175" y="102"/>
                    </a:lnTo>
                    <a:lnTo>
                      <a:pt x="175" y="98"/>
                    </a:lnTo>
                    <a:lnTo>
                      <a:pt x="163" y="86"/>
                    </a:lnTo>
                    <a:lnTo>
                      <a:pt x="163" y="80"/>
                    </a:lnTo>
                    <a:lnTo>
                      <a:pt x="169" y="72"/>
                    </a:lnTo>
                    <a:lnTo>
                      <a:pt x="159" y="72"/>
                    </a:lnTo>
                    <a:lnTo>
                      <a:pt x="153" y="74"/>
                    </a:lnTo>
                    <a:lnTo>
                      <a:pt x="149" y="70"/>
                    </a:lnTo>
                    <a:lnTo>
                      <a:pt x="151" y="60"/>
                    </a:lnTo>
                    <a:lnTo>
                      <a:pt x="157" y="54"/>
                    </a:lnTo>
                    <a:lnTo>
                      <a:pt x="161" y="44"/>
                    </a:lnTo>
                    <a:lnTo>
                      <a:pt x="157" y="38"/>
                    </a:lnTo>
                    <a:lnTo>
                      <a:pt x="151" y="34"/>
                    </a:lnTo>
                    <a:lnTo>
                      <a:pt x="147" y="26"/>
                    </a:lnTo>
                    <a:lnTo>
                      <a:pt x="139" y="22"/>
                    </a:lnTo>
                    <a:lnTo>
                      <a:pt x="131" y="10"/>
                    </a:lnTo>
                    <a:lnTo>
                      <a:pt x="117" y="4"/>
                    </a:lnTo>
                    <a:lnTo>
                      <a:pt x="109" y="6"/>
                    </a:lnTo>
                    <a:lnTo>
                      <a:pt x="101" y="4"/>
                    </a:lnTo>
                    <a:lnTo>
                      <a:pt x="91" y="6"/>
                    </a:lnTo>
                    <a:lnTo>
                      <a:pt x="87" y="2"/>
                    </a:lnTo>
                    <a:lnTo>
                      <a:pt x="83" y="0"/>
                    </a:lnTo>
                    <a:lnTo>
                      <a:pt x="77" y="10"/>
                    </a:lnTo>
                    <a:lnTo>
                      <a:pt x="71" y="6"/>
                    </a:lnTo>
                    <a:lnTo>
                      <a:pt x="67" y="8"/>
                    </a:lnTo>
                    <a:lnTo>
                      <a:pt x="59" y="8"/>
                    </a:lnTo>
                    <a:lnTo>
                      <a:pt x="55" y="22"/>
                    </a:lnTo>
                    <a:lnTo>
                      <a:pt x="53" y="30"/>
                    </a:lnTo>
                    <a:lnTo>
                      <a:pt x="55" y="34"/>
                    </a:lnTo>
                    <a:lnTo>
                      <a:pt x="49" y="38"/>
                    </a:lnTo>
                    <a:lnTo>
                      <a:pt x="40" y="40"/>
                    </a:lnTo>
                    <a:lnTo>
                      <a:pt x="38" y="50"/>
                    </a:lnTo>
                    <a:lnTo>
                      <a:pt x="32" y="56"/>
                    </a:lnTo>
                    <a:lnTo>
                      <a:pt x="32" y="66"/>
                    </a:lnTo>
                    <a:lnTo>
                      <a:pt x="32" y="78"/>
                    </a:lnTo>
                    <a:lnTo>
                      <a:pt x="22" y="78"/>
                    </a:lnTo>
                    <a:lnTo>
                      <a:pt x="20" y="84"/>
                    </a:lnTo>
                    <a:lnTo>
                      <a:pt x="22" y="88"/>
                    </a:lnTo>
                    <a:lnTo>
                      <a:pt x="16" y="98"/>
                    </a:lnTo>
                    <a:lnTo>
                      <a:pt x="20" y="120"/>
                    </a:lnTo>
                    <a:lnTo>
                      <a:pt x="12" y="126"/>
                    </a:lnTo>
                    <a:lnTo>
                      <a:pt x="4" y="124"/>
                    </a:lnTo>
                    <a:lnTo>
                      <a:pt x="0" y="130"/>
                    </a:lnTo>
                    <a:lnTo>
                      <a:pt x="0" y="136"/>
                    </a:lnTo>
                    <a:lnTo>
                      <a:pt x="12" y="138"/>
                    </a:lnTo>
                    <a:lnTo>
                      <a:pt x="14" y="140"/>
                    </a:lnTo>
                    <a:lnTo>
                      <a:pt x="20" y="150"/>
                    </a:lnTo>
                    <a:lnTo>
                      <a:pt x="32" y="160"/>
                    </a:lnTo>
                    <a:lnTo>
                      <a:pt x="34" y="176"/>
                    </a:lnTo>
                    <a:lnTo>
                      <a:pt x="38" y="178"/>
                    </a:lnTo>
                    <a:lnTo>
                      <a:pt x="40" y="182"/>
                    </a:lnTo>
                    <a:lnTo>
                      <a:pt x="51" y="182"/>
                    </a:lnTo>
                    <a:lnTo>
                      <a:pt x="51" y="199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1" name="Freeform 139"/>
              <p:cNvSpPr>
                <a:spLocks/>
              </p:cNvSpPr>
              <p:nvPr/>
            </p:nvSpPr>
            <p:spPr bwMode="auto">
              <a:xfrm>
                <a:off x="5091468" y="2456909"/>
                <a:ext cx="31895" cy="36148"/>
              </a:xfrm>
              <a:custGeom>
                <a:avLst/>
                <a:gdLst>
                  <a:gd name="T0" fmla="*/ 26 w 30"/>
                  <a:gd name="T1" fmla="*/ 24 h 34"/>
                  <a:gd name="T2" fmla="*/ 22 w 30"/>
                  <a:gd name="T3" fmla="*/ 24 h 34"/>
                  <a:gd name="T4" fmla="*/ 20 w 30"/>
                  <a:gd name="T5" fmla="*/ 26 h 34"/>
                  <a:gd name="T6" fmla="*/ 18 w 30"/>
                  <a:gd name="T7" fmla="*/ 24 h 34"/>
                  <a:gd name="T8" fmla="*/ 20 w 30"/>
                  <a:gd name="T9" fmla="*/ 20 h 34"/>
                  <a:gd name="T10" fmla="*/ 26 w 30"/>
                  <a:gd name="T11" fmla="*/ 16 h 34"/>
                  <a:gd name="T12" fmla="*/ 30 w 30"/>
                  <a:gd name="T13" fmla="*/ 14 h 34"/>
                  <a:gd name="T14" fmla="*/ 30 w 30"/>
                  <a:gd name="T15" fmla="*/ 10 h 34"/>
                  <a:gd name="T16" fmla="*/ 26 w 30"/>
                  <a:gd name="T17" fmla="*/ 8 h 34"/>
                  <a:gd name="T18" fmla="*/ 24 w 30"/>
                  <a:gd name="T19" fmla="*/ 0 h 34"/>
                  <a:gd name="T20" fmla="*/ 20 w 30"/>
                  <a:gd name="T21" fmla="*/ 0 h 34"/>
                  <a:gd name="T22" fmla="*/ 18 w 30"/>
                  <a:gd name="T23" fmla="*/ 4 h 34"/>
                  <a:gd name="T24" fmla="*/ 12 w 30"/>
                  <a:gd name="T25" fmla="*/ 4 h 34"/>
                  <a:gd name="T26" fmla="*/ 8 w 30"/>
                  <a:gd name="T27" fmla="*/ 14 h 34"/>
                  <a:gd name="T28" fmla="*/ 2 w 30"/>
                  <a:gd name="T29" fmla="*/ 20 h 34"/>
                  <a:gd name="T30" fmla="*/ 0 w 30"/>
                  <a:gd name="T31" fmla="*/ 30 h 34"/>
                  <a:gd name="T32" fmla="*/ 4 w 30"/>
                  <a:gd name="T33" fmla="*/ 34 h 34"/>
                  <a:gd name="T34" fmla="*/ 10 w 30"/>
                  <a:gd name="T35" fmla="*/ 32 h 34"/>
                  <a:gd name="T36" fmla="*/ 20 w 30"/>
                  <a:gd name="T37" fmla="*/ 32 h 34"/>
                  <a:gd name="T38" fmla="*/ 24 w 30"/>
                  <a:gd name="T39" fmla="*/ 30 h 34"/>
                  <a:gd name="T40" fmla="*/ 26 w 30"/>
                  <a:gd name="T41" fmla="*/ 2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" h="34">
                    <a:moveTo>
                      <a:pt x="26" y="24"/>
                    </a:moveTo>
                    <a:lnTo>
                      <a:pt x="22" y="24"/>
                    </a:lnTo>
                    <a:lnTo>
                      <a:pt x="20" y="26"/>
                    </a:lnTo>
                    <a:lnTo>
                      <a:pt x="18" y="24"/>
                    </a:lnTo>
                    <a:lnTo>
                      <a:pt x="20" y="20"/>
                    </a:lnTo>
                    <a:lnTo>
                      <a:pt x="26" y="16"/>
                    </a:lnTo>
                    <a:lnTo>
                      <a:pt x="30" y="14"/>
                    </a:lnTo>
                    <a:lnTo>
                      <a:pt x="30" y="10"/>
                    </a:lnTo>
                    <a:lnTo>
                      <a:pt x="26" y="8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18" y="4"/>
                    </a:lnTo>
                    <a:lnTo>
                      <a:pt x="12" y="4"/>
                    </a:lnTo>
                    <a:lnTo>
                      <a:pt x="8" y="14"/>
                    </a:lnTo>
                    <a:lnTo>
                      <a:pt x="2" y="20"/>
                    </a:lnTo>
                    <a:lnTo>
                      <a:pt x="0" y="30"/>
                    </a:lnTo>
                    <a:lnTo>
                      <a:pt x="4" y="34"/>
                    </a:lnTo>
                    <a:lnTo>
                      <a:pt x="10" y="32"/>
                    </a:lnTo>
                    <a:lnTo>
                      <a:pt x="20" y="32"/>
                    </a:lnTo>
                    <a:lnTo>
                      <a:pt x="24" y="30"/>
                    </a:lnTo>
                    <a:lnTo>
                      <a:pt x="26" y="2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2" name="Freeform 140"/>
              <p:cNvSpPr>
                <a:spLocks noEditPoints="1"/>
              </p:cNvSpPr>
              <p:nvPr/>
            </p:nvSpPr>
            <p:spPr bwMode="auto">
              <a:xfrm>
                <a:off x="4991529" y="2346339"/>
                <a:ext cx="125456" cy="114823"/>
              </a:xfrm>
              <a:custGeom>
                <a:avLst/>
                <a:gdLst>
                  <a:gd name="T0" fmla="*/ 58 w 118"/>
                  <a:gd name="T1" fmla="*/ 48 h 108"/>
                  <a:gd name="T2" fmla="*/ 60 w 118"/>
                  <a:gd name="T3" fmla="*/ 44 h 108"/>
                  <a:gd name="T4" fmla="*/ 68 w 118"/>
                  <a:gd name="T5" fmla="*/ 44 h 108"/>
                  <a:gd name="T6" fmla="*/ 68 w 118"/>
                  <a:gd name="T7" fmla="*/ 48 h 108"/>
                  <a:gd name="T8" fmla="*/ 58 w 118"/>
                  <a:gd name="T9" fmla="*/ 48 h 108"/>
                  <a:gd name="T10" fmla="*/ 22 w 118"/>
                  <a:gd name="T11" fmla="*/ 6 h 108"/>
                  <a:gd name="T12" fmla="*/ 16 w 118"/>
                  <a:gd name="T13" fmla="*/ 14 h 108"/>
                  <a:gd name="T14" fmla="*/ 8 w 118"/>
                  <a:gd name="T15" fmla="*/ 14 h 108"/>
                  <a:gd name="T16" fmla="*/ 4 w 118"/>
                  <a:gd name="T17" fmla="*/ 28 h 108"/>
                  <a:gd name="T18" fmla="*/ 8 w 118"/>
                  <a:gd name="T19" fmla="*/ 32 h 108"/>
                  <a:gd name="T20" fmla="*/ 6 w 118"/>
                  <a:gd name="T21" fmla="*/ 42 h 108"/>
                  <a:gd name="T22" fmla="*/ 0 w 118"/>
                  <a:gd name="T23" fmla="*/ 54 h 108"/>
                  <a:gd name="T24" fmla="*/ 4 w 118"/>
                  <a:gd name="T25" fmla="*/ 72 h 108"/>
                  <a:gd name="T26" fmla="*/ 12 w 118"/>
                  <a:gd name="T27" fmla="*/ 72 h 108"/>
                  <a:gd name="T28" fmla="*/ 16 w 118"/>
                  <a:gd name="T29" fmla="*/ 70 h 108"/>
                  <a:gd name="T30" fmla="*/ 22 w 118"/>
                  <a:gd name="T31" fmla="*/ 74 h 108"/>
                  <a:gd name="T32" fmla="*/ 28 w 118"/>
                  <a:gd name="T33" fmla="*/ 64 h 108"/>
                  <a:gd name="T34" fmla="*/ 32 w 118"/>
                  <a:gd name="T35" fmla="*/ 66 h 108"/>
                  <a:gd name="T36" fmla="*/ 36 w 118"/>
                  <a:gd name="T37" fmla="*/ 70 h 108"/>
                  <a:gd name="T38" fmla="*/ 46 w 118"/>
                  <a:gd name="T39" fmla="*/ 68 h 108"/>
                  <a:gd name="T40" fmla="*/ 54 w 118"/>
                  <a:gd name="T41" fmla="*/ 70 h 108"/>
                  <a:gd name="T42" fmla="*/ 62 w 118"/>
                  <a:gd name="T43" fmla="*/ 68 h 108"/>
                  <a:gd name="T44" fmla="*/ 76 w 118"/>
                  <a:gd name="T45" fmla="*/ 74 h 108"/>
                  <a:gd name="T46" fmla="*/ 84 w 118"/>
                  <a:gd name="T47" fmla="*/ 86 h 108"/>
                  <a:gd name="T48" fmla="*/ 92 w 118"/>
                  <a:gd name="T49" fmla="*/ 90 h 108"/>
                  <a:gd name="T50" fmla="*/ 96 w 118"/>
                  <a:gd name="T51" fmla="*/ 98 h 108"/>
                  <a:gd name="T52" fmla="*/ 102 w 118"/>
                  <a:gd name="T53" fmla="*/ 102 h 108"/>
                  <a:gd name="T54" fmla="*/ 106 w 118"/>
                  <a:gd name="T55" fmla="*/ 108 h 108"/>
                  <a:gd name="T56" fmla="*/ 112 w 118"/>
                  <a:gd name="T57" fmla="*/ 108 h 108"/>
                  <a:gd name="T58" fmla="*/ 114 w 118"/>
                  <a:gd name="T59" fmla="*/ 104 h 108"/>
                  <a:gd name="T60" fmla="*/ 118 w 118"/>
                  <a:gd name="T61" fmla="*/ 104 h 108"/>
                  <a:gd name="T62" fmla="*/ 114 w 118"/>
                  <a:gd name="T63" fmla="*/ 100 h 108"/>
                  <a:gd name="T64" fmla="*/ 112 w 118"/>
                  <a:gd name="T65" fmla="*/ 98 h 108"/>
                  <a:gd name="T66" fmla="*/ 110 w 118"/>
                  <a:gd name="T67" fmla="*/ 94 h 108"/>
                  <a:gd name="T68" fmla="*/ 106 w 118"/>
                  <a:gd name="T69" fmla="*/ 92 h 108"/>
                  <a:gd name="T70" fmla="*/ 104 w 118"/>
                  <a:gd name="T71" fmla="*/ 86 h 108"/>
                  <a:gd name="T72" fmla="*/ 100 w 118"/>
                  <a:gd name="T73" fmla="*/ 84 h 108"/>
                  <a:gd name="T74" fmla="*/ 92 w 118"/>
                  <a:gd name="T75" fmla="*/ 78 h 108"/>
                  <a:gd name="T76" fmla="*/ 84 w 118"/>
                  <a:gd name="T77" fmla="*/ 66 h 108"/>
                  <a:gd name="T78" fmla="*/ 78 w 118"/>
                  <a:gd name="T79" fmla="*/ 64 h 108"/>
                  <a:gd name="T80" fmla="*/ 76 w 118"/>
                  <a:gd name="T81" fmla="*/ 62 h 108"/>
                  <a:gd name="T82" fmla="*/ 70 w 118"/>
                  <a:gd name="T83" fmla="*/ 58 h 108"/>
                  <a:gd name="T84" fmla="*/ 68 w 118"/>
                  <a:gd name="T85" fmla="*/ 60 h 108"/>
                  <a:gd name="T86" fmla="*/ 64 w 118"/>
                  <a:gd name="T87" fmla="*/ 58 h 108"/>
                  <a:gd name="T88" fmla="*/ 62 w 118"/>
                  <a:gd name="T89" fmla="*/ 52 h 108"/>
                  <a:gd name="T90" fmla="*/ 58 w 118"/>
                  <a:gd name="T91" fmla="*/ 50 h 108"/>
                  <a:gd name="T92" fmla="*/ 58 w 118"/>
                  <a:gd name="T93" fmla="*/ 56 h 108"/>
                  <a:gd name="T94" fmla="*/ 56 w 118"/>
                  <a:gd name="T95" fmla="*/ 58 h 108"/>
                  <a:gd name="T96" fmla="*/ 52 w 118"/>
                  <a:gd name="T97" fmla="*/ 48 h 108"/>
                  <a:gd name="T98" fmla="*/ 54 w 118"/>
                  <a:gd name="T99" fmla="*/ 44 h 108"/>
                  <a:gd name="T100" fmla="*/ 48 w 118"/>
                  <a:gd name="T101" fmla="*/ 36 h 108"/>
                  <a:gd name="T102" fmla="*/ 48 w 118"/>
                  <a:gd name="T103" fmla="*/ 30 h 108"/>
                  <a:gd name="T104" fmla="*/ 44 w 118"/>
                  <a:gd name="T105" fmla="*/ 18 h 108"/>
                  <a:gd name="T106" fmla="*/ 40 w 118"/>
                  <a:gd name="T107" fmla="*/ 10 h 108"/>
                  <a:gd name="T108" fmla="*/ 38 w 118"/>
                  <a:gd name="T109" fmla="*/ 0 h 108"/>
                  <a:gd name="T110" fmla="*/ 26 w 118"/>
                  <a:gd name="T111" fmla="*/ 6 h 108"/>
                  <a:gd name="T112" fmla="*/ 22 w 118"/>
                  <a:gd name="T113" fmla="*/ 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8" h="108">
                    <a:moveTo>
                      <a:pt x="58" y="48"/>
                    </a:moveTo>
                    <a:lnTo>
                      <a:pt x="60" y="44"/>
                    </a:lnTo>
                    <a:lnTo>
                      <a:pt x="68" y="44"/>
                    </a:lnTo>
                    <a:lnTo>
                      <a:pt x="68" y="48"/>
                    </a:lnTo>
                    <a:lnTo>
                      <a:pt x="58" y="48"/>
                    </a:lnTo>
                    <a:close/>
                    <a:moveTo>
                      <a:pt x="22" y="6"/>
                    </a:moveTo>
                    <a:lnTo>
                      <a:pt x="16" y="14"/>
                    </a:lnTo>
                    <a:lnTo>
                      <a:pt x="8" y="14"/>
                    </a:lnTo>
                    <a:lnTo>
                      <a:pt x="4" y="28"/>
                    </a:lnTo>
                    <a:lnTo>
                      <a:pt x="8" y="32"/>
                    </a:lnTo>
                    <a:lnTo>
                      <a:pt x="6" y="42"/>
                    </a:lnTo>
                    <a:lnTo>
                      <a:pt x="0" y="54"/>
                    </a:lnTo>
                    <a:lnTo>
                      <a:pt x="4" y="72"/>
                    </a:lnTo>
                    <a:lnTo>
                      <a:pt x="12" y="72"/>
                    </a:lnTo>
                    <a:lnTo>
                      <a:pt x="16" y="70"/>
                    </a:lnTo>
                    <a:lnTo>
                      <a:pt x="22" y="74"/>
                    </a:lnTo>
                    <a:lnTo>
                      <a:pt x="28" y="64"/>
                    </a:lnTo>
                    <a:lnTo>
                      <a:pt x="32" y="66"/>
                    </a:lnTo>
                    <a:lnTo>
                      <a:pt x="36" y="70"/>
                    </a:lnTo>
                    <a:lnTo>
                      <a:pt x="46" y="68"/>
                    </a:lnTo>
                    <a:lnTo>
                      <a:pt x="54" y="70"/>
                    </a:lnTo>
                    <a:lnTo>
                      <a:pt x="62" y="68"/>
                    </a:lnTo>
                    <a:lnTo>
                      <a:pt x="76" y="74"/>
                    </a:lnTo>
                    <a:lnTo>
                      <a:pt x="84" y="86"/>
                    </a:lnTo>
                    <a:lnTo>
                      <a:pt x="92" y="90"/>
                    </a:lnTo>
                    <a:lnTo>
                      <a:pt x="96" y="98"/>
                    </a:lnTo>
                    <a:lnTo>
                      <a:pt x="102" y="102"/>
                    </a:lnTo>
                    <a:lnTo>
                      <a:pt x="106" y="108"/>
                    </a:lnTo>
                    <a:lnTo>
                      <a:pt x="112" y="108"/>
                    </a:lnTo>
                    <a:lnTo>
                      <a:pt x="114" y="104"/>
                    </a:lnTo>
                    <a:lnTo>
                      <a:pt x="118" y="104"/>
                    </a:lnTo>
                    <a:lnTo>
                      <a:pt x="114" y="100"/>
                    </a:lnTo>
                    <a:lnTo>
                      <a:pt x="112" y="98"/>
                    </a:lnTo>
                    <a:lnTo>
                      <a:pt x="110" y="94"/>
                    </a:lnTo>
                    <a:lnTo>
                      <a:pt x="106" y="92"/>
                    </a:lnTo>
                    <a:lnTo>
                      <a:pt x="104" y="86"/>
                    </a:lnTo>
                    <a:lnTo>
                      <a:pt x="100" y="84"/>
                    </a:lnTo>
                    <a:lnTo>
                      <a:pt x="92" y="78"/>
                    </a:lnTo>
                    <a:lnTo>
                      <a:pt x="84" y="66"/>
                    </a:lnTo>
                    <a:lnTo>
                      <a:pt x="78" y="64"/>
                    </a:lnTo>
                    <a:lnTo>
                      <a:pt x="76" y="62"/>
                    </a:lnTo>
                    <a:lnTo>
                      <a:pt x="70" y="58"/>
                    </a:lnTo>
                    <a:lnTo>
                      <a:pt x="68" y="60"/>
                    </a:lnTo>
                    <a:lnTo>
                      <a:pt x="64" y="58"/>
                    </a:lnTo>
                    <a:lnTo>
                      <a:pt x="62" y="52"/>
                    </a:lnTo>
                    <a:lnTo>
                      <a:pt x="58" y="50"/>
                    </a:lnTo>
                    <a:lnTo>
                      <a:pt x="58" y="56"/>
                    </a:lnTo>
                    <a:lnTo>
                      <a:pt x="56" y="58"/>
                    </a:lnTo>
                    <a:lnTo>
                      <a:pt x="52" y="48"/>
                    </a:lnTo>
                    <a:lnTo>
                      <a:pt x="54" y="44"/>
                    </a:lnTo>
                    <a:lnTo>
                      <a:pt x="48" y="36"/>
                    </a:lnTo>
                    <a:lnTo>
                      <a:pt x="48" y="30"/>
                    </a:lnTo>
                    <a:lnTo>
                      <a:pt x="44" y="18"/>
                    </a:lnTo>
                    <a:lnTo>
                      <a:pt x="40" y="10"/>
                    </a:lnTo>
                    <a:lnTo>
                      <a:pt x="38" y="0"/>
                    </a:lnTo>
                    <a:lnTo>
                      <a:pt x="26" y="6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3" name="Freeform 141"/>
              <p:cNvSpPr>
                <a:spLocks noEditPoints="1"/>
              </p:cNvSpPr>
              <p:nvPr/>
            </p:nvSpPr>
            <p:spPr bwMode="auto">
              <a:xfrm>
                <a:off x="5104226" y="2321886"/>
                <a:ext cx="221142" cy="143530"/>
              </a:xfrm>
              <a:custGeom>
                <a:avLst/>
                <a:gdLst>
                  <a:gd name="T0" fmla="*/ 188 w 208"/>
                  <a:gd name="T1" fmla="*/ 131 h 135"/>
                  <a:gd name="T2" fmla="*/ 198 w 208"/>
                  <a:gd name="T3" fmla="*/ 135 h 135"/>
                  <a:gd name="T4" fmla="*/ 204 w 208"/>
                  <a:gd name="T5" fmla="*/ 133 h 135"/>
                  <a:gd name="T6" fmla="*/ 208 w 208"/>
                  <a:gd name="T7" fmla="*/ 127 h 135"/>
                  <a:gd name="T8" fmla="*/ 200 w 208"/>
                  <a:gd name="T9" fmla="*/ 125 h 135"/>
                  <a:gd name="T10" fmla="*/ 198 w 208"/>
                  <a:gd name="T11" fmla="*/ 127 h 135"/>
                  <a:gd name="T12" fmla="*/ 190 w 208"/>
                  <a:gd name="T13" fmla="*/ 125 h 135"/>
                  <a:gd name="T14" fmla="*/ 186 w 208"/>
                  <a:gd name="T15" fmla="*/ 129 h 135"/>
                  <a:gd name="T16" fmla="*/ 188 w 208"/>
                  <a:gd name="T17" fmla="*/ 131 h 135"/>
                  <a:gd name="T18" fmla="*/ 112 w 208"/>
                  <a:gd name="T19" fmla="*/ 8 h 135"/>
                  <a:gd name="T20" fmla="*/ 98 w 208"/>
                  <a:gd name="T21" fmla="*/ 17 h 135"/>
                  <a:gd name="T22" fmla="*/ 90 w 208"/>
                  <a:gd name="T23" fmla="*/ 29 h 135"/>
                  <a:gd name="T24" fmla="*/ 86 w 208"/>
                  <a:gd name="T25" fmla="*/ 37 h 135"/>
                  <a:gd name="T26" fmla="*/ 78 w 208"/>
                  <a:gd name="T27" fmla="*/ 41 h 135"/>
                  <a:gd name="T28" fmla="*/ 72 w 208"/>
                  <a:gd name="T29" fmla="*/ 33 h 135"/>
                  <a:gd name="T30" fmla="*/ 62 w 208"/>
                  <a:gd name="T31" fmla="*/ 33 h 135"/>
                  <a:gd name="T32" fmla="*/ 34 w 208"/>
                  <a:gd name="T33" fmla="*/ 31 h 135"/>
                  <a:gd name="T34" fmla="*/ 22 w 208"/>
                  <a:gd name="T35" fmla="*/ 31 h 135"/>
                  <a:gd name="T36" fmla="*/ 14 w 208"/>
                  <a:gd name="T37" fmla="*/ 25 h 135"/>
                  <a:gd name="T38" fmla="*/ 10 w 208"/>
                  <a:gd name="T39" fmla="*/ 33 h 135"/>
                  <a:gd name="T40" fmla="*/ 10 w 208"/>
                  <a:gd name="T41" fmla="*/ 39 h 135"/>
                  <a:gd name="T42" fmla="*/ 8 w 208"/>
                  <a:gd name="T43" fmla="*/ 43 h 135"/>
                  <a:gd name="T44" fmla="*/ 10 w 208"/>
                  <a:gd name="T45" fmla="*/ 47 h 135"/>
                  <a:gd name="T46" fmla="*/ 8 w 208"/>
                  <a:gd name="T47" fmla="*/ 51 h 135"/>
                  <a:gd name="T48" fmla="*/ 4 w 208"/>
                  <a:gd name="T49" fmla="*/ 53 h 135"/>
                  <a:gd name="T50" fmla="*/ 6 w 208"/>
                  <a:gd name="T51" fmla="*/ 61 h 135"/>
                  <a:gd name="T52" fmla="*/ 4 w 208"/>
                  <a:gd name="T53" fmla="*/ 69 h 135"/>
                  <a:gd name="T54" fmla="*/ 4 w 208"/>
                  <a:gd name="T55" fmla="*/ 73 h 135"/>
                  <a:gd name="T56" fmla="*/ 0 w 208"/>
                  <a:gd name="T57" fmla="*/ 71 h 135"/>
                  <a:gd name="T58" fmla="*/ 0 w 208"/>
                  <a:gd name="T59" fmla="*/ 77 h 135"/>
                  <a:gd name="T60" fmla="*/ 4 w 208"/>
                  <a:gd name="T61" fmla="*/ 81 h 135"/>
                  <a:gd name="T62" fmla="*/ 8 w 208"/>
                  <a:gd name="T63" fmla="*/ 85 h 135"/>
                  <a:gd name="T64" fmla="*/ 10 w 208"/>
                  <a:gd name="T65" fmla="*/ 99 h 135"/>
                  <a:gd name="T66" fmla="*/ 16 w 208"/>
                  <a:gd name="T67" fmla="*/ 107 h 135"/>
                  <a:gd name="T68" fmla="*/ 14 w 208"/>
                  <a:gd name="T69" fmla="*/ 115 h 135"/>
                  <a:gd name="T70" fmla="*/ 18 w 208"/>
                  <a:gd name="T71" fmla="*/ 125 h 135"/>
                  <a:gd name="T72" fmla="*/ 20 w 208"/>
                  <a:gd name="T73" fmla="*/ 125 h 135"/>
                  <a:gd name="T74" fmla="*/ 24 w 208"/>
                  <a:gd name="T75" fmla="*/ 127 h 135"/>
                  <a:gd name="T76" fmla="*/ 36 w 208"/>
                  <a:gd name="T77" fmla="*/ 123 h 135"/>
                  <a:gd name="T78" fmla="*/ 42 w 208"/>
                  <a:gd name="T79" fmla="*/ 123 h 135"/>
                  <a:gd name="T80" fmla="*/ 48 w 208"/>
                  <a:gd name="T81" fmla="*/ 119 h 135"/>
                  <a:gd name="T82" fmla="*/ 56 w 208"/>
                  <a:gd name="T83" fmla="*/ 111 h 135"/>
                  <a:gd name="T84" fmla="*/ 66 w 208"/>
                  <a:gd name="T85" fmla="*/ 109 h 135"/>
                  <a:gd name="T86" fmla="*/ 78 w 208"/>
                  <a:gd name="T87" fmla="*/ 109 h 135"/>
                  <a:gd name="T88" fmla="*/ 88 w 208"/>
                  <a:gd name="T89" fmla="*/ 105 h 135"/>
                  <a:gd name="T90" fmla="*/ 94 w 208"/>
                  <a:gd name="T91" fmla="*/ 99 h 135"/>
                  <a:gd name="T92" fmla="*/ 98 w 208"/>
                  <a:gd name="T93" fmla="*/ 101 h 135"/>
                  <a:gd name="T94" fmla="*/ 106 w 208"/>
                  <a:gd name="T95" fmla="*/ 99 h 135"/>
                  <a:gd name="T96" fmla="*/ 112 w 208"/>
                  <a:gd name="T97" fmla="*/ 93 h 135"/>
                  <a:gd name="T98" fmla="*/ 114 w 208"/>
                  <a:gd name="T99" fmla="*/ 89 h 135"/>
                  <a:gd name="T100" fmla="*/ 130 w 208"/>
                  <a:gd name="T101" fmla="*/ 87 h 135"/>
                  <a:gd name="T102" fmla="*/ 136 w 208"/>
                  <a:gd name="T103" fmla="*/ 81 h 135"/>
                  <a:gd name="T104" fmla="*/ 154 w 208"/>
                  <a:gd name="T105" fmla="*/ 77 h 135"/>
                  <a:gd name="T106" fmla="*/ 166 w 208"/>
                  <a:gd name="T107" fmla="*/ 69 h 135"/>
                  <a:gd name="T108" fmla="*/ 164 w 208"/>
                  <a:gd name="T109" fmla="*/ 59 h 135"/>
                  <a:gd name="T110" fmla="*/ 170 w 208"/>
                  <a:gd name="T111" fmla="*/ 51 h 135"/>
                  <a:gd name="T112" fmla="*/ 180 w 208"/>
                  <a:gd name="T113" fmla="*/ 47 h 135"/>
                  <a:gd name="T114" fmla="*/ 160 w 208"/>
                  <a:gd name="T115" fmla="*/ 0 h 135"/>
                  <a:gd name="T116" fmla="*/ 112 w 208"/>
                  <a:gd name="T117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8" h="135">
                    <a:moveTo>
                      <a:pt x="188" y="131"/>
                    </a:moveTo>
                    <a:lnTo>
                      <a:pt x="198" y="135"/>
                    </a:lnTo>
                    <a:lnTo>
                      <a:pt x="204" y="133"/>
                    </a:lnTo>
                    <a:lnTo>
                      <a:pt x="208" y="127"/>
                    </a:lnTo>
                    <a:lnTo>
                      <a:pt x="200" y="125"/>
                    </a:lnTo>
                    <a:lnTo>
                      <a:pt x="198" y="127"/>
                    </a:lnTo>
                    <a:lnTo>
                      <a:pt x="190" y="125"/>
                    </a:lnTo>
                    <a:lnTo>
                      <a:pt x="186" y="129"/>
                    </a:lnTo>
                    <a:lnTo>
                      <a:pt x="188" y="131"/>
                    </a:lnTo>
                    <a:close/>
                    <a:moveTo>
                      <a:pt x="112" y="8"/>
                    </a:moveTo>
                    <a:lnTo>
                      <a:pt x="98" y="17"/>
                    </a:lnTo>
                    <a:lnTo>
                      <a:pt x="90" y="29"/>
                    </a:lnTo>
                    <a:lnTo>
                      <a:pt x="86" y="37"/>
                    </a:lnTo>
                    <a:lnTo>
                      <a:pt x="78" y="41"/>
                    </a:lnTo>
                    <a:lnTo>
                      <a:pt x="72" y="33"/>
                    </a:lnTo>
                    <a:lnTo>
                      <a:pt x="62" y="33"/>
                    </a:lnTo>
                    <a:lnTo>
                      <a:pt x="34" y="31"/>
                    </a:lnTo>
                    <a:lnTo>
                      <a:pt x="22" y="31"/>
                    </a:lnTo>
                    <a:lnTo>
                      <a:pt x="14" y="25"/>
                    </a:lnTo>
                    <a:lnTo>
                      <a:pt x="10" y="33"/>
                    </a:lnTo>
                    <a:lnTo>
                      <a:pt x="10" y="39"/>
                    </a:lnTo>
                    <a:lnTo>
                      <a:pt x="8" y="43"/>
                    </a:lnTo>
                    <a:lnTo>
                      <a:pt x="10" y="47"/>
                    </a:lnTo>
                    <a:lnTo>
                      <a:pt x="8" y="51"/>
                    </a:lnTo>
                    <a:lnTo>
                      <a:pt x="4" y="53"/>
                    </a:lnTo>
                    <a:lnTo>
                      <a:pt x="6" y="61"/>
                    </a:lnTo>
                    <a:lnTo>
                      <a:pt x="4" y="69"/>
                    </a:lnTo>
                    <a:lnTo>
                      <a:pt x="4" y="73"/>
                    </a:lnTo>
                    <a:lnTo>
                      <a:pt x="0" y="71"/>
                    </a:lnTo>
                    <a:lnTo>
                      <a:pt x="0" y="77"/>
                    </a:lnTo>
                    <a:lnTo>
                      <a:pt x="4" y="81"/>
                    </a:lnTo>
                    <a:lnTo>
                      <a:pt x="8" y="85"/>
                    </a:lnTo>
                    <a:lnTo>
                      <a:pt x="10" y="99"/>
                    </a:lnTo>
                    <a:lnTo>
                      <a:pt x="16" y="107"/>
                    </a:lnTo>
                    <a:lnTo>
                      <a:pt x="14" y="115"/>
                    </a:lnTo>
                    <a:lnTo>
                      <a:pt x="18" y="125"/>
                    </a:lnTo>
                    <a:lnTo>
                      <a:pt x="20" y="125"/>
                    </a:lnTo>
                    <a:lnTo>
                      <a:pt x="24" y="127"/>
                    </a:lnTo>
                    <a:lnTo>
                      <a:pt x="36" y="123"/>
                    </a:lnTo>
                    <a:lnTo>
                      <a:pt x="42" y="123"/>
                    </a:lnTo>
                    <a:lnTo>
                      <a:pt x="48" y="119"/>
                    </a:lnTo>
                    <a:lnTo>
                      <a:pt x="56" y="111"/>
                    </a:lnTo>
                    <a:lnTo>
                      <a:pt x="66" y="109"/>
                    </a:lnTo>
                    <a:lnTo>
                      <a:pt x="78" y="109"/>
                    </a:lnTo>
                    <a:lnTo>
                      <a:pt x="88" y="105"/>
                    </a:lnTo>
                    <a:lnTo>
                      <a:pt x="94" y="99"/>
                    </a:lnTo>
                    <a:lnTo>
                      <a:pt x="98" y="101"/>
                    </a:lnTo>
                    <a:lnTo>
                      <a:pt x="106" y="99"/>
                    </a:lnTo>
                    <a:lnTo>
                      <a:pt x="112" y="93"/>
                    </a:lnTo>
                    <a:lnTo>
                      <a:pt x="114" y="89"/>
                    </a:lnTo>
                    <a:lnTo>
                      <a:pt x="130" y="87"/>
                    </a:lnTo>
                    <a:lnTo>
                      <a:pt x="136" y="81"/>
                    </a:lnTo>
                    <a:lnTo>
                      <a:pt x="154" y="77"/>
                    </a:lnTo>
                    <a:lnTo>
                      <a:pt x="166" y="69"/>
                    </a:lnTo>
                    <a:lnTo>
                      <a:pt x="164" y="59"/>
                    </a:lnTo>
                    <a:lnTo>
                      <a:pt x="170" y="51"/>
                    </a:lnTo>
                    <a:lnTo>
                      <a:pt x="180" y="47"/>
                    </a:lnTo>
                    <a:lnTo>
                      <a:pt x="160" y="0"/>
                    </a:lnTo>
                    <a:lnTo>
                      <a:pt x="112" y="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4" name="Freeform 142"/>
              <p:cNvSpPr>
                <a:spLocks noEditPoints="1"/>
              </p:cNvSpPr>
              <p:nvPr/>
            </p:nvSpPr>
            <p:spPr bwMode="auto">
              <a:xfrm>
                <a:off x="5274335" y="2166661"/>
                <a:ext cx="136087" cy="205194"/>
              </a:xfrm>
              <a:custGeom>
                <a:avLst/>
                <a:gdLst>
                  <a:gd name="T0" fmla="*/ 62 w 128"/>
                  <a:gd name="T1" fmla="*/ 12 h 193"/>
                  <a:gd name="T2" fmla="*/ 60 w 128"/>
                  <a:gd name="T3" fmla="*/ 4 h 193"/>
                  <a:gd name="T4" fmla="*/ 64 w 128"/>
                  <a:gd name="T5" fmla="*/ 0 h 193"/>
                  <a:gd name="T6" fmla="*/ 66 w 128"/>
                  <a:gd name="T7" fmla="*/ 4 h 193"/>
                  <a:gd name="T8" fmla="*/ 66 w 128"/>
                  <a:gd name="T9" fmla="*/ 6 h 193"/>
                  <a:gd name="T10" fmla="*/ 66 w 128"/>
                  <a:gd name="T11" fmla="*/ 12 h 193"/>
                  <a:gd name="T12" fmla="*/ 64 w 128"/>
                  <a:gd name="T13" fmla="*/ 14 h 193"/>
                  <a:gd name="T14" fmla="*/ 64 w 128"/>
                  <a:gd name="T15" fmla="*/ 18 h 193"/>
                  <a:gd name="T16" fmla="*/ 62 w 128"/>
                  <a:gd name="T17" fmla="*/ 20 h 193"/>
                  <a:gd name="T18" fmla="*/ 60 w 128"/>
                  <a:gd name="T19" fmla="*/ 18 h 193"/>
                  <a:gd name="T20" fmla="*/ 62 w 128"/>
                  <a:gd name="T21" fmla="*/ 12 h 193"/>
                  <a:gd name="T22" fmla="*/ 112 w 128"/>
                  <a:gd name="T23" fmla="*/ 126 h 193"/>
                  <a:gd name="T24" fmla="*/ 116 w 128"/>
                  <a:gd name="T25" fmla="*/ 118 h 193"/>
                  <a:gd name="T26" fmla="*/ 114 w 128"/>
                  <a:gd name="T27" fmla="*/ 116 h 193"/>
                  <a:gd name="T28" fmla="*/ 110 w 128"/>
                  <a:gd name="T29" fmla="*/ 124 h 193"/>
                  <a:gd name="T30" fmla="*/ 112 w 128"/>
                  <a:gd name="T31" fmla="*/ 126 h 193"/>
                  <a:gd name="T32" fmla="*/ 126 w 128"/>
                  <a:gd name="T33" fmla="*/ 76 h 193"/>
                  <a:gd name="T34" fmla="*/ 122 w 128"/>
                  <a:gd name="T35" fmla="*/ 74 h 193"/>
                  <a:gd name="T36" fmla="*/ 108 w 128"/>
                  <a:gd name="T37" fmla="*/ 58 h 193"/>
                  <a:gd name="T38" fmla="*/ 98 w 128"/>
                  <a:gd name="T39" fmla="*/ 54 h 193"/>
                  <a:gd name="T40" fmla="*/ 86 w 128"/>
                  <a:gd name="T41" fmla="*/ 52 h 193"/>
                  <a:gd name="T42" fmla="*/ 76 w 128"/>
                  <a:gd name="T43" fmla="*/ 46 h 193"/>
                  <a:gd name="T44" fmla="*/ 68 w 128"/>
                  <a:gd name="T45" fmla="*/ 30 h 193"/>
                  <a:gd name="T46" fmla="*/ 48 w 128"/>
                  <a:gd name="T47" fmla="*/ 60 h 193"/>
                  <a:gd name="T48" fmla="*/ 48 w 128"/>
                  <a:gd name="T49" fmla="*/ 72 h 193"/>
                  <a:gd name="T50" fmla="*/ 56 w 128"/>
                  <a:gd name="T51" fmla="*/ 88 h 193"/>
                  <a:gd name="T52" fmla="*/ 48 w 128"/>
                  <a:gd name="T53" fmla="*/ 126 h 193"/>
                  <a:gd name="T54" fmla="*/ 0 w 128"/>
                  <a:gd name="T55" fmla="*/ 146 h 193"/>
                  <a:gd name="T56" fmla="*/ 20 w 128"/>
                  <a:gd name="T57" fmla="*/ 193 h 193"/>
                  <a:gd name="T58" fmla="*/ 32 w 128"/>
                  <a:gd name="T59" fmla="*/ 191 h 193"/>
                  <a:gd name="T60" fmla="*/ 36 w 128"/>
                  <a:gd name="T61" fmla="*/ 189 h 193"/>
                  <a:gd name="T62" fmla="*/ 44 w 128"/>
                  <a:gd name="T63" fmla="*/ 187 h 193"/>
                  <a:gd name="T64" fmla="*/ 50 w 128"/>
                  <a:gd name="T65" fmla="*/ 191 h 193"/>
                  <a:gd name="T66" fmla="*/ 56 w 128"/>
                  <a:gd name="T67" fmla="*/ 181 h 193"/>
                  <a:gd name="T68" fmla="*/ 56 w 128"/>
                  <a:gd name="T69" fmla="*/ 177 h 193"/>
                  <a:gd name="T70" fmla="*/ 60 w 128"/>
                  <a:gd name="T71" fmla="*/ 171 h 193"/>
                  <a:gd name="T72" fmla="*/ 76 w 128"/>
                  <a:gd name="T73" fmla="*/ 167 h 193"/>
                  <a:gd name="T74" fmla="*/ 82 w 128"/>
                  <a:gd name="T75" fmla="*/ 152 h 193"/>
                  <a:gd name="T76" fmla="*/ 98 w 128"/>
                  <a:gd name="T77" fmla="*/ 148 h 193"/>
                  <a:gd name="T78" fmla="*/ 96 w 128"/>
                  <a:gd name="T79" fmla="*/ 138 h 193"/>
                  <a:gd name="T80" fmla="*/ 94 w 128"/>
                  <a:gd name="T81" fmla="*/ 136 h 193"/>
                  <a:gd name="T82" fmla="*/ 96 w 128"/>
                  <a:gd name="T83" fmla="*/ 124 h 193"/>
                  <a:gd name="T84" fmla="*/ 98 w 128"/>
                  <a:gd name="T85" fmla="*/ 120 h 193"/>
                  <a:gd name="T86" fmla="*/ 102 w 128"/>
                  <a:gd name="T87" fmla="*/ 114 h 193"/>
                  <a:gd name="T88" fmla="*/ 104 w 128"/>
                  <a:gd name="T89" fmla="*/ 116 h 193"/>
                  <a:gd name="T90" fmla="*/ 104 w 128"/>
                  <a:gd name="T91" fmla="*/ 120 h 193"/>
                  <a:gd name="T92" fmla="*/ 106 w 128"/>
                  <a:gd name="T93" fmla="*/ 120 h 193"/>
                  <a:gd name="T94" fmla="*/ 110 w 128"/>
                  <a:gd name="T95" fmla="*/ 110 h 193"/>
                  <a:gd name="T96" fmla="*/ 120 w 128"/>
                  <a:gd name="T97" fmla="*/ 98 h 193"/>
                  <a:gd name="T98" fmla="*/ 122 w 128"/>
                  <a:gd name="T99" fmla="*/ 88 h 193"/>
                  <a:gd name="T100" fmla="*/ 128 w 128"/>
                  <a:gd name="T101" fmla="*/ 80 h 193"/>
                  <a:gd name="T102" fmla="*/ 126 w 128"/>
                  <a:gd name="T103" fmla="*/ 7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28" h="193">
                    <a:moveTo>
                      <a:pt x="62" y="12"/>
                    </a:moveTo>
                    <a:lnTo>
                      <a:pt x="60" y="4"/>
                    </a:lnTo>
                    <a:lnTo>
                      <a:pt x="64" y="0"/>
                    </a:lnTo>
                    <a:lnTo>
                      <a:pt x="66" y="4"/>
                    </a:lnTo>
                    <a:lnTo>
                      <a:pt x="66" y="6"/>
                    </a:lnTo>
                    <a:lnTo>
                      <a:pt x="66" y="12"/>
                    </a:lnTo>
                    <a:lnTo>
                      <a:pt x="64" y="14"/>
                    </a:lnTo>
                    <a:lnTo>
                      <a:pt x="64" y="18"/>
                    </a:lnTo>
                    <a:lnTo>
                      <a:pt x="62" y="20"/>
                    </a:lnTo>
                    <a:lnTo>
                      <a:pt x="60" y="18"/>
                    </a:lnTo>
                    <a:lnTo>
                      <a:pt x="62" y="12"/>
                    </a:lnTo>
                    <a:close/>
                    <a:moveTo>
                      <a:pt x="112" y="126"/>
                    </a:moveTo>
                    <a:lnTo>
                      <a:pt x="116" y="118"/>
                    </a:lnTo>
                    <a:lnTo>
                      <a:pt x="114" y="116"/>
                    </a:lnTo>
                    <a:lnTo>
                      <a:pt x="110" y="124"/>
                    </a:lnTo>
                    <a:lnTo>
                      <a:pt x="112" y="126"/>
                    </a:lnTo>
                    <a:close/>
                    <a:moveTo>
                      <a:pt x="126" y="76"/>
                    </a:moveTo>
                    <a:lnTo>
                      <a:pt x="122" y="74"/>
                    </a:lnTo>
                    <a:lnTo>
                      <a:pt x="108" y="58"/>
                    </a:lnTo>
                    <a:lnTo>
                      <a:pt x="98" y="54"/>
                    </a:lnTo>
                    <a:lnTo>
                      <a:pt x="86" y="52"/>
                    </a:lnTo>
                    <a:lnTo>
                      <a:pt x="76" y="46"/>
                    </a:lnTo>
                    <a:lnTo>
                      <a:pt x="68" y="30"/>
                    </a:lnTo>
                    <a:lnTo>
                      <a:pt x="48" y="60"/>
                    </a:lnTo>
                    <a:lnTo>
                      <a:pt x="48" y="72"/>
                    </a:lnTo>
                    <a:lnTo>
                      <a:pt x="56" y="88"/>
                    </a:lnTo>
                    <a:lnTo>
                      <a:pt x="48" y="126"/>
                    </a:lnTo>
                    <a:lnTo>
                      <a:pt x="0" y="146"/>
                    </a:lnTo>
                    <a:lnTo>
                      <a:pt x="20" y="193"/>
                    </a:lnTo>
                    <a:lnTo>
                      <a:pt x="32" y="191"/>
                    </a:lnTo>
                    <a:lnTo>
                      <a:pt x="36" y="189"/>
                    </a:lnTo>
                    <a:lnTo>
                      <a:pt x="44" y="187"/>
                    </a:lnTo>
                    <a:lnTo>
                      <a:pt x="50" y="191"/>
                    </a:lnTo>
                    <a:lnTo>
                      <a:pt x="56" y="181"/>
                    </a:lnTo>
                    <a:lnTo>
                      <a:pt x="56" y="177"/>
                    </a:lnTo>
                    <a:lnTo>
                      <a:pt x="60" y="171"/>
                    </a:lnTo>
                    <a:lnTo>
                      <a:pt x="76" y="167"/>
                    </a:lnTo>
                    <a:lnTo>
                      <a:pt x="82" y="152"/>
                    </a:lnTo>
                    <a:lnTo>
                      <a:pt x="98" y="148"/>
                    </a:lnTo>
                    <a:lnTo>
                      <a:pt x="96" y="138"/>
                    </a:lnTo>
                    <a:lnTo>
                      <a:pt x="94" y="136"/>
                    </a:lnTo>
                    <a:lnTo>
                      <a:pt x="96" y="124"/>
                    </a:lnTo>
                    <a:lnTo>
                      <a:pt x="98" y="120"/>
                    </a:lnTo>
                    <a:lnTo>
                      <a:pt x="102" y="114"/>
                    </a:lnTo>
                    <a:lnTo>
                      <a:pt x="104" y="116"/>
                    </a:lnTo>
                    <a:lnTo>
                      <a:pt x="104" y="120"/>
                    </a:lnTo>
                    <a:lnTo>
                      <a:pt x="106" y="120"/>
                    </a:lnTo>
                    <a:lnTo>
                      <a:pt x="110" y="110"/>
                    </a:lnTo>
                    <a:lnTo>
                      <a:pt x="120" y="98"/>
                    </a:lnTo>
                    <a:lnTo>
                      <a:pt x="122" y="88"/>
                    </a:lnTo>
                    <a:lnTo>
                      <a:pt x="128" y="80"/>
                    </a:lnTo>
                    <a:lnTo>
                      <a:pt x="126" y="7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5" name="Freeform 143"/>
              <p:cNvSpPr>
                <a:spLocks/>
              </p:cNvSpPr>
              <p:nvPr/>
            </p:nvSpPr>
            <p:spPr bwMode="auto">
              <a:xfrm>
                <a:off x="5255198" y="2170913"/>
                <a:ext cx="91434" cy="78675"/>
              </a:xfrm>
              <a:custGeom>
                <a:avLst/>
                <a:gdLst>
                  <a:gd name="T0" fmla="*/ 86 w 86"/>
                  <a:gd name="T1" fmla="*/ 26 h 74"/>
                  <a:gd name="T2" fmla="*/ 84 w 86"/>
                  <a:gd name="T3" fmla="*/ 14 h 74"/>
                  <a:gd name="T4" fmla="*/ 82 w 86"/>
                  <a:gd name="T5" fmla="*/ 14 h 74"/>
                  <a:gd name="T6" fmla="*/ 80 w 86"/>
                  <a:gd name="T7" fmla="*/ 16 h 74"/>
                  <a:gd name="T8" fmla="*/ 78 w 86"/>
                  <a:gd name="T9" fmla="*/ 14 h 74"/>
                  <a:gd name="T10" fmla="*/ 80 w 86"/>
                  <a:gd name="T11" fmla="*/ 8 h 74"/>
                  <a:gd name="T12" fmla="*/ 78 w 86"/>
                  <a:gd name="T13" fmla="*/ 0 h 74"/>
                  <a:gd name="T14" fmla="*/ 74 w 86"/>
                  <a:gd name="T15" fmla="*/ 12 h 74"/>
                  <a:gd name="T16" fmla="*/ 68 w 86"/>
                  <a:gd name="T17" fmla="*/ 16 h 74"/>
                  <a:gd name="T18" fmla="*/ 58 w 86"/>
                  <a:gd name="T19" fmla="*/ 26 h 74"/>
                  <a:gd name="T20" fmla="*/ 50 w 86"/>
                  <a:gd name="T21" fmla="*/ 34 h 74"/>
                  <a:gd name="T22" fmla="*/ 44 w 86"/>
                  <a:gd name="T23" fmla="*/ 40 h 74"/>
                  <a:gd name="T24" fmla="*/ 38 w 86"/>
                  <a:gd name="T25" fmla="*/ 42 h 74"/>
                  <a:gd name="T26" fmla="*/ 28 w 86"/>
                  <a:gd name="T27" fmla="*/ 42 h 74"/>
                  <a:gd name="T28" fmla="*/ 20 w 86"/>
                  <a:gd name="T29" fmla="*/ 40 h 74"/>
                  <a:gd name="T30" fmla="*/ 16 w 86"/>
                  <a:gd name="T31" fmla="*/ 44 h 74"/>
                  <a:gd name="T32" fmla="*/ 6 w 86"/>
                  <a:gd name="T33" fmla="*/ 40 h 74"/>
                  <a:gd name="T34" fmla="*/ 0 w 86"/>
                  <a:gd name="T35" fmla="*/ 40 h 74"/>
                  <a:gd name="T36" fmla="*/ 8 w 86"/>
                  <a:gd name="T37" fmla="*/ 62 h 74"/>
                  <a:gd name="T38" fmla="*/ 14 w 86"/>
                  <a:gd name="T39" fmla="*/ 64 h 74"/>
                  <a:gd name="T40" fmla="*/ 60 w 86"/>
                  <a:gd name="T41" fmla="*/ 74 h 74"/>
                  <a:gd name="T42" fmla="*/ 66 w 86"/>
                  <a:gd name="T43" fmla="*/ 68 h 74"/>
                  <a:gd name="T44" fmla="*/ 66 w 86"/>
                  <a:gd name="T45" fmla="*/ 56 h 74"/>
                  <a:gd name="T46" fmla="*/ 86 w 86"/>
                  <a:gd name="T47" fmla="*/ 2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74">
                    <a:moveTo>
                      <a:pt x="86" y="26"/>
                    </a:moveTo>
                    <a:lnTo>
                      <a:pt x="84" y="14"/>
                    </a:lnTo>
                    <a:lnTo>
                      <a:pt x="82" y="14"/>
                    </a:lnTo>
                    <a:lnTo>
                      <a:pt x="80" y="16"/>
                    </a:lnTo>
                    <a:lnTo>
                      <a:pt x="78" y="14"/>
                    </a:lnTo>
                    <a:lnTo>
                      <a:pt x="80" y="8"/>
                    </a:lnTo>
                    <a:lnTo>
                      <a:pt x="78" y="0"/>
                    </a:lnTo>
                    <a:lnTo>
                      <a:pt x="74" y="12"/>
                    </a:lnTo>
                    <a:lnTo>
                      <a:pt x="68" y="16"/>
                    </a:lnTo>
                    <a:lnTo>
                      <a:pt x="58" y="26"/>
                    </a:lnTo>
                    <a:lnTo>
                      <a:pt x="50" y="34"/>
                    </a:lnTo>
                    <a:lnTo>
                      <a:pt x="44" y="40"/>
                    </a:lnTo>
                    <a:lnTo>
                      <a:pt x="38" y="42"/>
                    </a:lnTo>
                    <a:lnTo>
                      <a:pt x="28" y="42"/>
                    </a:lnTo>
                    <a:lnTo>
                      <a:pt x="20" y="40"/>
                    </a:lnTo>
                    <a:lnTo>
                      <a:pt x="16" y="44"/>
                    </a:lnTo>
                    <a:lnTo>
                      <a:pt x="6" y="40"/>
                    </a:lnTo>
                    <a:lnTo>
                      <a:pt x="0" y="40"/>
                    </a:lnTo>
                    <a:lnTo>
                      <a:pt x="8" y="62"/>
                    </a:lnTo>
                    <a:lnTo>
                      <a:pt x="14" y="64"/>
                    </a:lnTo>
                    <a:lnTo>
                      <a:pt x="60" y="74"/>
                    </a:lnTo>
                    <a:lnTo>
                      <a:pt x="66" y="68"/>
                    </a:lnTo>
                    <a:lnTo>
                      <a:pt x="66" y="56"/>
                    </a:lnTo>
                    <a:lnTo>
                      <a:pt x="86" y="2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6" name="Freeform 144"/>
              <p:cNvSpPr>
                <a:spLocks/>
              </p:cNvSpPr>
              <p:nvPr/>
            </p:nvSpPr>
            <p:spPr bwMode="auto">
              <a:xfrm>
                <a:off x="5236061" y="2175166"/>
                <a:ext cx="2126" cy="6379"/>
              </a:xfrm>
              <a:custGeom>
                <a:avLst/>
                <a:gdLst>
                  <a:gd name="T0" fmla="*/ 2 w 2"/>
                  <a:gd name="T1" fmla="*/ 6 h 6"/>
                  <a:gd name="T2" fmla="*/ 0 w 2"/>
                  <a:gd name="T3" fmla="*/ 2 h 6"/>
                  <a:gd name="T4" fmla="*/ 2 w 2"/>
                  <a:gd name="T5" fmla="*/ 0 h 6"/>
                  <a:gd name="T6" fmla="*/ 2 w 2"/>
                  <a:gd name="T7" fmla="*/ 2 h 6"/>
                  <a:gd name="T8" fmla="*/ 2 w 2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">
                    <a:moveTo>
                      <a:pt x="2" y="6"/>
                    </a:moveTo>
                    <a:lnTo>
                      <a:pt x="0" y="2"/>
                    </a:lnTo>
                    <a:lnTo>
                      <a:pt x="2" y="0"/>
                    </a:lnTo>
                    <a:lnTo>
                      <a:pt x="2" y="2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7" name="Freeform 145"/>
              <p:cNvSpPr>
                <a:spLocks/>
              </p:cNvSpPr>
              <p:nvPr/>
            </p:nvSpPr>
            <p:spPr bwMode="auto">
              <a:xfrm>
                <a:off x="5242440" y="2173040"/>
                <a:ext cx="19137" cy="34022"/>
              </a:xfrm>
              <a:custGeom>
                <a:avLst/>
                <a:gdLst>
                  <a:gd name="T0" fmla="*/ 12 w 18"/>
                  <a:gd name="T1" fmla="*/ 32 h 32"/>
                  <a:gd name="T2" fmla="*/ 16 w 18"/>
                  <a:gd name="T3" fmla="*/ 30 h 32"/>
                  <a:gd name="T4" fmla="*/ 18 w 18"/>
                  <a:gd name="T5" fmla="*/ 18 h 32"/>
                  <a:gd name="T6" fmla="*/ 14 w 18"/>
                  <a:gd name="T7" fmla="*/ 14 h 32"/>
                  <a:gd name="T8" fmla="*/ 14 w 18"/>
                  <a:gd name="T9" fmla="*/ 6 h 32"/>
                  <a:gd name="T10" fmla="*/ 8 w 18"/>
                  <a:gd name="T11" fmla="*/ 0 h 32"/>
                  <a:gd name="T12" fmla="*/ 2 w 18"/>
                  <a:gd name="T13" fmla="*/ 4 h 32"/>
                  <a:gd name="T14" fmla="*/ 4 w 18"/>
                  <a:gd name="T15" fmla="*/ 6 h 32"/>
                  <a:gd name="T16" fmla="*/ 4 w 18"/>
                  <a:gd name="T17" fmla="*/ 10 h 32"/>
                  <a:gd name="T18" fmla="*/ 2 w 18"/>
                  <a:gd name="T19" fmla="*/ 12 h 32"/>
                  <a:gd name="T20" fmla="*/ 0 w 18"/>
                  <a:gd name="T21" fmla="*/ 22 h 32"/>
                  <a:gd name="T22" fmla="*/ 4 w 18"/>
                  <a:gd name="T23" fmla="*/ 32 h 32"/>
                  <a:gd name="T24" fmla="*/ 12 w 18"/>
                  <a:gd name="T2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32">
                    <a:moveTo>
                      <a:pt x="12" y="32"/>
                    </a:moveTo>
                    <a:lnTo>
                      <a:pt x="16" y="30"/>
                    </a:lnTo>
                    <a:lnTo>
                      <a:pt x="18" y="18"/>
                    </a:lnTo>
                    <a:lnTo>
                      <a:pt x="14" y="14"/>
                    </a:lnTo>
                    <a:lnTo>
                      <a:pt x="14" y="6"/>
                    </a:lnTo>
                    <a:lnTo>
                      <a:pt x="8" y="0"/>
                    </a:lnTo>
                    <a:lnTo>
                      <a:pt x="2" y="4"/>
                    </a:lnTo>
                    <a:lnTo>
                      <a:pt x="4" y="6"/>
                    </a:lnTo>
                    <a:lnTo>
                      <a:pt x="4" y="10"/>
                    </a:lnTo>
                    <a:lnTo>
                      <a:pt x="2" y="12"/>
                    </a:lnTo>
                    <a:lnTo>
                      <a:pt x="0" y="22"/>
                    </a:lnTo>
                    <a:lnTo>
                      <a:pt x="4" y="32"/>
                    </a:lnTo>
                    <a:lnTo>
                      <a:pt x="12" y="3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8" name="Freeform 146"/>
              <p:cNvSpPr>
                <a:spLocks noEditPoints="1"/>
              </p:cNvSpPr>
              <p:nvPr/>
            </p:nvSpPr>
            <p:spPr bwMode="auto">
              <a:xfrm>
                <a:off x="4950065" y="2044395"/>
                <a:ext cx="383809" cy="335966"/>
              </a:xfrm>
              <a:custGeom>
                <a:avLst/>
                <a:gdLst>
                  <a:gd name="T0" fmla="*/ 131 w 361"/>
                  <a:gd name="T1" fmla="*/ 308 h 316"/>
                  <a:gd name="T2" fmla="*/ 133 w 361"/>
                  <a:gd name="T3" fmla="*/ 310 h 316"/>
                  <a:gd name="T4" fmla="*/ 125 w 361"/>
                  <a:gd name="T5" fmla="*/ 312 h 316"/>
                  <a:gd name="T6" fmla="*/ 139 w 361"/>
                  <a:gd name="T7" fmla="*/ 316 h 316"/>
                  <a:gd name="T8" fmla="*/ 133 w 361"/>
                  <a:gd name="T9" fmla="*/ 314 h 316"/>
                  <a:gd name="T10" fmla="*/ 125 w 361"/>
                  <a:gd name="T11" fmla="*/ 312 h 316"/>
                  <a:gd name="T12" fmla="*/ 197 w 361"/>
                  <a:gd name="T13" fmla="*/ 61 h 316"/>
                  <a:gd name="T14" fmla="*/ 171 w 361"/>
                  <a:gd name="T15" fmla="*/ 61 h 316"/>
                  <a:gd name="T16" fmla="*/ 77 w 361"/>
                  <a:gd name="T17" fmla="*/ 0 h 316"/>
                  <a:gd name="T18" fmla="*/ 37 w 361"/>
                  <a:gd name="T19" fmla="*/ 15 h 316"/>
                  <a:gd name="T20" fmla="*/ 49 w 361"/>
                  <a:gd name="T21" fmla="*/ 35 h 316"/>
                  <a:gd name="T22" fmla="*/ 35 w 361"/>
                  <a:gd name="T23" fmla="*/ 47 h 316"/>
                  <a:gd name="T24" fmla="*/ 18 w 361"/>
                  <a:gd name="T25" fmla="*/ 61 h 316"/>
                  <a:gd name="T26" fmla="*/ 4 w 361"/>
                  <a:gd name="T27" fmla="*/ 57 h 316"/>
                  <a:gd name="T28" fmla="*/ 0 w 361"/>
                  <a:gd name="T29" fmla="*/ 83 h 316"/>
                  <a:gd name="T30" fmla="*/ 12 w 361"/>
                  <a:gd name="T31" fmla="*/ 87 h 316"/>
                  <a:gd name="T32" fmla="*/ 33 w 361"/>
                  <a:gd name="T33" fmla="*/ 123 h 316"/>
                  <a:gd name="T34" fmla="*/ 37 w 361"/>
                  <a:gd name="T35" fmla="*/ 131 h 316"/>
                  <a:gd name="T36" fmla="*/ 47 w 361"/>
                  <a:gd name="T37" fmla="*/ 141 h 316"/>
                  <a:gd name="T38" fmla="*/ 47 w 361"/>
                  <a:gd name="T39" fmla="*/ 151 h 316"/>
                  <a:gd name="T40" fmla="*/ 55 w 361"/>
                  <a:gd name="T41" fmla="*/ 159 h 316"/>
                  <a:gd name="T42" fmla="*/ 77 w 361"/>
                  <a:gd name="T43" fmla="*/ 187 h 316"/>
                  <a:gd name="T44" fmla="*/ 79 w 361"/>
                  <a:gd name="T45" fmla="*/ 205 h 316"/>
                  <a:gd name="T46" fmla="*/ 87 w 361"/>
                  <a:gd name="T47" fmla="*/ 227 h 316"/>
                  <a:gd name="T48" fmla="*/ 99 w 361"/>
                  <a:gd name="T49" fmla="*/ 237 h 316"/>
                  <a:gd name="T50" fmla="*/ 107 w 361"/>
                  <a:gd name="T51" fmla="*/ 247 h 316"/>
                  <a:gd name="T52" fmla="*/ 113 w 361"/>
                  <a:gd name="T53" fmla="*/ 253 h 316"/>
                  <a:gd name="T54" fmla="*/ 125 w 361"/>
                  <a:gd name="T55" fmla="*/ 278 h 316"/>
                  <a:gd name="T56" fmla="*/ 141 w 361"/>
                  <a:gd name="T57" fmla="*/ 298 h 316"/>
                  <a:gd name="T58" fmla="*/ 149 w 361"/>
                  <a:gd name="T59" fmla="*/ 314 h 316"/>
                  <a:gd name="T60" fmla="*/ 155 w 361"/>
                  <a:gd name="T61" fmla="*/ 308 h 316"/>
                  <a:gd name="T62" fmla="*/ 155 w 361"/>
                  <a:gd name="T63" fmla="*/ 300 h 316"/>
                  <a:gd name="T64" fmla="*/ 159 w 361"/>
                  <a:gd name="T65" fmla="*/ 286 h 316"/>
                  <a:gd name="T66" fmla="*/ 179 w 361"/>
                  <a:gd name="T67" fmla="*/ 292 h 316"/>
                  <a:gd name="T68" fmla="*/ 217 w 361"/>
                  <a:gd name="T69" fmla="*/ 294 h 316"/>
                  <a:gd name="T70" fmla="*/ 231 w 361"/>
                  <a:gd name="T71" fmla="*/ 298 h 316"/>
                  <a:gd name="T72" fmla="*/ 243 w 361"/>
                  <a:gd name="T73" fmla="*/ 278 h 316"/>
                  <a:gd name="T74" fmla="*/ 305 w 361"/>
                  <a:gd name="T75" fmla="*/ 261 h 316"/>
                  <a:gd name="T76" fmla="*/ 361 w 361"/>
                  <a:gd name="T77" fmla="*/ 203 h 316"/>
                  <a:gd name="T78" fmla="*/ 347 w 361"/>
                  <a:gd name="T79" fmla="*/ 193 h 316"/>
                  <a:gd name="T80" fmla="*/ 295 w 361"/>
                  <a:gd name="T81" fmla="*/ 181 h 316"/>
                  <a:gd name="T82" fmla="*/ 287 w 361"/>
                  <a:gd name="T83" fmla="*/ 153 h 316"/>
                  <a:gd name="T84" fmla="*/ 275 w 361"/>
                  <a:gd name="T85" fmla="*/ 143 h 316"/>
                  <a:gd name="T86" fmla="*/ 265 w 361"/>
                  <a:gd name="T87" fmla="*/ 131 h 316"/>
                  <a:gd name="T88" fmla="*/ 263 w 361"/>
                  <a:gd name="T89" fmla="*/ 113 h 316"/>
                  <a:gd name="T90" fmla="*/ 249 w 361"/>
                  <a:gd name="T91" fmla="*/ 99 h 316"/>
                  <a:gd name="T92" fmla="*/ 239 w 361"/>
                  <a:gd name="T93" fmla="*/ 89 h 316"/>
                  <a:gd name="T94" fmla="*/ 231 w 361"/>
                  <a:gd name="T95" fmla="*/ 73 h 316"/>
                  <a:gd name="T96" fmla="*/ 209 w 361"/>
                  <a:gd name="T97" fmla="*/ 65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1" h="316">
                    <a:moveTo>
                      <a:pt x="131" y="310"/>
                    </a:moveTo>
                    <a:lnTo>
                      <a:pt x="131" y="308"/>
                    </a:lnTo>
                    <a:lnTo>
                      <a:pt x="131" y="306"/>
                    </a:lnTo>
                    <a:lnTo>
                      <a:pt x="133" y="310"/>
                    </a:lnTo>
                    <a:lnTo>
                      <a:pt x="131" y="310"/>
                    </a:lnTo>
                    <a:close/>
                    <a:moveTo>
                      <a:pt x="125" y="312"/>
                    </a:moveTo>
                    <a:lnTo>
                      <a:pt x="133" y="316"/>
                    </a:lnTo>
                    <a:lnTo>
                      <a:pt x="139" y="316"/>
                    </a:lnTo>
                    <a:lnTo>
                      <a:pt x="137" y="312"/>
                    </a:lnTo>
                    <a:lnTo>
                      <a:pt x="133" y="314"/>
                    </a:lnTo>
                    <a:lnTo>
                      <a:pt x="127" y="310"/>
                    </a:lnTo>
                    <a:lnTo>
                      <a:pt x="125" y="312"/>
                    </a:lnTo>
                    <a:close/>
                    <a:moveTo>
                      <a:pt x="209" y="65"/>
                    </a:moveTo>
                    <a:lnTo>
                      <a:pt x="197" y="61"/>
                    </a:lnTo>
                    <a:lnTo>
                      <a:pt x="189" y="65"/>
                    </a:lnTo>
                    <a:lnTo>
                      <a:pt x="171" y="61"/>
                    </a:lnTo>
                    <a:lnTo>
                      <a:pt x="101" y="7"/>
                    </a:lnTo>
                    <a:lnTo>
                      <a:pt x="77" y="0"/>
                    </a:lnTo>
                    <a:lnTo>
                      <a:pt x="53" y="11"/>
                    </a:lnTo>
                    <a:lnTo>
                      <a:pt x="37" y="15"/>
                    </a:lnTo>
                    <a:lnTo>
                      <a:pt x="37" y="19"/>
                    </a:lnTo>
                    <a:lnTo>
                      <a:pt x="49" y="35"/>
                    </a:lnTo>
                    <a:lnTo>
                      <a:pt x="43" y="45"/>
                    </a:lnTo>
                    <a:lnTo>
                      <a:pt x="35" y="47"/>
                    </a:lnTo>
                    <a:lnTo>
                      <a:pt x="26" y="53"/>
                    </a:lnTo>
                    <a:lnTo>
                      <a:pt x="18" y="61"/>
                    </a:lnTo>
                    <a:lnTo>
                      <a:pt x="10" y="59"/>
                    </a:lnTo>
                    <a:lnTo>
                      <a:pt x="4" y="57"/>
                    </a:lnTo>
                    <a:lnTo>
                      <a:pt x="2" y="65"/>
                    </a:lnTo>
                    <a:lnTo>
                      <a:pt x="0" y="83"/>
                    </a:lnTo>
                    <a:lnTo>
                      <a:pt x="8" y="85"/>
                    </a:lnTo>
                    <a:lnTo>
                      <a:pt x="12" y="87"/>
                    </a:lnTo>
                    <a:lnTo>
                      <a:pt x="22" y="107"/>
                    </a:lnTo>
                    <a:lnTo>
                      <a:pt x="33" y="123"/>
                    </a:lnTo>
                    <a:lnTo>
                      <a:pt x="35" y="123"/>
                    </a:lnTo>
                    <a:lnTo>
                      <a:pt x="37" y="131"/>
                    </a:lnTo>
                    <a:lnTo>
                      <a:pt x="43" y="137"/>
                    </a:lnTo>
                    <a:lnTo>
                      <a:pt x="47" y="141"/>
                    </a:lnTo>
                    <a:lnTo>
                      <a:pt x="51" y="147"/>
                    </a:lnTo>
                    <a:lnTo>
                      <a:pt x="47" y="151"/>
                    </a:lnTo>
                    <a:lnTo>
                      <a:pt x="49" y="157"/>
                    </a:lnTo>
                    <a:lnTo>
                      <a:pt x="55" y="159"/>
                    </a:lnTo>
                    <a:lnTo>
                      <a:pt x="73" y="173"/>
                    </a:lnTo>
                    <a:lnTo>
                      <a:pt x="77" y="187"/>
                    </a:lnTo>
                    <a:lnTo>
                      <a:pt x="83" y="197"/>
                    </a:lnTo>
                    <a:lnTo>
                      <a:pt x="79" y="205"/>
                    </a:lnTo>
                    <a:lnTo>
                      <a:pt x="79" y="215"/>
                    </a:lnTo>
                    <a:lnTo>
                      <a:pt x="87" y="227"/>
                    </a:lnTo>
                    <a:lnTo>
                      <a:pt x="91" y="235"/>
                    </a:lnTo>
                    <a:lnTo>
                      <a:pt x="99" y="237"/>
                    </a:lnTo>
                    <a:lnTo>
                      <a:pt x="105" y="241"/>
                    </a:lnTo>
                    <a:lnTo>
                      <a:pt x="107" y="247"/>
                    </a:lnTo>
                    <a:lnTo>
                      <a:pt x="111" y="247"/>
                    </a:lnTo>
                    <a:lnTo>
                      <a:pt x="113" y="253"/>
                    </a:lnTo>
                    <a:lnTo>
                      <a:pt x="123" y="269"/>
                    </a:lnTo>
                    <a:lnTo>
                      <a:pt x="125" y="278"/>
                    </a:lnTo>
                    <a:lnTo>
                      <a:pt x="131" y="286"/>
                    </a:lnTo>
                    <a:lnTo>
                      <a:pt x="141" y="298"/>
                    </a:lnTo>
                    <a:lnTo>
                      <a:pt x="145" y="308"/>
                    </a:lnTo>
                    <a:lnTo>
                      <a:pt x="149" y="314"/>
                    </a:lnTo>
                    <a:lnTo>
                      <a:pt x="153" y="312"/>
                    </a:lnTo>
                    <a:lnTo>
                      <a:pt x="155" y="308"/>
                    </a:lnTo>
                    <a:lnTo>
                      <a:pt x="153" y="304"/>
                    </a:lnTo>
                    <a:lnTo>
                      <a:pt x="155" y="300"/>
                    </a:lnTo>
                    <a:lnTo>
                      <a:pt x="155" y="294"/>
                    </a:lnTo>
                    <a:lnTo>
                      <a:pt x="159" y="286"/>
                    </a:lnTo>
                    <a:lnTo>
                      <a:pt x="167" y="292"/>
                    </a:lnTo>
                    <a:lnTo>
                      <a:pt x="179" y="292"/>
                    </a:lnTo>
                    <a:lnTo>
                      <a:pt x="207" y="294"/>
                    </a:lnTo>
                    <a:lnTo>
                      <a:pt x="217" y="294"/>
                    </a:lnTo>
                    <a:lnTo>
                      <a:pt x="223" y="302"/>
                    </a:lnTo>
                    <a:lnTo>
                      <a:pt x="231" y="298"/>
                    </a:lnTo>
                    <a:lnTo>
                      <a:pt x="235" y="290"/>
                    </a:lnTo>
                    <a:lnTo>
                      <a:pt x="243" y="278"/>
                    </a:lnTo>
                    <a:lnTo>
                      <a:pt x="257" y="269"/>
                    </a:lnTo>
                    <a:lnTo>
                      <a:pt x="305" y="261"/>
                    </a:lnTo>
                    <a:lnTo>
                      <a:pt x="353" y="241"/>
                    </a:lnTo>
                    <a:lnTo>
                      <a:pt x="361" y="203"/>
                    </a:lnTo>
                    <a:lnTo>
                      <a:pt x="353" y="187"/>
                    </a:lnTo>
                    <a:lnTo>
                      <a:pt x="347" y="193"/>
                    </a:lnTo>
                    <a:lnTo>
                      <a:pt x="301" y="183"/>
                    </a:lnTo>
                    <a:lnTo>
                      <a:pt x="295" y="181"/>
                    </a:lnTo>
                    <a:lnTo>
                      <a:pt x="287" y="159"/>
                    </a:lnTo>
                    <a:lnTo>
                      <a:pt x="287" y="153"/>
                    </a:lnTo>
                    <a:lnTo>
                      <a:pt x="279" y="153"/>
                    </a:lnTo>
                    <a:lnTo>
                      <a:pt x="275" y="143"/>
                    </a:lnTo>
                    <a:lnTo>
                      <a:pt x="271" y="137"/>
                    </a:lnTo>
                    <a:lnTo>
                      <a:pt x="265" y="131"/>
                    </a:lnTo>
                    <a:lnTo>
                      <a:pt x="261" y="123"/>
                    </a:lnTo>
                    <a:lnTo>
                      <a:pt x="263" y="113"/>
                    </a:lnTo>
                    <a:lnTo>
                      <a:pt x="255" y="101"/>
                    </a:lnTo>
                    <a:lnTo>
                      <a:pt x="249" y="99"/>
                    </a:lnTo>
                    <a:lnTo>
                      <a:pt x="245" y="93"/>
                    </a:lnTo>
                    <a:lnTo>
                      <a:pt x="239" y="89"/>
                    </a:lnTo>
                    <a:lnTo>
                      <a:pt x="237" y="81"/>
                    </a:lnTo>
                    <a:lnTo>
                      <a:pt x="231" y="73"/>
                    </a:lnTo>
                    <a:lnTo>
                      <a:pt x="217" y="75"/>
                    </a:lnTo>
                    <a:lnTo>
                      <a:pt x="209" y="65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199" name="Freeform 147"/>
              <p:cNvSpPr>
                <a:spLocks/>
              </p:cNvSpPr>
              <p:nvPr/>
            </p:nvSpPr>
            <p:spPr bwMode="auto">
              <a:xfrm>
                <a:off x="5017045" y="1935950"/>
                <a:ext cx="178615" cy="177552"/>
              </a:xfrm>
              <a:custGeom>
                <a:avLst/>
                <a:gdLst>
                  <a:gd name="T0" fmla="*/ 158 w 168"/>
                  <a:gd name="T1" fmla="*/ 137 h 167"/>
                  <a:gd name="T2" fmla="*/ 156 w 168"/>
                  <a:gd name="T3" fmla="*/ 129 h 167"/>
                  <a:gd name="T4" fmla="*/ 154 w 168"/>
                  <a:gd name="T5" fmla="*/ 125 h 167"/>
                  <a:gd name="T6" fmla="*/ 152 w 168"/>
                  <a:gd name="T7" fmla="*/ 127 h 167"/>
                  <a:gd name="T8" fmla="*/ 150 w 168"/>
                  <a:gd name="T9" fmla="*/ 119 h 167"/>
                  <a:gd name="T10" fmla="*/ 152 w 168"/>
                  <a:gd name="T11" fmla="*/ 115 h 167"/>
                  <a:gd name="T12" fmla="*/ 150 w 168"/>
                  <a:gd name="T13" fmla="*/ 104 h 167"/>
                  <a:gd name="T14" fmla="*/ 126 w 168"/>
                  <a:gd name="T15" fmla="*/ 88 h 167"/>
                  <a:gd name="T16" fmla="*/ 120 w 168"/>
                  <a:gd name="T17" fmla="*/ 86 h 167"/>
                  <a:gd name="T18" fmla="*/ 110 w 168"/>
                  <a:gd name="T19" fmla="*/ 74 h 167"/>
                  <a:gd name="T20" fmla="*/ 108 w 168"/>
                  <a:gd name="T21" fmla="*/ 64 h 167"/>
                  <a:gd name="T22" fmla="*/ 110 w 168"/>
                  <a:gd name="T23" fmla="*/ 48 h 167"/>
                  <a:gd name="T24" fmla="*/ 114 w 168"/>
                  <a:gd name="T25" fmla="*/ 42 h 167"/>
                  <a:gd name="T26" fmla="*/ 112 w 168"/>
                  <a:gd name="T27" fmla="*/ 36 h 167"/>
                  <a:gd name="T28" fmla="*/ 114 w 168"/>
                  <a:gd name="T29" fmla="*/ 30 h 167"/>
                  <a:gd name="T30" fmla="*/ 108 w 168"/>
                  <a:gd name="T31" fmla="*/ 28 h 167"/>
                  <a:gd name="T32" fmla="*/ 100 w 168"/>
                  <a:gd name="T33" fmla="*/ 26 h 167"/>
                  <a:gd name="T34" fmla="*/ 96 w 168"/>
                  <a:gd name="T35" fmla="*/ 16 h 167"/>
                  <a:gd name="T36" fmla="*/ 88 w 168"/>
                  <a:gd name="T37" fmla="*/ 2 h 167"/>
                  <a:gd name="T38" fmla="*/ 80 w 168"/>
                  <a:gd name="T39" fmla="*/ 6 h 167"/>
                  <a:gd name="T40" fmla="*/ 76 w 168"/>
                  <a:gd name="T41" fmla="*/ 2 h 167"/>
                  <a:gd name="T42" fmla="*/ 66 w 168"/>
                  <a:gd name="T43" fmla="*/ 2 h 167"/>
                  <a:gd name="T44" fmla="*/ 56 w 168"/>
                  <a:gd name="T45" fmla="*/ 0 h 167"/>
                  <a:gd name="T46" fmla="*/ 46 w 168"/>
                  <a:gd name="T47" fmla="*/ 6 h 167"/>
                  <a:gd name="T48" fmla="*/ 34 w 168"/>
                  <a:gd name="T49" fmla="*/ 22 h 167"/>
                  <a:gd name="T50" fmla="*/ 36 w 168"/>
                  <a:gd name="T51" fmla="*/ 38 h 167"/>
                  <a:gd name="T52" fmla="*/ 34 w 168"/>
                  <a:gd name="T53" fmla="*/ 54 h 167"/>
                  <a:gd name="T54" fmla="*/ 0 w 168"/>
                  <a:gd name="T55" fmla="*/ 78 h 167"/>
                  <a:gd name="T56" fmla="*/ 4 w 168"/>
                  <a:gd name="T57" fmla="*/ 90 h 167"/>
                  <a:gd name="T58" fmla="*/ 14 w 168"/>
                  <a:gd name="T59" fmla="*/ 102 h 167"/>
                  <a:gd name="T60" fmla="*/ 38 w 168"/>
                  <a:gd name="T61" fmla="*/ 109 h 167"/>
                  <a:gd name="T62" fmla="*/ 108 w 168"/>
                  <a:gd name="T63" fmla="*/ 163 h 167"/>
                  <a:gd name="T64" fmla="*/ 126 w 168"/>
                  <a:gd name="T65" fmla="*/ 167 h 167"/>
                  <a:gd name="T66" fmla="*/ 134 w 168"/>
                  <a:gd name="T67" fmla="*/ 163 h 167"/>
                  <a:gd name="T68" fmla="*/ 144 w 168"/>
                  <a:gd name="T69" fmla="*/ 145 h 167"/>
                  <a:gd name="T70" fmla="*/ 150 w 168"/>
                  <a:gd name="T71" fmla="*/ 143 h 167"/>
                  <a:gd name="T72" fmla="*/ 156 w 168"/>
                  <a:gd name="T73" fmla="*/ 147 h 167"/>
                  <a:gd name="T74" fmla="*/ 158 w 168"/>
                  <a:gd name="T75" fmla="*/ 145 h 167"/>
                  <a:gd name="T76" fmla="*/ 168 w 168"/>
                  <a:gd name="T77" fmla="*/ 147 h 167"/>
                  <a:gd name="T78" fmla="*/ 164 w 168"/>
                  <a:gd name="T79" fmla="*/ 141 h 167"/>
                  <a:gd name="T80" fmla="*/ 158 w 168"/>
                  <a:gd name="T81" fmla="*/ 13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8" h="167">
                    <a:moveTo>
                      <a:pt x="158" y="137"/>
                    </a:moveTo>
                    <a:lnTo>
                      <a:pt x="156" y="129"/>
                    </a:lnTo>
                    <a:lnTo>
                      <a:pt x="154" y="125"/>
                    </a:lnTo>
                    <a:lnTo>
                      <a:pt x="152" y="127"/>
                    </a:lnTo>
                    <a:lnTo>
                      <a:pt x="150" y="119"/>
                    </a:lnTo>
                    <a:lnTo>
                      <a:pt x="152" y="115"/>
                    </a:lnTo>
                    <a:lnTo>
                      <a:pt x="150" y="104"/>
                    </a:lnTo>
                    <a:lnTo>
                      <a:pt x="126" y="88"/>
                    </a:lnTo>
                    <a:lnTo>
                      <a:pt x="120" y="86"/>
                    </a:lnTo>
                    <a:lnTo>
                      <a:pt x="110" y="74"/>
                    </a:lnTo>
                    <a:lnTo>
                      <a:pt x="108" y="64"/>
                    </a:lnTo>
                    <a:lnTo>
                      <a:pt x="110" y="48"/>
                    </a:lnTo>
                    <a:lnTo>
                      <a:pt x="114" y="42"/>
                    </a:lnTo>
                    <a:lnTo>
                      <a:pt x="112" y="36"/>
                    </a:lnTo>
                    <a:lnTo>
                      <a:pt x="114" y="30"/>
                    </a:lnTo>
                    <a:lnTo>
                      <a:pt x="108" y="28"/>
                    </a:lnTo>
                    <a:lnTo>
                      <a:pt x="100" y="26"/>
                    </a:lnTo>
                    <a:lnTo>
                      <a:pt x="96" y="16"/>
                    </a:lnTo>
                    <a:lnTo>
                      <a:pt x="88" y="2"/>
                    </a:lnTo>
                    <a:lnTo>
                      <a:pt x="80" y="6"/>
                    </a:lnTo>
                    <a:lnTo>
                      <a:pt x="76" y="2"/>
                    </a:lnTo>
                    <a:lnTo>
                      <a:pt x="66" y="2"/>
                    </a:lnTo>
                    <a:lnTo>
                      <a:pt x="56" y="0"/>
                    </a:lnTo>
                    <a:lnTo>
                      <a:pt x="46" y="6"/>
                    </a:lnTo>
                    <a:lnTo>
                      <a:pt x="34" y="22"/>
                    </a:lnTo>
                    <a:lnTo>
                      <a:pt x="36" y="38"/>
                    </a:lnTo>
                    <a:lnTo>
                      <a:pt x="34" y="54"/>
                    </a:lnTo>
                    <a:lnTo>
                      <a:pt x="0" y="78"/>
                    </a:lnTo>
                    <a:lnTo>
                      <a:pt x="4" y="90"/>
                    </a:lnTo>
                    <a:lnTo>
                      <a:pt x="14" y="102"/>
                    </a:lnTo>
                    <a:lnTo>
                      <a:pt x="38" y="109"/>
                    </a:lnTo>
                    <a:lnTo>
                      <a:pt x="108" y="163"/>
                    </a:lnTo>
                    <a:lnTo>
                      <a:pt x="126" y="167"/>
                    </a:lnTo>
                    <a:lnTo>
                      <a:pt x="134" y="163"/>
                    </a:lnTo>
                    <a:lnTo>
                      <a:pt x="144" y="145"/>
                    </a:lnTo>
                    <a:lnTo>
                      <a:pt x="150" y="143"/>
                    </a:lnTo>
                    <a:lnTo>
                      <a:pt x="156" y="147"/>
                    </a:lnTo>
                    <a:lnTo>
                      <a:pt x="158" y="145"/>
                    </a:lnTo>
                    <a:lnTo>
                      <a:pt x="168" y="147"/>
                    </a:lnTo>
                    <a:lnTo>
                      <a:pt x="164" y="141"/>
                    </a:lnTo>
                    <a:lnTo>
                      <a:pt x="158" y="13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0" name="Freeform 148"/>
              <p:cNvSpPr>
                <a:spLocks/>
              </p:cNvSpPr>
              <p:nvPr/>
            </p:nvSpPr>
            <p:spPr bwMode="auto">
              <a:xfrm>
                <a:off x="5159512" y="2087985"/>
                <a:ext cx="36148" cy="36148"/>
              </a:xfrm>
              <a:custGeom>
                <a:avLst/>
                <a:gdLst>
                  <a:gd name="T0" fmla="*/ 10 w 34"/>
                  <a:gd name="T1" fmla="*/ 2 h 34"/>
                  <a:gd name="T2" fmla="*/ 0 w 34"/>
                  <a:gd name="T3" fmla="*/ 20 h 34"/>
                  <a:gd name="T4" fmla="*/ 12 w 34"/>
                  <a:gd name="T5" fmla="*/ 24 h 34"/>
                  <a:gd name="T6" fmla="*/ 20 w 34"/>
                  <a:gd name="T7" fmla="*/ 34 h 34"/>
                  <a:gd name="T8" fmla="*/ 34 w 34"/>
                  <a:gd name="T9" fmla="*/ 32 h 34"/>
                  <a:gd name="T10" fmla="*/ 26 w 34"/>
                  <a:gd name="T11" fmla="*/ 20 h 34"/>
                  <a:gd name="T12" fmla="*/ 24 w 34"/>
                  <a:gd name="T13" fmla="*/ 20 h 34"/>
                  <a:gd name="T14" fmla="*/ 18 w 34"/>
                  <a:gd name="T15" fmla="*/ 22 h 34"/>
                  <a:gd name="T16" fmla="*/ 18 w 34"/>
                  <a:gd name="T17" fmla="*/ 18 h 34"/>
                  <a:gd name="T18" fmla="*/ 24 w 34"/>
                  <a:gd name="T19" fmla="*/ 12 h 34"/>
                  <a:gd name="T20" fmla="*/ 32 w 34"/>
                  <a:gd name="T21" fmla="*/ 12 h 34"/>
                  <a:gd name="T22" fmla="*/ 32 w 34"/>
                  <a:gd name="T23" fmla="*/ 10 h 34"/>
                  <a:gd name="T24" fmla="*/ 30 w 34"/>
                  <a:gd name="T25" fmla="*/ 8 h 34"/>
                  <a:gd name="T26" fmla="*/ 22 w 34"/>
                  <a:gd name="T27" fmla="*/ 4 h 34"/>
                  <a:gd name="T28" fmla="*/ 16 w 34"/>
                  <a:gd name="T29" fmla="*/ 0 h 34"/>
                  <a:gd name="T30" fmla="*/ 10 w 34"/>
                  <a:gd name="T31" fmla="*/ 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4" h="34">
                    <a:moveTo>
                      <a:pt x="10" y="2"/>
                    </a:moveTo>
                    <a:lnTo>
                      <a:pt x="0" y="20"/>
                    </a:lnTo>
                    <a:lnTo>
                      <a:pt x="12" y="24"/>
                    </a:lnTo>
                    <a:lnTo>
                      <a:pt x="20" y="34"/>
                    </a:lnTo>
                    <a:lnTo>
                      <a:pt x="34" y="32"/>
                    </a:lnTo>
                    <a:lnTo>
                      <a:pt x="26" y="20"/>
                    </a:lnTo>
                    <a:lnTo>
                      <a:pt x="24" y="20"/>
                    </a:lnTo>
                    <a:lnTo>
                      <a:pt x="18" y="22"/>
                    </a:lnTo>
                    <a:lnTo>
                      <a:pt x="18" y="18"/>
                    </a:lnTo>
                    <a:lnTo>
                      <a:pt x="24" y="12"/>
                    </a:lnTo>
                    <a:lnTo>
                      <a:pt x="32" y="12"/>
                    </a:lnTo>
                    <a:lnTo>
                      <a:pt x="32" y="10"/>
                    </a:lnTo>
                    <a:lnTo>
                      <a:pt x="30" y="8"/>
                    </a:lnTo>
                    <a:lnTo>
                      <a:pt x="22" y="4"/>
                    </a:lnTo>
                    <a:lnTo>
                      <a:pt x="16" y="0"/>
                    </a:lnTo>
                    <a:lnTo>
                      <a:pt x="10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1" name="Freeform 149"/>
              <p:cNvSpPr>
                <a:spLocks/>
              </p:cNvSpPr>
              <p:nvPr/>
            </p:nvSpPr>
            <p:spPr bwMode="auto">
              <a:xfrm>
                <a:off x="4956444" y="1940203"/>
                <a:ext cx="109508" cy="104192"/>
              </a:xfrm>
              <a:custGeom>
                <a:avLst/>
                <a:gdLst>
                  <a:gd name="T0" fmla="*/ 18 w 103"/>
                  <a:gd name="T1" fmla="*/ 58 h 98"/>
                  <a:gd name="T2" fmla="*/ 16 w 103"/>
                  <a:gd name="T3" fmla="*/ 66 h 98"/>
                  <a:gd name="T4" fmla="*/ 10 w 103"/>
                  <a:gd name="T5" fmla="*/ 68 h 98"/>
                  <a:gd name="T6" fmla="*/ 6 w 103"/>
                  <a:gd name="T7" fmla="*/ 76 h 98"/>
                  <a:gd name="T8" fmla="*/ 2 w 103"/>
                  <a:gd name="T9" fmla="*/ 80 h 98"/>
                  <a:gd name="T10" fmla="*/ 2 w 103"/>
                  <a:gd name="T11" fmla="*/ 92 h 98"/>
                  <a:gd name="T12" fmla="*/ 10 w 103"/>
                  <a:gd name="T13" fmla="*/ 94 h 98"/>
                  <a:gd name="T14" fmla="*/ 14 w 103"/>
                  <a:gd name="T15" fmla="*/ 98 h 98"/>
                  <a:gd name="T16" fmla="*/ 22 w 103"/>
                  <a:gd name="T17" fmla="*/ 96 h 98"/>
                  <a:gd name="T18" fmla="*/ 57 w 103"/>
                  <a:gd name="T19" fmla="*/ 74 h 98"/>
                  <a:gd name="T20" fmla="*/ 91 w 103"/>
                  <a:gd name="T21" fmla="*/ 50 h 98"/>
                  <a:gd name="T22" fmla="*/ 93 w 103"/>
                  <a:gd name="T23" fmla="*/ 34 h 98"/>
                  <a:gd name="T24" fmla="*/ 91 w 103"/>
                  <a:gd name="T25" fmla="*/ 18 h 98"/>
                  <a:gd name="T26" fmla="*/ 103 w 103"/>
                  <a:gd name="T27" fmla="*/ 2 h 98"/>
                  <a:gd name="T28" fmla="*/ 101 w 103"/>
                  <a:gd name="T29" fmla="*/ 0 h 98"/>
                  <a:gd name="T30" fmla="*/ 79 w 103"/>
                  <a:gd name="T31" fmla="*/ 4 h 98"/>
                  <a:gd name="T32" fmla="*/ 59 w 103"/>
                  <a:gd name="T33" fmla="*/ 12 h 98"/>
                  <a:gd name="T34" fmla="*/ 43 w 103"/>
                  <a:gd name="T35" fmla="*/ 8 h 98"/>
                  <a:gd name="T36" fmla="*/ 37 w 103"/>
                  <a:gd name="T37" fmla="*/ 10 h 98"/>
                  <a:gd name="T38" fmla="*/ 29 w 103"/>
                  <a:gd name="T39" fmla="*/ 14 h 98"/>
                  <a:gd name="T40" fmla="*/ 20 w 103"/>
                  <a:gd name="T41" fmla="*/ 12 h 98"/>
                  <a:gd name="T42" fmla="*/ 16 w 103"/>
                  <a:gd name="T43" fmla="*/ 10 h 98"/>
                  <a:gd name="T44" fmla="*/ 12 w 103"/>
                  <a:gd name="T45" fmla="*/ 10 h 98"/>
                  <a:gd name="T46" fmla="*/ 12 w 103"/>
                  <a:gd name="T47" fmla="*/ 16 h 98"/>
                  <a:gd name="T48" fmla="*/ 12 w 103"/>
                  <a:gd name="T49" fmla="*/ 18 h 98"/>
                  <a:gd name="T50" fmla="*/ 8 w 103"/>
                  <a:gd name="T51" fmla="*/ 24 h 98"/>
                  <a:gd name="T52" fmla="*/ 2 w 103"/>
                  <a:gd name="T53" fmla="*/ 26 h 98"/>
                  <a:gd name="T54" fmla="*/ 0 w 103"/>
                  <a:gd name="T55" fmla="*/ 32 h 98"/>
                  <a:gd name="T56" fmla="*/ 4 w 103"/>
                  <a:gd name="T57" fmla="*/ 36 h 98"/>
                  <a:gd name="T58" fmla="*/ 4 w 103"/>
                  <a:gd name="T59" fmla="*/ 50 h 98"/>
                  <a:gd name="T60" fmla="*/ 12 w 103"/>
                  <a:gd name="T61" fmla="*/ 52 h 98"/>
                  <a:gd name="T62" fmla="*/ 18 w 103"/>
                  <a:gd name="T63" fmla="*/ 58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03" h="98">
                    <a:moveTo>
                      <a:pt x="18" y="58"/>
                    </a:moveTo>
                    <a:lnTo>
                      <a:pt x="16" y="66"/>
                    </a:lnTo>
                    <a:lnTo>
                      <a:pt x="10" y="68"/>
                    </a:lnTo>
                    <a:lnTo>
                      <a:pt x="6" y="76"/>
                    </a:lnTo>
                    <a:lnTo>
                      <a:pt x="2" y="80"/>
                    </a:lnTo>
                    <a:lnTo>
                      <a:pt x="2" y="92"/>
                    </a:lnTo>
                    <a:lnTo>
                      <a:pt x="10" y="94"/>
                    </a:lnTo>
                    <a:lnTo>
                      <a:pt x="14" y="98"/>
                    </a:lnTo>
                    <a:lnTo>
                      <a:pt x="22" y="96"/>
                    </a:lnTo>
                    <a:lnTo>
                      <a:pt x="57" y="74"/>
                    </a:lnTo>
                    <a:lnTo>
                      <a:pt x="91" y="50"/>
                    </a:lnTo>
                    <a:lnTo>
                      <a:pt x="93" y="34"/>
                    </a:lnTo>
                    <a:lnTo>
                      <a:pt x="91" y="18"/>
                    </a:lnTo>
                    <a:lnTo>
                      <a:pt x="103" y="2"/>
                    </a:lnTo>
                    <a:lnTo>
                      <a:pt x="101" y="0"/>
                    </a:lnTo>
                    <a:lnTo>
                      <a:pt x="79" y="4"/>
                    </a:lnTo>
                    <a:lnTo>
                      <a:pt x="59" y="12"/>
                    </a:lnTo>
                    <a:lnTo>
                      <a:pt x="43" y="8"/>
                    </a:lnTo>
                    <a:lnTo>
                      <a:pt x="37" y="10"/>
                    </a:lnTo>
                    <a:lnTo>
                      <a:pt x="29" y="14"/>
                    </a:lnTo>
                    <a:lnTo>
                      <a:pt x="20" y="12"/>
                    </a:lnTo>
                    <a:lnTo>
                      <a:pt x="16" y="10"/>
                    </a:lnTo>
                    <a:lnTo>
                      <a:pt x="12" y="10"/>
                    </a:lnTo>
                    <a:lnTo>
                      <a:pt x="12" y="16"/>
                    </a:lnTo>
                    <a:lnTo>
                      <a:pt x="12" y="18"/>
                    </a:lnTo>
                    <a:lnTo>
                      <a:pt x="8" y="24"/>
                    </a:lnTo>
                    <a:lnTo>
                      <a:pt x="2" y="26"/>
                    </a:lnTo>
                    <a:lnTo>
                      <a:pt x="0" y="32"/>
                    </a:lnTo>
                    <a:lnTo>
                      <a:pt x="4" y="36"/>
                    </a:lnTo>
                    <a:lnTo>
                      <a:pt x="4" y="50"/>
                    </a:lnTo>
                    <a:lnTo>
                      <a:pt x="12" y="52"/>
                    </a:lnTo>
                    <a:lnTo>
                      <a:pt x="18" y="5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2" name="Freeform 150"/>
              <p:cNvSpPr>
                <a:spLocks/>
              </p:cNvSpPr>
              <p:nvPr/>
            </p:nvSpPr>
            <p:spPr bwMode="auto">
              <a:xfrm>
                <a:off x="4935181" y="2062469"/>
                <a:ext cx="8506" cy="6379"/>
              </a:xfrm>
              <a:custGeom>
                <a:avLst/>
                <a:gdLst>
                  <a:gd name="T0" fmla="*/ 8 w 8"/>
                  <a:gd name="T1" fmla="*/ 2 h 6"/>
                  <a:gd name="T2" fmla="*/ 6 w 8"/>
                  <a:gd name="T3" fmla="*/ 0 h 6"/>
                  <a:gd name="T4" fmla="*/ 0 w 8"/>
                  <a:gd name="T5" fmla="*/ 4 h 6"/>
                  <a:gd name="T6" fmla="*/ 2 w 8"/>
                  <a:gd name="T7" fmla="*/ 6 h 6"/>
                  <a:gd name="T8" fmla="*/ 8 w 8"/>
                  <a:gd name="T9" fmla="*/ 2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6">
                    <a:moveTo>
                      <a:pt x="8" y="2"/>
                    </a:moveTo>
                    <a:lnTo>
                      <a:pt x="6" y="0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8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3" name="Freeform 151"/>
              <p:cNvSpPr>
                <a:spLocks/>
              </p:cNvSpPr>
              <p:nvPr/>
            </p:nvSpPr>
            <p:spPr bwMode="auto">
              <a:xfrm>
                <a:off x="4950065" y="1993362"/>
                <a:ext cx="25517" cy="31895"/>
              </a:xfrm>
              <a:custGeom>
                <a:avLst/>
                <a:gdLst>
                  <a:gd name="T0" fmla="*/ 12 w 24"/>
                  <a:gd name="T1" fmla="*/ 26 h 30"/>
                  <a:gd name="T2" fmla="*/ 16 w 24"/>
                  <a:gd name="T3" fmla="*/ 18 h 30"/>
                  <a:gd name="T4" fmla="*/ 22 w 24"/>
                  <a:gd name="T5" fmla="*/ 16 h 30"/>
                  <a:gd name="T6" fmla="*/ 24 w 24"/>
                  <a:gd name="T7" fmla="*/ 8 h 30"/>
                  <a:gd name="T8" fmla="*/ 18 w 24"/>
                  <a:gd name="T9" fmla="*/ 2 h 30"/>
                  <a:gd name="T10" fmla="*/ 10 w 24"/>
                  <a:gd name="T11" fmla="*/ 0 h 30"/>
                  <a:gd name="T12" fmla="*/ 8 w 24"/>
                  <a:gd name="T13" fmla="*/ 4 h 30"/>
                  <a:gd name="T14" fmla="*/ 2 w 24"/>
                  <a:gd name="T15" fmla="*/ 18 h 30"/>
                  <a:gd name="T16" fmla="*/ 0 w 24"/>
                  <a:gd name="T17" fmla="*/ 30 h 30"/>
                  <a:gd name="T18" fmla="*/ 8 w 24"/>
                  <a:gd name="T19" fmla="*/ 30 h 30"/>
                  <a:gd name="T20" fmla="*/ 12 w 24"/>
                  <a:gd name="T21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30">
                    <a:moveTo>
                      <a:pt x="12" y="26"/>
                    </a:moveTo>
                    <a:lnTo>
                      <a:pt x="16" y="18"/>
                    </a:lnTo>
                    <a:lnTo>
                      <a:pt x="22" y="16"/>
                    </a:lnTo>
                    <a:lnTo>
                      <a:pt x="24" y="8"/>
                    </a:lnTo>
                    <a:lnTo>
                      <a:pt x="18" y="2"/>
                    </a:lnTo>
                    <a:lnTo>
                      <a:pt x="10" y="0"/>
                    </a:lnTo>
                    <a:lnTo>
                      <a:pt x="8" y="4"/>
                    </a:lnTo>
                    <a:lnTo>
                      <a:pt x="2" y="18"/>
                    </a:lnTo>
                    <a:lnTo>
                      <a:pt x="0" y="30"/>
                    </a:lnTo>
                    <a:lnTo>
                      <a:pt x="8" y="30"/>
                    </a:lnTo>
                    <a:lnTo>
                      <a:pt x="12" y="2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4" name="Freeform 152"/>
              <p:cNvSpPr>
                <a:spLocks/>
              </p:cNvSpPr>
              <p:nvPr/>
            </p:nvSpPr>
            <p:spPr bwMode="auto">
              <a:xfrm>
                <a:off x="4937307" y="2025257"/>
                <a:ext cx="21264" cy="79738"/>
              </a:xfrm>
              <a:custGeom>
                <a:avLst/>
                <a:gdLst>
                  <a:gd name="T0" fmla="*/ 20 w 20"/>
                  <a:gd name="T1" fmla="*/ 49 h 75"/>
                  <a:gd name="T2" fmla="*/ 20 w 20"/>
                  <a:gd name="T3" fmla="*/ 41 h 75"/>
                  <a:gd name="T4" fmla="*/ 18 w 20"/>
                  <a:gd name="T5" fmla="*/ 35 h 75"/>
                  <a:gd name="T6" fmla="*/ 12 w 20"/>
                  <a:gd name="T7" fmla="*/ 39 h 75"/>
                  <a:gd name="T8" fmla="*/ 10 w 20"/>
                  <a:gd name="T9" fmla="*/ 35 h 75"/>
                  <a:gd name="T10" fmla="*/ 12 w 20"/>
                  <a:gd name="T11" fmla="*/ 29 h 75"/>
                  <a:gd name="T12" fmla="*/ 12 w 20"/>
                  <a:gd name="T13" fmla="*/ 22 h 75"/>
                  <a:gd name="T14" fmla="*/ 14 w 20"/>
                  <a:gd name="T15" fmla="*/ 16 h 75"/>
                  <a:gd name="T16" fmla="*/ 20 w 20"/>
                  <a:gd name="T17" fmla="*/ 16 h 75"/>
                  <a:gd name="T18" fmla="*/ 20 w 20"/>
                  <a:gd name="T19" fmla="*/ 12 h 75"/>
                  <a:gd name="T20" fmla="*/ 20 w 20"/>
                  <a:gd name="T21" fmla="*/ 0 h 75"/>
                  <a:gd name="T22" fmla="*/ 12 w 20"/>
                  <a:gd name="T23" fmla="*/ 0 h 75"/>
                  <a:gd name="T24" fmla="*/ 8 w 20"/>
                  <a:gd name="T25" fmla="*/ 14 h 75"/>
                  <a:gd name="T26" fmla="*/ 8 w 20"/>
                  <a:gd name="T27" fmla="*/ 22 h 75"/>
                  <a:gd name="T28" fmla="*/ 4 w 20"/>
                  <a:gd name="T29" fmla="*/ 35 h 75"/>
                  <a:gd name="T30" fmla="*/ 6 w 20"/>
                  <a:gd name="T31" fmla="*/ 37 h 75"/>
                  <a:gd name="T32" fmla="*/ 0 w 20"/>
                  <a:gd name="T33" fmla="*/ 41 h 75"/>
                  <a:gd name="T34" fmla="*/ 6 w 20"/>
                  <a:gd name="T35" fmla="*/ 51 h 75"/>
                  <a:gd name="T36" fmla="*/ 14 w 20"/>
                  <a:gd name="T37" fmla="*/ 75 h 75"/>
                  <a:gd name="T38" fmla="*/ 16 w 20"/>
                  <a:gd name="T39" fmla="*/ 73 h 75"/>
                  <a:gd name="T40" fmla="*/ 16 w 20"/>
                  <a:gd name="T41" fmla="*/ 63 h 75"/>
                  <a:gd name="T42" fmla="*/ 20 w 20"/>
                  <a:gd name="T43" fmla="*/ 49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" h="75">
                    <a:moveTo>
                      <a:pt x="20" y="49"/>
                    </a:moveTo>
                    <a:lnTo>
                      <a:pt x="20" y="41"/>
                    </a:lnTo>
                    <a:lnTo>
                      <a:pt x="18" y="35"/>
                    </a:lnTo>
                    <a:lnTo>
                      <a:pt x="12" y="39"/>
                    </a:lnTo>
                    <a:lnTo>
                      <a:pt x="10" y="35"/>
                    </a:lnTo>
                    <a:lnTo>
                      <a:pt x="12" y="29"/>
                    </a:lnTo>
                    <a:lnTo>
                      <a:pt x="12" y="22"/>
                    </a:lnTo>
                    <a:lnTo>
                      <a:pt x="14" y="16"/>
                    </a:lnTo>
                    <a:lnTo>
                      <a:pt x="20" y="16"/>
                    </a:lnTo>
                    <a:lnTo>
                      <a:pt x="20" y="12"/>
                    </a:lnTo>
                    <a:lnTo>
                      <a:pt x="20" y="0"/>
                    </a:lnTo>
                    <a:lnTo>
                      <a:pt x="12" y="0"/>
                    </a:lnTo>
                    <a:lnTo>
                      <a:pt x="8" y="14"/>
                    </a:lnTo>
                    <a:lnTo>
                      <a:pt x="8" y="22"/>
                    </a:lnTo>
                    <a:lnTo>
                      <a:pt x="4" y="35"/>
                    </a:lnTo>
                    <a:lnTo>
                      <a:pt x="6" y="37"/>
                    </a:lnTo>
                    <a:lnTo>
                      <a:pt x="0" y="41"/>
                    </a:lnTo>
                    <a:lnTo>
                      <a:pt x="6" y="51"/>
                    </a:lnTo>
                    <a:lnTo>
                      <a:pt x="14" y="75"/>
                    </a:lnTo>
                    <a:lnTo>
                      <a:pt x="16" y="73"/>
                    </a:lnTo>
                    <a:lnTo>
                      <a:pt x="16" y="63"/>
                    </a:lnTo>
                    <a:lnTo>
                      <a:pt x="20" y="49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5" name="Freeform 153"/>
              <p:cNvSpPr>
                <a:spLocks/>
              </p:cNvSpPr>
              <p:nvPr/>
            </p:nvSpPr>
            <p:spPr bwMode="auto">
              <a:xfrm>
                <a:off x="4947939" y="2042268"/>
                <a:ext cx="10632" cy="24453"/>
              </a:xfrm>
              <a:custGeom>
                <a:avLst/>
                <a:gdLst>
                  <a:gd name="T0" fmla="*/ 4 w 10"/>
                  <a:gd name="T1" fmla="*/ 0 h 23"/>
                  <a:gd name="T2" fmla="*/ 2 w 10"/>
                  <a:gd name="T3" fmla="*/ 6 h 23"/>
                  <a:gd name="T4" fmla="*/ 2 w 10"/>
                  <a:gd name="T5" fmla="*/ 13 h 23"/>
                  <a:gd name="T6" fmla="*/ 0 w 10"/>
                  <a:gd name="T7" fmla="*/ 19 h 23"/>
                  <a:gd name="T8" fmla="*/ 2 w 10"/>
                  <a:gd name="T9" fmla="*/ 23 h 23"/>
                  <a:gd name="T10" fmla="*/ 8 w 10"/>
                  <a:gd name="T11" fmla="*/ 19 h 23"/>
                  <a:gd name="T12" fmla="*/ 10 w 10"/>
                  <a:gd name="T13" fmla="*/ 0 h 23"/>
                  <a:gd name="T14" fmla="*/ 4 w 10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23">
                    <a:moveTo>
                      <a:pt x="4" y="0"/>
                    </a:moveTo>
                    <a:lnTo>
                      <a:pt x="2" y="6"/>
                    </a:lnTo>
                    <a:lnTo>
                      <a:pt x="2" y="13"/>
                    </a:lnTo>
                    <a:lnTo>
                      <a:pt x="0" y="19"/>
                    </a:lnTo>
                    <a:lnTo>
                      <a:pt x="2" y="23"/>
                    </a:lnTo>
                    <a:lnTo>
                      <a:pt x="8" y="19"/>
                    </a:lnTo>
                    <a:lnTo>
                      <a:pt x="10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6" name="Freeform 154"/>
              <p:cNvSpPr>
                <a:spLocks/>
              </p:cNvSpPr>
              <p:nvPr/>
            </p:nvSpPr>
            <p:spPr bwMode="auto">
              <a:xfrm>
                <a:off x="4954318" y="2018879"/>
                <a:ext cx="77612" cy="90371"/>
              </a:xfrm>
              <a:custGeom>
                <a:avLst/>
                <a:gdLst>
                  <a:gd name="T0" fmla="*/ 49 w 73"/>
                  <a:gd name="T1" fmla="*/ 35 h 85"/>
                  <a:gd name="T2" fmla="*/ 73 w 73"/>
                  <a:gd name="T3" fmla="*/ 24 h 85"/>
                  <a:gd name="T4" fmla="*/ 63 w 73"/>
                  <a:gd name="T5" fmla="*/ 12 h 85"/>
                  <a:gd name="T6" fmla="*/ 59 w 73"/>
                  <a:gd name="T7" fmla="*/ 0 h 85"/>
                  <a:gd name="T8" fmla="*/ 24 w 73"/>
                  <a:gd name="T9" fmla="*/ 22 h 85"/>
                  <a:gd name="T10" fmla="*/ 16 w 73"/>
                  <a:gd name="T11" fmla="*/ 24 h 85"/>
                  <a:gd name="T12" fmla="*/ 12 w 73"/>
                  <a:gd name="T13" fmla="*/ 20 h 85"/>
                  <a:gd name="T14" fmla="*/ 4 w 73"/>
                  <a:gd name="T15" fmla="*/ 18 h 85"/>
                  <a:gd name="T16" fmla="*/ 4 w 73"/>
                  <a:gd name="T17" fmla="*/ 22 h 85"/>
                  <a:gd name="T18" fmla="*/ 2 w 73"/>
                  <a:gd name="T19" fmla="*/ 41 h 85"/>
                  <a:gd name="T20" fmla="*/ 4 w 73"/>
                  <a:gd name="T21" fmla="*/ 47 h 85"/>
                  <a:gd name="T22" fmla="*/ 4 w 73"/>
                  <a:gd name="T23" fmla="*/ 55 h 85"/>
                  <a:gd name="T24" fmla="*/ 0 w 73"/>
                  <a:gd name="T25" fmla="*/ 69 h 85"/>
                  <a:gd name="T26" fmla="*/ 0 w 73"/>
                  <a:gd name="T27" fmla="*/ 79 h 85"/>
                  <a:gd name="T28" fmla="*/ 0 w 73"/>
                  <a:gd name="T29" fmla="*/ 81 h 85"/>
                  <a:gd name="T30" fmla="*/ 6 w 73"/>
                  <a:gd name="T31" fmla="*/ 83 h 85"/>
                  <a:gd name="T32" fmla="*/ 14 w 73"/>
                  <a:gd name="T33" fmla="*/ 85 h 85"/>
                  <a:gd name="T34" fmla="*/ 22 w 73"/>
                  <a:gd name="T35" fmla="*/ 77 h 85"/>
                  <a:gd name="T36" fmla="*/ 31 w 73"/>
                  <a:gd name="T37" fmla="*/ 71 h 85"/>
                  <a:gd name="T38" fmla="*/ 39 w 73"/>
                  <a:gd name="T39" fmla="*/ 69 h 85"/>
                  <a:gd name="T40" fmla="*/ 45 w 73"/>
                  <a:gd name="T41" fmla="*/ 59 h 85"/>
                  <a:gd name="T42" fmla="*/ 33 w 73"/>
                  <a:gd name="T43" fmla="*/ 43 h 85"/>
                  <a:gd name="T44" fmla="*/ 33 w 73"/>
                  <a:gd name="T45" fmla="*/ 39 h 85"/>
                  <a:gd name="T46" fmla="*/ 49 w 73"/>
                  <a:gd name="T47" fmla="*/ 3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73" h="85">
                    <a:moveTo>
                      <a:pt x="49" y="35"/>
                    </a:moveTo>
                    <a:lnTo>
                      <a:pt x="73" y="24"/>
                    </a:lnTo>
                    <a:lnTo>
                      <a:pt x="63" y="12"/>
                    </a:lnTo>
                    <a:lnTo>
                      <a:pt x="59" y="0"/>
                    </a:lnTo>
                    <a:lnTo>
                      <a:pt x="24" y="22"/>
                    </a:lnTo>
                    <a:lnTo>
                      <a:pt x="16" y="24"/>
                    </a:lnTo>
                    <a:lnTo>
                      <a:pt x="12" y="20"/>
                    </a:lnTo>
                    <a:lnTo>
                      <a:pt x="4" y="18"/>
                    </a:lnTo>
                    <a:lnTo>
                      <a:pt x="4" y="22"/>
                    </a:lnTo>
                    <a:lnTo>
                      <a:pt x="2" y="41"/>
                    </a:lnTo>
                    <a:lnTo>
                      <a:pt x="4" y="47"/>
                    </a:lnTo>
                    <a:lnTo>
                      <a:pt x="4" y="55"/>
                    </a:lnTo>
                    <a:lnTo>
                      <a:pt x="0" y="69"/>
                    </a:lnTo>
                    <a:lnTo>
                      <a:pt x="0" y="79"/>
                    </a:lnTo>
                    <a:lnTo>
                      <a:pt x="0" y="81"/>
                    </a:lnTo>
                    <a:lnTo>
                      <a:pt x="6" y="83"/>
                    </a:lnTo>
                    <a:lnTo>
                      <a:pt x="14" y="85"/>
                    </a:lnTo>
                    <a:lnTo>
                      <a:pt x="22" y="77"/>
                    </a:lnTo>
                    <a:lnTo>
                      <a:pt x="31" y="71"/>
                    </a:lnTo>
                    <a:lnTo>
                      <a:pt x="39" y="69"/>
                    </a:lnTo>
                    <a:lnTo>
                      <a:pt x="45" y="59"/>
                    </a:lnTo>
                    <a:lnTo>
                      <a:pt x="33" y="43"/>
                    </a:lnTo>
                    <a:lnTo>
                      <a:pt x="33" y="39"/>
                    </a:lnTo>
                    <a:lnTo>
                      <a:pt x="49" y="35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7" name="Freeform 155"/>
              <p:cNvSpPr>
                <a:spLocks noEditPoints="1"/>
              </p:cNvSpPr>
              <p:nvPr/>
            </p:nvSpPr>
            <p:spPr bwMode="auto">
              <a:xfrm>
                <a:off x="5093595" y="1889170"/>
                <a:ext cx="365735" cy="305133"/>
              </a:xfrm>
              <a:custGeom>
                <a:avLst/>
                <a:gdLst>
                  <a:gd name="T0" fmla="*/ 107 w 172"/>
                  <a:gd name="T1" fmla="*/ 129 h 143"/>
                  <a:gd name="T2" fmla="*/ 115 w 172"/>
                  <a:gd name="T3" fmla="*/ 125 h 143"/>
                  <a:gd name="T4" fmla="*/ 112 w 172"/>
                  <a:gd name="T5" fmla="*/ 129 h 143"/>
                  <a:gd name="T6" fmla="*/ 107 w 172"/>
                  <a:gd name="T7" fmla="*/ 131 h 143"/>
                  <a:gd name="T8" fmla="*/ 172 w 172"/>
                  <a:gd name="T9" fmla="*/ 122 h 143"/>
                  <a:gd name="T10" fmla="*/ 167 w 172"/>
                  <a:gd name="T11" fmla="*/ 121 h 143"/>
                  <a:gd name="T12" fmla="*/ 159 w 172"/>
                  <a:gd name="T13" fmla="*/ 109 h 143"/>
                  <a:gd name="T14" fmla="*/ 149 w 172"/>
                  <a:gd name="T15" fmla="*/ 92 h 143"/>
                  <a:gd name="T16" fmla="*/ 154 w 172"/>
                  <a:gd name="T17" fmla="*/ 81 h 143"/>
                  <a:gd name="T18" fmla="*/ 145 w 172"/>
                  <a:gd name="T19" fmla="*/ 75 h 143"/>
                  <a:gd name="T20" fmla="*/ 142 w 172"/>
                  <a:gd name="T21" fmla="*/ 64 h 143"/>
                  <a:gd name="T22" fmla="*/ 141 w 172"/>
                  <a:gd name="T23" fmla="*/ 55 h 143"/>
                  <a:gd name="T24" fmla="*/ 145 w 172"/>
                  <a:gd name="T25" fmla="*/ 45 h 143"/>
                  <a:gd name="T26" fmla="*/ 143 w 172"/>
                  <a:gd name="T27" fmla="*/ 35 h 143"/>
                  <a:gd name="T28" fmla="*/ 140 w 172"/>
                  <a:gd name="T29" fmla="*/ 30 h 143"/>
                  <a:gd name="T30" fmla="*/ 133 w 172"/>
                  <a:gd name="T31" fmla="*/ 27 h 143"/>
                  <a:gd name="T32" fmla="*/ 123 w 172"/>
                  <a:gd name="T33" fmla="*/ 20 h 143"/>
                  <a:gd name="T34" fmla="*/ 108 w 172"/>
                  <a:gd name="T35" fmla="*/ 17 h 143"/>
                  <a:gd name="T36" fmla="*/ 100 w 172"/>
                  <a:gd name="T37" fmla="*/ 13 h 143"/>
                  <a:gd name="T38" fmla="*/ 95 w 172"/>
                  <a:gd name="T39" fmla="*/ 15 h 143"/>
                  <a:gd name="T40" fmla="*/ 88 w 172"/>
                  <a:gd name="T41" fmla="*/ 21 h 143"/>
                  <a:gd name="T42" fmla="*/ 82 w 172"/>
                  <a:gd name="T43" fmla="*/ 22 h 143"/>
                  <a:gd name="T44" fmla="*/ 71 w 172"/>
                  <a:gd name="T45" fmla="*/ 29 h 143"/>
                  <a:gd name="T46" fmla="*/ 55 w 172"/>
                  <a:gd name="T47" fmla="*/ 26 h 143"/>
                  <a:gd name="T48" fmla="*/ 45 w 172"/>
                  <a:gd name="T49" fmla="*/ 21 h 143"/>
                  <a:gd name="T50" fmla="*/ 38 w 172"/>
                  <a:gd name="T51" fmla="*/ 11 h 143"/>
                  <a:gd name="T52" fmla="*/ 34 w 172"/>
                  <a:gd name="T53" fmla="*/ 9 h 143"/>
                  <a:gd name="T54" fmla="*/ 32 w 172"/>
                  <a:gd name="T55" fmla="*/ 4 h 143"/>
                  <a:gd name="T56" fmla="*/ 32 w 172"/>
                  <a:gd name="T57" fmla="*/ 0 h 143"/>
                  <a:gd name="T58" fmla="*/ 25 w 172"/>
                  <a:gd name="T59" fmla="*/ 5 h 143"/>
                  <a:gd name="T60" fmla="*/ 17 w 172"/>
                  <a:gd name="T61" fmla="*/ 8 h 143"/>
                  <a:gd name="T62" fmla="*/ 8 w 172"/>
                  <a:gd name="T63" fmla="*/ 3 h 143"/>
                  <a:gd name="T64" fmla="*/ 3 w 172"/>
                  <a:gd name="T65" fmla="*/ 1 h 143"/>
                  <a:gd name="T66" fmla="*/ 2 w 172"/>
                  <a:gd name="T67" fmla="*/ 10 h 143"/>
                  <a:gd name="T68" fmla="*/ 8 w 172"/>
                  <a:gd name="T69" fmla="*/ 23 h 143"/>
                  <a:gd name="T70" fmla="*/ 14 w 172"/>
                  <a:gd name="T71" fmla="*/ 35 h 143"/>
                  <a:gd name="T72" fmla="*/ 21 w 172"/>
                  <a:gd name="T73" fmla="*/ 37 h 143"/>
                  <a:gd name="T74" fmla="*/ 21 w 172"/>
                  <a:gd name="T75" fmla="*/ 43 h 143"/>
                  <a:gd name="T76" fmla="*/ 18 w 172"/>
                  <a:gd name="T77" fmla="*/ 54 h 143"/>
                  <a:gd name="T78" fmla="*/ 24 w 172"/>
                  <a:gd name="T79" fmla="*/ 65 h 143"/>
                  <a:gd name="T80" fmla="*/ 39 w 172"/>
                  <a:gd name="T81" fmla="*/ 74 h 143"/>
                  <a:gd name="T82" fmla="*/ 39 w 172"/>
                  <a:gd name="T83" fmla="*/ 81 h 143"/>
                  <a:gd name="T84" fmla="*/ 41 w 172"/>
                  <a:gd name="T85" fmla="*/ 84 h 143"/>
                  <a:gd name="T86" fmla="*/ 43 w 172"/>
                  <a:gd name="T87" fmla="*/ 90 h 143"/>
                  <a:gd name="T88" fmla="*/ 48 w 172"/>
                  <a:gd name="T89" fmla="*/ 95 h 143"/>
                  <a:gd name="T90" fmla="*/ 50 w 172"/>
                  <a:gd name="T91" fmla="*/ 90 h 143"/>
                  <a:gd name="T92" fmla="*/ 53 w 172"/>
                  <a:gd name="T93" fmla="*/ 93 h 143"/>
                  <a:gd name="T94" fmla="*/ 58 w 172"/>
                  <a:gd name="T95" fmla="*/ 92 h 143"/>
                  <a:gd name="T96" fmla="*/ 64 w 172"/>
                  <a:gd name="T97" fmla="*/ 99 h 143"/>
                  <a:gd name="T98" fmla="*/ 68 w 172"/>
                  <a:gd name="T99" fmla="*/ 105 h 143"/>
                  <a:gd name="T100" fmla="*/ 71 w 172"/>
                  <a:gd name="T101" fmla="*/ 113 h 143"/>
                  <a:gd name="T102" fmla="*/ 84 w 172"/>
                  <a:gd name="T103" fmla="*/ 119 h 143"/>
                  <a:gd name="T104" fmla="*/ 92 w 172"/>
                  <a:gd name="T105" fmla="*/ 124 h 143"/>
                  <a:gd name="T106" fmla="*/ 101 w 172"/>
                  <a:gd name="T107" fmla="*/ 126 h 143"/>
                  <a:gd name="T108" fmla="*/ 108 w 172"/>
                  <a:gd name="T109" fmla="*/ 127 h 143"/>
                  <a:gd name="T110" fmla="*/ 113 w 172"/>
                  <a:gd name="T111" fmla="*/ 123 h 143"/>
                  <a:gd name="T112" fmla="*/ 122 w 172"/>
                  <a:gd name="T113" fmla="*/ 128 h 143"/>
                  <a:gd name="T114" fmla="*/ 124 w 172"/>
                  <a:gd name="T115" fmla="*/ 135 h 143"/>
                  <a:gd name="T116" fmla="*/ 131 w 172"/>
                  <a:gd name="T117" fmla="*/ 139 h 143"/>
                  <a:gd name="T118" fmla="*/ 139 w 172"/>
                  <a:gd name="T119" fmla="*/ 140 h 143"/>
                  <a:gd name="T120" fmla="*/ 152 w 172"/>
                  <a:gd name="T121" fmla="*/ 142 h 143"/>
                  <a:gd name="T122" fmla="*/ 156 w 172"/>
                  <a:gd name="T123" fmla="*/ 142 h 143"/>
                  <a:gd name="T124" fmla="*/ 164 w 172"/>
                  <a:gd name="T125" fmla="*/ 13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72" h="143">
                    <a:moveTo>
                      <a:pt x="107" y="131"/>
                    </a:move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11" y="126"/>
                      <a:pt x="111" y="126"/>
                      <a:pt x="111" y="126"/>
                    </a:cubicBezTo>
                    <a:cubicBezTo>
                      <a:pt x="115" y="125"/>
                      <a:pt x="115" y="125"/>
                      <a:pt x="115" y="125"/>
                    </a:cubicBezTo>
                    <a:cubicBezTo>
                      <a:pt x="116" y="127"/>
                      <a:pt x="116" y="127"/>
                      <a:pt x="116" y="127"/>
                    </a:cubicBezTo>
                    <a:cubicBezTo>
                      <a:pt x="112" y="129"/>
                      <a:pt x="112" y="129"/>
                      <a:pt x="112" y="129"/>
                    </a:cubicBezTo>
                    <a:cubicBezTo>
                      <a:pt x="110" y="129"/>
                      <a:pt x="110" y="129"/>
                      <a:pt x="110" y="129"/>
                    </a:cubicBezTo>
                    <a:lnTo>
                      <a:pt x="107" y="131"/>
                    </a:lnTo>
                    <a:close/>
                    <a:moveTo>
                      <a:pt x="172" y="128"/>
                    </a:moveTo>
                    <a:cubicBezTo>
                      <a:pt x="172" y="122"/>
                      <a:pt x="172" y="122"/>
                      <a:pt x="172" y="122"/>
                    </a:cubicBezTo>
                    <a:cubicBezTo>
                      <a:pt x="169" y="122"/>
                      <a:pt x="169" y="122"/>
                      <a:pt x="169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5" y="112"/>
                      <a:pt x="165" y="112"/>
                      <a:pt x="165" y="112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50" y="96"/>
                      <a:pt x="150" y="96"/>
                      <a:pt x="150" y="96"/>
                    </a:cubicBezTo>
                    <a:cubicBezTo>
                      <a:pt x="149" y="92"/>
                      <a:pt x="149" y="92"/>
                      <a:pt x="149" y="92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1"/>
                      <a:pt x="154" y="81"/>
                      <a:pt x="154" y="81"/>
                    </a:cubicBezTo>
                    <a:cubicBezTo>
                      <a:pt x="147" y="79"/>
                      <a:pt x="147" y="79"/>
                      <a:pt x="147" y="79"/>
                    </a:cubicBezTo>
                    <a:cubicBezTo>
                      <a:pt x="145" y="75"/>
                      <a:pt x="145" y="75"/>
                      <a:pt x="145" y="75"/>
                    </a:cubicBezTo>
                    <a:cubicBezTo>
                      <a:pt x="145" y="71"/>
                      <a:pt x="145" y="71"/>
                      <a:pt x="145" y="71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144" y="59"/>
                      <a:pt x="144" y="59"/>
                      <a:pt x="144" y="59"/>
                    </a:cubicBezTo>
                    <a:cubicBezTo>
                      <a:pt x="144" y="59"/>
                      <a:pt x="141" y="56"/>
                      <a:pt x="141" y="55"/>
                    </a:cubicBezTo>
                    <a:cubicBezTo>
                      <a:pt x="141" y="53"/>
                      <a:pt x="142" y="49"/>
                      <a:pt x="142" y="49"/>
                    </a:cubicBezTo>
                    <a:cubicBezTo>
                      <a:pt x="145" y="45"/>
                      <a:pt x="145" y="45"/>
                      <a:pt x="145" y="45"/>
                    </a:cubicBezTo>
                    <a:cubicBezTo>
                      <a:pt x="145" y="40"/>
                      <a:pt x="145" y="40"/>
                      <a:pt x="145" y="40"/>
                    </a:cubicBezTo>
                    <a:cubicBezTo>
                      <a:pt x="143" y="35"/>
                      <a:pt x="143" y="35"/>
                      <a:pt x="143" y="35"/>
                    </a:cubicBezTo>
                    <a:cubicBezTo>
                      <a:pt x="143" y="31"/>
                      <a:pt x="143" y="31"/>
                      <a:pt x="143" y="31"/>
                    </a:cubicBezTo>
                    <a:cubicBezTo>
                      <a:pt x="140" y="30"/>
                      <a:pt x="140" y="30"/>
                      <a:pt x="140" y="30"/>
                    </a:cubicBezTo>
                    <a:cubicBezTo>
                      <a:pt x="135" y="30"/>
                      <a:pt x="135" y="30"/>
                      <a:pt x="135" y="30"/>
                    </a:cubicBezTo>
                    <a:cubicBezTo>
                      <a:pt x="133" y="27"/>
                      <a:pt x="133" y="27"/>
                      <a:pt x="133" y="27"/>
                    </a:cubicBezTo>
                    <a:cubicBezTo>
                      <a:pt x="127" y="24"/>
                      <a:pt x="127" y="24"/>
                      <a:pt x="127" y="24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0" y="13"/>
                      <a:pt x="100" y="13"/>
                      <a:pt x="100" y="13"/>
                    </a:cubicBezTo>
                    <a:cubicBezTo>
                      <a:pt x="98" y="15"/>
                      <a:pt x="98" y="15"/>
                      <a:pt x="98" y="15"/>
                    </a:cubicBezTo>
                    <a:cubicBezTo>
                      <a:pt x="95" y="15"/>
                      <a:pt x="95" y="15"/>
                      <a:pt x="95" y="15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88" y="21"/>
                      <a:pt x="88" y="21"/>
                      <a:pt x="88" y="21"/>
                    </a:cubicBezTo>
                    <a:cubicBezTo>
                      <a:pt x="86" y="22"/>
                      <a:pt x="86" y="22"/>
                      <a:pt x="86" y="22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71" y="29"/>
                      <a:pt x="71" y="29"/>
                      <a:pt x="71" y="29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55" y="26"/>
                      <a:pt x="55" y="26"/>
                      <a:pt x="55" y="26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2" y="20"/>
                      <a:pt x="42" y="20"/>
                      <a:pt x="42" y="2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5" y="6"/>
                      <a:pt x="35" y="6"/>
                      <a:pt x="35" y="6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19" y="46"/>
                      <a:pt x="19" y="46"/>
                      <a:pt x="19" y="46"/>
                    </a:cubicBezTo>
                    <a:cubicBezTo>
                      <a:pt x="18" y="54"/>
                      <a:pt x="18" y="54"/>
                      <a:pt x="18" y="54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4" y="65"/>
                      <a:pt x="24" y="65"/>
                      <a:pt x="24" y="65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39" y="74"/>
                      <a:pt x="39" y="74"/>
                      <a:pt x="39" y="74"/>
                    </a:cubicBezTo>
                    <a:cubicBezTo>
                      <a:pt x="40" y="79"/>
                      <a:pt x="40" y="79"/>
                      <a:pt x="40" y="79"/>
                    </a:cubicBezTo>
                    <a:cubicBezTo>
                      <a:pt x="39" y="81"/>
                      <a:pt x="39" y="81"/>
                      <a:pt x="39" y="81"/>
                    </a:cubicBezTo>
                    <a:cubicBezTo>
                      <a:pt x="40" y="85"/>
                      <a:pt x="40" y="85"/>
                      <a:pt x="40" y="85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2" y="86"/>
                      <a:pt x="42" y="86"/>
                      <a:pt x="42" y="86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46" y="92"/>
                      <a:pt x="46" y="92"/>
                      <a:pt x="46" y="92"/>
                    </a:cubicBezTo>
                    <a:cubicBezTo>
                      <a:pt x="48" y="95"/>
                      <a:pt x="48" y="95"/>
                      <a:pt x="48" y="95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0" y="90"/>
                      <a:pt x="50" y="90"/>
                      <a:pt x="50" y="90"/>
                    </a:cubicBezTo>
                    <a:cubicBezTo>
                      <a:pt x="51" y="90"/>
                      <a:pt x="51" y="90"/>
                      <a:pt x="51" y="90"/>
                    </a:cubicBezTo>
                    <a:cubicBezTo>
                      <a:pt x="53" y="93"/>
                      <a:pt x="53" y="93"/>
                      <a:pt x="53" y="93"/>
                    </a:cubicBezTo>
                    <a:cubicBezTo>
                      <a:pt x="56" y="94"/>
                      <a:pt x="56" y="94"/>
                      <a:pt x="56" y="94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64" y="99"/>
                      <a:pt x="64" y="99"/>
                      <a:pt x="64" y="99"/>
                    </a:cubicBezTo>
                    <a:cubicBezTo>
                      <a:pt x="66" y="100"/>
                      <a:pt x="66" y="100"/>
                      <a:pt x="66" y="100"/>
                    </a:cubicBezTo>
                    <a:cubicBezTo>
                      <a:pt x="68" y="105"/>
                      <a:pt x="68" y="105"/>
                      <a:pt x="68" y="105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71" y="113"/>
                      <a:pt x="71" y="113"/>
                      <a:pt x="71" y="113"/>
                    </a:cubicBezTo>
                    <a:cubicBezTo>
                      <a:pt x="76" y="117"/>
                      <a:pt x="76" y="117"/>
                      <a:pt x="76" y="117"/>
                    </a:cubicBezTo>
                    <a:cubicBezTo>
                      <a:pt x="84" y="119"/>
                      <a:pt x="84" y="119"/>
                      <a:pt x="84" y="119"/>
                    </a:cubicBezTo>
                    <a:cubicBezTo>
                      <a:pt x="84" y="122"/>
                      <a:pt x="84" y="122"/>
                      <a:pt x="84" y="122"/>
                    </a:cubicBezTo>
                    <a:cubicBezTo>
                      <a:pt x="92" y="124"/>
                      <a:pt x="92" y="124"/>
                      <a:pt x="92" y="124"/>
                    </a:cubicBezTo>
                    <a:cubicBezTo>
                      <a:pt x="94" y="126"/>
                      <a:pt x="94" y="126"/>
                      <a:pt x="94" y="126"/>
                    </a:cubicBezTo>
                    <a:cubicBezTo>
                      <a:pt x="101" y="126"/>
                      <a:pt x="101" y="126"/>
                      <a:pt x="101" y="126"/>
                    </a:cubicBezTo>
                    <a:cubicBezTo>
                      <a:pt x="104" y="129"/>
                      <a:pt x="104" y="129"/>
                      <a:pt x="104" y="129"/>
                    </a:cubicBezTo>
                    <a:cubicBezTo>
                      <a:pt x="108" y="127"/>
                      <a:pt x="108" y="127"/>
                      <a:pt x="108" y="127"/>
                    </a:cubicBezTo>
                    <a:cubicBezTo>
                      <a:pt x="109" y="125"/>
                      <a:pt x="109" y="125"/>
                      <a:pt x="109" y="125"/>
                    </a:cubicBezTo>
                    <a:cubicBezTo>
                      <a:pt x="113" y="123"/>
                      <a:pt x="113" y="123"/>
                      <a:pt x="113" y="123"/>
                    </a:cubicBezTo>
                    <a:cubicBezTo>
                      <a:pt x="118" y="123"/>
                      <a:pt x="118" y="123"/>
                      <a:pt x="118" y="123"/>
                    </a:cubicBezTo>
                    <a:cubicBezTo>
                      <a:pt x="122" y="128"/>
                      <a:pt x="122" y="128"/>
                      <a:pt x="122" y="128"/>
                    </a:cubicBezTo>
                    <a:cubicBezTo>
                      <a:pt x="124" y="132"/>
                      <a:pt x="124" y="132"/>
                      <a:pt x="124" y="132"/>
                    </a:cubicBezTo>
                    <a:cubicBezTo>
                      <a:pt x="124" y="135"/>
                      <a:pt x="124" y="135"/>
                      <a:pt x="124" y="135"/>
                    </a:cubicBezTo>
                    <a:cubicBezTo>
                      <a:pt x="127" y="138"/>
                      <a:pt x="127" y="138"/>
                      <a:pt x="127" y="138"/>
                    </a:cubicBezTo>
                    <a:cubicBezTo>
                      <a:pt x="131" y="139"/>
                      <a:pt x="131" y="139"/>
                      <a:pt x="131" y="139"/>
                    </a:cubicBezTo>
                    <a:cubicBezTo>
                      <a:pt x="132" y="140"/>
                      <a:pt x="132" y="140"/>
                      <a:pt x="132" y="140"/>
                    </a:cubicBezTo>
                    <a:cubicBezTo>
                      <a:pt x="139" y="140"/>
                      <a:pt x="139" y="140"/>
                      <a:pt x="139" y="140"/>
                    </a:cubicBezTo>
                    <a:cubicBezTo>
                      <a:pt x="143" y="141"/>
                      <a:pt x="143" y="141"/>
                      <a:pt x="143" y="141"/>
                    </a:cubicBezTo>
                    <a:cubicBezTo>
                      <a:pt x="152" y="142"/>
                      <a:pt x="152" y="142"/>
                      <a:pt x="152" y="142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6" y="142"/>
                      <a:pt x="156" y="142"/>
                      <a:pt x="156" y="142"/>
                    </a:cubicBezTo>
                    <a:cubicBezTo>
                      <a:pt x="162" y="143"/>
                      <a:pt x="162" y="143"/>
                      <a:pt x="162" y="143"/>
                    </a:cubicBezTo>
                    <a:cubicBezTo>
                      <a:pt x="164" y="130"/>
                      <a:pt x="164" y="130"/>
                      <a:pt x="164" y="130"/>
                    </a:cubicBezTo>
                    <a:lnTo>
                      <a:pt x="172" y="12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8" name="Freeform 156"/>
              <p:cNvSpPr>
                <a:spLocks/>
              </p:cNvSpPr>
              <p:nvPr/>
            </p:nvSpPr>
            <p:spPr bwMode="auto">
              <a:xfrm>
                <a:off x="5074457" y="1853022"/>
                <a:ext cx="61664" cy="53159"/>
              </a:xfrm>
              <a:custGeom>
                <a:avLst/>
                <a:gdLst>
                  <a:gd name="T0" fmla="*/ 50 w 58"/>
                  <a:gd name="T1" fmla="*/ 34 h 50"/>
                  <a:gd name="T2" fmla="*/ 40 w 58"/>
                  <a:gd name="T3" fmla="*/ 28 h 50"/>
                  <a:gd name="T4" fmla="*/ 42 w 58"/>
                  <a:gd name="T5" fmla="*/ 20 h 50"/>
                  <a:gd name="T6" fmla="*/ 34 w 58"/>
                  <a:gd name="T7" fmla="*/ 16 h 50"/>
                  <a:gd name="T8" fmla="*/ 34 w 58"/>
                  <a:gd name="T9" fmla="*/ 10 h 50"/>
                  <a:gd name="T10" fmla="*/ 30 w 58"/>
                  <a:gd name="T11" fmla="*/ 6 h 50"/>
                  <a:gd name="T12" fmla="*/ 28 w 58"/>
                  <a:gd name="T13" fmla="*/ 0 h 50"/>
                  <a:gd name="T14" fmla="*/ 24 w 58"/>
                  <a:gd name="T15" fmla="*/ 2 h 50"/>
                  <a:gd name="T16" fmla="*/ 10 w 58"/>
                  <a:gd name="T17" fmla="*/ 2 h 50"/>
                  <a:gd name="T18" fmla="*/ 4 w 58"/>
                  <a:gd name="T19" fmla="*/ 4 h 50"/>
                  <a:gd name="T20" fmla="*/ 0 w 58"/>
                  <a:gd name="T21" fmla="*/ 4 h 50"/>
                  <a:gd name="T22" fmla="*/ 2 w 58"/>
                  <a:gd name="T23" fmla="*/ 6 h 50"/>
                  <a:gd name="T24" fmla="*/ 4 w 58"/>
                  <a:gd name="T25" fmla="*/ 10 h 50"/>
                  <a:gd name="T26" fmla="*/ 6 w 58"/>
                  <a:gd name="T27" fmla="*/ 22 h 50"/>
                  <a:gd name="T28" fmla="*/ 12 w 58"/>
                  <a:gd name="T29" fmla="*/ 26 h 50"/>
                  <a:gd name="T30" fmla="*/ 22 w 58"/>
                  <a:gd name="T31" fmla="*/ 26 h 50"/>
                  <a:gd name="T32" fmla="*/ 24 w 58"/>
                  <a:gd name="T33" fmla="*/ 30 h 50"/>
                  <a:gd name="T34" fmla="*/ 28 w 58"/>
                  <a:gd name="T35" fmla="*/ 32 h 50"/>
                  <a:gd name="T36" fmla="*/ 28 w 58"/>
                  <a:gd name="T37" fmla="*/ 34 h 50"/>
                  <a:gd name="T38" fmla="*/ 34 w 58"/>
                  <a:gd name="T39" fmla="*/ 32 h 50"/>
                  <a:gd name="T40" fmla="*/ 38 w 58"/>
                  <a:gd name="T41" fmla="*/ 34 h 50"/>
                  <a:gd name="T42" fmla="*/ 44 w 58"/>
                  <a:gd name="T43" fmla="*/ 34 h 50"/>
                  <a:gd name="T44" fmla="*/ 46 w 58"/>
                  <a:gd name="T45" fmla="*/ 38 h 50"/>
                  <a:gd name="T46" fmla="*/ 48 w 58"/>
                  <a:gd name="T47" fmla="*/ 42 h 50"/>
                  <a:gd name="T48" fmla="*/ 50 w 58"/>
                  <a:gd name="T49" fmla="*/ 44 h 50"/>
                  <a:gd name="T50" fmla="*/ 52 w 58"/>
                  <a:gd name="T51" fmla="*/ 50 h 50"/>
                  <a:gd name="T52" fmla="*/ 58 w 58"/>
                  <a:gd name="T53" fmla="*/ 50 h 50"/>
                  <a:gd name="T54" fmla="*/ 56 w 58"/>
                  <a:gd name="T55" fmla="*/ 38 h 50"/>
                  <a:gd name="T56" fmla="*/ 50 w 58"/>
                  <a:gd name="T57" fmla="*/ 3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58" h="50">
                    <a:moveTo>
                      <a:pt x="50" y="34"/>
                    </a:moveTo>
                    <a:lnTo>
                      <a:pt x="40" y="28"/>
                    </a:lnTo>
                    <a:lnTo>
                      <a:pt x="42" y="20"/>
                    </a:lnTo>
                    <a:lnTo>
                      <a:pt x="34" y="16"/>
                    </a:lnTo>
                    <a:lnTo>
                      <a:pt x="34" y="10"/>
                    </a:lnTo>
                    <a:lnTo>
                      <a:pt x="30" y="6"/>
                    </a:lnTo>
                    <a:lnTo>
                      <a:pt x="28" y="0"/>
                    </a:lnTo>
                    <a:lnTo>
                      <a:pt x="24" y="2"/>
                    </a:lnTo>
                    <a:lnTo>
                      <a:pt x="10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10"/>
                    </a:lnTo>
                    <a:lnTo>
                      <a:pt x="6" y="22"/>
                    </a:lnTo>
                    <a:lnTo>
                      <a:pt x="12" y="26"/>
                    </a:lnTo>
                    <a:lnTo>
                      <a:pt x="22" y="26"/>
                    </a:lnTo>
                    <a:lnTo>
                      <a:pt x="24" y="30"/>
                    </a:lnTo>
                    <a:lnTo>
                      <a:pt x="28" y="32"/>
                    </a:lnTo>
                    <a:lnTo>
                      <a:pt x="28" y="34"/>
                    </a:lnTo>
                    <a:lnTo>
                      <a:pt x="34" y="32"/>
                    </a:lnTo>
                    <a:lnTo>
                      <a:pt x="38" y="34"/>
                    </a:lnTo>
                    <a:lnTo>
                      <a:pt x="44" y="34"/>
                    </a:lnTo>
                    <a:lnTo>
                      <a:pt x="46" y="38"/>
                    </a:lnTo>
                    <a:lnTo>
                      <a:pt x="48" y="42"/>
                    </a:lnTo>
                    <a:lnTo>
                      <a:pt x="50" y="44"/>
                    </a:lnTo>
                    <a:lnTo>
                      <a:pt x="52" y="50"/>
                    </a:lnTo>
                    <a:lnTo>
                      <a:pt x="58" y="50"/>
                    </a:lnTo>
                    <a:lnTo>
                      <a:pt x="56" y="38"/>
                    </a:lnTo>
                    <a:lnTo>
                      <a:pt x="50" y="3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09" name="Freeform 157"/>
              <p:cNvSpPr>
                <a:spLocks/>
              </p:cNvSpPr>
              <p:nvPr/>
            </p:nvSpPr>
            <p:spPr bwMode="auto">
              <a:xfrm>
                <a:off x="5010666" y="1808369"/>
                <a:ext cx="121203" cy="51033"/>
              </a:xfrm>
              <a:custGeom>
                <a:avLst/>
                <a:gdLst>
                  <a:gd name="T0" fmla="*/ 16 w 114"/>
                  <a:gd name="T1" fmla="*/ 12 h 48"/>
                  <a:gd name="T2" fmla="*/ 24 w 114"/>
                  <a:gd name="T3" fmla="*/ 16 h 48"/>
                  <a:gd name="T4" fmla="*/ 32 w 114"/>
                  <a:gd name="T5" fmla="*/ 30 h 48"/>
                  <a:gd name="T6" fmla="*/ 32 w 114"/>
                  <a:gd name="T7" fmla="*/ 40 h 48"/>
                  <a:gd name="T8" fmla="*/ 44 w 114"/>
                  <a:gd name="T9" fmla="*/ 40 h 48"/>
                  <a:gd name="T10" fmla="*/ 46 w 114"/>
                  <a:gd name="T11" fmla="*/ 38 h 48"/>
                  <a:gd name="T12" fmla="*/ 50 w 114"/>
                  <a:gd name="T13" fmla="*/ 38 h 48"/>
                  <a:gd name="T14" fmla="*/ 54 w 114"/>
                  <a:gd name="T15" fmla="*/ 42 h 48"/>
                  <a:gd name="T16" fmla="*/ 60 w 114"/>
                  <a:gd name="T17" fmla="*/ 46 h 48"/>
                  <a:gd name="T18" fmla="*/ 64 w 114"/>
                  <a:gd name="T19" fmla="*/ 46 h 48"/>
                  <a:gd name="T20" fmla="*/ 70 w 114"/>
                  <a:gd name="T21" fmla="*/ 44 h 48"/>
                  <a:gd name="T22" fmla="*/ 84 w 114"/>
                  <a:gd name="T23" fmla="*/ 44 h 48"/>
                  <a:gd name="T24" fmla="*/ 88 w 114"/>
                  <a:gd name="T25" fmla="*/ 42 h 48"/>
                  <a:gd name="T26" fmla="*/ 92 w 114"/>
                  <a:gd name="T27" fmla="*/ 40 h 48"/>
                  <a:gd name="T28" fmla="*/ 110 w 114"/>
                  <a:gd name="T29" fmla="*/ 48 h 48"/>
                  <a:gd name="T30" fmla="*/ 114 w 114"/>
                  <a:gd name="T31" fmla="*/ 44 h 48"/>
                  <a:gd name="T32" fmla="*/ 106 w 114"/>
                  <a:gd name="T33" fmla="*/ 38 h 48"/>
                  <a:gd name="T34" fmla="*/ 106 w 114"/>
                  <a:gd name="T35" fmla="*/ 32 h 48"/>
                  <a:gd name="T36" fmla="*/ 92 w 114"/>
                  <a:gd name="T37" fmla="*/ 24 h 48"/>
                  <a:gd name="T38" fmla="*/ 92 w 114"/>
                  <a:gd name="T39" fmla="*/ 20 h 48"/>
                  <a:gd name="T40" fmla="*/ 88 w 114"/>
                  <a:gd name="T41" fmla="*/ 18 h 48"/>
                  <a:gd name="T42" fmla="*/ 84 w 114"/>
                  <a:gd name="T43" fmla="*/ 16 h 48"/>
                  <a:gd name="T44" fmla="*/ 72 w 114"/>
                  <a:gd name="T45" fmla="*/ 16 h 48"/>
                  <a:gd name="T46" fmla="*/ 64 w 114"/>
                  <a:gd name="T47" fmla="*/ 18 h 48"/>
                  <a:gd name="T48" fmla="*/ 60 w 114"/>
                  <a:gd name="T49" fmla="*/ 14 h 48"/>
                  <a:gd name="T50" fmla="*/ 52 w 114"/>
                  <a:gd name="T51" fmla="*/ 12 h 48"/>
                  <a:gd name="T52" fmla="*/ 46 w 114"/>
                  <a:gd name="T53" fmla="*/ 8 h 48"/>
                  <a:gd name="T54" fmla="*/ 38 w 114"/>
                  <a:gd name="T55" fmla="*/ 6 h 48"/>
                  <a:gd name="T56" fmla="*/ 26 w 114"/>
                  <a:gd name="T57" fmla="*/ 6 h 48"/>
                  <a:gd name="T58" fmla="*/ 12 w 114"/>
                  <a:gd name="T59" fmla="*/ 0 h 48"/>
                  <a:gd name="T60" fmla="*/ 4 w 114"/>
                  <a:gd name="T61" fmla="*/ 0 h 48"/>
                  <a:gd name="T62" fmla="*/ 0 w 114"/>
                  <a:gd name="T63" fmla="*/ 0 h 48"/>
                  <a:gd name="T64" fmla="*/ 2 w 114"/>
                  <a:gd name="T65" fmla="*/ 4 h 48"/>
                  <a:gd name="T66" fmla="*/ 16 w 114"/>
                  <a:gd name="T67" fmla="*/ 1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4" h="48">
                    <a:moveTo>
                      <a:pt x="16" y="12"/>
                    </a:moveTo>
                    <a:lnTo>
                      <a:pt x="24" y="16"/>
                    </a:lnTo>
                    <a:lnTo>
                      <a:pt x="32" y="30"/>
                    </a:lnTo>
                    <a:lnTo>
                      <a:pt x="32" y="40"/>
                    </a:lnTo>
                    <a:lnTo>
                      <a:pt x="44" y="40"/>
                    </a:lnTo>
                    <a:lnTo>
                      <a:pt x="46" y="38"/>
                    </a:lnTo>
                    <a:lnTo>
                      <a:pt x="50" y="38"/>
                    </a:lnTo>
                    <a:lnTo>
                      <a:pt x="54" y="42"/>
                    </a:lnTo>
                    <a:lnTo>
                      <a:pt x="60" y="46"/>
                    </a:lnTo>
                    <a:lnTo>
                      <a:pt x="64" y="46"/>
                    </a:lnTo>
                    <a:lnTo>
                      <a:pt x="70" y="44"/>
                    </a:lnTo>
                    <a:lnTo>
                      <a:pt x="84" y="44"/>
                    </a:lnTo>
                    <a:lnTo>
                      <a:pt x="88" y="42"/>
                    </a:lnTo>
                    <a:lnTo>
                      <a:pt x="92" y="40"/>
                    </a:lnTo>
                    <a:lnTo>
                      <a:pt x="110" y="48"/>
                    </a:lnTo>
                    <a:lnTo>
                      <a:pt x="114" y="44"/>
                    </a:lnTo>
                    <a:lnTo>
                      <a:pt x="106" y="38"/>
                    </a:lnTo>
                    <a:lnTo>
                      <a:pt x="106" y="32"/>
                    </a:lnTo>
                    <a:lnTo>
                      <a:pt x="92" y="24"/>
                    </a:lnTo>
                    <a:lnTo>
                      <a:pt x="92" y="20"/>
                    </a:lnTo>
                    <a:lnTo>
                      <a:pt x="88" y="18"/>
                    </a:lnTo>
                    <a:lnTo>
                      <a:pt x="84" y="16"/>
                    </a:lnTo>
                    <a:lnTo>
                      <a:pt x="72" y="16"/>
                    </a:lnTo>
                    <a:lnTo>
                      <a:pt x="64" y="18"/>
                    </a:lnTo>
                    <a:lnTo>
                      <a:pt x="60" y="14"/>
                    </a:lnTo>
                    <a:lnTo>
                      <a:pt x="52" y="12"/>
                    </a:lnTo>
                    <a:lnTo>
                      <a:pt x="46" y="8"/>
                    </a:lnTo>
                    <a:lnTo>
                      <a:pt x="38" y="6"/>
                    </a:lnTo>
                    <a:lnTo>
                      <a:pt x="26" y="6"/>
                    </a:lnTo>
                    <a:lnTo>
                      <a:pt x="12" y="0"/>
                    </a:lnTo>
                    <a:lnTo>
                      <a:pt x="4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16" y="1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0" name="Freeform 158"/>
              <p:cNvSpPr>
                <a:spLocks noEditPoints="1"/>
              </p:cNvSpPr>
              <p:nvPr/>
            </p:nvSpPr>
            <p:spPr bwMode="auto">
              <a:xfrm>
                <a:off x="5104226" y="1842390"/>
                <a:ext cx="93560" cy="70170"/>
              </a:xfrm>
              <a:custGeom>
                <a:avLst/>
                <a:gdLst>
                  <a:gd name="T0" fmla="*/ 18 w 88"/>
                  <a:gd name="T1" fmla="*/ 6 h 66"/>
                  <a:gd name="T2" fmla="*/ 18 w 88"/>
                  <a:gd name="T3" fmla="*/ 0 h 66"/>
                  <a:gd name="T4" fmla="*/ 26 w 88"/>
                  <a:gd name="T5" fmla="*/ 2 h 66"/>
                  <a:gd name="T6" fmla="*/ 36 w 88"/>
                  <a:gd name="T7" fmla="*/ 12 h 66"/>
                  <a:gd name="T8" fmla="*/ 42 w 88"/>
                  <a:gd name="T9" fmla="*/ 12 h 66"/>
                  <a:gd name="T10" fmla="*/ 46 w 88"/>
                  <a:gd name="T11" fmla="*/ 8 h 66"/>
                  <a:gd name="T12" fmla="*/ 50 w 88"/>
                  <a:gd name="T13" fmla="*/ 8 h 66"/>
                  <a:gd name="T14" fmla="*/ 52 w 88"/>
                  <a:gd name="T15" fmla="*/ 2 h 66"/>
                  <a:gd name="T16" fmla="*/ 62 w 88"/>
                  <a:gd name="T17" fmla="*/ 10 h 66"/>
                  <a:gd name="T18" fmla="*/ 66 w 88"/>
                  <a:gd name="T19" fmla="*/ 18 h 66"/>
                  <a:gd name="T20" fmla="*/ 72 w 88"/>
                  <a:gd name="T21" fmla="*/ 22 h 66"/>
                  <a:gd name="T22" fmla="*/ 74 w 88"/>
                  <a:gd name="T23" fmla="*/ 24 h 66"/>
                  <a:gd name="T24" fmla="*/ 84 w 88"/>
                  <a:gd name="T25" fmla="*/ 26 h 66"/>
                  <a:gd name="T26" fmla="*/ 88 w 88"/>
                  <a:gd name="T27" fmla="*/ 30 h 66"/>
                  <a:gd name="T28" fmla="*/ 76 w 88"/>
                  <a:gd name="T29" fmla="*/ 30 h 66"/>
                  <a:gd name="T30" fmla="*/ 74 w 88"/>
                  <a:gd name="T31" fmla="*/ 32 h 66"/>
                  <a:gd name="T32" fmla="*/ 72 w 88"/>
                  <a:gd name="T33" fmla="*/ 40 h 66"/>
                  <a:gd name="T34" fmla="*/ 72 w 88"/>
                  <a:gd name="T35" fmla="*/ 54 h 66"/>
                  <a:gd name="T36" fmla="*/ 68 w 88"/>
                  <a:gd name="T37" fmla="*/ 56 h 66"/>
                  <a:gd name="T38" fmla="*/ 66 w 88"/>
                  <a:gd name="T39" fmla="*/ 66 h 66"/>
                  <a:gd name="T40" fmla="*/ 60 w 88"/>
                  <a:gd name="T41" fmla="*/ 66 h 66"/>
                  <a:gd name="T42" fmla="*/ 58 w 88"/>
                  <a:gd name="T43" fmla="*/ 62 h 66"/>
                  <a:gd name="T44" fmla="*/ 60 w 88"/>
                  <a:gd name="T45" fmla="*/ 56 h 66"/>
                  <a:gd name="T46" fmla="*/ 54 w 88"/>
                  <a:gd name="T47" fmla="*/ 52 h 66"/>
                  <a:gd name="T48" fmla="*/ 56 w 88"/>
                  <a:gd name="T49" fmla="*/ 48 h 66"/>
                  <a:gd name="T50" fmla="*/ 54 w 88"/>
                  <a:gd name="T51" fmla="*/ 44 h 66"/>
                  <a:gd name="T52" fmla="*/ 50 w 88"/>
                  <a:gd name="T53" fmla="*/ 44 h 66"/>
                  <a:gd name="T54" fmla="*/ 40 w 88"/>
                  <a:gd name="T55" fmla="*/ 54 h 66"/>
                  <a:gd name="T56" fmla="*/ 30 w 88"/>
                  <a:gd name="T57" fmla="*/ 60 h 66"/>
                  <a:gd name="T58" fmla="*/ 28 w 88"/>
                  <a:gd name="T59" fmla="*/ 48 h 66"/>
                  <a:gd name="T60" fmla="*/ 22 w 88"/>
                  <a:gd name="T61" fmla="*/ 44 h 66"/>
                  <a:gd name="T62" fmla="*/ 12 w 88"/>
                  <a:gd name="T63" fmla="*/ 38 h 66"/>
                  <a:gd name="T64" fmla="*/ 14 w 88"/>
                  <a:gd name="T65" fmla="*/ 30 h 66"/>
                  <a:gd name="T66" fmla="*/ 6 w 88"/>
                  <a:gd name="T67" fmla="*/ 26 h 66"/>
                  <a:gd name="T68" fmla="*/ 6 w 88"/>
                  <a:gd name="T69" fmla="*/ 20 h 66"/>
                  <a:gd name="T70" fmla="*/ 2 w 88"/>
                  <a:gd name="T71" fmla="*/ 16 h 66"/>
                  <a:gd name="T72" fmla="*/ 0 w 88"/>
                  <a:gd name="T73" fmla="*/ 10 h 66"/>
                  <a:gd name="T74" fmla="*/ 4 w 88"/>
                  <a:gd name="T75" fmla="*/ 8 h 66"/>
                  <a:gd name="T76" fmla="*/ 22 w 88"/>
                  <a:gd name="T77" fmla="*/ 16 h 66"/>
                  <a:gd name="T78" fmla="*/ 26 w 88"/>
                  <a:gd name="T79" fmla="*/ 12 h 66"/>
                  <a:gd name="T80" fmla="*/ 18 w 88"/>
                  <a:gd name="T81" fmla="*/ 6 h 66"/>
                  <a:gd name="T82" fmla="*/ 20 w 88"/>
                  <a:gd name="T83" fmla="*/ 52 h 66"/>
                  <a:gd name="T84" fmla="*/ 18 w 88"/>
                  <a:gd name="T85" fmla="*/ 48 h 66"/>
                  <a:gd name="T86" fmla="*/ 16 w 88"/>
                  <a:gd name="T87" fmla="*/ 44 h 66"/>
                  <a:gd name="T88" fmla="*/ 10 w 88"/>
                  <a:gd name="T89" fmla="*/ 44 h 66"/>
                  <a:gd name="T90" fmla="*/ 6 w 88"/>
                  <a:gd name="T91" fmla="*/ 42 h 66"/>
                  <a:gd name="T92" fmla="*/ 0 w 88"/>
                  <a:gd name="T93" fmla="*/ 44 h 66"/>
                  <a:gd name="T94" fmla="*/ 6 w 88"/>
                  <a:gd name="T95" fmla="*/ 50 h 66"/>
                  <a:gd name="T96" fmla="*/ 16 w 88"/>
                  <a:gd name="T97" fmla="*/ 58 h 66"/>
                  <a:gd name="T98" fmla="*/ 24 w 88"/>
                  <a:gd name="T99" fmla="*/ 60 h 66"/>
                  <a:gd name="T100" fmla="*/ 22 w 88"/>
                  <a:gd name="T101" fmla="*/ 54 h 66"/>
                  <a:gd name="T102" fmla="*/ 20 w 88"/>
                  <a:gd name="T103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8" h="66">
                    <a:moveTo>
                      <a:pt x="18" y="6"/>
                    </a:moveTo>
                    <a:lnTo>
                      <a:pt x="18" y="0"/>
                    </a:lnTo>
                    <a:lnTo>
                      <a:pt x="26" y="2"/>
                    </a:lnTo>
                    <a:lnTo>
                      <a:pt x="36" y="12"/>
                    </a:lnTo>
                    <a:lnTo>
                      <a:pt x="42" y="12"/>
                    </a:lnTo>
                    <a:lnTo>
                      <a:pt x="46" y="8"/>
                    </a:lnTo>
                    <a:lnTo>
                      <a:pt x="50" y="8"/>
                    </a:lnTo>
                    <a:lnTo>
                      <a:pt x="52" y="2"/>
                    </a:lnTo>
                    <a:lnTo>
                      <a:pt x="62" y="10"/>
                    </a:lnTo>
                    <a:lnTo>
                      <a:pt x="66" y="18"/>
                    </a:lnTo>
                    <a:lnTo>
                      <a:pt x="72" y="22"/>
                    </a:lnTo>
                    <a:lnTo>
                      <a:pt x="74" y="24"/>
                    </a:lnTo>
                    <a:lnTo>
                      <a:pt x="84" y="26"/>
                    </a:lnTo>
                    <a:lnTo>
                      <a:pt x="88" y="30"/>
                    </a:lnTo>
                    <a:lnTo>
                      <a:pt x="76" y="30"/>
                    </a:lnTo>
                    <a:lnTo>
                      <a:pt x="74" y="32"/>
                    </a:lnTo>
                    <a:lnTo>
                      <a:pt x="72" y="40"/>
                    </a:lnTo>
                    <a:lnTo>
                      <a:pt x="72" y="54"/>
                    </a:lnTo>
                    <a:lnTo>
                      <a:pt x="68" y="56"/>
                    </a:lnTo>
                    <a:lnTo>
                      <a:pt x="66" y="66"/>
                    </a:lnTo>
                    <a:lnTo>
                      <a:pt x="60" y="66"/>
                    </a:lnTo>
                    <a:lnTo>
                      <a:pt x="58" y="62"/>
                    </a:lnTo>
                    <a:lnTo>
                      <a:pt x="60" y="56"/>
                    </a:lnTo>
                    <a:lnTo>
                      <a:pt x="54" y="52"/>
                    </a:lnTo>
                    <a:lnTo>
                      <a:pt x="56" y="48"/>
                    </a:lnTo>
                    <a:lnTo>
                      <a:pt x="54" y="44"/>
                    </a:lnTo>
                    <a:lnTo>
                      <a:pt x="50" y="44"/>
                    </a:lnTo>
                    <a:lnTo>
                      <a:pt x="40" y="54"/>
                    </a:lnTo>
                    <a:lnTo>
                      <a:pt x="30" y="60"/>
                    </a:lnTo>
                    <a:lnTo>
                      <a:pt x="28" y="48"/>
                    </a:lnTo>
                    <a:lnTo>
                      <a:pt x="22" y="44"/>
                    </a:lnTo>
                    <a:lnTo>
                      <a:pt x="12" y="38"/>
                    </a:lnTo>
                    <a:lnTo>
                      <a:pt x="14" y="30"/>
                    </a:lnTo>
                    <a:lnTo>
                      <a:pt x="6" y="26"/>
                    </a:lnTo>
                    <a:lnTo>
                      <a:pt x="6" y="20"/>
                    </a:lnTo>
                    <a:lnTo>
                      <a:pt x="2" y="16"/>
                    </a:lnTo>
                    <a:lnTo>
                      <a:pt x="0" y="10"/>
                    </a:lnTo>
                    <a:lnTo>
                      <a:pt x="4" y="8"/>
                    </a:lnTo>
                    <a:lnTo>
                      <a:pt x="22" y="16"/>
                    </a:lnTo>
                    <a:lnTo>
                      <a:pt x="26" y="12"/>
                    </a:lnTo>
                    <a:lnTo>
                      <a:pt x="18" y="6"/>
                    </a:lnTo>
                    <a:close/>
                    <a:moveTo>
                      <a:pt x="20" y="52"/>
                    </a:moveTo>
                    <a:lnTo>
                      <a:pt x="18" y="48"/>
                    </a:lnTo>
                    <a:lnTo>
                      <a:pt x="16" y="44"/>
                    </a:lnTo>
                    <a:lnTo>
                      <a:pt x="10" y="44"/>
                    </a:lnTo>
                    <a:lnTo>
                      <a:pt x="6" y="42"/>
                    </a:lnTo>
                    <a:lnTo>
                      <a:pt x="0" y="44"/>
                    </a:lnTo>
                    <a:lnTo>
                      <a:pt x="6" y="50"/>
                    </a:lnTo>
                    <a:lnTo>
                      <a:pt x="16" y="58"/>
                    </a:lnTo>
                    <a:lnTo>
                      <a:pt x="24" y="60"/>
                    </a:lnTo>
                    <a:lnTo>
                      <a:pt x="22" y="54"/>
                    </a:lnTo>
                    <a:lnTo>
                      <a:pt x="20" y="5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1" name="Freeform 159"/>
              <p:cNvSpPr>
                <a:spLocks noEditPoints="1"/>
              </p:cNvSpPr>
              <p:nvPr/>
            </p:nvSpPr>
            <p:spPr bwMode="auto">
              <a:xfrm>
                <a:off x="5227555" y="1827506"/>
                <a:ext cx="257290" cy="153098"/>
              </a:xfrm>
              <a:custGeom>
                <a:avLst/>
                <a:gdLst>
                  <a:gd name="T0" fmla="*/ 164 w 242"/>
                  <a:gd name="T1" fmla="*/ 138 h 144"/>
                  <a:gd name="T2" fmla="*/ 160 w 242"/>
                  <a:gd name="T3" fmla="*/ 120 h 144"/>
                  <a:gd name="T4" fmla="*/ 144 w 242"/>
                  <a:gd name="T5" fmla="*/ 118 h 144"/>
                  <a:gd name="T6" fmla="*/ 128 w 242"/>
                  <a:gd name="T7" fmla="*/ 106 h 144"/>
                  <a:gd name="T8" fmla="*/ 108 w 242"/>
                  <a:gd name="T9" fmla="*/ 98 h 144"/>
                  <a:gd name="T10" fmla="*/ 86 w 242"/>
                  <a:gd name="T11" fmla="*/ 88 h 144"/>
                  <a:gd name="T12" fmla="*/ 70 w 242"/>
                  <a:gd name="T13" fmla="*/ 88 h 144"/>
                  <a:gd name="T14" fmla="*/ 54 w 242"/>
                  <a:gd name="T15" fmla="*/ 90 h 144"/>
                  <a:gd name="T16" fmla="*/ 46 w 242"/>
                  <a:gd name="T17" fmla="*/ 102 h 144"/>
                  <a:gd name="T18" fmla="*/ 36 w 242"/>
                  <a:gd name="T19" fmla="*/ 92 h 144"/>
                  <a:gd name="T20" fmla="*/ 32 w 242"/>
                  <a:gd name="T21" fmla="*/ 70 h 144"/>
                  <a:gd name="T22" fmla="*/ 24 w 242"/>
                  <a:gd name="T23" fmla="*/ 58 h 144"/>
                  <a:gd name="T24" fmla="*/ 14 w 242"/>
                  <a:gd name="T25" fmla="*/ 52 h 144"/>
                  <a:gd name="T26" fmla="*/ 6 w 242"/>
                  <a:gd name="T27" fmla="*/ 44 h 144"/>
                  <a:gd name="T28" fmla="*/ 4 w 242"/>
                  <a:gd name="T29" fmla="*/ 24 h 144"/>
                  <a:gd name="T30" fmla="*/ 4 w 242"/>
                  <a:gd name="T31" fmla="*/ 6 h 144"/>
                  <a:gd name="T32" fmla="*/ 18 w 242"/>
                  <a:gd name="T33" fmla="*/ 0 h 144"/>
                  <a:gd name="T34" fmla="*/ 44 w 242"/>
                  <a:gd name="T35" fmla="*/ 24 h 144"/>
                  <a:gd name="T36" fmla="*/ 56 w 242"/>
                  <a:gd name="T37" fmla="*/ 24 h 144"/>
                  <a:gd name="T38" fmla="*/ 74 w 242"/>
                  <a:gd name="T39" fmla="*/ 20 h 144"/>
                  <a:gd name="T40" fmla="*/ 76 w 242"/>
                  <a:gd name="T41" fmla="*/ 8 h 144"/>
                  <a:gd name="T42" fmla="*/ 82 w 242"/>
                  <a:gd name="T43" fmla="*/ 4 h 144"/>
                  <a:gd name="T44" fmla="*/ 88 w 242"/>
                  <a:gd name="T45" fmla="*/ 0 h 144"/>
                  <a:gd name="T46" fmla="*/ 102 w 242"/>
                  <a:gd name="T47" fmla="*/ 8 h 144"/>
                  <a:gd name="T48" fmla="*/ 120 w 242"/>
                  <a:gd name="T49" fmla="*/ 18 h 144"/>
                  <a:gd name="T50" fmla="*/ 140 w 242"/>
                  <a:gd name="T51" fmla="*/ 28 h 144"/>
                  <a:gd name="T52" fmla="*/ 146 w 242"/>
                  <a:gd name="T53" fmla="*/ 24 h 144"/>
                  <a:gd name="T54" fmla="*/ 156 w 242"/>
                  <a:gd name="T55" fmla="*/ 34 h 144"/>
                  <a:gd name="T56" fmla="*/ 168 w 242"/>
                  <a:gd name="T57" fmla="*/ 48 h 144"/>
                  <a:gd name="T58" fmla="*/ 220 w 242"/>
                  <a:gd name="T59" fmla="*/ 84 h 144"/>
                  <a:gd name="T60" fmla="*/ 240 w 242"/>
                  <a:gd name="T61" fmla="*/ 90 h 144"/>
                  <a:gd name="T62" fmla="*/ 242 w 242"/>
                  <a:gd name="T63" fmla="*/ 102 h 144"/>
                  <a:gd name="T64" fmla="*/ 222 w 242"/>
                  <a:gd name="T65" fmla="*/ 104 h 144"/>
                  <a:gd name="T66" fmla="*/ 212 w 242"/>
                  <a:gd name="T67" fmla="*/ 106 h 144"/>
                  <a:gd name="T68" fmla="*/ 206 w 242"/>
                  <a:gd name="T69" fmla="*/ 128 h 144"/>
                  <a:gd name="T70" fmla="*/ 194 w 242"/>
                  <a:gd name="T71" fmla="*/ 138 h 144"/>
                  <a:gd name="T72" fmla="*/ 180 w 242"/>
                  <a:gd name="T73" fmla="*/ 144 h 144"/>
                  <a:gd name="T74" fmla="*/ 176 w 242"/>
                  <a:gd name="T75" fmla="*/ 142 h 144"/>
                  <a:gd name="T76" fmla="*/ 28 w 242"/>
                  <a:gd name="T77" fmla="*/ 36 h 144"/>
                  <a:gd name="T78" fmla="*/ 34 w 242"/>
                  <a:gd name="T79" fmla="*/ 32 h 144"/>
                  <a:gd name="T80" fmla="*/ 40 w 242"/>
                  <a:gd name="T81" fmla="*/ 28 h 144"/>
                  <a:gd name="T82" fmla="*/ 24 w 242"/>
                  <a:gd name="T83" fmla="*/ 20 h 144"/>
                  <a:gd name="T84" fmla="*/ 10 w 242"/>
                  <a:gd name="T85" fmla="*/ 10 h 144"/>
                  <a:gd name="T86" fmla="*/ 6 w 242"/>
                  <a:gd name="T87" fmla="*/ 24 h 144"/>
                  <a:gd name="T88" fmla="*/ 14 w 242"/>
                  <a:gd name="T89" fmla="*/ 3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42" h="144">
                    <a:moveTo>
                      <a:pt x="176" y="142"/>
                    </a:moveTo>
                    <a:lnTo>
                      <a:pt x="164" y="138"/>
                    </a:lnTo>
                    <a:lnTo>
                      <a:pt x="160" y="128"/>
                    </a:lnTo>
                    <a:lnTo>
                      <a:pt x="160" y="120"/>
                    </a:lnTo>
                    <a:lnTo>
                      <a:pt x="154" y="118"/>
                    </a:lnTo>
                    <a:lnTo>
                      <a:pt x="144" y="118"/>
                    </a:lnTo>
                    <a:lnTo>
                      <a:pt x="140" y="112"/>
                    </a:lnTo>
                    <a:lnTo>
                      <a:pt x="128" y="106"/>
                    </a:lnTo>
                    <a:lnTo>
                      <a:pt x="120" y="98"/>
                    </a:lnTo>
                    <a:lnTo>
                      <a:pt x="108" y="98"/>
                    </a:lnTo>
                    <a:lnTo>
                      <a:pt x="90" y="92"/>
                    </a:lnTo>
                    <a:lnTo>
                      <a:pt x="86" y="88"/>
                    </a:lnTo>
                    <a:lnTo>
                      <a:pt x="74" y="84"/>
                    </a:lnTo>
                    <a:lnTo>
                      <a:pt x="70" y="88"/>
                    </a:lnTo>
                    <a:lnTo>
                      <a:pt x="64" y="88"/>
                    </a:lnTo>
                    <a:lnTo>
                      <a:pt x="54" y="90"/>
                    </a:lnTo>
                    <a:lnTo>
                      <a:pt x="50" y="100"/>
                    </a:lnTo>
                    <a:lnTo>
                      <a:pt x="46" y="102"/>
                    </a:lnTo>
                    <a:lnTo>
                      <a:pt x="38" y="102"/>
                    </a:lnTo>
                    <a:lnTo>
                      <a:pt x="36" y="92"/>
                    </a:lnTo>
                    <a:lnTo>
                      <a:pt x="32" y="80"/>
                    </a:lnTo>
                    <a:lnTo>
                      <a:pt x="32" y="70"/>
                    </a:lnTo>
                    <a:lnTo>
                      <a:pt x="22" y="62"/>
                    </a:lnTo>
                    <a:lnTo>
                      <a:pt x="24" y="58"/>
                    </a:lnTo>
                    <a:lnTo>
                      <a:pt x="22" y="52"/>
                    </a:lnTo>
                    <a:lnTo>
                      <a:pt x="14" y="52"/>
                    </a:lnTo>
                    <a:lnTo>
                      <a:pt x="12" y="56"/>
                    </a:lnTo>
                    <a:lnTo>
                      <a:pt x="6" y="44"/>
                    </a:lnTo>
                    <a:lnTo>
                      <a:pt x="10" y="36"/>
                    </a:lnTo>
                    <a:lnTo>
                      <a:pt x="4" y="24"/>
                    </a:lnTo>
                    <a:lnTo>
                      <a:pt x="0" y="18"/>
                    </a:lnTo>
                    <a:lnTo>
                      <a:pt x="4" y="6"/>
                    </a:lnTo>
                    <a:lnTo>
                      <a:pt x="14" y="2"/>
                    </a:lnTo>
                    <a:lnTo>
                      <a:pt x="18" y="0"/>
                    </a:lnTo>
                    <a:lnTo>
                      <a:pt x="30" y="4"/>
                    </a:lnTo>
                    <a:lnTo>
                      <a:pt x="44" y="24"/>
                    </a:lnTo>
                    <a:lnTo>
                      <a:pt x="46" y="26"/>
                    </a:lnTo>
                    <a:lnTo>
                      <a:pt x="56" y="24"/>
                    </a:lnTo>
                    <a:lnTo>
                      <a:pt x="76" y="30"/>
                    </a:lnTo>
                    <a:lnTo>
                      <a:pt x="74" y="20"/>
                    </a:lnTo>
                    <a:lnTo>
                      <a:pt x="72" y="14"/>
                    </a:lnTo>
                    <a:lnTo>
                      <a:pt x="76" y="8"/>
                    </a:lnTo>
                    <a:lnTo>
                      <a:pt x="82" y="8"/>
                    </a:lnTo>
                    <a:lnTo>
                      <a:pt x="82" y="4"/>
                    </a:lnTo>
                    <a:lnTo>
                      <a:pt x="90" y="4"/>
                    </a:lnTo>
                    <a:lnTo>
                      <a:pt x="88" y="0"/>
                    </a:lnTo>
                    <a:lnTo>
                      <a:pt x="94" y="0"/>
                    </a:lnTo>
                    <a:lnTo>
                      <a:pt x="102" y="8"/>
                    </a:lnTo>
                    <a:lnTo>
                      <a:pt x="116" y="12"/>
                    </a:lnTo>
                    <a:lnTo>
                      <a:pt x="120" y="18"/>
                    </a:lnTo>
                    <a:lnTo>
                      <a:pt x="128" y="28"/>
                    </a:lnTo>
                    <a:lnTo>
                      <a:pt x="140" y="28"/>
                    </a:lnTo>
                    <a:lnTo>
                      <a:pt x="142" y="26"/>
                    </a:lnTo>
                    <a:lnTo>
                      <a:pt x="146" y="24"/>
                    </a:lnTo>
                    <a:lnTo>
                      <a:pt x="156" y="32"/>
                    </a:lnTo>
                    <a:lnTo>
                      <a:pt x="156" y="34"/>
                    </a:lnTo>
                    <a:lnTo>
                      <a:pt x="164" y="42"/>
                    </a:lnTo>
                    <a:lnTo>
                      <a:pt x="168" y="48"/>
                    </a:lnTo>
                    <a:lnTo>
                      <a:pt x="178" y="58"/>
                    </a:lnTo>
                    <a:lnTo>
                      <a:pt x="220" y="84"/>
                    </a:lnTo>
                    <a:lnTo>
                      <a:pt x="228" y="86"/>
                    </a:lnTo>
                    <a:lnTo>
                      <a:pt x="240" y="90"/>
                    </a:lnTo>
                    <a:lnTo>
                      <a:pt x="242" y="96"/>
                    </a:lnTo>
                    <a:lnTo>
                      <a:pt x="242" y="102"/>
                    </a:lnTo>
                    <a:lnTo>
                      <a:pt x="226" y="100"/>
                    </a:lnTo>
                    <a:lnTo>
                      <a:pt x="222" y="104"/>
                    </a:lnTo>
                    <a:lnTo>
                      <a:pt x="218" y="104"/>
                    </a:lnTo>
                    <a:lnTo>
                      <a:pt x="212" y="106"/>
                    </a:lnTo>
                    <a:lnTo>
                      <a:pt x="212" y="120"/>
                    </a:lnTo>
                    <a:lnTo>
                      <a:pt x="206" y="128"/>
                    </a:lnTo>
                    <a:lnTo>
                      <a:pt x="192" y="132"/>
                    </a:lnTo>
                    <a:lnTo>
                      <a:pt x="194" y="138"/>
                    </a:lnTo>
                    <a:lnTo>
                      <a:pt x="190" y="142"/>
                    </a:lnTo>
                    <a:lnTo>
                      <a:pt x="180" y="144"/>
                    </a:lnTo>
                    <a:lnTo>
                      <a:pt x="180" y="140"/>
                    </a:lnTo>
                    <a:lnTo>
                      <a:pt x="176" y="142"/>
                    </a:lnTo>
                    <a:close/>
                    <a:moveTo>
                      <a:pt x="24" y="34"/>
                    </a:moveTo>
                    <a:lnTo>
                      <a:pt x="28" y="36"/>
                    </a:lnTo>
                    <a:lnTo>
                      <a:pt x="32" y="36"/>
                    </a:lnTo>
                    <a:lnTo>
                      <a:pt x="34" y="32"/>
                    </a:lnTo>
                    <a:lnTo>
                      <a:pt x="40" y="32"/>
                    </a:lnTo>
                    <a:lnTo>
                      <a:pt x="40" y="28"/>
                    </a:lnTo>
                    <a:lnTo>
                      <a:pt x="34" y="26"/>
                    </a:lnTo>
                    <a:lnTo>
                      <a:pt x="24" y="20"/>
                    </a:lnTo>
                    <a:lnTo>
                      <a:pt x="18" y="10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6" y="24"/>
                    </a:lnTo>
                    <a:lnTo>
                      <a:pt x="10" y="32"/>
                    </a:lnTo>
                    <a:lnTo>
                      <a:pt x="14" y="36"/>
                    </a:lnTo>
                    <a:lnTo>
                      <a:pt x="24" y="3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2" name="Freeform 160"/>
              <p:cNvSpPr>
                <a:spLocks/>
              </p:cNvSpPr>
              <p:nvPr/>
            </p:nvSpPr>
            <p:spPr bwMode="auto">
              <a:xfrm>
                <a:off x="5393411" y="1914687"/>
                <a:ext cx="238152" cy="183930"/>
              </a:xfrm>
              <a:custGeom>
                <a:avLst/>
                <a:gdLst>
                  <a:gd name="T0" fmla="*/ 100 w 112"/>
                  <a:gd name="T1" fmla="*/ 11 h 86"/>
                  <a:gd name="T2" fmla="*/ 93 w 112"/>
                  <a:gd name="T3" fmla="*/ 14 h 86"/>
                  <a:gd name="T4" fmla="*/ 87 w 112"/>
                  <a:gd name="T5" fmla="*/ 17 h 86"/>
                  <a:gd name="T6" fmla="*/ 82 w 112"/>
                  <a:gd name="T7" fmla="*/ 5 h 86"/>
                  <a:gd name="T8" fmla="*/ 79 w 112"/>
                  <a:gd name="T9" fmla="*/ 2 h 86"/>
                  <a:gd name="T10" fmla="*/ 71 w 112"/>
                  <a:gd name="T11" fmla="*/ 4 h 86"/>
                  <a:gd name="T12" fmla="*/ 70 w 112"/>
                  <a:gd name="T13" fmla="*/ 8 h 86"/>
                  <a:gd name="T14" fmla="*/ 63 w 112"/>
                  <a:gd name="T15" fmla="*/ 11 h 86"/>
                  <a:gd name="T16" fmla="*/ 55 w 112"/>
                  <a:gd name="T17" fmla="*/ 13 h 86"/>
                  <a:gd name="T18" fmla="*/ 48 w 112"/>
                  <a:gd name="T19" fmla="*/ 11 h 86"/>
                  <a:gd name="T20" fmla="*/ 43 w 112"/>
                  <a:gd name="T21" fmla="*/ 10 h 86"/>
                  <a:gd name="T22" fmla="*/ 33 w 112"/>
                  <a:gd name="T23" fmla="*/ 11 h 86"/>
                  <a:gd name="T24" fmla="*/ 28 w 112"/>
                  <a:gd name="T25" fmla="*/ 12 h 86"/>
                  <a:gd name="T26" fmla="*/ 25 w 112"/>
                  <a:gd name="T27" fmla="*/ 23 h 86"/>
                  <a:gd name="T28" fmla="*/ 19 w 112"/>
                  <a:gd name="T29" fmla="*/ 28 h 86"/>
                  <a:gd name="T30" fmla="*/ 12 w 112"/>
                  <a:gd name="T31" fmla="*/ 31 h 86"/>
                  <a:gd name="T32" fmla="*/ 10 w 112"/>
                  <a:gd name="T33" fmla="*/ 30 h 86"/>
                  <a:gd name="T34" fmla="*/ 4 w 112"/>
                  <a:gd name="T35" fmla="*/ 33 h 86"/>
                  <a:gd name="T36" fmla="*/ 0 w 112"/>
                  <a:gd name="T37" fmla="*/ 43 h 86"/>
                  <a:gd name="T38" fmla="*/ 1 w 112"/>
                  <a:gd name="T39" fmla="*/ 52 h 86"/>
                  <a:gd name="T40" fmla="*/ 4 w 112"/>
                  <a:gd name="T41" fmla="*/ 63 h 86"/>
                  <a:gd name="T42" fmla="*/ 13 w 112"/>
                  <a:gd name="T43" fmla="*/ 69 h 86"/>
                  <a:gd name="T44" fmla="*/ 8 w 112"/>
                  <a:gd name="T45" fmla="*/ 80 h 86"/>
                  <a:gd name="T46" fmla="*/ 12 w 112"/>
                  <a:gd name="T47" fmla="*/ 84 h 86"/>
                  <a:gd name="T48" fmla="*/ 26 w 112"/>
                  <a:gd name="T49" fmla="*/ 86 h 86"/>
                  <a:gd name="T50" fmla="*/ 37 w 112"/>
                  <a:gd name="T51" fmla="*/ 85 h 86"/>
                  <a:gd name="T52" fmla="*/ 44 w 112"/>
                  <a:gd name="T53" fmla="*/ 86 h 86"/>
                  <a:gd name="T54" fmla="*/ 54 w 112"/>
                  <a:gd name="T55" fmla="*/ 79 h 86"/>
                  <a:gd name="T56" fmla="*/ 54 w 112"/>
                  <a:gd name="T57" fmla="*/ 71 h 86"/>
                  <a:gd name="T58" fmla="*/ 59 w 112"/>
                  <a:gd name="T59" fmla="*/ 70 h 86"/>
                  <a:gd name="T60" fmla="*/ 63 w 112"/>
                  <a:gd name="T61" fmla="*/ 67 h 86"/>
                  <a:gd name="T62" fmla="*/ 74 w 112"/>
                  <a:gd name="T63" fmla="*/ 66 h 86"/>
                  <a:gd name="T64" fmla="*/ 74 w 112"/>
                  <a:gd name="T65" fmla="*/ 61 h 86"/>
                  <a:gd name="T66" fmla="*/ 79 w 112"/>
                  <a:gd name="T67" fmla="*/ 51 h 86"/>
                  <a:gd name="T68" fmla="*/ 80 w 112"/>
                  <a:gd name="T69" fmla="*/ 47 h 86"/>
                  <a:gd name="T70" fmla="*/ 78 w 112"/>
                  <a:gd name="T71" fmla="*/ 43 h 86"/>
                  <a:gd name="T72" fmla="*/ 87 w 112"/>
                  <a:gd name="T73" fmla="*/ 42 h 86"/>
                  <a:gd name="T74" fmla="*/ 88 w 112"/>
                  <a:gd name="T75" fmla="*/ 34 h 86"/>
                  <a:gd name="T76" fmla="*/ 84 w 112"/>
                  <a:gd name="T77" fmla="*/ 24 h 86"/>
                  <a:gd name="T78" fmla="*/ 91 w 112"/>
                  <a:gd name="T79" fmla="*/ 19 h 86"/>
                  <a:gd name="T80" fmla="*/ 103 w 112"/>
                  <a:gd name="T81" fmla="*/ 15 h 86"/>
                  <a:gd name="T82" fmla="*/ 107 w 112"/>
                  <a:gd name="T83" fmla="*/ 15 h 86"/>
                  <a:gd name="T84" fmla="*/ 109 w 112"/>
                  <a:gd name="T85" fmla="*/ 12 h 86"/>
                  <a:gd name="T86" fmla="*/ 110 w 112"/>
                  <a:gd name="T87" fmla="*/ 1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2" h="86">
                    <a:moveTo>
                      <a:pt x="102" y="12"/>
                    </a:moveTo>
                    <a:cubicBezTo>
                      <a:pt x="100" y="11"/>
                      <a:pt x="100" y="11"/>
                      <a:pt x="100" y="11"/>
                    </a:cubicBezTo>
                    <a:cubicBezTo>
                      <a:pt x="96" y="12"/>
                      <a:pt x="96" y="12"/>
                      <a:pt x="96" y="12"/>
                    </a:cubicBezTo>
                    <a:cubicBezTo>
                      <a:pt x="93" y="14"/>
                      <a:pt x="93" y="14"/>
                      <a:pt x="93" y="14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87" y="17"/>
                      <a:pt x="87" y="17"/>
                      <a:pt x="87" y="17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2" y="5"/>
                      <a:pt x="82" y="5"/>
                      <a:pt x="82" y="5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79" y="2"/>
                      <a:pt x="79" y="2"/>
                      <a:pt x="79" y="2"/>
                    </a:cubicBezTo>
                    <a:cubicBezTo>
                      <a:pt x="74" y="0"/>
                      <a:pt x="74" y="0"/>
                      <a:pt x="74" y="0"/>
                    </a:cubicBezTo>
                    <a:cubicBezTo>
                      <a:pt x="71" y="4"/>
                      <a:pt x="71" y="4"/>
                      <a:pt x="71" y="4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9" y="14"/>
                      <a:pt x="59" y="14"/>
                      <a:pt x="59" y="14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48" y="11"/>
                      <a:pt x="48" y="11"/>
                      <a:pt x="48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17" y="30"/>
                      <a:pt x="17" y="30"/>
                      <a:pt x="17" y="3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0" y="41"/>
                      <a:pt x="0" y="43"/>
                    </a:cubicBezTo>
                    <a:cubicBezTo>
                      <a:pt x="0" y="44"/>
                      <a:pt x="3" y="47"/>
                      <a:pt x="3" y="47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6" y="67"/>
                      <a:pt x="6" y="67"/>
                      <a:pt x="6" y="67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5"/>
                      <a:pt x="13" y="75"/>
                      <a:pt x="13" y="75"/>
                    </a:cubicBezTo>
                    <a:cubicBezTo>
                      <a:pt x="8" y="80"/>
                      <a:pt x="8" y="80"/>
                      <a:pt x="8" y="80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26" y="86"/>
                      <a:pt x="26" y="86"/>
                      <a:pt x="26" y="86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9" y="85"/>
                      <a:pt x="39" y="85"/>
                      <a:pt x="39" y="85"/>
                    </a:cubicBezTo>
                    <a:cubicBezTo>
                      <a:pt x="44" y="86"/>
                      <a:pt x="44" y="86"/>
                      <a:pt x="44" y="86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4" y="79"/>
                      <a:pt x="54" y="79"/>
                      <a:pt x="54" y="79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8" y="69"/>
                      <a:pt x="58" y="69"/>
                      <a:pt x="58" y="69"/>
                    </a:cubicBezTo>
                    <a:cubicBezTo>
                      <a:pt x="59" y="70"/>
                      <a:pt x="59" y="70"/>
                      <a:pt x="59" y="70"/>
                    </a:cubicBezTo>
                    <a:cubicBezTo>
                      <a:pt x="63" y="69"/>
                      <a:pt x="63" y="69"/>
                      <a:pt x="63" y="69"/>
                    </a:cubicBezTo>
                    <a:cubicBezTo>
                      <a:pt x="63" y="67"/>
                      <a:pt x="63" y="67"/>
                      <a:pt x="63" y="67"/>
                    </a:cubicBezTo>
                    <a:cubicBezTo>
                      <a:pt x="68" y="64"/>
                      <a:pt x="68" y="64"/>
                      <a:pt x="68" y="64"/>
                    </a:cubicBezTo>
                    <a:cubicBezTo>
                      <a:pt x="74" y="66"/>
                      <a:pt x="74" y="66"/>
                      <a:pt x="74" y="66"/>
                    </a:cubicBezTo>
                    <a:cubicBezTo>
                      <a:pt x="76" y="64"/>
                      <a:pt x="76" y="64"/>
                      <a:pt x="76" y="64"/>
                    </a:cubicBezTo>
                    <a:cubicBezTo>
                      <a:pt x="74" y="61"/>
                      <a:pt x="74" y="61"/>
                      <a:pt x="74" y="61"/>
                    </a:cubicBezTo>
                    <a:cubicBezTo>
                      <a:pt x="75" y="53"/>
                      <a:pt x="75" y="53"/>
                      <a:pt x="75" y="53"/>
                    </a:cubicBezTo>
                    <a:cubicBezTo>
                      <a:pt x="79" y="51"/>
                      <a:pt x="79" y="51"/>
                      <a:pt x="79" y="51"/>
                    </a:cubicBezTo>
                    <a:cubicBezTo>
                      <a:pt x="81" y="51"/>
                      <a:pt x="81" y="51"/>
                      <a:pt x="81" y="51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77" y="44"/>
                      <a:pt x="77" y="44"/>
                      <a:pt x="77" y="44"/>
                    </a:cubicBezTo>
                    <a:cubicBezTo>
                      <a:pt x="78" y="43"/>
                      <a:pt x="78" y="43"/>
                      <a:pt x="78" y="43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7" y="42"/>
                      <a:pt x="87" y="42"/>
                      <a:pt x="87" y="42"/>
                    </a:cubicBezTo>
                    <a:cubicBezTo>
                      <a:pt x="86" y="38"/>
                      <a:pt x="86" y="38"/>
                      <a:pt x="86" y="38"/>
                    </a:cubicBezTo>
                    <a:cubicBezTo>
                      <a:pt x="88" y="34"/>
                      <a:pt x="88" y="34"/>
                      <a:pt x="88" y="34"/>
                    </a:cubicBezTo>
                    <a:cubicBezTo>
                      <a:pt x="86" y="27"/>
                      <a:pt x="86" y="27"/>
                      <a:pt x="86" y="27"/>
                    </a:cubicBezTo>
                    <a:cubicBezTo>
                      <a:pt x="84" y="24"/>
                      <a:pt x="84" y="24"/>
                      <a:pt x="84" y="24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10" y="14"/>
                      <a:pt x="110" y="14"/>
                      <a:pt x="110" y="14"/>
                    </a:cubicBezTo>
                    <a:cubicBezTo>
                      <a:pt x="109" y="12"/>
                      <a:pt x="109" y="12"/>
                      <a:pt x="109" y="12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0" y="10"/>
                      <a:pt x="110" y="10"/>
                      <a:pt x="110" y="10"/>
                    </a:cubicBezTo>
                    <a:lnTo>
                      <a:pt x="102" y="1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3" name="Freeform 161"/>
              <p:cNvSpPr>
                <a:spLocks/>
              </p:cNvSpPr>
              <p:nvPr/>
            </p:nvSpPr>
            <p:spPr bwMode="auto">
              <a:xfrm>
                <a:off x="5412549" y="1944456"/>
                <a:ext cx="276427" cy="279617"/>
              </a:xfrm>
              <a:custGeom>
                <a:avLst/>
                <a:gdLst>
                  <a:gd name="T0" fmla="*/ 252 w 260"/>
                  <a:gd name="T1" fmla="*/ 28 h 263"/>
                  <a:gd name="T2" fmla="*/ 238 w 260"/>
                  <a:gd name="T3" fmla="*/ 24 h 263"/>
                  <a:gd name="T4" fmla="*/ 226 w 260"/>
                  <a:gd name="T5" fmla="*/ 14 h 263"/>
                  <a:gd name="T6" fmla="*/ 212 w 260"/>
                  <a:gd name="T7" fmla="*/ 0 h 263"/>
                  <a:gd name="T8" fmla="*/ 196 w 260"/>
                  <a:gd name="T9" fmla="*/ 2 h 263"/>
                  <a:gd name="T10" fmla="*/ 188 w 260"/>
                  <a:gd name="T11" fmla="*/ 2 h 263"/>
                  <a:gd name="T12" fmla="*/ 164 w 260"/>
                  <a:gd name="T13" fmla="*/ 10 h 263"/>
                  <a:gd name="T14" fmla="*/ 150 w 260"/>
                  <a:gd name="T15" fmla="*/ 20 h 263"/>
                  <a:gd name="T16" fmla="*/ 158 w 260"/>
                  <a:gd name="T17" fmla="*/ 40 h 263"/>
                  <a:gd name="T18" fmla="*/ 156 w 260"/>
                  <a:gd name="T19" fmla="*/ 56 h 263"/>
                  <a:gd name="T20" fmla="*/ 138 w 260"/>
                  <a:gd name="T21" fmla="*/ 58 h 263"/>
                  <a:gd name="T22" fmla="*/ 142 w 260"/>
                  <a:gd name="T23" fmla="*/ 66 h 263"/>
                  <a:gd name="T24" fmla="*/ 140 w 260"/>
                  <a:gd name="T25" fmla="*/ 74 h 263"/>
                  <a:gd name="T26" fmla="*/ 130 w 260"/>
                  <a:gd name="T27" fmla="*/ 94 h 263"/>
                  <a:gd name="T28" fmla="*/ 130 w 260"/>
                  <a:gd name="T29" fmla="*/ 105 h 263"/>
                  <a:gd name="T30" fmla="*/ 108 w 260"/>
                  <a:gd name="T31" fmla="*/ 107 h 263"/>
                  <a:gd name="T32" fmla="*/ 100 w 260"/>
                  <a:gd name="T33" fmla="*/ 113 h 263"/>
                  <a:gd name="T34" fmla="*/ 90 w 260"/>
                  <a:gd name="T35" fmla="*/ 115 h 263"/>
                  <a:gd name="T36" fmla="*/ 90 w 260"/>
                  <a:gd name="T37" fmla="*/ 131 h 263"/>
                  <a:gd name="T38" fmla="*/ 70 w 260"/>
                  <a:gd name="T39" fmla="*/ 145 h 263"/>
                  <a:gd name="T40" fmla="*/ 56 w 260"/>
                  <a:gd name="T41" fmla="*/ 143 h 263"/>
                  <a:gd name="T42" fmla="*/ 34 w 260"/>
                  <a:gd name="T43" fmla="*/ 145 h 263"/>
                  <a:gd name="T44" fmla="*/ 6 w 260"/>
                  <a:gd name="T45" fmla="*/ 141 h 263"/>
                  <a:gd name="T46" fmla="*/ 18 w 260"/>
                  <a:gd name="T47" fmla="*/ 167 h 263"/>
                  <a:gd name="T48" fmla="*/ 34 w 260"/>
                  <a:gd name="T49" fmla="*/ 191 h 263"/>
                  <a:gd name="T50" fmla="*/ 44 w 260"/>
                  <a:gd name="T51" fmla="*/ 193 h 263"/>
                  <a:gd name="T52" fmla="*/ 28 w 260"/>
                  <a:gd name="T53" fmla="*/ 209 h 263"/>
                  <a:gd name="T54" fmla="*/ 26 w 260"/>
                  <a:gd name="T55" fmla="*/ 235 h 263"/>
                  <a:gd name="T56" fmla="*/ 38 w 260"/>
                  <a:gd name="T57" fmla="*/ 235 h 263"/>
                  <a:gd name="T58" fmla="*/ 54 w 260"/>
                  <a:gd name="T59" fmla="*/ 233 h 263"/>
                  <a:gd name="T60" fmla="*/ 70 w 260"/>
                  <a:gd name="T61" fmla="*/ 233 h 263"/>
                  <a:gd name="T62" fmla="*/ 74 w 260"/>
                  <a:gd name="T63" fmla="*/ 233 h 263"/>
                  <a:gd name="T64" fmla="*/ 84 w 260"/>
                  <a:gd name="T65" fmla="*/ 229 h 263"/>
                  <a:gd name="T66" fmla="*/ 102 w 260"/>
                  <a:gd name="T67" fmla="*/ 225 h 263"/>
                  <a:gd name="T68" fmla="*/ 106 w 260"/>
                  <a:gd name="T69" fmla="*/ 227 h 263"/>
                  <a:gd name="T70" fmla="*/ 112 w 260"/>
                  <a:gd name="T71" fmla="*/ 239 h 263"/>
                  <a:gd name="T72" fmla="*/ 122 w 260"/>
                  <a:gd name="T73" fmla="*/ 255 h 263"/>
                  <a:gd name="T74" fmla="*/ 128 w 260"/>
                  <a:gd name="T75" fmla="*/ 253 h 263"/>
                  <a:gd name="T76" fmla="*/ 128 w 260"/>
                  <a:gd name="T77" fmla="*/ 261 h 263"/>
                  <a:gd name="T78" fmla="*/ 136 w 260"/>
                  <a:gd name="T79" fmla="*/ 263 h 263"/>
                  <a:gd name="T80" fmla="*/ 142 w 260"/>
                  <a:gd name="T81" fmla="*/ 259 h 263"/>
                  <a:gd name="T82" fmla="*/ 152 w 260"/>
                  <a:gd name="T83" fmla="*/ 253 h 263"/>
                  <a:gd name="T84" fmla="*/ 176 w 260"/>
                  <a:gd name="T85" fmla="*/ 251 h 263"/>
                  <a:gd name="T86" fmla="*/ 186 w 260"/>
                  <a:gd name="T87" fmla="*/ 247 h 263"/>
                  <a:gd name="T88" fmla="*/ 174 w 260"/>
                  <a:gd name="T89" fmla="*/ 227 h 263"/>
                  <a:gd name="T90" fmla="*/ 162 w 260"/>
                  <a:gd name="T91" fmla="*/ 209 h 263"/>
                  <a:gd name="T92" fmla="*/ 150 w 260"/>
                  <a:gd name="T93" fmla="*/ 197 h 263"/>
                  <a:gd name="T94" fmla="*/ 164 w 260"/>
                  <a:gd name="T95" fmla="*/ 179 h 263"/>
                  <a:gd name="T96" fmla="*/ 188 w 260"/>
                  <a:gd name="T97" fmla="*/ 179 h 263"/>
                  <a:gd name="T98" fmla="*/ 194 w 260"/>
                  <a:gd name="T99" fmla="*/ 165 h 263"/>
                  <a:gd name="T100" fmla="*/ 208 w 260"/>
                  <a:gd name="T101" fmla="*/ 145 h 263"/>
                  <a:gd name="T102" fmla="*/ 216 w 260"/>
                  <a:gd name="T103" fmla="*/ 131 h 263"/>
                  <a:gd name="T104" fmla="*/ 222 w 260"/>
                  <a:gd name="T105" fmla="*/ 107 h 263"/>
                  <a:gd name="T106" fmla="*/ 234 w 260"/>
                  <a:gd name="T107" fmla="*/ 94 h 263"/>
                  <a:gd name="T108" fmla="*/ 226 w 260"/>
                  <a:gd name="T109" fmla="*/ 88 h 263"/>
                  <a:gd name="T110" fmla="*/ 204 w 260"/>
                  <a:gd name="T111" fmla="*/ 54 h 263"/>
                  <a:gd name="T112" fmla="*/ 212 w 260"/>
                  <a:gd name="T113" fmla="*/ 46 h 263"/>
                  <a:gd name="T114" fmla="*/ 236 w 260"/>
                  <a:gd name="T115" fmla="*/ 52 h 263"/>
                  <a:gd name="T116" fmla="*/ 254 w 260"/>
                  <a:gd name="T117" fmla="*/ 36 h 263"/>
                  <a:gd name="T118" fmla="*/ 256 w 260"/>
                  <a:gd name="T119" fmla="*/ 30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60" h="263">
                    <a:moveTo>
                      <a:pt x="256" y="30"/>
                    </a:moveTo>
                    <a:lnTo>
                      <a:pt x="252" y="28"/>
                    </a:lnTo>
                    <a:lnTo>
                      <a:pt x="246" y="28"/>
                    </a:lnTo>
                    <a:lnTo>
                      <a:pt x="238" y="24"/>
                    </a:lnTo>
                    <a:lnTo>
                      <a:pt x="230" y="24"/>
                    </a:lnTo>
                    <a:lnTo>
                      <a:pt x="226" y="14"/>
                    </a:lnTo>
                    <a:lnTo>
                      <a:pt x="220" y="8"/>
                    </a:lnTo>
                    <a:lnTo>
                      <a:pt x="212" y="0"/>
                    </a:lnTo>
                    <a:lnTo>
                      <a:pt x="202" y="0"/>
                    </a:lnTo>
                    <a:lnTo>
                      <a:pt x="196" y="2"/>
                    </a:lnTo>
                    <a:lnTo>
                      <a:pt x="192" y="2"/>
                    </a:lnTo>
                    <a:lnTo>
                      <a:pt x="188" y="2"/>
                    </a:lnTo>
                    <a:lnTo>
                      <a:pt x="170" y="2"/>
                    </a:lnTo>
                    <a:lnTo>
                      <a:pt x="164" y="10"/>
                    </a:lnTo>
                    <a:lnTo>
                      <a:pt x="156" y="14"/>
                    </a:lnTo>
                    <a:lnTo>
                      <a:pt x="150" y="20"/>
                    </a:lnTo>
                    <a:lnTo>
                      <a:pt x="154" y="26"/>
                    </a:lnTo>
                    <a:lnTo>
                      <a:pt x="158" y="40"/>
                    </a:lnTo>
                    <a:lnTo>
                      <a:pt x="154" y="48"/>
                    </a:lnTo>
                    <a:lnTo>
                      <a:pt x="156" y="56"/>
                    </a:lnTo>
                    <a:lnTo>
                      <a:pt x="148" y="60"/>
                    </a:lnTo>
                    <a:lnTo>
                      <a:pt x="138" y="58"/>
                    </a:lnTo>
                    <a:lnTo>
                      <a:pt x="136" y="60"/>
                    </a:lnTo>
                    <a:lnTo>
                      <a:pt x="142" y="66"/>
                    </a:lnTo>
                    <a:lnTo>
                      <a:pt x="144" y="74"/>
                    </a:lnTo>
                    <a:lnTo>
                      <a:pt x="140" y="74"/>
                    </a:lnTo>
                    <a:lnTo>
                      <a:pt x="132" y="78"/>
                    </a:lnTo>
                    <a:lnTo>
                      <a:pt x="130" y="94"/>
                    </a:lnTo>
                    <a:lnTo>
                      <a:pt x="134" y="101"/>
                    </a:lnTo>
                    <a:lnTo>
                      <a:pt x="130" y="105"/>
                    </a:lnTo>
                    <a:lnTo>
                      <a:pt x="118" y="101"/>
                    </a:lnTo>
                    <a:lnTo>
                      <a:pt x="108" y="107"/>
                    </a:lnTo>
                    <a:lnTo>
                      <a:pt x="108" y="111"/>
                    </a:lnTo>
                    <a:lnTo>
                      <a:pt x="100" y="113"/>
                    </a:lnTo>
                    <a:lnTo>
                      <a:pt x="98" y="111"/>
                    </a:lnTo>
                    <a:lnTo>
                      <a:pt x="90" y="115"/>
                    </a:lnTo>
                    <a:lnTo>
                      <a:pt x="88" y="125"/>
                    </a:lnTo>
                    <a:lnTo>
                      <a:pt x="90" y="131"/>
                    </a:lnTo>
                    <a:lnTo>
                      <a:pt x="90" y="137"/>
                    </a:lnTo>
                    <a:lnTo>
                      <a:pt x="70" y="145"/>
                    </a:lnTo>
                    <a:lnTo>
                      <a:pt x="60" y="143"/>
                    </a:lnTo>
                    <a:lnTo>
                      <a:pt x="56" y="143"/>
                    </a:lnTo>
                    <a:lnTo>
                      <a:pt x="44" y="143"/>
                    </a:lnTo>
                    <a:lnTo>
                      <a:pt x="34" y="145"/>
                    </a:lnTo>
                    <a:lnTo>
                      <a:pt x="18" y="143"/>
                    </a:lnTo>
                    <a:lnTo>
                      <a:pt x="6" y="141"/>
                    </a:lnTo>
                    <a:lnTo>
                      <a:pt x="0" y="141"/>
                    </a:lnTo>
                    <a:lnTo>
                      <a:pt x="18" y="167"/>
                    </a:lnTo>
                    <a:lnTo>
                      <a:pt x="30" y="173"/>
                    </a:lnTo>
                    <a:lnTo>
                      <a:pt x="34" y="191"/>
                    </a:lnTo>
                    <a:lnTo>
                      <a:pt x="38" y="193"/>
                    </a:lnTo>
                    <a:lnTo>
                      <a:pt x="44" y="193"/>
                    </a:lnTo>
                    <a:lnTo>
                      <a:pt x="44" y="205"/>
                    </a:lnTo>
                    <a:lnTo>
                      <a:pt x="28" y="209"/>
                    </a:lnTo>
                    <a:lnTo>
                      <a:pt x="24" y="235"/>
                    </a:lnTo>
                    <a:lnTo>
                      <a:pt x="26" y="235"/>
                    </a:lnTo>
                    <a:lnTo>
                      <a:pt x="28" y="237"/>
                    </a:lnTo>
                    <a:lnTo>
                      <a:pt x="38" y="235"/>
                    </a:lnTo>
                    <a:lnTo>
                      <a:pt x="40" y="235"/>
                    </a:lnTo>
                    <a:lnTo>
                      <a:pt x="54" y="233"/>
                    </a:lnTo>
                    <a:lnTo>
                      <a:pt x="58" y="233"/>
                    </a:lnTo>
                    <a:lnTo>
                      <a:pt x="70" y="233"/>
                    </a:lnTo>
                    <a:lnTo>
                      <a:pt x="72" y="235"/>
                    </a:lnTo>
                    <a:lnTo>
                      <a:pt x="74" y="233"/>
                    </a:lnTo>
                    <a:lnTo>
                      <a:pt x="82" y="231"/>
                    </a:lnTo>
                    <a:lnTo>
                      <a:pt x="84" y="229"/>
                    </a:lnTo>
                    <a:lnTo>
                      <a:pt x="102" y="227"/>
                    </a:lnTo>
                    <a:lnTo>
                      <a:pt x="102" y="225"/>
                    </a:lnTo>
                    <a:lnTo>
                      <a:pt x="104" y="225"/>
                    </a:lnTo>
                    <a:lnTo>
                      <a:pt x="106" y="227"/>
                    </a:lnTo>
                    <a:lnTo>
                      <a:pt x="104" y="229"/>
                    </a:lnTo>
                    <a:lnTo>
                      <a:pt x="112" y="239"/>
                    </a:lnTo>
                    <a:lnTo>
                      <a:pt x="118" y="243"/>
                    </a:lnTo>
                    <a:lnTo>
                      <a:pt x="122" y="255"/>
                    </a:lnTo>
                    <a:lnTo>
                      <a:pt x="128" y="251"/>
                    </a:lnTo>
                    <a:lnTo>
                      <a:pt x="128" y="253"/>
                    </a:lnTo>
                    <a:lnTo>
                      <a:pt x="124" y="257"/>
                    </a:lnTo>
                    <a:lnTo>
                      <a:pt x="128" y="261"/>
                    </a:lnTo>
                    <a:lnTo>
                      <a:pt x="134" y="261"/>
                    </a:lnTo>
                    <a:lnTo>
                      <a:pt x="136" y="263"/>
                    </a:lnTo>
                    <a:lnTo>
                      <a:pt x="140" y="259"/>
                    </a:lnTo>
                    <a:lnTo>
                      <a:pt x="142" y="259"/>
                    </a:lnTo>
                    <a:lnTo>
                      <a:pt x="146" y="257"/>
                    </a:lnTo>
                    <a:lnTo>
                      <a:pt x="152" y="253"/>
                    </a:lnTo>
                    <a:lnTo>
                      <a:pt x="166" y="257"/>
                    </a:lnTo>
                    <a:lnTo>
                      <a:pt x="176" y="251"/>
                    </a:lnTo>
                    <a:lnTo>
                      <a:pt x="186" y="249"/>
                    </a:lnTo>
                    <a:lnTo>
                      <a:pt x="186" y="247"/>
                    </a:lnTo>
                    <a:lnTo>
                      <a:pt x="176" y="233"/>
                    </a:lnTo>
                    <a:lnTo>
                      <a:pt x="174" y="227"/>
                    </a:lnTo>
                    <a:lnTo>
                      <a:pt x="168" y="225"/>
                    </a:lnTo>
                    <a:lnTo>
                      <a:pt x="162" y="209"/>
                    </a:lnTo>
                    <a:lnTo>
                      <a:pt x="152" y="207"/>
                    </a:lnTo>
                    <a:lnTo>
                      <a:pt x="150" y="197"/>
                    </a:lnTo>
                    <a:lnTo>
                      <a:pt x="156" y="189"/>
                    </a:lnTo>
                    <a:lnTo>
                      <a:pt x="164" y="179"/>
                    </a:lnTo>
                    <a:lnTo>
                      <a:pt x="170" y="183"/>
                    </a:lnTo>
                    <a:lnTo>
                      <a:pt x="188" y="179"/>
                    </a:lnTo>
                    <a:lnTo>
                      <a:pt x="188" y="173"/>
                    </a:lnTo>
                    <a:lnTo>
                      <a:pt x="194" y="165"/>
                    </a:lnTo>
                    <a:lnTo>
                      <a:pt x="208" y="153"/>
                    </a:lnTo>
                    <a:lnTo>
                      <a:pt x="208" y="145"/>
                    </a:lnTo>
                    <a:lnTo>
                      <a:pt x="216" y="137"/>
                    </a:lnTo>
                    <a:lnTo>
                      <a:pt x="216" y="131"/>
                    </a:lnTo>
                    <a:lnTo>
                      <a:pt x="226" y="121"/>
                    </a:lnTo>
                    <a:lnTo>
                      <a:pt x="222" y="107"/>
                    </a:lnTo>
                    <a:lnTo>
                      <a:pt x="224" y="101"/>
                    </a:lnTo>
                    <a:lnTo>
                      <a:pt x="234" y="94"/>
                    </a:lnTo>
                    <a:lnTo>
                      <a:pt x="234" y="90"/>
                    </a:lnTo>
                    <a:lnTo>
                      <a:pt x="226" y="88"/>
                    </a:lnTo>
                    <a:lnTo>
                      <a:pt x="218" y="82"/>
                    </a:lnTo>
                    <a:lnTo>
                      <a:pt x="204" y="54"/>
                    </a:lnTo>
                    <a:lnTo>
                      <a:pt x="208" y="50"/>
                    </a:lnTo>
                    <a:lnTo>
                      <a:pt x="212" y="46"/>
                    </a:lnTo>
                    <a:lnTo>
                      <a:pt x="224" y="50"/>
                    </a:lnTo>
                    <a:lnTo>
                      <a:pt x="236" y="52"/>
                    </a:lnTo>
                    <a:lnTo>
                      <a:pt x="246" y="48"/>
                    </a:lnTo>
                    <a:lnTo>
                      <a:pt x="254" y="36"/>
                    </a:lnTo>
                    <a:lnTo>
                      <a:pt x="260" y="30"/>
                    </a:lnTo>
                    <a:lnTo>
                      <a:pt x="256" y="3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4" name="Freeform 163"/>
              <p:cNvSpPr>
                <a:spLocks noEditPoints="1"/>
              </p:cNvSpPr>
              <p:nvPr/>
            </p:nvSpPr>
            <p:spPr bwMode="auto">
              <a:xfrm>
                <a:off x="5791041" y="2518574"/>
                <a:ext cx="40401" cy="78675"/>
              </a:xfrm>
              <a:custGeom>
                <a:avLst/>
                <a:gdLst>
                  <a:gd name="T0" fmla="*/ 4 w 38"/>
                  <a:gd name="T1" fmla="*/ 0 h 74"/>
                  <a:gd name="T2" fmla="*/ 10 w 38"/>
                  <a:gd name="T3" fmla="*/ 0 h 74"/>
                  <a:gd name="T4" fmla="*/ 14 w 38"/>
                  <a:gd name="T5" fmla="*/ 4 h 74"/>
                  <a:gd name="T6" fmla="*/ 8 w 38"/>
                  <a:gd name="T7" fmla="*/ 4 h 74"/>
                  <a:gd name="T8" fmla="*/ 0 w 38"/>
                  <a:gd name="T9" fmla="*/ 2 h 74"/>
                  <a:gd name="T10" fmla="*/ 4 w 38"/>
                  <a:gd name="T11" fmla="*/ 0 h 74"/>
                  <a:gd name="T12" fmla="*/ 16 w 38"/>
                  <a:gd name="T13" fmla="*/ 6 h 74"/>
                  <a:gd name="T14" fmla="*/ 12 w 38"/>
                  <a:gd name="T15" fmla="*/ 8 h 74"/>
                  <a:gd name="T16" fmla="*/ 10 w 38"/>
                  <a:gd name="T17" fmla="*/ 6 h 74"/>
                  <a:gd name="T18" fmla="*/ 6 w 38"/>
                  <a:gd name="T19" fmla="*/ 6 h 74"/>
                  <a:gd name="T20" fmla="*/ 6 w 38"/>
                  <a:gd name="T21" fmla="*/ 10 h 74"/>
                  <a:gd name="T22" fmla="*/ 6 w 38"/>
                  <a:gd name="T23" fmla="*/ 14 h 74"/>
                  <a:gd name="T24" fmla="*/ 0 w 38"/>
                  <a:gd name="T25" fmla="*/ 10 h 74"/>
                  <a:gd name="T26" fmla="*/ 4 w 38"/>
                  <a:gd name="T27" fmla="*/ 16 h 74"/>
                  <a:gd name="T28" fmla="*/ 4 w 38"/>
                  <a:gd name="T29" fmla="*/ 22 h 74"/>
                  <a:gd name="T30" fmla="*/ 0 w 38"/>
                  <a:gd name="T31" fmla="*/ 26 h 74"/>
                  <a:gd name="T32" fmla="*/ 0 w 38"/>
                  <a:gd name="T33" fmla="*/ 34 h 74"/>
                  <a:gd name="T34" fmla="*/ 2 w 38"/>
                  <a:gd name="T35" fmla="*/ 54 h 74"/>
                  <a:gd name="T36" fmla="*/ 4 w 38"/>
                  <a:gd name="T37" fmla="*/ 60 h 74"/>
                  <a:gd name="T38" fmla="*/ 12 w 38"/>
                  <a:gd name="T39" fmla="*/ 72 h 74"/>
                  <a:gd name="T40" fmla="*/ 20 w 38"/>
                  <a:gd name="T41" fmla="*/ 74 h 74"/>
                  <a:gd name="T42" fmla="*/ 26 w 38"/>
                  <a:gd name="T43" fmla="*/ 70 h 74"/>
                  <a:gd name="T44" fmla="*/ 30 w 38"/>
                  <a:gd name="T45" fmla="*/ 68 h 74"/>
                  <a:gd name="T46" fmla="*/ 36 w 38"/>
                  <a:gd name="T47" fmla="*/ 62 h 74"/>
                  <a:gd name="T48" fmla="*/ 38 w 38"/>
                  <a:gd name="T49" fmla="*/ 48 h 74"/>
                  <a:gd name="T50" fmla="*/ 36 w 38"/>
                  <a:gd name="T51" fmla="*/ 38 h 74"/>
                  <a:gd name="T52" fmla="*/ 34 w 38"/>
                  <a:gd name="T53" fmla="*/ 36 h 74"/>
                  <a:gd name="T54" fmla="*/ 30 w 38"/>
                  <a:gd name="T55" fmla="*/ 26 h 74"/>
                  <a:gd name="T56" fmla="*/ 26 w 38"/>
                  <a:gd name="T57" fmla="*/ 22 h 74"/>
                  <a:gd name="T58" fmla="*/ 22 w 38"/>
                  <a:gd name="T59" fmla="*/ 16 h 74"/>
                  <a:gd name="T60" fmla="*/ 16 w 38"/>
                  <a:gd name="T61" fmla="*/ 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" h="74">
                    <a:moveTo>
                      <a:pt x="4" y="0"/>
                    </a:moveTo>
                    <a:lnTo>
                      <a:pt x="10" y="0"/>
                    </a:lnTo>
                    <a:lnTo>
                      <a:pt x="14" y="4"/>
                    </a:lnTo>
                    <a:lnTo>
                      <a:pt x="8" y="4"/>
                    </a:lnTo>
                    <a:lnTo>
                      <a:pt x="0" y="2"/>
                    </a:lnTo>
                    <a:lnTo>
                      <a:pt x="4" y="0"/>
                    </a:lnTo>
                    <a:close/>
                    <a:moveTo>
                      <a:pt x="16" y="6"/>
                    </a:moveTo>
                    <a:lnTo>
                      <a:pt x="12" y="8"/>
                    </a:lnTo>
                    <a:lnTo>
                      <a:pt x="10" y="6"/>
                    </a:lnTo>
                    <a:lnTo>
                      <a:pt x="6" y="6"/>
                    </a:lnTo>
                    <a:lnTo>
                      <a:pt x="6" y="10"/>
                    </a:lnTo>
                    <a:lnTo>
                      <a:pt x="6" y="14"/>
                    </a:lnTo>
                    <a:lnTo>
                      <a:pt x="0" y="10"/>
                    </a:lnTo>
                    <a:lnTo>
                      <a:pt x="4" y="16"/>
                    </a:lnTo>
                    <a:lnTo>
                      <a:pt x="4" y="22"/>
                    </a:lnTo>
                    <a:lnTo>
                      <a:pt x="0" y="26"/>
                    </a:lnTo>
                    <a:lnTo>
                      <a:pt x="0" y="34"/>
                    </a:lnTo>
                    <a:lnTo>
                      <a:pt x="2" y="54"/>
                    </a:lnTo>
                    <a:lnTo>
                      <a:pt x="4" y="60"/>
                    </a:lnTo>
                    <a:lnTo>
                      <a:pt x="12" y="72"/>
                    </a:lnTo>
                    <a:lnTo>
                      <a:pt x="20" y="74"/>
                    </a:lnTo>
                    <a:lnTo>
                      <a:pt x="26" y="70"/>
                    </a:lnTo>
                    <a:lnTo>
                      <a:pt x="30" y="68"/>
                    </a:lnTo>
                    <a:lnTo>
                      <a:pt x="36" y="62"/>
                    </a:lnTo>
                    <a:lnTo>
                      <a:pt x="38" y="48"/>
                    </a:lnTo>
                    <a:lnTo>
                      <a:pt x="36" y="38"/>
                    </a:lnTo>
                    <a:lnTo>
                      <a:pt x="34" y="36"/>
                    </a:lnTo>
                    <a:lnTo>
                      <a:pt x="30" y="26"/>
                    </a:lnTo>
                    <a:lnTo>
                      <a:pt x="26" y="22"/>
                    </a:lnTo>
                    <a:lnTo>
                      <a:pt x="22" y="16"/>
                    </a:lnTo>
                    <a:lnTo>
                      <a:pt x="16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5" name="Freeform 168"/>
              <p:cNvSpPr>
                <a:spLocks/>
              </p:cNvSpPr>
              <p:nvPr/>
            </p:nvSpPr>
            <p:spPr bwMode="auto">
              <a:xfrm>
                <a:off x="5110606" y="2975742"/>
                <a:ext cx="140340" cy="283870"/>
              </a:xfrm>
              <a:custGeom>
                <a:avLst/>
                <a:gdLst>
                  <a:gd name="T0" fmla="*/ 124 w 132"/>
                  <a:gd name="T1" fmla="*/ 78 h 267"/>
                  <a:gd name="T2" fmla="*/ 116 w 132"/>
                  <a:gd name="T3" fmla="*/ 68 h 267"/>
                  <a:gd name="T4" fmla="*/ 120 w 132"/>
                  <a:gd name="T5" fmla="*/ 82 h 267"/>
                  <a:gd name="T6" fmla="*/ 116 w 132"/>
                  <a:gd name="T7" fmla="*/ 96 h 267"/>
                  <a:gd name="T8" fmla="*/ 114 w 132"/>
                  <a:gd name="T9" fmla="*/ 114 h 267"/>
                  <a:gd name="T10" fmla="*/ 108 w 132"/>
                  <a:gd name="T11" fmla="*/ 130 h 267"/>
                  <a:gd name="T12" fmla="*/ 94 w 132"/>
                  <a:gd name="T13" fmla="*/ 164 h 267"/>
                  <a:gd name="T14" fmla="*/ 78 w 132"/>
                  <a:gd name="T15" fmla="*/ 205 h 267"/>
                  <a:gd name="T16" fmla="*/ 68 w 132"/>
                  <a:gd name="T17" fmla="*/ 245 h 267"/>
                  <a:gd name="T18" fmla="*/ 60 w 132"/>
                  <a:gd name="T19" fmla="*/ 261 h 267"/>
                  <a:gd name="T20" fmla="*/ 38 w 132"/>
                  <a:gd name="T21" fmla="*/ 265 h 267"/>
                  <a:gd name="T22" fmla="*/ 28 w 132"/>
                  <a:gd name="T23" fmla="*/ 263 h 267"/>
                  <a:gd name="T24" fmla="*/ 8 w 132"/>
                  <a:gd name="T25" fmla="*/ 251 h 267"/>
                  <a:gd name="T26" fmla="*/ 4 w 132"/>
                  <a:gd name="T27" fmla="*/ 225 h 267"/>
                  <a:gd name="T28" fmla="*/ 0 w 132"/>
                  <a:gd name="T29" fmla="*/ 199 h 267"/>
                  <a:gd name="T30" fmla="*/ 10 w 132"/>
                  <a:gd name="T31" fmla="*/ 184 h 267"/>
                  <a:gd name="T32" fmla="*/ 14 w 132"/>
                  <a:gd name="T33" fmla="*/ 174 h 267"/>
                  <a:gd name="T34" fmla="*/ 24 w 132"/>
                  <a:gd name="T35" fmla="*/ 152 h 267"/>
                  <a:gd name="T36" fmla="*/ 18 w 132"/>
                  <a:gd name="T37" fmla="*/ 138 h 267"/>
                  <a:gd name="T38" fmla="*/ 16 w 132"/>
                  <a:gd name="T39" fmla="*/ 128 h 267"/>
                  <a:gd name="T40" fmla="*/ 18 w 132"/>
                  <a:gd name="T41" fmla="*/ 114 h 267"/>
                  <a:gd name="T42" fmla="*/ 18 w 132"/>
                  <a:gd name="T43" fmla="*/ 104 h 267"/>
                  <a:gd name="T44" fmla="*/ 26 w 132"/>
                  <a:gd name="T45" fmla="*/ 84 h 267"/>
                  <a:gd name="T46" fmla="*/ 36 w 132"/>
                  <a:gd name="T47" fmla="*/ 78 h 267"/>
                  <a:gd name="T48" fmla="*/ 48 w 132"/>
                  <a:gd name="T49" fmla="*/ 76 h 267"/>
                  <a:gd name="T50" fmla="*/ 52 w 132"/>
                  <a:gd name="T51" fmla="*/ 76 h 267"/>
                  <a:gd name="T52" fmla="*/ 58 w 132"/>
                  <a:gd name="T53" fmla="*/ 74 h 267"/>
                  <a:gd name="T54" fmla="*/ 64 w 132"/>
                  <a:gd name="T55" fmla="*/ 80 h 267"/>
                  <a:gd name="T56" fmla="*/ 62 w 132"/>
                  <a:gd name="T57" fmla="*/ 68 h 267"/>
                  <a:gd name="T58" fmla="*/ 70 w 132"/>
                  <a:gd name="T59" fmla="*/ 66 h 267"/>
                  <a:gd name="T60" fmla="*/ 74 w 132"/>
                  <a:gd name="T61" fmla="*/ 60 h 267"/>
                  <a:gd name="T62" fmla="*/ 80 w 132"/>
                  <a:gd name="T63" fmla="*/ 54 h 267"/>
                  <a:gd name="T64" fmla="*/ 80 w 132"/>
                  <a:gd name="T65" fmla="*/ 58 h 267"/>
                  <a:gd name="T66" fmla="*/ 86 w 132"/>
                  <a:gd name="T67" fmla="*/ 56 h 267"/>
                  <a:gd name="T68" fmla="*/ 82 w 132"/>
                  <a:gd name="T69" fmla="*/ 46 h 267"/>
                  <a:gd name="T70" fmla="*/ 90 w 132"/>
                  <a:gd name="T71" fmla="*/ 44 h 267"/>
                  <a:gd name="T72" fmla="*/ 86 w 132"/>
                  <a:gd name="T73" fmla="*/ 32 h 267"/>
                  <a:gd name="T74" fmla="*/ 94 w 132"/>
                  <a:gd name="T75" fmla="*/ 36 h 267"/>
                  <a:gd name="T76" fmla="*/ 96 w 132"/>
                  <a:gd name="T77" fmla="*/ 30 h 267"/>
                  <a:gd name="T78" fmla="*/ 106 w 132"/>
                  <a:gd name="T79" fmla="*/ 22 h 267"/>
                  <a:gd name="T80" fmla="*/ 112 w 132"/>
                  <a:gd name="T81" fmla="*/ 6 h 267"/>
                  <a:gd name="T82" fmla="*/ 116 w 132"/>
                  <a:gd name="T83" fmla="*/ 0 h 267"/>
                  <a:gd name="T84" fmla="*/ 118 w 132"/>
                  <a:gd name="T85" fmla="*/ 14 h 267"/>
                  <a:gd name="T86" fmla="*/ 126 w 132"/>
                  <a:gd name="T87" fmla="*/ 30 h 267"/>
                  <a:gd name="T88" fmla="*/ 132 w 132"/>
                  <a:gd name="T89" fmla="*/ 62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2" h="267">
                    <a:moveTo>
                      <a:pt x="128" y="78"/>
                    </a:moveTo>
                    <a:lnTo>
                      <a:pt x="124" y="78"/>
                    </a:lnTo>
                    <a:lnTo>
                      <a:pt x="120" y="68"/>
                    </a:lnTo>
                    <a:lnTo>
                      <a:pt x="116" y="68"/>
                    </a:lnTo>
                    <a:lnTo>
                      <a:pt x="118" y="78"/>
                    </a:lnTo>
                    <a:lnTo>
                      <a:pt x="120" y="82"/>
                    </a:lnTo>
                    <a:lnTo>
                      <a:pt x="118" y="90"/>
                    </a:lnTo>
                    <a:lnTo>
                      <a:pt x="116" y="96"/>
                    </a:lnTo>
                    <a:lnTo>
                      <a:pt x="114" y="104"/>
                    </a:lnTo>
                    <a:lnTo>
                      <a:pt x="114" y="114"/>
                    </a:lnTo>
                    <a:lnTo>
                      <a:pt x="108" y="124"/>
                    </a:lnTo>
                    <a:lnTo>
                      <a:pt x="108" y="130"/>
                    </a:lnTo>
                    <a:lnTo>
                      <a:pt x="96" y="150"/>
                    </a:lnTo>
                    <a:lnTo>
                      <a:pt x="94" y="164"/>
                    </a:lnTo>
                    <a:lnTo>
                      <a:pt x="88" y="189"/>
                    </a:lnTo>
                    <a:lnTo>
                      <a:pt x="78" y="205"/>
                    </a:lnTo>
                    <a:lnTo>
                      <a:pt x="76" y="223"/>
                    </a:lnTo>
                    <a:lnTo>
                      <a:pt x="68" y="245"/>
                    </a:lnTo>
                    <a:lnTo>
                      <a:pt x="68" y="251"/>
                    </a:lnTo>
                    <a:lnTo>
                      <a:pt x="60" y="261"/>
                    </a:lnTo>
                    <a:lnTo>
                      <a:pt x="46" y="261"/>
                    </a:lnTo>
                    <a:lnTo>
                      <a:pt x="38" y="265"/>
                    </a:lnTo>
                    <a:lnTo>
                      <a:pt x="30" y="267"/>
                    </a:lnTo>
                    <a:lnTo>
                      <a:pt x="28" y="263"/>
                    </a:lnTo>
                    <a:lnTo>
                      <a:pt x="14" y="259"/>
                    </a:lnTo>
                    <a:lnTo>
                      <a:pt x="8" y="251"/>
                    </a:lnTo>
                    <a:lnTo>
                      <a:pt x="4" y="239"/>
                    </a:lnTo>
                    <a:lnTo>
                      <a:pt x="4" y="225"/>
                    </a:lnTo>
                    <a:lnTo>
                      <a:pt x="2" y="211"/>
                    </a:lnTo>
                    <a:lnTo>
                      <a:pt x="0" y="199"/>
                    </a:lnTo>
                    <a:lnTo>
                      <a:pt x="6" y="186"/>
                    </a:lnTo>
                    <a:lnTo>
                      <a:pt x="10" y="184"/>
                    </a:lnTo>
                    <a:lnTo>
                      <a:pt x="10" y="174"/>
                    </a:lnTo>
                    <a:lnTo>
                      <a:pt x="14" y="174"/>
                    </a:lnTo>
                    <a:lnTo>
                      <a:pt x="22" y="160"/>
                    </a:lnTo>
                    <a:lnTo>
                      <a:pt x="24" y="152"/>
                    </a:lnTo>
                    <a:lnTo>
                      <a:pt x="22" y="144"/>
                    </a:lnTo>
                    <a:lnTo>
                      <a:pt x="18" y="138"/>
                    </a:lnTo>
                    <a:lnTo>
                      <a:pt x="20" y="134"/>
                    </a:lnTo>
                    <a:lnTo>
                      <a:pt x="16" y="128"/>
                    </a:lnTo>
                    <a:lnTo>
                      <a:pt x="16" y="118"/>
                    </a:lnTo>
                    <a:lnTo>
                      <a:pt x="18" y="114"/>
                    </a:lnTo>
                    <a:lnTo>
                      <a:pt x="14" y="112"/>
                    </a:lnTo>
                    <a:lnTo>
                      <a:pt x="18" y="104"/>
                    </a:lnTo>
                    <a:lnTo>
                      <a:pt x="26" y="92"/>
                    </a:lnTo>
                    <a:lnTo>
                      <a:pt x="26" y="84"/>
                    </a:lnTo>
                    <a:lnTo>
                      <a:pt x="34" y="80"/>
                    </a:lnTo>
                    <a:lnTo>
                      <a:pt x="36" y="78"/>
                    </a:lnTo>
                    <a:lnTo>
                      <a:pt x="46" y="80"/>
                    </a:lnTo>
                    <a:lnTo>
                      <a:pt x="48" y="76"/>
                    </a:lnTo>
                    <a:lnTo>
                      <a:pt x="50" y="76"/>
                    </a:lnTo>
                    <a:lnTo>
                      <a:pt x="52" y="76"/>
                    </a:lnTo>
                    <a:lnTo>
                      <a:pt x="54" y="74"/>
                    </a:lnTo>
                    <a:lnTo>
                      <a:pt x="58" y="74"/>
                    </a:lnTo>
                    <a:lnTo>
                      <a:pt x="64" y="82"/>
                    </a:lnTo>
                    <a:lnTo>
                      <a:pt x="64" y="80"/>
                    </a:lnTo>
                    <a:lnTo>
                      <a:pt x="60" y="74"/>
                    </a:lnTo>
                    <a:lnTo>
                      <a:pt x="62" y="68"/>
                    </a:lnTo>
                    <a:lnTo>
                      <a:pt x="68" y="62"/>
                    </a:lnTo>
                    <a:lnTo>
                      <a:pt x="70" y="66"/>
                    </a:lnTo>
                    <a:lnTo>
                      <a:pt x="74" y="66"/>
                    </a:lnTo>
                    <a:lnTo>
                      <a:pt x="74" y="60"/>
                    </a:lnTo>
                    <a:lnTo>
                      <a:pt x="78" y="56"/>
                    </a:lnTo>
                    <a:lnTo>
                      <a:pt x="80" y="54"/>
                    </a:lnTo>
                    <a:lnTo>
                      <a:pt x="80" y="56"/>
                    </a:lnTo>
                    <a:lnTo>
                      <a:pt x="80" y="58"/>
                    </a:lnTo>
                    <a:lnTo>
                      <a:pt x="84" y="56"/>
                    </a:lnTo>
                    <a:lnTo>
                      <a:pt x="86" y="56"/>
                    </a:lnTo>
                    <a:lnTo>
                      <a:pt x="88" y="52"/>
                    </a:lnTo>
                    <a:lnTo>
                      <a:pt x="82" y="46"/>
                    </a:lnTo>
                    <a:lnTo>
                      <a:pt x="84" y="44"/>
                    </a:lnTo>
                    <a:lnTo>
                      <a:pt x="90" y="44"/>
                    </a:lnTo>
                    <a:lnTo>
                      <a:pt x="88" y="38"/>
                    </a:lnTo>
                    <a:lnTo>
                      <a:pt x="86" y="32"/>
                    </a:lnTo>
                    <a:lnTo>
                      <a:pt x="90" y="28"/>
                    </a:lnTo>
                    <a:lnTo>
                      <a:pt x="94" y="36"/>
                    </a:lnTo>
                    <a:lnTo>
                      <a:pt x="96" y="36"/>
                    </a:lnTo>
                    <a:lnTo>
                      <a:pt x="96" y="30"/>
                    </a:lnTo>
                    <a:lnTo>
                      <a:pt x="98" y="28"/>
                    </a:lnTo>
                    <a:lnTo>
                      <a:pt x="106" y="22"/>
                    </a:lnTo>
                    <a:lnTo>
                      <a:pt x="104" y="10"/>
                    </a:lnTo>
                    <a:lnTo>
                      <a:pt x="112" y="6"/>
                    </a:lnTo>
                    <a:lnTo>
                      <a:pt x="114" y="2"/>
                    </a:lnTo>
                    <a:lnTo>
                      <a:pt x="116" y="0"/>
                    </a:lnTo>
                    <a:lnTo>
                      <a:pt x="116" y="6"/>
                    </a:lnTo>
                    <a:lnTo>
                      <a:pt x="118" y="14"/>
                    </a:lnTo>
                    <a:lnTo>
                      <a:pt x="122" y="18"/>
                    </a:lnTo>
                    <a:lnTo>
                      <a:pt x="126" y="30"/>
                    </a:lnTo>
                    <a:lnTo>
                      <a:pt x="128" y="54"/>
                    </a:lnTo>
                    <a:lnTo>
                      <a:pt x="132" y="62"/>
                    </a:lnTo>
                    <a:lnTo>
                      <a:pt x="128" y="7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6" name="Freeform 169"/>
              <p:cNvSpPr>
                <a:spLocks noEditPoints="1"/>
              </p:cNvSpPr>
              <p:nvPr/>
            </p:nvSpPr>
            <p:spPr bwMode="auto">
              <a:xfrm>
                <a:off x="5119111" y="2960857"/>
                <a:ext cx="23390" cy="25517"/>
              </a:xfrm>
              <a:custGeom>
                <a:avLst/>
                <a:gdLst>
                  <a:gd name="T0" fmla="*/ 4 w 22"/>
                  <a:gd name="T1" fmla="*/ 12 h 24"/>
                  <a:gd name="T2" fmla="*/ 0 w 22"/>
                  <a:gd name="T3" fmla="*/ 8 h 24"/>
                  <a:gd name="T4" fmla="*/ 2 w 22"/>
                  <a:gd name="T5" fmla="*/ 0 h 24"/>
                  <a:gd name="T6" fmla="*/ 4 w 22"/>
                  <a:gd name="T7" fmla="*/ 6 h 24"/>
                  <a:gd name="T8" fmla="*/ 4 w 22"/>
                  <a:gd name="T9" fmla="*/ 12 h 24"/>
                  <a:gd name="T10" fmla="*/ 8 w 22"/>
                  <a:gd name="T11" fmla="*/ 24 h 24"/>
                  <a:gd name="T12" fmla="*/ 10 w 22"/>
                  <a:gd name="T13" fmla="*/ 20 h 24"/>
                  <a:gd name="T14" fmla="*/ 6 w 22"/>
                  <a:gd name="T15" fmla="*/ 18 h 24"/>
                  <a:gd name="T16" fmla="*/ 6 w 22"/>
                  <a:gd name="T17" fmla="*/ 22 h 24"/>
                  <a:gd name="T18" fmla="*/ 8 w 22"/>
                  <a:gd name="T19" fmla="*/ 24 h 24"/>
                  <a:gd name="T20" fmla="*/ 22 w 22"/>
                  <a:gd name="T21" fmla="*/ 18 h 24"/>
                  <a:gd name="T22" fmla="*/ 22 w 22"/>
                  <a:gd name="T23" fmla="*/ 16 h 24"/>
                  <a:gd name="T24" fmla="*/ 20 w 22"/>
                  <a:gd name="T25" fmla="*/ 16 h 24"/>
                  <a:gd name="T26" fmla="*/ 18 w 22"/>
                  <a:gd name="T27" fmla="*/ 18 h 24"/>
                  <a:gd name="T28" fmla="*/ 22 w 22"/>
                  <a:gd name="T29" fmla="*/ 22 h 24"/>
                  <a:gd name="T30" fmla="*/ 22 w 22"/>
                  <a:gd name="T31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" h="24">
                    <a:moveTo>
                      <a:pt x="4" y="12"/>
                    </a:moveTo>
                    <a:lnTo>
                      <a:pt x="0" y="8"/>
                    </a:lnTo>
                    <a:lnTo>
                      <a:pt x="2" y="0"/>
                    </a:lnTo>
                    <a:lnTo>
                      <a:pt x="4" y="6"/>
                    </a:lnTo>
                    <a:lnTo>
                      <a:pt x="4" y="12"/>
                    </a:lnTo>
                    <a:close/>
                    <a:moveTo>
                      <a:pt x="8" y="24"/>
                    </a:moveTo>
                    <a:lnTo>
                      <a:pt x="10" y="20"/>
                    </a:lnTo>
                    <a:lnTo>
                      <a:pt x="6" y="18"/>
                    </a:lnTo>
                    <a:lnTo>
                      <a:pt x="6" y="22"/>
                    </a:lnTo>
                    <a:lnTo>
                      <a:pt x="8" y="24"/>
                    </a:lnTo>
                    <a:close/>
                    <a:moveTo>
                      <a:pt x="22" y="18"/>
                    </a:moveTo>
                    <a:lnTo>
                      <a:pt x="22" y="16"/>
                    </a:lnTo>
                    <a:lnTo>
                      <a:pt x="20" y="16"/>
                    </a:lnTo>
                    <a:lnTo>
                      <a:pt x="18" y="18"/>
                    </a:lnTo>
                    <a:lnTo>
                      <a:pt x="22" y="22"/>
                    </a:lnTo>
                    <a:lnTo>
                      <a:pt x="22" y="1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7" name="Freeform 170"/>
              <p:cNvSpPr>
                <a:spLocks/>
              </p:cNvSpPr>
              <p:nvPr/>
            </p:nvSpPr>
            <p:spPr bwMode="auto">
              <a:xfrm>
                <a:off x="5151006" y="2988500"/>
                <a:ext cx="6379" cy="6379"/>
              </a:xfrm>
              <a:custGeom>
                <a:avLst/>
                <a:gdLst>
                  <a:gd name="T0" fmla="*/ 0 w 6"/>
                  <a:gd name="T1" fmla="*/ 6 h 6"/>
                  <a:gd name="T2" fmla="*/ 2 w 6"/>
                  <a:gd name="T3" fmla="*/ 0 h 6"/>
                  <a:gd name="T4" fmla="*/ 6 w 6"/>
                  <a:gd name="T5" fmla="*/ 2 h 6"/>
                  <a:gd name="T6" fmla="*/ 4 w 6"/>
                  <a:gd name="T7" fmla="*/ 6 h 6"/>
                  <a:gd name="T8" fmla="*/ 0 w 6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2" y="0"/>
                    </a:lnTo>
                    <a:lnTo>
                      <a:pt x="6" y="2"/>
                    </a:lnTo>
                    <a:lnTo>
                      <a:pt x="4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8" name="Freeform 171"/>
              <p:cNvSpPr>
                <a:spLocks/>
              </p:cNvSpPr>
              <p:nvPr/>
            </p:nvSpPr>
            <p:spPr bwMode="auto">
              <a:xfrm>
                <a:off x="5327494" y="3162861"/>
                <a:ext cx="10632" cy="8506"/>
              </a:xfrm>
              <a:custGeom>
                <a:avLst/>
                <a:gdLst>
                  <a:gd name="T0" fmla="*/ 0 w 10"/>
                  <a:gd name="T1" fmla="*/ 2 h 8"/>
                  <a:gd name="T2" fmla="*/ 6 w 10"/>
                  <a:gd name="T3" fmla="*/ 0 h 8"/>
                  <a:gd name="T4" fmla="*/ 10 w 10"/>
                  <a:gd name="T5" fmla="*/ 2 h 8"/>
                  <a:gd name="T6" fmla="*/ 10 w 10"/>
                  <a:gd name="T7" fmla="*/ 8 h 8"/>
                  <a:gd name="T8" fmla="*/ 4 w 10"/>
                  <a:gd name="T9" fmla="*/ 8 h 8"/>
                  <a:gd name="T10" fmla="*/ 0 w 10"/>
                  <a:gd name="T11" fmla="*/ 2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8">
                    <a:moveTo>
                      <a:pt x="0" y="2"/>
                    </a:moveTo>
                    <a:lnTo>
                      <a:pt x="6" y="0"/>
                    </a:lnTo>
                    <a:lnTo>
                      <a:pt x="10" y="2"/>
                    </a:lnTo>
                    <a:lnTo>
                      <a:pt x="10" y="8"/>
                    </a:lnTo>
                    <a:lnTo>
                      <a:pt x="4" y="8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19" name="Freeform 172"/>
              <p:cNvSpPr>
                <a:spLocks/>
              </p:cNvSpPr>
              <p:nvPr/>
            </p:nvSpPr>
            <p:spPr bwMode="auto">
              <a:xfrm>
                <a:off x="5367896" y="3141598"/>
                <a:ext cx="6379" cy="12758"/>
              </a:xfrm>
              <a:custGeom>
                <a:avLst/>
                <a:gdLst>
                  <a:gd name="T0" fmla="*/ 2 w 6"/>
                  <a:gd name="T1" fmla="*/ 12 h 12"/>
                  <a:gd name="T2" fmla="*/ 0 w 6"/>
                  <a:gd name="T3" fmla="*/ 8 h 12"/>
                  <a:gd name="T4" fmla="*/ 4 w 6"/>
                  <a:gd name="T5" fmla="*/ 0 h 12"/>
                  <a:gd name="T6" fmla="*/ 6 w 6"/>
                  <a:gd name="T7" fmla="*/ 6 h 12"/>
                  <a:gd name="T8" fmla="*/ 6 w 6"/>
                  <a:gd name="T9" fmla="*/ 12 h 12"/>
                  <a:gd name="T10" fmla="*/ 2 w 6"/>
                  <a:gd name="T1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2">
                    <a:moveTo>
                      <a:pt x="2" y="12"/>
                    </a:moveTo>
                    <a:lnTo>
                      <a:pt x="0" y="8"/>
                    </a:lnTo>
                    <a:lnTo>
                      <a:pt x="4" y="0"/>
                    </a:lnTo>
                    <a:lnTo>
                      <a:pt x="6" y="6"/>
                    </a:lnTo>
                    <a:lnTo>
                      <a:pt x="6" y="12"/>
                    </a:lnTo>
                    <a:lnTo>
                      <a:pt x="2" y="1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0" name="Freeform 173"/>
              <p:cNvSpPr>
                <a:spLocks noEditPoints="1"/>
              </p:cNvSpPr>
              <p:nvPr/>
            </p:nvSpPr>
            <p:spPr bwMode="auto">
              <a:xfrm>
                <a:off x="6102554" y="2292116"/>
                <a:ext cx="155224" cy="311512"/>
              </a:xfrm>
              <a:custGeom>
                <a:avLst/>
                <a:gdLst>
                  <a:gd name="T0" fmla="*/ 30 w 146"/>
                  <a:gd name="T1" fmla="*/ 245 h 293"/>
                  <a:gd name="T2" fmla="*/ 100 w 146"/>
                  <a:gd name="T3" fmla="*/ 157 h 293"/>
                  <a:gd name="T4" fmla="*/ 98 w 146"/>
                  <a:gd name="T5" fmla="*/ 133 h 293"/>
                  <a:gd name="T6" fmla="*/ 134 w 146"/>
                  <a:gd name="T7" fmla="*/ 119 h 293"/>
                  <a:gd name="T8" fmla="*/ 142 w 146"/>
                  <a:gd name="T9" fmla="*/ 103 h 293"/>
                  <a:gd name="T10" fmla="*/ 136 w 146"/>
                  <a:gd name="T11" fmla="*/ 87 h 293"/>
                  <a:gd name="T12" fmla="*/ 116 w 146"/>
                  <a:gd name="T13" fmla="*/ 51 h 293"/>
                  <a:gd name="T14" fmla="*/ 92 w 146"/>
                  <a:gd name="T15" fmla="*/ 49 h 293"/>
                  <a:gd name="T16" fmla="*/ 80 w 146"/>
                  <a:gd name="T17" fmla="*/ 49 h 293"/>
                  <a:gd name="T18" fmla="*/ 62 w 146"/>
                  <a:gd name="T19" fmla="*/ 59 h 293"/>
                  <a:gd name="T20" fmla="*/ 62 w 146"/>
                  <a:gd name="T21" fmla="*/ 43 h 293"/>
                  <a:gd name="T22" fmla="*/ 60 w 146"/>
                  <a:gd name="T23" fmla="*/ 18 h 293"/>
                  <a:gd name="T24" fmla="*/ 44 w 146"/>
                  <a:gd name="T25" fmla="*/ 4 h 293"/>
                  <a:gd name="T26" fmla="*/ 26 w 146"/>
                  <a:gd name="T27" fmla="*/ 10 h 293"/>
                  <a:gd name="T28" fmla="*/ 0 w 146"/>
                  <a:gd name="T29" fmla="*/ 24 h 293"/>
                  <a:gd name="T30" fmla="*/ 4 w 146"/>
                  <a:gd name="T31" fmla="*/ 43 h 293"/>
                  <a:gd name="T32" fmla="*/ 18 w 146"/>
                  <a:gd name="T33" fmla="*/ 73 h 293"/>
                  <a:gd name="T34" fmla="*/ 26 w 146"/>
                  <a:gd name="T35" fmla="*/ 87 h 293"/>
                  <a:gd name="T36" fmla="*/ 22 w 146"/>
                  <a:gd name="T37" fmla="*/ 101 h 293"/>
                  <a:gd name="T38" fmla="*/ 26 w 146"/>
                  <a:gd name="T39" fmla="*/ 119 h 293"/>
                  <a:gd name="T40" fmla="*/ 36 w 146"/>
                  <a:gd name="T41" fmla="*/ 145 h 293"/>
                  <a:gd name="T42" fmla="*/ 42 w 146"/>
                  <a:gd name="T43" fmla="*/ 187 h 293"/>
                  <a:gd name="T44" fmla="*/ 36 w 146"/>
                  <a:gd name="T45" fmla="*/ 205 h 293"/>
                  <a:gd name="T46" fmla="*/ 32 w 146"/>
                  <a:gd name="T47" fmla="*/ 217 h 293"/>
                  <a:gd name="T48" fmla="*/ 28 w 146"/>
                  <a:gd name="T49" fmla="*/ 241 h 293"/>
                  <a:gd name="T50" fmla="*/ 32 w 146"/>
                  <a:gd name="T51" fmla="*/ 239 h 293"/>
                  <a:gd name="T52" fmla="*/ 44 w 146"/>
                  <a:gd name="T53" fmla="*/ 257 h 293"/>
                  <a:gd name="T54" fmla="*/ 54 w 146"/>
                  <a:gd name="T55" fmla="*/ 261 h 293"/>
                  <a:gd name="T56" fmla="*/ 64 w 146"/>
                  <a:gd name="T57" fmla="*/ 275 h 293"/>
                  <a:gd name="T58" fmla="*/ 72 w 146"/>
                  <a:gd name="T59" fmla="*/ 277 h 293"/>
                  <a:gd name="T60" fmla="*/ 84 w 146"/>
                  <a:gd name="T61" fmla="*/ 293 h 293"/>
                  <a:gd name="T62" fmla="*/ 96 w 146"/>
                  <a:gd name="T63" fmla="*/ 285 h 293"/>
                  <a:gd name="T64" fmla="*/ 76 w 146"/>
                  <a:gd name="T65" fmla="*/ 269 h 293"/>
                  <a:gd name="T66" fmla="*/ 60 w 146"/>
                  <a:gd name="T67" fmla="*/ 251 h 293"/>
                  <a:gd name="T68" fmla="*/ 64 w 146"/>
                  <a:gd name="T69" fmla="*/ 243 h 293"/>
                  <a:gd name="T70" fmla="*/ 56 w 146"/>
                  <a:gd name="T71" fmla="*/ 221 h 293"/>
                  <a:gd name="T72" fmla="*/ 44 w 146"/>
                  <a:gd name="T73" fmla="*/ 225 h 293"/>
                  <a:gd name="T74" fmla="*/ 44 w 146"/>
                  <a:gd name="T75" fmla="*/ 203 h 293"/>
                  <a:gd name="T76" fmla="*/ 56 w 146"/>
                  <a:gd name="T77" fmla="*/ 167 h 293"/>
                  <a:gd name="T78" fmla="*/ 56 w 146"/>
                  <a:gd name="T79" fmla="*/ 143 h 293"/>
                  <a:gd name="T80" fmla="*/ 68 w 146"/>
                  <a:gd name="T81" fmla="*/ 135 h 293"/>
                  <a:gd name="T82" fmla="*/ 68 w 146"/>
                  <a:gd name="T83" fmla="*/ 153 h 293"/>
                  <a:gd name="T84" fmla="*/ 86 w 146"/>
                  <a:gd name="T85" fmla="*/ 155 h 293"/>
                  <a:gd name="T86" fmla="*/ 94 w 146"/>
                  <a:gd name="T87" fmla="*/ 165 h 293"/>
                  <a:gd name="T88" fmla="*/ 106 w 146"/>
                  <a:gd name="T89" fmla="*/ 173 h 293"/>
                  <a:gd name="T90" fmla="*/ 100 w 146"/>
                  <a:gd name="T91" fmla="*/ 157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46" h="293">
                    <a:moveTo>
                      <a:pt x="28" y="249"/>
                    </a:moveTo>
                    <a:lnTo>
                      <a:pt x="28" y="247"/>
                    </a:lnTo>
                    <a:lnTo>
                      <a:pt x="30" y="245"/>
                    </a:lnTo>
                    <a:lnTo>
                      <a:pt x="30" y="251"/>
                    </a:lnTo>
                    <a:lnTo>
                      <a:pt x="28" y="249"/>
                    </a:lnTo>
                    <a:close/>
                    <a:moveTo>
                      <a:pt x="100" y="157"/>
                    </a:moveTo>
                    <a:lnTo>
                      <a:pt x="94" y="151"/>
                    </a:lnTo>
                    <a:lnTo>
                      <a:pt x="92" y="135"/>
                    </a:lnTo>
                    <a:lnTo>
                      <a:pt x="98" y="133"/>
                    </a:lnTo>
                    <a:lnTo>
                      <a:pt x="110" y="119"/>
                    </a:lnTo>
                    <a:lnTo>
                      <a:pt x="118" y="121"/>
                    </a:lnTo>
                    <a:lnTo>
                      <a:pt x="134" y="119"/>
                    </a:lnTo>
                    <a:lnTo>
                      <a:pt x="140" y="123"/>
                    </a:lnTo>
                    <a:lnTo>
                      <a:pt x="144" y="119"/>
                    </a:lnTo>
                    <a:lnTo>
                      <a:pt x="142" y="103"/>
                    </a:lnTo>
                    <a:lnTo>
                      <a:pt x="146" y="97"/>
                    </a:lnTo>
                    <a:lnTo>
                      <a:pt x="142" y="89"/>
                    </a:lnTo>
                    <a:lnTo>
                      <a:pt x="136" y="87"/>
                    </a:lnTo>
                    <a:lnTo>
                      <a:pt x="126" y="73"/>
                    </a:lnTo>
                    <a:lnTo>
                      <a:pt x="126" y="59"/>
                    </a:lnTo>
                    <a:lnTo>
                      <a:pt x="116" y="51"/>
                    </a:lnTo>
                    <a:lnTo>
                      <a:pt x="110" y="43"/>
                    </a:lnTo>
                    <a:lnTo>
                      <a:pt x="96" y="41"/>
                    </a:lnTo>
                    <a:lnTo>
                      <a:pt x="92" y="49"/>
                    </a:lnTo>
                    <a:lnTo>
                      <a:pt x="86" y="53"/>
                    </a:lnTo>
                    <a:lnTo>
                      <a:pt x="82" y="55"/>
                    </a:lnTo>
                    <a:lnTo>
                      <a:pt x="80" y="49"/>
                    </a:lnTo>
                    <a:lnTo>
                      <a:pt x="76" y="47"/>
                    </a:lnTo>
                    <a:lnTo>
                      <a:pt x="70" y="49"/>
                    </a:lnTo>
                    <a:lnTo>
                      <a:pt x="62" y="59"/>
                    </a:lnTo>
                    <a:lnTo>
                      <a:pt x="58" y="59"/>
                    </a:lnTo>
                    <a:lnTo>
                      <a:pt x="58" y="53"/>
                    </a:lnTo>
                    <a:lnTo>
                      <a:pt x="62" y="43"/>
                    </a:lnTo>
                    <a:lnTo>
                      <a:pt x="60" y="32"/>
                    </a:lnTo>
                    <a:lnTo>
                      <a:pt x="60" y="28"/>
                    </a:lnTo>
                    <a:lnTo>
                      <a:pt x="60" y="18"/>
                    </a:lnTo>
                    <a:lnTo>
                      <a:pt x="44" y="14"/>
                    </a:lnTo>
                    <a:lnTo>
                      <a:pt x="46" y="8"/>
                    </a:lnTo>
                    <a:lnTo>
                      <a:pt x="44" y="4"/>
                    </a:lnTo>
                    <a:lnTo>
                      <a:pt x="36" y="0"/>
                    </a:lnTo>
                    <a:lnTo>
                      <a:pt x="32" y="2"/>
                    </a:lnTo>
                    <a:lnTo>
                      <a:pt x="26" y="10"/>
                    </a:lnTo>
                    <a:lnTo>
                      <a:pt x="14" y="16"/>
                    </a:lnTo>
                    <a:lnTo>
                      <a:pt x="4" y="14"/>
                    </a:lnTo>
                    <a:lnTo>
                      <a:pt x="0" y="24"/>
                    </a:lnTo>
                    <a:lnTo>
                      <a:pt x="2" y="34"/>
                    </a:lnTo>
                    <a:lnTo>
                      <a:pt x="0" y="39"/>
                    </a:lnTo>
                    <a:lnTo>
                      <a:pt x="4" y="43"/>
                    </a:lnTo>
                    <a:lnTo>
                      <a:pt x="6" y="47"/>
                    </a:lnTo>
                    <a:lnTo>
                      <a:pt x="6" y="53"/>
                    </a:lnTo>
                    <a:lnTo>
                      <a:pt x="18" y="73"/>
                    </a:lnTo>
                    <a:lnTo>
                      <a:pt x="20" y="81"/>
                    </a:lnTo>
                    <a:lnTo>
                      <a:pt x="26" y="83"/>
                    </a:lnTo>
                    <a:lnTo>
                      <a:pt x="26" y="87"/>
                    </a:lnTo>
                    <a:lnTo>
                      <a:pt x="22" y="89"/>
                    </a:lnTo>
                    <a:lnTo>
                      <a:pt x="20" y="95"/>
                    </a:lnTo>
                    <a:lnTo>
                      <a:pt x="22" y="101"/>
                    </a:lnTo>
                    <a:lnTo>
                      <a:pt x="18" y="105"/>
                    </a:lnTo>
                    <a:lnTo>
                      <a:pt x="18" y="111"/>
                    </a:lnTo>
                    <a:lnTo>
                      <a:pt x="26" y="119"/>
                    </a:lnTo>
                    <a:lnTo>
                      <a:pt x="34" y="127"/>
                    </a:lnTo>
                    <a:lnTo>
                      <a:pt x="38" y="137"/>
                    </a:lnTo>
                    <a:lnTo>
                      <a:pt x="36" y="145"/>
                    </a:lnTo>
                    <a:lnTo>
                      <a:pt x="38" y="153"/>
                    </a:lnTo>
                    <a:lnTo>
                      <a:pt x="46" y="163"/>
                    </a:lnTo>
                    <a:lnTo>
                      <a:pt x="42" y="187"/>
                    </a:lnTo>
                    <a:lnTo>
                      <a:pt x="38" y="189"/>
                    </a:lnTo>
                    <a:lnTo>
                      <a:pt x="34" y="201"/>
                    </a:lnTo>
                    <a:lnTo>
                      <a:pt x="36" y="205"/>
                    </a:lnTo>
                    <a:lnTo>
                      <a:pt x="32" y="211"/>
                    </a:lnTo>
                    <a:lnTo>
                      <a:pt x="34" y="215"/>
                    </a:lnTo>
                    <a:lnTo>
                      <a:pt x="32" y="217"/>
                    </a:lnTo>
                    <a:lnTo>
                      <a:pt x="30" y="227"/>
                    </a:lnTo>
                    <a:lnTo>
                      <a:pt x="26" y="235"/>
                    </a:lnTo>
                    <a:lnTo>
                      <a:pt x="28" y="241"/>
                    </a:lnTo>
                    <a:lnTo>
                      <a:pt x="28" y="245"/>
                    </a:lnTo>
                    <a:lnTo>
                      <a:pt x="30" y="245"/>
                    </a:lnTo>
                    <a:lnTo>
                      <a:pt x="32" y="239"/>
                    </a:lnTo>
                    <a:lnTo>
                      <a:pt x="36" y="239"/>
                    </a:lnTo>
                    <a:lnTo>
                      <a:pt x="38" y="245"/>
                    </a:lnTo>
                    <a:lnTo>
                      <a:pt x="44" y="257"/>
                    </a:lnTo>
                    <a:lnTo>
                      <a:pt x="46" y="251"/>
                    </a:lnTo>
                    <a:lnTo>
                      <a:pt x="52" y="261"/>
                    </a:lnTo>
                    <a:lnTo>
                      <a:pt x="54" y="261"/>
                    </a:lnTo>
                    <a:lnTo>
                      <a:pt x="58" y="263"/>
                    </a:lnTo>
                    <a:lnTo>
                      <a:pt x="58" y="269"/>
                    </a:lnTo>
                    <a:lnTo>
                      <a:pt x="64" y="275"/>
                    </a:lnTo>
                    <a:lnTo>
                      <a:pt x="68" y="273"/>
                    </a:lnTo>
                    <a:lnTo>
                      <a:pt x="70" y="273"/>
                    </a:lnTo>
                    <a:lnTo>
                      <a:pt x="72" y="277"/>
                    </a:lnTo>
                    <a:lnTo>
                      <a:pt x="82" y="283"/>
                    </a:lnTo>
                    <a:lnTo>
                      <a:pt x="80" y="289"/>
                    </a:lnTo>
                    <a:lnTo>
                      <a:pt x="84" y="293"/>
                    </a:lnTo>
                    <a:lnTo>
                      <a:pt x="88" y="289"/>
                    </a:lnTo>
                    <a:lnTo>
                      <a:pt x="94" y="289"/>
                    </a:lnTo>
                    <a:lnTo>
                      <a:pt x="96" y="285"/>
                    </a:lnTo>
                    <a:lnTo>
                      <a:pt x="94" y="279"/>
                    </a:lnTo>
                    <a:lnTo>
                      <a:pt x="84" y="269"/>
                    </a:lnTo>
                    <a:lnTo>
                      <a:pt x="76" y="269"/>
                    </a:lnTo>
                    <a:lnTo>
                      <a:pt x="66" y="261"/>
                    </a:lnTo>
                    <a:lnTo>
                      <a:pt x="64" y="259"/>
                    </a:lnTo>
                    <a:lnTo>
                      <a:pt x="60" y="251"/>
                    </a:lnTo>
                    <a:lnTo>
                      <a:pt x="62" y="251"/>
                    </a:lnTo>
                    <a:lnTo>
                      <a:pt x="66" y="257"/>
                    </a:lnTo>
                    <a:lnTo>
                      <a:pt x="64" y="243"/>
                    </a:lnTo>
                    <a:lnTo>
                      <a:pt x="60" y="239"/>
                    </a:lnTo>
                    <a:lnTo>
                      <a:pt x="60" y="229"/>
                    </a:lnTo>
                    <a:lnTo>
                      <a:pt x="56" y="221"/>
                    </a:lnTo>
                    <a:lnTo>
                      <a:pt x="52" y="221"/>
                    </a:lnTo>
                    <a:lnTo>
                      <a:pt x="50" y="225"/>
                    </a:lnTo>
                    <a:lnTo>
                      <a:pt x="44" y="225"/>
                    </a:lnTo>
                    <a:lnTo>
                      <a:pt x="46" y="217"/>
                    </a:lnTo>
                    <a:lnTo>
                      <a:pt x="42" y="209"/>
                    </a:lnTo>
                    <a:lnTo>
                      <a:pt x="44" y="203"/>
                    </a:lnTo>
                    <a:lnTo>
                      <a:pt x="48" y="189"/>
                    </a:lnTo>
                    <a:lnTo>
                      <a:pt x="50" y="183"/>
                    </a:lnTo>
                    <a:lnTo>
                      <a:pt x="56" y="167"/>
                    </a:lnTo>
                    <a:lnTo>
                      <a:pt x="56" y="157"/>
                    </a:lnTo>
                    <a:lnTo>
                      <a:pt x="54" y="153"/>
                    </a:lnTo>
                    <a:lnTo>
                      <a:pt x="56" y="143"/>
                    </a:lnTo>
                    <a:lnTo>
                      <a:pt x="52" y="139"/>
                    </a:lnTo>
                    <a:lnTo>
                      <a:pt x="58" y="135"/>
                    </a:lnTo>
                    <a:lnTo>
                      <a:pt x="68" y="135"/>
                    </a:lnTo>
                    <a:lnTo>
                      <a:pt x="68" y="139"/>
                    </a:lnTo>
                    <a:lnTo>
                      <a:pt x="66" y="143"/>
                    </a:lnTo>
                    <a:lnTo>
                      <a:pt x="68" y="153"/>
                    </a:lnTo>
                    <a:lnTo>
                      <a:pt x="70" y="155"/>
                    </a:lnTo>
                    <a:lnTo>
                      <a:pt x="78" y="157"/>
                    </a:lnTo>
                    <a:lnTo>
                      <a:pt x="86" y="155"/>
                    </a:lnTo>
                    <a:lnTo>
                      <a:pt x="88" y="157"/>
                    </a:lnTo>
                    <a:lnTo>
                      <a:pt x="94" y="161"/>
                    </a:lnTo>
                    <a:lnTo>
                      <a:pt x="94" y="165"/>
                    </a:lnTo>
                    <a:lnTo>
                      <a:pt x="98" y="167"/>
                    </a:lnTo>
                    <a:lnTo>
                      <a:pt x="102" y="167"/>
                    </a:lnTo>
                    <a:lnTo>
                      <a:pt x="106" y="173"/>
                    </a:lnTo>
                    <a:lnTo>
                      <a:pt x="108" y="177"/>
                    </a:lnTo>
                    <a:lnTo>
                      <a:pt x="106" y="169"/>
                    </a:lnTo>
                    <a:lnTo>
                      <a:pt x="100" y="15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1" name="Freeform 174"/>
              <p:cNvSpPr>
                <a:spLocks/>
              </p:cNvSpPr>
              <p:nvPr/>
            </p:nvSpPr>
            <p:spPr bwMode="auto">
              <a:xfrm>
                <a:off x="6432139" y="2617450"/>
                <a:ext cx="27642" cy="19137"/>
              </a:xfrm>
              <a:custGeom>
                <a:avLst/>
                <a:gdLst>
                  <a:gd name="T0" fmla="*/ 12 w 26"/>
                  <a:gd name="T1" fmla="*/ 18 h 18"/>
                  <a:gd name="T2" fmla="*/ 16 w 26"/>
                  <a:gd name="T3" fmla="*/ 16 h 18"/>
                  <a:gd name="T4" fmla="*/ 16 w 26"/>
                  <a:gd name="T5" fmla="*/ 6 h 18"/>
                  <a:gd name="T6" fmla="*/ 22 w 26"/>
                  <a:gd name="T7" fmla="*/ 12 h 18"/>
                  <a:gd name="T8" fmla="*/ 26 w 26"/>
                  <a:gd name="T9" fmla="*/ 10 h 18"/>
                  <a:gd name="T10" fmla="*/ 26 w 26"/>
                  <a:gd name="T11" fmla="*/ 0 h 18"/>
                  <a:gd name="T12" fmla="*/ 22 w 26"/>
                  <a:gd name="T13" fmla="*/ 0 h 18"/>
                  <a:gd name="T14" fmla="*/ 18 w 26"/>
                  <a:gd name="T15" fmla="*/ 2 h 18"/>
                  <a:gd name="T16" fmla="*/ 16 w 26"/>
                  <a:gd name="T17" fmla="*/ 2 h 18"/>
                  <a:gd name="T18" fmla="*/ 8 w 26"/>
                  <a:gd name="T19" fmla="*/ 8 h 18"/>
                  <a:gd name="T20" fmla="*/ 4 w 26"/>
                  <a:gd name="T21" fmla="*/ 8 h 18"/>
                  <a:gd name="T22" fmla="*/ 0 w 26"/>
                  <a:gd name="T23" fmla="*/ 12 h 18"/>
                  <a:gd name="T24" fmla="*/ 6 w 26"/>
                  <a:gd name="T25" fmla="*/ 14 h 18"/>
                  <a:gd name="T26" fmla="*/ 12 w 26"/>
                  <a:gd name="T2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18">
                    <a:moveTo>
                      <a:pt x="12" y="18"/>
                    </a:moveTo>
                    <a:lnTo>
                      <a:pt x="16" y="16"/>
                    </a:lnTo>
                    <a:lnTo>
                      <a:pt x="16" y="6"/>
                    </a:lnTo>
                    <a:lnTo>
                      <a:pt x="22" y="12"/>
                    </a:lnTo>
                    <a:lnTo>
                      <a:pt x="26" y="10"/>
                    </a:lnTo>
                    <a:lnTo>
                      <a:pt x="26" y="0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16" y="2"/>
                    </a:lnTo>
                    <a:lnTo>
                      <a:pt x="8" y="8"/>
                    </a:lnTo>
                    <a:lnTo>
                      <a:pt x="4" y="8"/>
                    </a:lnTo>
                    <a:lnTo>
                      <a:pt x="0" y="12"/>
                    </a:lnTo>
                    <a:lnTo>
                      <a:pt x="6" y="14"/>
                    </a:lnTo>
                    <a:lnTo>
                      <a:pt x="12" y="1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2" name="Freeform 175"/>
              <p:cNvSpPr>
                <a:spLocks noEditPoints="1"/>
              </p:cNvSpPr>
              <p:nvPr/>
            </p:nvSpPr>
            <p:spPr bwMode="auto">
              <a:xfrm>
                <a:off x="6079163" y="2601502"/>
                <a:ext cx="851608" cy="350850"/>
              </a:xfrm>
              <a:custGeom>
                <a:avLst/>
                <a:gdLst>
                  <a:gd name="T0" fmla="*/ 142 w 801"/>
                  <a:gd name="T1" fmla="*/ 103 h 330"/>
                  <a:gd name="T2" fmla="*/ 80 w 801"/>
                  <a:gd name="T3" fmla="*/ 51 h 330"/>
                  <a:gd name="T4" fmla="*/ 8 w 801"/>
                  <a:gd name="T5" fmla="*/ 23 h 330"/>
                  <a:gd name="T6" fmla="*/ 96 w 801"/>
                  <a:gd name="T7" fmla="*/ 135 h 330"/>
                  <a:gd name="T8" fmla="*/ 176 w 801"/>
                  <a:gd name="T9" fmla="*/ 229 h 330"/>
                  <a:gd name="T10" fmla="*/ 174 w 801"/>
                  <a:gd name="T11" fmla="*/ 153 h 330"/>
                  <a:gd name="T12" fmla="*/ 136 w 801"/>
                  <a:gd name="T13" fmla="*/ 91 h 330"/>
                  <a:gd name="T14" fmla="*/ 166 w 801"/>
                  <a:gd name="T15" fmla="*/ 123 h 330"/>
                  <a:gd name="T16" fmla="*/ 14 w 801"/>
                  <a:gd name="T17" fmla="*/ 65 h 330"/>
                  <a:gd name="T18" fmla="*/ 62 w 801"/>
                  <a:gd name="T19" fmla="*/ 123 h 330"/>
                  <a:gd name="T20" fmla="*/ 86 w 801"/>
                  <a:gd name="T21" fmla="*/ 163 h 330"/>
                  <a:gd name="T22" fmla="*/ 188 w 801"/>
                  <a:gd name="T23" fmla="*/ 249 h 330"/>
                  <a:gd name="T24" fmla="*/ 336 w 801"/>
                  <a:gd name="T25" fmla="*/ 286 h 330"/>
                  <a:gd name="T26" fmla="*/ 248 w 801"/>
                  <a:gd name="T27" fmla="*/ 247 h 330"/>
                  <a:gd name="T28" fmla="*/ 190 w 801"/>
                  <a:gd name="T29" fmla="*/ 149 h 330"/>
                  <a:gd name="T30" fmla="*/ 222 w 801"/>
                  <a:gd name="T31" fmla="*/ 167 h 330"/>
                  <a:gd name="T32" fmla="*/ 356 w 801"/>
                  <a:gd name="T33" fmla="*/ 253 h 330"/>
                  <a:gd name="T34" fmla="*/ 334 w 801"/>
                  <a:gd name="T35" fmla="*/ 278 h 330"/>
                  <a:gd name="T36" fmla="*/ 414 w 801"/>
                  <a:gd name="T37" fmla="*/ 280 h 330"/>
                  <a:gd name="T38" fmla="*/ 386 w 801"/>
                  <a:gd name="T39" fmla="*/ 290 h 330"/>
                  <a:gd name="T40" fmla="*/ 430 w 801"/>
                  <a:gd name="T41" fmla="*/ 278 h 330"/>
                  <a:gd name="T42" fmla="*/ 504 w 801"/>
                  <a:gd name="T43" fmla="*/ 275 h 330"/>
                  <a:gd name="T44" fmla="*/ 534 w 801"/>
                  <a:gd name="T45" fmla="*/ 269 h 330"/>
                  <a:gd name="T46" fmla="*/ 456 w 801"/>
                  <a:gd name="T47" fmla="*/ 324 h 330"/>
                  <a:gd name="T48" fmla="*/ 562 w 801"/>
                  <a:gd name="T49" fmla="*/ 273 h 330"/>
                  <a:gd name="T50" fmla="*/ 554 w 801"/>
                  <a:gd name="T51" fmla="*/ 173 h 330"/>
                  <a:gd name="T52" fmla="*/ 622 w 801"/>
                  <a:gd name="T53" fmla="*/ 187 h 330"/>
                  <a:gd name="T54" fmla="*/ 572 w 801"/>
                  <a:gd name="T55" fmla="*/ 187 h 330"/>
                  <a:gd name="T56" fmla="*/ 538 w 801"/>
                  <a:gd name="T57" fmla="*/ 155 h 330"/>
                  <a:gd name="T58" fmla="*/ 574 w 801"/>
                  <a:gd name="T59" fmla="*/ 145 h 330"/>
                  <a:gd name="T60" fmla="*/ 684 w 801"/>
                  <a:gd name="T61" fmla="*/ 243 h 330"/>
                  <a:gd name="T62" fmla="*/ 670 w 801"/>
                  <a:gd name="T63" fmla="*/ 199 h 330"/>
                  <a:gd name="T64" fmla="*/ 602 w 801"/>
                  <a:gd name="T65" fmla="*/ 115 h 330"/>
                  <a:gd name="T66" fmla="*/ 572 w 801"/>
                  <a:gd name="T67" fmla="*/ 95 h 330"/>
                  <a:gd name="T68" fmla="*/ 570 w 801"/>
                  <a:gd name="T69" fmla="*/ 125 h 330"/>
                  <a:gd name="T70" fmla="*/ 488 w 801"/>
                  <a:gd name="T71" fmla="*/ 137 h 330"/>
                  <a:gd name="T72" fmla="*/ 478 w 801"/>
                  <a:gd name="T73" fmla="*/ 127 h 330"/>
                  <a:gd name="T74" fmla="*/ 486 w 801"/>
                  <a:gd name="T75" fmla="*/ 105 h 330"/>
                  <a:gd name="T76" fmla="*/ 464 w 801"/>
                  <a:gd name="T77" fmla="*/ 91 h 330"/>
                  <a:gd name="T78" fmla="*/ 416 w 801"/>
                  <a:gd name="T79" fmla="*/ 181 h 330"/>
                  <a:gd name="T80" fmla="*/ 452 w 801"/>
                  <a:gd name="T81" fmla="*/ 185 h 330"/>
                  <a:gd name="T82" fmla="*/ 470 w 801"/>
                  <a:gd name="T83" fmla="*/ 149 h 330"/>
                  <a:gd name="T84" fmla="*/ 478 w 801"/>
                  <a:gd name="T85" fmla="*/ 219 h 330"/>
                  <a:gd name="T86" fmla="*/ 468 w 801"/>
                  <a:gd name="T87" fmla="*/ 221 h 330"/>
                  <a:gd name="T88" fmla="*/ 704 w 801"/>
                  <a:gd name="T89" fmla="*/ 147 h 330"/>
                  <a:gd name="T90" fmla="*/ 548 w 801"/>
                  <a:gd name="T91" fmla="*/ 29 h 330"/>
                  <a:gd name="T92" fmla="*/ 368 w 801"/>
                  <a:gd name="T93" fmla="*/ 185 h 330"/>
                  <a:gd name="T94" fmla="*/ 752 w 801"/>
                  <a:gd name="T95" fmla="*/ 278 h 330"/>
                  <a:gd name="T96" fmla="*/ 490 w 801"/>
                  <a:gd name="T97" fmla="*/ 306 h 330"/>
                  <a:gd name="T98" fmla="*/ 801 w 801"/>
                  <a:gd name="T99" fmla="*/ 165 h 330"/>
                  <a:gd name="T100" fmla="*/ 692 w 801"/>
                  <a:gd name="T101" fmla="*/ 173 h 330"/>
                  <a:gd name="T102" fmla="*/ 632 w 801"/>
                  <a:gd name="T103" fmla="*/ 137 h 330"/>
                  <a:gd name="T104" fmla="*/ 678 w 801"/>
                  <a:gd name="T105" fmla="*/ 163 h 330"/>
                  <a:gd name="T106" fmla="*/ 676 w 801"/>
                  <a:gd name="T107" fmla="*/ 173 h 330"/>
                  <a:gd name="T108" fmla="*/ 746 w 801"/>
                  <a:gd name="T109" fmla="*/ 225 h 330"/>
                  <a:gd name="T110" fmla="*/ 793 w 801"/>
                  <a:gd name="T111" fmla="*/ 294 h 330"/>
                  <a:gd name="T112" fmla="*/ 284 w 801"/>
                  <a:gd name="T113" fmla="*/ 93 h 330"/>
                  <a:gd name="T114" fmla="*/ 260 w 801"/>
                  <a:gd name="T115" fmla="*/ 135 h 330"/>
                  <a:gd name="T116" fmla="*/ 314 w 801"/>
                  <a:gd name="T117" fmla="*/ 175 h 330"/>
                  <a:gd name="T118" fmla="*/ 376 w 801"/>
                  <a:gd name="T119" fmla="*/ 155 h 330"/>
                  <a:gd name="T120" fmla="*/ 402 w 801"/>
                  <a:gd name="T121" fmla="*/ 71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801" h="330">
                    <a:moveTo>
                      <a:pt x="164" y="91"/>
                    </a:moveTo>
                    <a:lnTo>
                      <a:pt x="166" y="89"/>
                    </a:lnTo>
                    <a:lnTo>
                      <a:pt x="170" y="91"/>
                    </a:lnTo>
                    <a:lnTo>
                      <a:pt x="172" y="95"/>
                    </a:lnTo>
                    <a:lnTo>
                      <a:pt x="170" y="99"/>
                    </a:lnTo>
                    <a:lnTo>
                      <a:pt x="168" y="97"/>
                    </a:lnTo>
                    <a:lnTo>
                      <a:pt x="168" y="95"/>
                    </a:lnTo>
                    <a:lnTo>
                      <a:pt x="164" y="91"/>
                    </a:lnTo>
                    <a:close/>
                    <a:moveTo>
                      <a:pt x="154" y="119"/>
                    </a:moveTo>
                    <a:lnTo>
                      <a:pt x="152" y="117"/>
                    </a:lnTo>
                    <a:lnTo>
                      <a:pt x="154" y="115"/>
                    </a:lnTo>
                    <a:lnTo>
                      <a:pt x="154" y="111"/>
                    </a:lnTo>
                    <a:lnTo>
                      <a:pt x="144" y="107"/>
                    </a:lnTo>
                    <a:lnTo>
                      <a:pt x="136" y="109"/>
                    </a:lnTo>
                    <a:lnTo>
                      <a:pt x="134" y="109"/>
                    </a:lnTo>
                    <a:lnTo>
                      <a:pt x="138" y="107"/>
                    </a:lnTo>
                    <a:lnTo>
                      <a:pt x="142" y="103"/>
                    </a:lnTo>
                    <a:lnTo>
                      <a:pt x="140" y="99"/>
                    </a:lnTo>
                    <a:lnTo>
                      <a:pt x="134" y="97"/>
                    </a:lnTo>
                    <a:lnTo>
                      <a:pt x="126" y="91"/>
                    </a:lnTo>
                    <a:lnTo>
                      <a:pt x="126" y="85"/>
                    </a:lnTo>
                    <a:lnTo>
                      <a:pt x="122" y="81"/>
                    </a:lnTo>
                    <a:lnTo>
                      <a:pt x="114" y="79"/>
                    </a:lnTo>
                    <a:lnTo>
                      <a:pt x="112" y="73"/>
                    </a:lnTo>
                    <a:lnTo>
                      <a:pt x="108" y="69"/>
                    </a:lnTo>
                    <a:lnTo>
                      <a:pt x="106" y="67"/>
                    </a:lnTo>
                    <a:lnTo>
                      <a:pt x="100" y="69"/>
                    </a:lnTo>
                    <a:lnTo>
                      <a:pt x="102" y="73"/>
                    </a:lnTo>
                    <a:lnTo>
                      <a:pt x="96" y="67"/>
                    </a:lnTo>
                    <a:lnTo>
                      <a:pt x="94" y="61"/>
                    </a:lnTo>
                    <a:lnTo>
                      <a:pt x="90" y="63"/>
                    </a:lnTo>
                    <a:lnTo>
                      <a:pt x="86" y="61"/>
                    </a:lnTo>
                    <a:lnTo>
                      <a:pt x="86" y="57"/>
                    </a:lnTo>
                    <a:lnTo>
                      <a:pt x="80" y="51"/>
                    </a:lnTo>
                    <a:lnTo>
                      <a:pt x="68" y="43"/>
                    </a:lnTo>
                    <a:lnTo>
                      <a:pt x="64" y="41"/>
                    </a:lnTo>
                    <a:lnTo>
                      <a:pt x="62" y="35"/>
                    </a:lnTo>
                    <a:lnTo>
                      <a:pt x="54" y="33"/>
                    </a:lnTo>
                    <a:lnTo>
                      <a:pt x="56" y="29"/>
                    </a:lnTo>
                    <a:lnTo>
                      <a:pt x="50" y="27"/>
                    </a:lnTo>
                    <a:lnTo>
                      <a:pt x="48" y="19"/>
                    </a:lnTo>
                    <a:lnTo>
                      <a:pt x="40" y="10"/>
                    </a:lnTo>
                    <a:lnTo>
                      <a:pt x="34" y="13"/>
                    </a:lnTo>
                    <a:lnTo>
                      <a:pt x="28" y="10"/>
                    </a:lnTo>
                    <a:lnTo>
                      <a:pt x="22" y="10"/>
                    </a:lnTo>
                    <a:lnTo>
                      <a:pt x="14" y="8"/>
                    </a:lnTo>
                    <a:lnTo>
                      <a:pt x="12" y="4"/>
                    </a:lnTo>
                    <a:lnTo>
                      <a:pt x="6" y="0"/>
                    </a:lnTo>
                    <a:lnTo>
                      <a:pt x="0" y="2"/>
                    </a:lnTo>
                    <a:lnTo>
                      <a:pt x="0" y="8"/>
                    </a:lnTo>
                    <a:lnTo>
                      <a:pt x="8" y="23"/>
                    </a:lnTo>
                    <a:lnTo>
                      <a:pt x="18" y="33"/>
                    </a:lnTo>
                    <a:lnTo>
                      <a:pt x="28" y="41"/>
                    </a:lnTo>
                    <a:lnTo>
                      <a:pt x="30" y="41"/>
                    </a:lnTo>
                    <a:lnTo>
                      <a:pt x="42" y="55"/>
                    </a:lnTo>
                    <a:lnTo>
                      <a:pt x="48" y="57"/>
                    </a:lnTo>
                    <a:lnTo>
                      <a:pt x="48" y="69"/>
                    </a:lnTo>
                    <a:lnTo>
                      <a:pt x="52" y="69"/>
                    </a:lnTo>
                    <a:lnTo>
                      <a:pt x="62" y="73"/>
                    </a:lnTo>
                    <a:lnTo>
                      <a:pt x="62" y="79"/>
                    </a:lnTo>
                    <a:lnTo>
                      <a:pt x="68" y="81"/>
                    </a:lnTo>
                    <a:lnTo>
                      <a:pt x="68" y="87"/>
                    </a:lnTo>
                    <a:lnTo>
                      <a:pt x="74" y="109"/>
                    </a:lnTo>
                    <a:lnTo>
                      <a:pt x="78" y="109"/>
                    </a:lnTo>
                    <a:lnTo>
                      <a:pt x="84" y="115"/>
                    </a:lnTo>
                    <a:lnTo>
                      <a:pt x="84" y="121"/>
                    </a:lnTo>
                    <a:lnTo>
                      <a:pt x="90" y="125"/>
                    </a:lnTo>
                    <a:lnTo>
                      <a:pt x="96" y="135"/>
                    </a:lnTo>
                    <a:lnTo>
                      <a:pt x="100" y="143"/>
                    </a:lnTo>
                    <a:lnTo>
                      <a:pt x="102" y="153"/>
                    </a:lnTo>
                    <a:lnTo>
                      <a:pt x="102" y="159"/>
                    </a:lnTo>
                    <a:lnTo>
                      <a:pt x="112" y="169"/>
                    </a:lnTo>
                    <a:lnTo>
                      <a:pt x="116" y="181"/>
                    </a:lnTo>
                    <a:lnTo>
                      <a:pt x="124" y="185"/>
                    </a:lnTo>
                    <a:lnTo>
                      <a:pt x="126" y="193"/>
                    </a:lnTo>
                    <a:lnTo>
                      <a:pt x="132" y="195"/>
                    </a:lnTo>
                    <a:lnTo>
                      <a:pt x="138" y="203"/>
                    </a:lnTo>
                    <a:lnTo>
                      <a:pt x="152" y="213"/>
                    </a:lnTo>
                    <a:lnTo>
                      <a:pt x="162" y="225"/>
                    </a:lnTo>
                    <a:lnTo>
                      <a:pt x="164" y="231"/>
                    </a:lnTo>
                    <a:lnTo>
                      <a:pt x="168" y="229"/>
                    </a:lnTo>
                    <a:lnTo>
                      <a:pt x="164" y="223"/>
                    </a:lnTo>
                    <a:lnTo>
                      <a:pt x="168" y="225"/>
                    </a:lnTo>
                    <a:lnTo>
                      <a:pt x="170" y="229"/>
                    </a:lnTo>
                    <a:lnTo>
                      <a:pt x="176" y="229"/>
                    </a:lnTo>
                    <a:lnTo>
                      <a:pt x="176" y="223"/>
                    </a:lnTo>
                    <a:lnTo>
                      <a:pt x="178" y="221"/>
                    </a:lnTo>
                    <a:lnTo>
                      <a:pt x="182" y="227"/>
                    </a:lnTo>
                    <a:lnTo>
                      <a:pt x="184" y="227"/>
                    </a:lnTo>
                    <a:lnTo>
                      <a:pt x="188" y="213"/>
                    </a:lnTo>
                    <a:lnTo>
                      <a:pt x="188" y="199"/>
                    </a:lnTo>
                    <a:lnTo>
                      <a:pt x="190" y="187"/>
                    </a:lnTo>
                    <a:lnTo>
                      <a:pt x="190" y="183"/>
                    </a:lnTo>
                    <a:lnTo>
                      <a:pt x="194" y="177"/>
                    </a:lnTo>
                    <a:lnTo>
                      <a:pt x="192" y="171"/>
                    </a:lnTo>
                    <a:lnTo>
                      <a:pt x="188" y="167"/>
                    </a:lnTo>
                    <a:lnTo>
                      <a:pt x="186" y="161"/>
                    </a:lnTo>
                    <a:lnTo>
                      <a:pt x="174" y="159"/>
                    </a:lnTo>
                    <a:lnTo>
                      <a:pt x="170" y="161"/>
                    </a:lnTo>
                    <a:lnTo>
                      <a:pt x="170" y="157"/>
                    </a:lnTo>
                    <a:lnTo>
                      <a:pt x="174" y="157"/>
                    </a:lnTo>
                    <a:lnTo>
                      <a:pt x="174" y="153"/>
                    </a:lnTo>
                    <a:lnTo>
                      <a:pt x="166" y="149"/>
                    </a:lnTo>
                    <a:lnTo>
                      <a:pt x="166" y="135"/>
                    </a:lnTo>
                    <a:lnTo>
                      <a:pt x="156" y="135"/>
                    </a:lnTo>
                    <a:lnTo>
                      <a:pt x="148" y="129"/>
                    </a:lnTo>
                    <a:lnTo>
                      <a:pt x="152" y="123"/>
                    </a:lnTo>
                    <a:lnTo>
                      <a:pt x="154" y="119"/>
                    </a:lnTo>
                    <a:close/>
                    <a:moveTo>
                      <a:pt x="134" y="93"/>
                    </a:moveTo>
                    <a:lnTo>
                      <a:pt x="134" y="89"/>
                    </a:lnTo>
                    <a:lnTo>
                      <a:pt x="130" y="87"/>
                    </a:lnTo>
                    <a:lnTo>
                      <a:pt x="128" y="87"/>
                    </a:lnTo>
                    <a:lnTo>
                      <a:pt x="130" y="91"/>
                    </a:lnTo>
                    <a:lnTo>
                      <a:pt x="132" y="93"/>
                    </a:lnTo>
                    <a:lnTo>
                      <a:pt x="134" y="93"/>
                    </a:lnTo>
                    <a:close/>
                    <a:moveTo>
                      <a:pt x="136" y="95"/>
                    </a:moveTo>
                    <a:lnTo>
                      <a:pt x="144" y="97"/>
                    </a:lnTo>
                    <a:lnTo>
                      <a:pt x="140" y="93"/>
                    </a:lnTo>
                    <a:lnTo>
                      <a:pt x="136" y="91"/>
                    </a:lnTo>
                    <a:lnTo>
                      <a:pt x="136" y="93"/>
                    </a:lnTo>
                    <a:lnTo>
                      <a:pt x="136" y="95"/>
                    </a:lnTo>
                    <a:close/>
                    <a:moveTo>
                      <a:pt x="146" y="95"/>
                    </a:moveTo>
                    <a:lnTo>
                      <a:pt x="146" y="93"/>
                    </a:lnTo>
                    <a:lnTo>
                      <a:pt x="142" y="91"/>
                    </a:lnTo>
                    <a:lnTo>
                      <a:pt x="146" y="95"/>
                    </a:lnTo>
                    <a:close/>
                    <a:moveTo>
                      <a:pt x="134" y="83"/>
                    </a:moveTo>
                    <a:lnTo>
                      <a:pt x="126" y="81"/>
                    </a:lnTo>
                    <a:lnTo>
                      <a:pt x="128" y="85"/>
                    </a:lnTo>
                    <a:lnTo>
                      <a:pt x="134" y="87"/>
                    </a:lnTo>
                    <a:lnTo>
                      <a:pt x="134" y="83"/>
                    </a:lnTo>
                    <a:close/>
                    <a:moveTo>
                      <a:pt x="118" y="73"/>
                    </a:moveTo>
                    <a:lnTo>
                      <a:pt x="116" y="73"/>
                    </a:lnTo>
                    <a:lnTo>
                      <a:pt x="116" y="77"/>
                    </a:lnTo>
                    <a:lnTo>
                      <a:pt x="120" y="79"/>
                    </a:lnTo>
                    <a:lnTo>
                      <a:pt x="118" y="73"/>
                    </a:lnTo>
                    <a:close/>
                    <a:moveTo>
                      <a:pt x="166" y="123"/>
                    </a:moveTo>
                    <a:lnTo>
                      <a:pt x="168" y="121"/>
                    </a:lnTo>
                    <a:lnTo>
                      <a:pt x="168" y="117"/>
                    </a:lnTo>
                    <a:lnTo>
                      <a:pt x="164" y="117"/>
                    </a:lnTo>
                    <a:lnTo>
                      <a:pt x="160" y="119"/>
                    </a:lnTo>
                    <a:lnTo>
                      <a:pt x="166" y="123"/>
                    </a:lnTo>
                    <a:close/>
                    <a:moveTo>
                      <a:pt x="170" y="113"/>
                    </a:moveTo>
                    <a:lnTo>
                      <a:pt x="164" y="109"/>
                    </a:lnTo>
                    <a:lnTo>
                      <a:pt x="164" y="111"/>
                    </a:lnTo>
                    <a:lnTo>
                      <a:pt x="168" y="115"/>
                    </a:lnTo>
                    <a:lnTo>
                      <a:pt x="172" y="117"/>
                    </a:lnTo>
                    <a:lnTo>
                      <a:pt x="170" y="113"/>
                    </a:lnTo>
                    <a:close/>
                    <a:moveTo>
                      <a:pt x="26" y="69"/>
                    </a:moveTo>
                    <a:lnTo>
                      <a:pt x="26" y="65"/>
                    </a:lnTo>
                    <a:lnTo>
                      <a:pt x="18" y="61"/>
                    </a:lnTo>
                    <a:lnTo>
                      <a:pt x="14" y="57"/>
                    </a:lnTo>
                    <a:lnTo>
                      <a:pt x="12" y="57"/>
                    </a:lnTo>
                    <a:lnTo>
                      <a:pt x="14" y="65"/>
                    </a:lnTo>
                    <a:lnTo>
                      <a:pt x="20" y="65"/>
                    </a:lnTo>
                    <a:lnTo>
                      <a:pt x="26" y="69"/>
                    </a:lnTo>
                    <a:close/>
                    <a:moveTo>
                      <a:pt x="52" y="101"/>
                    </a:moveTo>
                    <a:lnTo>
                      <a:pt x="52" y="93"/>
                    </a:lnTo>
                    <a:lnTo>
                      <a:pt x="46" y="83"/>
                    </a:lnTo>
                    <a:lnTo>
                      <a:pt x="42" y="83"/>
                    </a:lnTo>
                    <a:lnTo>
                      <a:pt x="40" y="85"/>
                    </a:lnTo>
                    <a:lnTo>
                      <a:pt x="36" y="87"/>
                    </a:lnTo>
                    <a:lnTo>
                      <a:pt x="44" y="97"/>
                    </a:lnTo>
                    <a:lnTo>
                      <a:pt x="46" y="105"/>
                    </a:lnTo>
                    <a:lnTo>
                      <a:pt x="48" y="105"/>
                    </a:lnTo>
                    <a:lnTo>
                      <a:pt x="52" y="101"/>
                    </a:lnTo>
                    <a:close/>
                    <a:moveTo>
                      <a:pt x="62" y="123"/>
                    </a:moveTo>
                    <a:lnTo>
                      <a:pt x="64" y="117"/>
                    </a:lnTo>
                    <a:lnTo>
                      <a:pt x="60" y="119"/>
                    </a:lnTo>
                    <a:lnTo>
                      <a:pt x="58" y="121"/>
                    </a:lnTo>
                    <a:lnTo>
                      <a:pt x="62" y="123"/>
                    </a:lnTo>
                    <a:close/>
                    <a:moveTo>
                      <a:pt x="66" y="143"/>
                    </a:moveTo>
                    <a:lnTo>
                      <a:pt x="72" y="149"/>
                    </a:lnTo>
                    <a:lnTo>
                      <a:pt x="76" y="145"/>
                    </a:lnTo>
                    <a:lnTo>
                      <a:pt x="72" y="139"/>
                    </a:lnTo>
                    <a:lnTo>
                      <a:pt x="68" y="131"/>
                    </a:lnTo>
                    <a:lnTo>
                      <a:pt x="64" y="131"/>
                    </a:lnTo>
                    <a:lnTo>
                      <a:pt x="64" y="135"/>
                    </a:lnTo>
                    <a:lnTo>
                      <a:pt x="66" y="143"/>
                    </a:lnTo>
                    <a:close/>
                    <a:moveTo>
                      <a:pt x="82" y="159"/>
                    </a:moveTo>
                    <a:lnTo>
                      <a:pt x="84" y="159"/>
                    </a:lnTo>
                    <a:lnTo>
                      <a:pt x="80" y="153"/>
                    </a:lnTo>
                    <a:lnTo>
                      <a:pt x="78" y="157"/>
                    </a:lnTo>
                    <a:lnTo>
                      <a:pt x="82" y="159"/>
                    </a:lnTo>
                    <a:close/>
                    <a:moveTo>
                      <a:pt x="90" y="169"/>
                    </a:moveTo>
                    <a:lnTo>
                      <a:pt x="90" y="167"/>
                    </a:lnTo>
                    <a:lnTo>
                      <a:pt x="88" y="161"/>
                    </a:lnTo>
                    <a:lnTo>
                      <a:pt x="86" y="163"/>
                    </a:lnTo>
                    <a:lnTo>
                      <a:pt x="90" y="169"/>
                    </a:lnTo>
                    <a:close/>
                    <a:moveTo>
                      <a:pt x="94" y="171"/>
                    </a:moveTo>
                    <a:lnTo>
                      <a:pt x="92" y="169"/>
                    </a:lnTo>
                    <a:lnTo>
                      <a:pt x="92" y="173"/>
                    </a:lnTo>
                    <a:lnTo>
                      <a:pt x="94" y="179"/>
                    </a:lnTo>
                    <a:lnTo>
                      <a:pt x="94" y="171"/>
                    </a:lnTo>
                    <a:close/>
                    <a:moveTo>
                      <a:pt x="126" y="221"/>
                    </a:moveTo>
                    <a:lnTo>
                      <a:pt x="120" y="217"/>
                    </a:lnTo>
                    <a:lnTo>
                      <a:pt x="120" y="219"/>
                    </a:lnTo>
                    <a:lnTo>
                      <a:pt x="124" y="223"/>
                    </a:lnTo>
                    <a:lnTo>
                      <a:pt x="126" y="221"/>
                    </a:lnTo>
                    <a:close/>
                    <a:moveTo>
                      <a:pt x="188" y="235"/>
                    </a:moveTo>
                    <a:lnTo>
                      <a:pt x="184" y="243"/>
                    </a:lnTo>
                    <a:lnTo>
                      <a:pt x="180" y="243"/>
                    </a:lnTo>
                    <a:lnTo>
                      <a:pt x="178" y="247"/>
                    </a:lnTo>
                    <a:lnTo>
                      <a:pt x="184" y="249"/>
                    </a:lnTo>
                    <a:lnTo>
                      <a:pt x="188" y="249"/>
                    </a:lnTo>
                    <a:lnTo>
                      <a:pt x="196" y="251"/>
                    </a:lnTo>
                    <a:lnTo>
                      <a:pt x="194" y="259"/>
                    </a:lnTo>
                    <a:lnTo>
                      <a:pt x="202" y="259"/>
                    </a:lnTo>
                    <a:lnTo>
                      <a:pt x="216" y="265"/>
                    </a:lnTo>
                    <a:lnTo>
                      <a:pt x="228" y="267"/>
                    </a:lnTo>
                    <a:lnTo>
                      <a:pt x="242" y="265"/>
                    </a:lnTo>
                    <a:lnTo>
                      <a:pt x="254" y="269"/>
                    </a:lnTo>
                    <a:lnTo>
                      <a:pt x="262" y="273"/>
                    </a:lnTo>
                    <a:lnTo>
                      <a:pt x="278" y="280"/>
                    </a:lnTo>
                    <a:lnTo>
                      <a:pt x="282" y="278"/>
                    </a:lnTo>
                    <a:lnTo>
                      <a:pt x="302" y="280"/>
                    </a:lnTo>
                    <a:lnTo>
                      <a:pt x="308" y="278"/>
                    </a:lnTo>
                    <a:lnTo>
                      <a:pt x="314" y="282"/>
                    </a:lnTo>
                    <a:lnTo>
                      <a:pt x="320" y="282"/>
                    </a:lnTo>
                    <a:lnTo>
                      <a:pt x="326" y="286"/>
                    </a:lnTo>
                    <a:lnTo>
                      <a:pt x="328" y="286"/>
                    </a:lnTo>
                    <a:lnTo>
                      <a:pt x="336" y="286"/>
                    </a:lnTo>
                    <a:lnTo>
                      <a:pt x="332" y="280"/>
                    </a:lnTo>
                    <a:lnTo>
                      <a:pt x="330" y="275"/>
                    </a:lnTo>
                    <a:lnTo>
                      <a:pt x="334" y="265"/>
                    </a:lnTo>
                    <a:lnTo>
                      <a:pt x="326" y="263"/>
                    </a:lnTo>
                    <a:lnTo>
                      <a:pt x="312" y="263"/>
                    </a:lnTo>
                    <a:lnTo>
                      <a:pt x="304" y="259"/>
                    </a:lnTo>
                    <a:lnTo>
                      <a:pt x="302" y="255"/>
                    </a:lnTo>
                    <a:lnTo>
                      <a:pt x="302" y="249"/>
                    </a:lnTo>
                    <a:lnTo>
                      <a:pt x="294" y="249"/>
                    </a:lnTo>
                    <a:lnTo>
                      <a:pt x="286" y="245"/>
                    </a:lnTo>
                    <a:lnTo>
                      <a:pt x="280" y="245"/>
                    </a:lnTo>
                    <a:lnTo>
                      <a:pt x="276" y="241"/>
                    </a:lnTo>
                    <a:lnTo>
                      <a:pt x="272" y="241"/>
                    </a:lnTo>
                    <a:lnTo>
                      <a:pt x="270" y="243"/>
                    </a:lnTo>
                    <a:lnTo>
                      <a:pt x="268" y="249"/>
                    </a:lnTo>
                    <a:lnTo>
                      <a:pt x="252" y="249"/>
                    </a:lnTo>
                    <a:lnTo>
                      <a:pt x="248" y="247"/>
                    </a:lnTo>
                    <a:lnTo>
                      <a:pt x="236" y="247"/>
                    </a:lnTo>
                    <a:lnTo>
                      <a:pt x="232" y="237"/>
                    </a:lnTo>
                    <a:lnTo>
                      <a:pt x="226" y="237"/>
                    </a:lnTo>
                    <a:lnTo>
                      <a:pt x="216" y="235"/>
                    </a:lnTo>
                    <a:lnTo>
                      <a:pt x="214" y="229"/>
                    </a:lnTo>
                    <a:lnTo>
                      <a:pt x="208" y="229"/>
                    </a:lnTo>
                    <a:lnTo>
                      <a:pt x="200" y="231"/>
                    </a:lnTo>
                    <a:lnTo>
                      <a:pt x="194" y="227"/>
                    </a:lnTo>
                    <a:lnTo>
                      <a:pt x="190" y="229"/>
                    </a:lnTo>
                    <a:lnTo>
                      <a:pt x="188" y="235"/>
                    </a:lnTo>
                    <a:close/>
                    <a:moveTo>
                      <a:pt x="206" y="167"/>
                    </a:moveTo>
                    <a:lnTo>
                      <a:pt x="208" y="165"/>
                    </a:lnTo>
                    <a:lnTo>
                      <a:pt x="200" y="161"/>
                    </a:lnTo>
                    <a:lnTo>
                      <a:pt x="194" y="147"/>
                    </a:lnTo>
                    <a:lnTo>
                      <a:pt x="192" y="143"/>
                    </a:lnTo>
                    <a:lnTo>
                      <a:pt x="190" y="143"/>
                    </a:lnTo>
                    <a:lnTo>
                      <a:pt x="190" y="149"/>
                    </a:lnTo>
                    <a:lnTo>
                      <a:pt x="186" y="143"/>
                    </a:lnTo>
                    <a:lnTo>
                      <a:pt x="184" y="145"/>
                    </a:lnTo>
                    <a:lnTo>
                      <a:pt x="182" y="149"/>
                    </a:lnTo>
                    <a:lnTo>
                      <a:pt x="178" y="151"/>
                    </a:lnTo>
                    <a:lnTo>
                      <a:pt x="178" y="155"/>
                    </a:lnTo>
                    <a:lnTo>
                      <a:pt x="190" y="159"/>
                    </a:lnTo>
                    <a:lnTo>
                      <a:pt x="192" y="167"/>
                    </a:lnTo>
                    <a:lnTo>
                      <a:pt x="200" y="171"/>
                    </a:lnTo>
                    <a:lnTo>
                      <a:pt x="204" y="173"/>
                    </a:lnTo>
                    <a:lnTo>
                      <a:pt x="206" y="173"/>
                    </a:lnTo>
                    <a:lnTo>
                      <a:pt x="206" y="167"/>
                    </a:lnTo>
                    <a:close/>
                    <a:moveTo>
                      <a:pt x="226" y="175"/>
                    </a:moveTo>
                    <a:lnTo>
                      <a:pt x="226" y="179"/>
                    </a:lnTo>
                    <a:lnTo>
                      <a:pt x="232" y="173"/>
                    </a:lnTo>
                    <a:lnTo>
                      <a:pt x="232" y="167"/>
                    </a:lnTo>
                    <a:lnTo>
                      <a:pt x="224" y="165"/>
                    </a:lnTo>
                    <a:lnTo>
                      <a:pt x="222" y="167"/>
                    </a:lnTo>
                    <a:lnTo>
                      <a:pt x="220" y="167"/>
                    </a:lnTo>
                    <a:lnTo>
                      <a:pt x="220" y="173"/>
                    </a:lnTo>
                    <a:lnTo>
                      <a:pt x="220" y="177"/>
                    </a:lnTo>
                    <a:lnTo>
                      <a:pt x="226" y="175"/>
                    </a:lnTo>
                    <a:close/>
                    <a:moveTo>
                      <a:pt x="314" y="257"/>
                    </a:moveTo>
                    <a:lnTo>
                      <a:pt x="316" y="257"/>
                    </a:lnTo>
                    <a:lnTo>
                      <a:pt x="322" y="253"/>
                    </a:lnTo>
                    <a:lnTo>
                      <a:pt x="326" y="253"/>
                    </a:lnTo>
                    <a:lnTo>
                      <a:pt x="328" y="249"/>
                    </a:lnTo>
                    <a:lnTo>
                      <a:pt x="322" y="249"/>
                    </a:lnTo>
                    <a:lnTo>
                      <a:pt x="318" y="249"/>
                    </a:lnTo>
                    <a:lnTo>
                      <a:pt x="306" y="251"/>
                    </a:lnTo>
                    <a:lnTo>
                      <a:pt x="304" y="253"/>
                    </a:lnTo>
                    <a:lnTo>
                      <a:pt x="308" y="257"/>
                    </a:lnTo>
                    <a:lnTo>
                      <a:pt x="314" y="257"/>
                    </a:lnTo>
                    <a:close/>
                    <a:moveTo>
                      <a:pt x="350" y="251"/>
                    </a:moveTo>
                    <a:lnTo>
                      <a:pt x="356" y="253"/>
                    </a:lnTo>
                    <a:lnTo>
                      <a:pt x="356" y="251"/>
                    </a:lnTo>
                    <a:lnTo>
                      <a:pt x="350" y="249"/>
                    </a:lnTo>
                    <a:lnTo>
                      <a:pt x="348" y="251"/>
                    </a:lnTo>
                    <a:lnTo>
                      <a:pt x="350" y="251"/>
                    </a:lnTo>
                    <a:close/>
                    <a:moveTo>
                      <a:pt x="342" y="282"/>
                    </a:moveTo>
                    <a:lnTo>
                      <a:pt x="346" y="282"/>
                    </a:lnTo>
                    <a:lnTo>
                      <a:pt x="344" y="288"/>
                    </a:lnTo>
                    <a:lnTo>
                      <a:pt x="346" y="288"/>
                    </a:lnTo>
                    <a:lnTo>
                      <a:pt x="348" y="282"/>
                    </a:lnTo>
                    <a:lnTo>
                      <a:pt x="354" y="282"/>
                    </a:lnTo>
                    <a:lnTo>
                      <a:pt x="354" y="278"/>
                    </a:lnTo>
                    <a:lnTo>
                      <a:pt x="348" y="273"/>
                    </a:lnTo>
                    <a:lnTo>
                      <a:pt x="344" y="275"/>
                    </a:lnTo>
                    <a:lnTo>
                      <a:pt x="336" y="273"/>
                    </a:lnTo>
                    <a:lnTo>
                      <a:pt x="332" y="275"/>
                    </a:lnTo>
                    <a:lnTo>
                      <a:pt x="332" y="278"/>
                    </a:lnTo>
                    <a:lnTo>
                      <a:pt x="334" y="278"/>
                    </a:lnTo>
                    <a:lnTo>
                      <a:pt x="338" y="280"/>
                    </a:lnTo>
                    <a:lnTo>
                      <a:pt x="342" y="282"/>
                    </a:lnTo>
                    <a:close/>
                    <a:moveTo>
                      <a:pt x="372" y="284"/>
                    </a:moveTo>
                    <a:lnTo>
                      <a:pt x="372" y="278"/>
                    </a:lnTo>
                    <a:lnTo>
                      <a:pt x="364" y="275"/>
                    </a:lnTo>
                    <a:lnTo>
                      <a:pt x="360" y="280"/>
                    </a:lnTo>
                    <a:lnTo>
                      <a:pt x="362" y="284"/>
                    </a:lnTo>
                    <a:lnTo>
                      <a:pt x="354" y="286"/>
                    </a:lnTo>
                    <a:lnTo>
                      <a:pt x="358" y="288"/>
                    </a:lnTo>
                    <a:lnTo>
                      <a:pt x="364" y="288"/>
                    </a:lnTo>
                    <a:lnTo>
                      <a:pt x="368" y="288"/>
                    </a:lnTo>
                    <a:lnTo>
                      <a:pt x="372" y="284"/>
                    </a:lnTo>
                    <a:close/>
                    <a:moveTo>
                      <a:pt x="398" y="288"/>
                    </a:moveTo>
                    <a:lnTo>
                      <a:pt x="408" y="288"/>
                    </a:lnTo>
                    <a:lnTo>
                      <a:pt x="414" y="286"/>
                    </a:lnTo>
                    <a:lnTo>
                      <a:pt x="418" y="284"/>
                    </a:lnTo>
                    <a:lnTo>
                      <a:pt x="414" y="280"/>
                    </a:lnTo>
                    <a:lnTo>
                      <a:pt x="410" y="280"/>
                    </a:lnTo>
                    <a:lnTo>
                      <a:pt x="404" y="275"/>
                    </a:lnTo>
                    <a:lnTo>
                      <a:pt x="400" y="278"/>
                    </a:lnTo>
                    <a:lnTo>
                      <a:pt x="394" y="273"/>
                    </a:lnTo>
                    <a:lnTo>
                      <a:pt x="388" y="273"/>
                    </a:lnTo>
                    <a:lnTo>
                      <a:pt x="392" y="280"/>
                    </a:lnTo>
                    <a:lnTo>
                      <a:pt x="398" y="282"/>
                    </a:lnTo>
                    <a:lnTo>
                      <a:pt x="400" y="284"/>
                    </a:lnTo>
                    <a:lnTo>
                      <a:pt x="394" y="284"/>
                    </a:lnTo>
                    <a:lnTo>
                      <a:pt x="390" y="284"/>
                    </a:lnTo>
                    <a:lnTo>
                      <a:pt x="386" y="280"/>
                    </a:lnTo>
                    <a:lnTo>
                      <a:pt x="382" y="280"/>
                    </a:lnTo>
                    <a:lnTo>
                      <a:pt x="374" y="282"/>
                    </a:lnTo>
                    <a:lnTo>
                      <a:pt x="374" y="286"/>
                    </a:lnTo>
                    <a:lnTo>
                      <a:pt x="372" y="292"/>
                    </a:lnTo>
                    <a:lnTo>
                      <a:pt x="376" y="294"/>
                    </a:lnTo>
                    <a:lnTo>
                      <a:pt x="386" y="290"/>
                    </a:lnTo>
                    <a:lnTo>
                      <a:pt x="398" y="288"/>
                    </a:lnTo>
                    <a:close/>
                    <a:moveTo>
                      <a:pt x="436" y="288"/>
                    </a:moveTo>
                    <a:lnTo>
                      <a:pt x="442" y="290"/>
                    </a:lnTo>
                    <a:lnTo>
                      <a:pt x="450" y="290"/>
                    </a:lnTo>
                    <a:lnTo>
                      <a:pt x="454" y="288"/>
                    </a:lnTo>
                    <a:lnTo>
                      <a:pt x="462" y="288"/>
                    </a:lnTo>
                    <a:lnTo>
                      <a:pt x="476" y="284"/>
                    </a:lnTo>
                    <a:lnTo>
                      <a:pt x="480" y="280"/>
                    </a:lnTo>
                    <a:lnTo>
                      <a:pt x="484" y="278"/>
                    </a:lnTo>
                    <a:lnTo>
                      <a:pt x="484" y="275"/>
                    </a:lnTo>
                    <a:lnTo>
                      <a:pt x="478" y="278"/>
                    </a:lnTo>
                    <a:lnTo>
                      <a:pt x="470" y="282"/>
                    </a:lnTo>
                    <a:lnTo>
                      <a:pt x="466" y="282"/>
                    </a:lnTo>
                    <a:lnTo>
                      <a:pt x="458" y="280"/>
                    </a:lnTo>
                    <a:lnTo>
                      <a:pt x="454" y="284"/>
                    </a:lnTo>
                    <a:lnTo>
                      <a:pt x="438" y="278"/>
                    </a:lnTo>
                    <a:lnTo>
                      <a:pt x="430" y="278"/>
                    </a:lnTo>
                    <a:lnTo>
                      <a:pt x="422" y="282"/>
                    </a:lnTo>
                    <a:lnTo>
                      <a:pt x="424" y="286"/>
                    </a:lnTo>
                    <a:lnTo>
                      <a:pt x="432" y="288"/>
                    </a:lnTo>
                    <a:lnTo>
                      <a:pt x="436" y="288"/>
                    </a:lnTo>
                    <a:close/>
                    <a:moveTo>
                      <a:pt x="492" y="278"/>
                    </a:moveTo>
                    <a:lnTo>
                      <a:pt x="490" y="280"/>
                    </a:lnTo>
                    <a:lnTo>
                      <a:pt x="492" y="280"/>
                    </a:lnTo>
                    <a:lnTo>
                      <a:pt x="498" y="275"/>
                    </a:lnTo>
                    <a:lnTo>
                      <a:pt x="496" y="275"/>
                    </a:lnTo>
                    <a:lnTo>
                      <a:pt x="488" y="275"/>
                    </a:lnTo>
                    <a:lnTo>
                      <a:pt x="486" y="278"/>
                    </a:lnTo>
                    <a:lnTo>
                      <a:pt x="492" y="278"/>
                    </a:lnTo>
                    <a:close/>
                    <a:moveTo>
                      <a:pt x="504" y="275"/>
                    </a:moveTo>
                    <a:lnTo>
                      <a:pt x="500" y="275"/>
                    </a:lnTo>
                    <a:lnTo>
                      <a:pt x="498" y="280"/>
                    </a:lnTo>
                    <a:lnTo>
                      <a:pt x="502" y="282"/>
                    </a:lnTo>
                    <a:lnTo>
                      <a:pt x="504" y="275"/>
                    </a:lnTo>
                    <a:close/>
                    <a:moveTo>
                      <a:pt x="520" y="280"/>
                    </a:moveTo>
                    <a:lnTo>
                      <a:pt x="520" y="275"/>
                    </a:lnTo>
                    <a:lnTo>
                      <a:pt x="508" y="273"/>
                    </a:lnTo>
                    <a:lnTo>
                      <a:pt x="506" y="275"/>
                    </a:lnTo>
                    <a:lnTo>
                      <a:pt x="506" y="280"/>
                    </a:lnTo>
                    <a:lnTo>
                      <a:pt x="512" y="280"/>
                    </a:lnTo>
                    <a:lnTo>
                      <a:pt x="520" y="280"/>
                    </a:lnTo>
                    <a:close/>
                    <a:moveTo>
                      <a:pt x="534" y="269"/>
                    </a:moveTo>
                    <a:lnTo>
                      <a:pt x="538" y="267"/>
                    </a:lnTo>
                    <a:lnTo>
                      <a:pt x="542" y="269"/>
                    </a:lnTo>
                    <a:lnTo>
                      <a:pt x="548" y="265"/>
                    </a:lnTo>
                    <a:lnTo>
                      <a:pt x="542" y="263"/>
                    </a:lnTo>
                    <a:lnTo>
                      <a:pt x="536" y="265"/>
                    </a:lnTo>
                    <a:lnTo>
                      <a:pt x="534" y="263"/>
                    </a:lnTo>
                    <a:lnTo>
                      <a:pt x="530" y="265"/>
                    </a:lnTo>
                    <a:lnTo>
                      <a:pt x="528" y="269"/>
                    </a:lnTo>
                    <a:lnTo>
                      <a:pt x="534" y="269"/>
                    </a:lnTo>
                    <a:close/>
                    <a:moveTo>
                      <a:pt x="430" y="318"/>
                    </a:moveTo>
                    <a:lnTo>
                      <a:pt x="436" y="318"/>
                    </a:lnTo>
                    <a:lnTo>
                      <a:pt x="440" y="312"/>
                    </a:lnTo>
                    <a:lnTo>
                      <a:pt x="438" y="310"/>
                    </a:lnTo>
                    <a:lnTo>
                      <a:pt x="436" y="304"/>
                    </a:lnTo>
                    <a:lnTo>
                      <a:pt x="426" y="300"/>
                    </a:lnTo>
                    <a:lnTo>
                      <a:pt x="424" y="300"/>
                    </a:lnTo>
                    <a:lnTo>
                      <a:pt x="422" y="300"/>
                    </a:lnTo>
                    <a:lnTo>
                      <a:pt x="412" y="300"/>
                    </a:lnTo>
                    <a:lnTo>
                      <a:pt x="408" y="304"/>
                    </a:lnTo>
                    <a:lnTo>
                      <a:pt x="410" y="308"/>
                    </a:lnTo>
                    <a:lnTo>
                      <a:pt x="418" y="310"/>
                    </a:lnTo>
                    <a:lnTo>
                      <a:pt x="420" y="308"/>
                    </a:lnTo>
                    <a:lnTo>
                      <a:pt x="422" y="312"/>
                    </a:lnTo>
                    <a:lnTo>
                      <a:pt x="426" y="312"/>
                    </a:lnTo>
                    <a:lnTo>
                      <a:pt x="430" y="318"/>
                    </a:lnTo>
                    <a:close/>
                    <a:moveTo>
                      <a:pt x="456" y="324"/>
                    </a:moveTo>
                    <a:lnTo>
                      <a:pt x="460" y="322"/>
                    </a:lnTo>
                    <a:lnTo>
                      <a:pt x="460" y="318"/>
                    </a:lnTo>
                    <a:lnTo>
                      <a:pt x="456" y="320"/>
                    </a:lnTo>
                    <a:lnTo>
                      <a:pt x="454" y="324"/>
                    </a:lnTo>
                    <a:lnTo>
                      <a:pt x="456" y="324"/>
                    </a:lnTo>
                    <a:close/>
                    <a:moveTo>
                      <a:pt x="478" y="328"/>
                    </a:moveTo>
                    <a:lnTo>
                      <a:pt x="486" y="324"/>
                    </a:lnTo>
                    <a:lnTo>
                      <a:pt x="486" y="322"/>
                    </a:lnTo>
                    <a:lnTo>
                      <a:pt x="484" y="322"/>
                    </a:lnTo>
                    <a:lnTo>
                      <a:pt x="476" y="326"/>
                    </a:lnTo>
                    <a:lnTo>
                      <a:pt x="472" y="326"/>
                    </a:lnTo>
                    <a:lnTo>
                      <a:pt x="474" y="330"/>
                    </a:lnTo>
                    <a:lnTo>
                      <a:pt x="478" y="328"/>
                    </a:lnTo>
                    <a:close/>
                    <a:moveTo>
                      <a:pt x="572" y="278"/>
                    </a:moveTo>
                    <a:lnTo>
                      <a:pt x="572" y="275"/>
                    </a:lnTo>
                    <a:lnTo>
                      <a:pt x="566" y="273"/>
                    </a:lnTo>
                    <a:lnTo>
                      <a:pt x="562" y="273"/>
                    </a:lnTo>
                    <a:lnTo>
                      <a:pt x="564" y="275"/>
                    </a:lnTo>
                    <a:lnTo>
                      <a:pt x="572" y="278"/>
                    </a:lnTo>
                    <a:close/>
                    <a:moveTo>
                      <a:pt x="598" y="271"/>
                    </a:moveTo>
                    <a:lnTo>
                      <a:pt x="600" y="269"/>
                    </a:lnTo>
                    <a:lnTo>
                      <a:pt x="600" y="267"/>
                    </a:lnTo>
                    <a:lnTo>
                      <a:pt x="596" y="267"/>
                    </a:lnTo>
                    <a:lnTo>
                      <a:pt x="596" y="271"/>
                    </a:lnTo>
                    <a:lnTo>
                      <a:pt x="598" y="271"/>
                    </a:lnTo>
                    <a:close/>
                    <a:moveTo>
                      <a:pt x="632" y="263"/>
                    </a:moveTo>
                    <a:lnTo>
                      <a:pt x="634" y="255"/>
                    </a:lnTo>
                    <a:lnTo>
                      <a:pt x="632" y="255"/>
                    </a:lnTo>
                    <a:lnTo>
                      <a:pt x="628" y="259"/>
                    </a:lnTo>
                    <a:lnTo>
                      <a:pt x="626" y="263"/>
                    </a:lnTo>
                    <a:lnTo>
                      <a:pt x="624" y="267"/>
                    </a:lnTo>
                    <a:lnTo>
                      <a:pt x="626" y="273"/>
                    </a:lnTo>
                    <a:lnTo>
                      <a:pt x="632" y="263"/>
                    </a:lnTo>
                    <a:close/>
                    <a:moveTo>
                      <a:pt x="554" y="173"/>
                    </a:moveTo>
                    <a:lnTo>
                      <a:pt x="544" y="173"/>
                    </a:lnTo>
                    <a:lnTo>
                      <a:pt x="540" y="177"/>
                    </a:lnTo>
                    <a:lnTo>
                      <a:pt x="542" y="185"/>
                    </a:lnTo>
                    <a:lnTo>
                      <a:pt x="554" y="187"/>
                    </a:lnTo>
                    <a:lnTo>
                      <a:pt x="560" y="183"/>
                    </a:lnTo>
                    <a:lnTo>
                      <a:pt x="560" y="181"/>
                    </a:lnTo>
                    <a:lnTo>
                      <a:pt x="558" y="179"/>
                    </a:lnTo>
                    <a:lnTo>
                      <a:pt x="558" y="175"/>
                    </a:lnTo>
                    <a:lnTo>
                      <a:pt x="554" y="173"/>
                    </a:lnTo>
                    <a:close/>
                    <a:moveTo>
                      <a:pt x="574" y="179"/>
                    </a:moveTo>
                    <a:lnTo>
                      <a:pt x="576" y="175"/>
                    </a:lnTo>
                    <a:lnTo>
                      <a:pt x="582" y="179"/>
                    </a:lnTo>
                    <a:lnTo>
                      <a:pt x="590" y="177"/>
                    </a:lnTo>
                    <a:lnTo>
                      <a:pt x="600" y="179"/>
                    </a:lnTo>
                    <a:lnTo>
                      <a:pt x="604" y="177"/>
                    </a:lnTo>
                    <a:lnTo>
                      <a:pt x="608" y="181"/>
                    </a:lnTo>
                    <a:lnTo>
                      <a:pt x="622" y="187"/>
                    </a:lnTo>
                    <a:lnTo>
                      <a:pt x="622" y="183"/>
                    </a:lnTo>
                    <a:lnTo>
                      <a:pt x="620" y="179"/>
                    </a:lnTo>
                    <a:lnTo>
                      <a:pt x="618" y="173"/>
                    </a:lnTo>
                    <a:lnTo>
                      <a:pt x="608" y="171"/>
                    </a:lnTo>
                    <a:lnTo>
                      <a:pt x="598" y="167"/>
                    </a:lnTo>
                    <a:lnTo>
                      <a:pt x="596" y="169"/>
                    </a:lnTo>
                    <a:lnTo>
                      <a:pt x="594" y="167"/>
                    </a:lnTo>
                    <a:lnTo>
                      <a:pt x="576" y="169"/>
                    </a:lnTo>
                    <a:lnTo>
                      <a:pt x="576" y="173"/>
                    </a:lnTo>
                    <a:lnTo>
                      <a:pt x="572" y="175"/>
                    </a:lnTo>
                    <a:lnTo>
                      <a:pt x="570" y="179"/>
                    </a:lnTo>
                    <a:lnTo>
                      <a:pt x="574" y="179"/>
                    </a:lnTo>
                    <a:close/>
                    <a:moveTo>
                      <a:pt x="578" y="187"/>
                    </a:moveTo>
                    <a:lnTo>
                      <a:pt x="580" y="185"/>
                    </a:lnTo>
                    <a:lnTo>
                      <a:pt x="578" y="181"/>
                    </a:lnTo>
                    <a:lnTo>
                      <a:pt x="574" y="185"/>
                    </a:lnTo>
                    <a:lnTo>
                      <a:pt x="572" y="187"/>
                    </a:lnTo>
                    <a:lnTo>
                      <a:pt x="578" y="187"/>
                    </a:lnTo>
                    <a:close/>
                    <a:moveTo>
                      <a:pt x="524" y="151"/>
                    </a:moveTo>
                    <a:lnTo>
                      <a:pt x="528" y="149"/>
                    </a:lnTo>
                    <a:lnTo>
                      <a:pt x="528" y="147"/>
                    </a:lnTo>
                    <a:lnTo>
                      <a:pt x="520" y="147"/>
                    </a:lnTo>
                    <a:lnTo>
                      <a:pt x="512" y="147"/>
                    </a:lnTo>
                    <a:lnTo>
                      <a:pt x="512" y="151"/>
                    </a:lnTo>
                    <a:lnTo>
                      <a:pt x="524" y="151"/>
                    </a:lnTo>
                    <a:close/>
                    <a:moveTo>
                      <a:pt x="530" y="147"/>
                    </a:moveTo>
                    <a:lnTo>
                      <a:pt x="530" y="151"/>
                    </a:lnTo>
                    <a:lnTo>
                      <a:pt x="544" y="149"/>
                    </a:lnTo>
                    <a:lnTo>
                      <a:pt x="548" y="147"/>
                    </a:lnTo>
                    <a:lnTo>
                      <a:pt x="530" y="147"/>
                    </a:lnTo>
                    <a:close/>
                    <a:moveTo>
                      <a:pt x="536" y="153"/>
                    </a:moveTo>
                    <a:lnTo>
                      <a:pt x="538" y="159"/>
                    </a:lnTo>
                    <a:lnTo>
                      <a:pt x="540" y="161"/>
                    </a:lnTo>
                    <a:lnTo>
                      <a:pt x="538" y="155"/>
                    </a:lnTo>
                    <a:lnTo>
                      <a:pt x="538" y="153"/>
                    </a:lnTo>
                    <a:lnTo>
                      <a:pt x="536" y="153"/>
                    </a:lnTo>
                    <a:close/>
                    <a:moveTo>
                      <a:pt x="662" y="223"/>
                    </a:moveTo>
                    <a:lnTo>
                      <a:pt x="664" y="217"/>
                    </a:lnTo>
                    <a:lnTo>
                      <a:pt x="662" y="217"/>
                    </a:lnTo>
                    <a:lnTo>
                      <a:pt x="658" y="223"/>
                    </a:lnTo>
                    <a:lnTo>
                      <a:pt x="656" y="223"/>
                    </a:lnTo>
                    <a:lnTo>
                      <a:pt x="654" y="229"/>
                    </a:lnTo>
                    <a:lnTo>
                      <a:pt x="662" y="223"/>
                    </a:lnTo>
                    <a:close/>
                    <a:moveTo>
                      <a:pt x="614" y="153"/>
                    </a:moveTo>
                    <a:lnTo>
                      <a:pt x="618" y="151"/>
                    </a:lnTo>
                    <a:lnTo>
                      <a:pt x="618" y="147"/>
                    </a:lnTo>
                    <a:lnTo>
                      <a:pt x="606" y="149"/>
                    </a:lnTo>
                    <a:lnTo>
                      <a:pt x="606" y="149"/>
                    </a:lnTo>
                    <a:lnTo>
                      <a:pt x="608" y="151"/>
                    </a:lnTo>
                    <a:lnTo>
                      <a:pt x="614" y="153"/>
                    </a:lnTo>
                    <a:close/>
                    <a:moveTo>
                      <a:pt x="574" y="145"/>
                    </a:moveTo>
                    <a:lnTo>
                      <a:pt x="576" y="143"/>
                    </a:lnTo>
                    <a:lnTo>
                      <a:pt x="568" y="141"/>
                    </a:lnTo>
                    <a:lnTo>
                      <a:pt x="568" y="137"/>
                    </a:lnTo>
                    <a:lnTo>
                      <a:pt x="562" y="137"/>
                    </a:lnTo>
                    <a:lnTo>
                      <a:pt x="562" y="141"/>
                    </a:lnTo>
                    <a:lnTo>
                      <a:pt x="564" y="143"/>
                    </a:lnTo>
                    <a:lnTo>
                      <a:pt x="566" y="145"/>
                    </a:lnTo>
                    <a:lnTo>
                      <a:pt x="570" y="145"/>
                    </a:lnTo>
                    <a:lnTo>
                      <a:pt x="574" y="145"/>
                    </a:lnTo>
                    <a:close/>
                    <a:moveTo>
                      <a:pt x="684" y="243"/>
                    </a:moveTo>
                    <a:lnTo>
                      <a:pt x="684" y="241"/>
                    </a:lnTo>
                    <a:lnTo>
                      <a:pt x="680" y="239"/>
                    </a:lnTo>
                    <a:lnTo>
                      <a:pt x="678" y="233"/>
                    </a:lnTo>
                    <a:lnTo>
                      <a:pt x="676" y="245"/>
                    </a:lnTo>
                    <a:lnTo>
                      <a:pt x="678" y="249"/>
                    </a:lnTo>
                    <a:lnTo>
                      <a:pt x="680" y="249"/>
                    </a:lnTo>
                    <a:lnTo>
                      <a:pt x="684" y="243"/>
                    </a:lnTo>
                    <a:close/>
                    <a:moveTo>
                      <a:pt x="690" y="237"/>
                    </a:moveTo>
                    <a:lnTo>
                      <a:pt x="690" y="233"/>
                    </a:lnTo>
                    <a:lnTo>
                      <a:pt x="684" y="231"/>
                    </a:lnTo>
                    <a:lnTo>
                      <a:pt x="682" y="233"/>
                    </a:lnTo>
                    <a:lnTo>
                      <a:pt x="682" y="237"/>
                    </a:lnTo>
                    <a:lnTo>
                      <a:pt x="686" y="239"/>
                    </a:lnTo>
                    <a:lnTo>
                      <a:pt x="690" y="237"/>
                    </a:lnTo>
                    <a:close/>
                    <a:moveTo>
                      <a:pt x="686" y="223"/>
                    </a:moveTo>
                    <a:lnTo>
                      <a:pt x="682" y="223"/>
                    </a:lnTo>
                    <a:lnTo>
                      <a:pt x="680" y="227"/>
                    </a:lnTo>
                    <a:lnTo>
                      <a:pt x="682" y="231"/>
                    </a:lnTo>
                    <a:lnTo>
                      <a:pt x="688" y="229"/>
                    </a:lnTo>
                    <a:lnTo>
                      <a:pt x="686" y="223"/>
                    </a:lnTo>
                    <a:close/>
                    <a:moveTo>
                      <a:pt x="670" y="195"/>
                    </a:moveTo>
                    <a:lnTo>
                      <a:pt x="666" y="195"/>
                    </a:lnTo>
                    <a:lnTo>
                      <a:pt x="666" y="195"/>
                    </a:lnTo>
                    <a:lnTo>
                      <a:pt x="670" y="199"/>
                    </a:lnTo>
                    <a:lnTo>
                      <a:pt x="670" y="195"/>
                    </a:lnTo>
                    <a:close/>
                    <a:moveTo>
                      <a:pt x="622" y="111"/>
                    </a:moveTo>
                    <a:lnTo>
                      <a:pt x="626" y="115"/>
                    </a:lnTo>
                    <a:lnTo>
                      <a:pt x="632" y="115"/>
                    </a:lnTo>
                    <a:lnTo>
                      <a:pt x="630" y="113"/>
                    </a:lnTo>
                    <a:lnTo>
                      <a:pt x="626" y="111"/>
                    </a:lnTo>
                    <a:lnTo>
                      <a:pt x="622" y="111"/>
                    </a:lnTo>
                    <a:close/>
                    <a:moveTo>
                      <a:pt x="622" y="117"/>
                    </a:moveTo>
                    <a:lnTo>
                      <a:pt x="618" y="111"/>
                    </a:lnTo>
                    <a:lnTo>
                      <a:pt x="614" y="111"/>
                    </a:lnTo>
                    <a:lnTo>
                      <a:pt x="612" y="111"/>
                    </a:lnTo>
                    <a:lnTo>
                      <a:pt x="616" y="115"/>
                    </a:lnTo>
                    <a:lnTo>
                      <a:pt x="622" y="117"/>
                    </a:lnTo>
                    <a:close/>
                    <a:moveTo>
                      <a:pt x="604" y="115"/>
                    </a:moveTo>
                    <a:lnTo>
                      <a:pt x="598" y="109"/>
                    </a:lnTo>
                    <a:lnTo>
                      <a:pt x="596" y="111"/>
                    </a:lnTo>
                    <a:lnTo>
                      <a:pt x="602" y="115"/>
                    </a:lnTo>
                    <a:lnTo>
                      <a:pt x="604" y="115"/>
                    </a:lnTo>
                    <a:close/>
                    <a:moveTo>
                      <a:pt x="578" y="127"/>
                    </a:moveTo>
                    <a:lnTo>
                      <a:pt x="578" y="125"/>
                    </a:lnTo>
                    <a:lnTo>
                      <a:pt x="574" y="115"/>
                    </a:lnTo>
                    <a:lnTo>
                      <a:pt x="574" y="107"/>
                    </a:lnTo>
                    <a:lnTo>
                      <a:pt x="572" y="103"/>
                    </a:lnTo>
                    <a:lnTo>
                      <a:pt x="576" y="103"/>
                    </a:lnTo>
                    <a:lnTo>
                      <a:pt x="582" y="107"/>
                    </a:lnTo>
                    <a:lnTo>
                      <a:pt x="590" y="105"/>
                    </a:lnTo>
                    <a:lnTo>
                      <a:pt x="582" y="99"/>
                    </a:lnTo>
                    <a:lnTo>
                      <a:pt x="580" y="97"/>
                    </a:lnTo>
                    <a:lnTo>
                      <a:pt x="580" y="95"/>
                    </a:lnTo>
                    <a:lnTo>
                      <a:pt x="588" y="89"/>
                    </a:lnTo>
                    <a:lnTo>
                      <a:pt x="586" y="83"/>
                    </a:lnTo>
                    <a:lnTo>
                      <a:pt x="578" y="85"/>
                    </a:lnTo>
                    <a:lnTo>
                      <a:pt x="576" y="91"/>
                    </a:lnTo>
                    <a:lnTo>
                      <a:pt x="572" y="95"/>
                    </a:lnTo>
                    <a:lnTo>
                      <a:pt x="570" y="91"/>
                    </a:lnTo>
                    <a:lnTo>
                      <a:pt x="574" y="87"/>
                    </a:lnTo>
                    <a:lnTo>
                      <a:pt x="574" y="79"/>
                    </a:lnTo>
                    <a:lnTo>
                      <a:pt x="572" y="77"/>
                    </a:lnTo>
                    <a:lnTo>
                      <a:pt x="576" y="69"/>
                    </a:lnTo>
                    <a:lnTo>
                      <a:pt x="572" y="71"/>
                    </a:lnTo>
                    <a:lnTo>
                      <a:pt x="564" y="81"/>
                    </a:lnTo>
                    <a:lnTo>
                      <a:pt x="564" y="91"/>
                    </a:lnTo>
                    <a:lnTo>
                      <a:pt x="566" y="97"/>
                    </a:lnTo>
                    <a:lnTo>
                      <a:pt x="568" y="103"/>
                    </a:lnTo>
                    <a:lnTo>
                      <a:pt x="572" y="109"/>
                    </a:lnTo>
                    <a:lnTo>
                      <a:pt x="572" y="117"/>
                    </a:lnTo>
                    <a:lnTo>
                      <a:pt x="574" y="123"/>
                    </a:lnTo>
                    <a:lnTo>
                      <a:pt x="578" y="127"/>
                    </a:lnTo>
                    <a:close/>
                    <a:moveTo>
                      <a:pt x="572" y="129"/>
                    </a:moveTo>
                    <a:lnTo>
                      <a:pt x="572" y="129"/>
                    </a:lnTo>
                    <a:lnTo>
                      <a:pt x="570" y="125"/>
                    </a:lnTo>
                    <a:lnTo>
                      <a:pt x="570" y="123"/>
                    </a:lnTo>
                    <a:lnTo>
                      <a:pt x="566" y="121"/>
                    </a:lnTo>
                    <a:lnTo>
                      <a:pt x="564" y="117"/>
                    </a:lnTo>
                    <a:lnTo>
                      <a:pt x="562" y="117"/>
                    </a:lnTo>
                    <a:lnTo>
                      <a:pt x="560" y="119"/>
                    </a:lnTo>
                    <a:lnTo>
                      <a:pt x="564" y="127"/>
                    </a:lnTo>
                    <a:lnTo>
                      <a:pt x="572" y="129"/>
                    </a:lnTo>
                    <a:close/>
                    <a:moveTo>
                      <a:pt x="586" y="69"/>
                    </a:moveTo>
                    <a:lnTo>
                      <a:pt x="586" y="63"/>
                    </a:lnTo>
                    <a:lnTo>
                      <a:pt x="582" y="61"/>
                    </a:lnTo>
                    <a:lnTo>
                      <a:pt x="578" y="65"/>
                    </a:lnTo>
                    <a:lnTo>
                      <a:pt x="580" y="69"/>
                    </a:lnTo>
                    <a:lnTo>
                      <a:pt x="580" y="73"/>
                    </a:lnTo>
                    <a:lnTo>
                      <a:pt x="586" y="69"/>
                    </a:lnTo>
                    <a:close/>
                    <a:moveTo>
                      <a:pt x="492" y="141"/>
                    </a:moveTo>
                    <a:lnTo>
                      <a:pt x="492" y="137"/>
                    </a:lnTo>
                    <a:lnTo>
                      <a:pt x="488" y="137"/>
                    </a:lnTo>
                    <a:lnTo>
                      <a:pt x="486" y="139"/>
                    </a:lnTo>
                    <a:lnTo>
                      <a:pt x="486" y="143"/>
                    </a:lnTo>
                    <a:lnTo>
                      <a:pt x="492" y="141"/>
                    </a:lnTo>
                    <a:close/>
                    <a:moveTo>
                      <a:pt x="498" y="143"/>
                    </a:moveTo>
                    <a:lnTo>
                      <a:pt x="500" y="143"/>
                    </a:lnTo>
                    <a:lnTo>
                      <a:pt x="498" y="135"/>
                    </a:lnTo>
                    <a:lnTo>
                      <a:pt x="494" y="139"/>
                    </a:lnTo>
                    <a:lnTo>
                      <a:pt x="494" y="143"/>
                    </a:lnTo>
                    <a:lnTo>
                      <a:pt x="492" y="147"/>
                    </a:lnTo>
                    <a:lnTo>
                      <a:pt x="498" y="143"/>
                    </a:lnTo>
                    <a:close/>
                    <a:moveTo>
                      <a:pt x="488" y="131"/>
                    </a:moveTo>
                    <a:lnTo>
                      <a:pt x="492" y="133"/>
                    </a:lnTo>
                    <a:lnTo>
                      <a:pt x="496" y="129"/>
                    </a:lnTo>
                    <a:lnTo>
                      <a:pt x="494" y="125"/>
                    </a:lnTo>
                    <a:lnTo>
                      <a:pt x="488" y="125"/>
                    </a:lnTo>
                    <a:lnTo>
                      <a:pt x="486" y="129"/>
                    </a:lnTo>
                    <a:lnTo>
                      <a:pt x="478" y="127"/>
                    </a:lnTo>
                    <a:lnTo>
                      <a:pt x="474" y="129"/>
                    </a:lnTo>
                    <a:lnTo>
                      <a:pt x="474" y="131"/>
                    </a:lnTo>
                    <a:lnTo>
                      <a:pt x="464" y="131"/>
                    </a:lnTo>
                    <a:lnTo>
                      <a:pt x="458" y="139"/>
                    </a:lnTo>
                    <a:lnTo>
                      <a:pt x="456" y="143"/>
                    </a:lnTo>
                    <a:lnTo>
                      <a:pt x="448" y="139"/>
                    </a:lnTo>
                    <a:lnTo>
                      <a:pt x="446" y="135"/>
                    </a:lnTo>
                    <a:lnTo>
                      <a:pt x="440" y="129"/>
                    </a:lnTo>
                    <a:lnTo>
                      <a:pt x="438" y="119"/>
                    </a:lnTo>
                    <a:lnTo>
                      <a:pt x="440" y="113"/>
                    </a:lnTo>
                    <a:lnTo>
                      <a:pt x="440" y="109"/>
                    </a:lnTo>
                    <a:lnTo>
                      <a:pt x="442" y="105"/>
                    </a:lnTo>
                    <a:lnTo>
                      <a:pt x="448" y="105"/>
                    </a:lnTo>
                    <a:lnTo>
                      <a:pt x="456" y="107"/>
                    </a:lnTo>
                    <a:lnTo>
                      <a:pt x="466" y="103"/>
                    </a:lnTo>
                    <a:lnTo>
                      <a:pt x="470" y="105"/>
                    </a:lnTo>
                    <a:lnTo>
                      <a:pt x="486" y="105"/>
                    </a:lnTo>
                    <a:lnTo>
                      <a:pt x="492" y="109"/>
                    </a:lnTo>
                    <a:lnTo>
                      <a:pt x="514" y="105"/>
                    </a:lnTo>
                    <a:lnTo>
                      <a:pt x="518" y="95"/>
                    </a:lnTo>
                    <a:lnTo>
                      <a:pt x="522" y="93"/>
                    </a:lnTo>
                    <a:lnTo>
                      <a:pt x="526" y="85"/>
                    </a:lnTo>
                    <a:lnTo>
                      <a:pt x="530" y="83"/>
                    </a:lnTo>
                    <a:lnTo>
                      <a:pt x="528" y="79"/>
                    </a:lnTo>
                    <a:lnTo>
                      <a:pt x="522" y="79"/>
                    </a:lnTo>
                    <a:lnTo>
                      <a:pt x="518" y="83"/>
                    </a:lnTo>
                    <a:lnTo>
                      <a:pt x="516" y="87"/>
                    </a:lnTo>
                    <a:lnTo>
                      <a:pt x="512" y="89"/>
                    </a:lnTo>
                    <a:lnTo>
                      <a:pt x="510" y="93"/>
                    </a:lnTo>
                    <a:lnTo>
                      <a:pt x="498" y="95"/>
                    </a:lnTo>
                    <a:lnTo>
                      <a:pt x="486" y="95"/>
                    </a:lnTo>
                    <a:lnTo>
                      <a:pt x="476" y="91"/>
                    </a:lnTo>
                    <a:lnTo>
                      <a:pt x="472" y="93"/>
                    </a:lnTo>
                    <a:lnTo>
                      <a:pt x="464" y="91"/>
                    </a:lnTo>
                    <a:lnTo>
                      <a:pt x="460" y="87"/>
                    </a:lnTo>
                    <a:lnTo>
                      <a:pt x="450" y="89"/>
                    </a:lnTo>
                    <a:lnTo>
                      <a:pt x="448" y="93"/>
                    </a:lnTo>
                    <a:lnTo>
                      <a:pt x="444" y="99"/>
                    </a:lnTo>
                    <a:lnTo>
                      <a:pt x="442" y="95"/>
                    </a:lnTo>
                    <a:lnTo>
                      <a:pt x="434" y="101"/>
                    </a:lnTo>
                    <a:lnTo>
                      <a:pt x="432" y="107"/>
                    </a:lnTo>
                    <a:lnTo>
                      <a:pt x="434" y="115"/>
                    </a:lnTo>
                    <a:lnTo>
                      <a:pt x="434" y="127"/>
                    </a:lnTo>
                    <a:lnTo>
                      <a:pt x="432" y="127"/>
                    </a:lnTo>
                    <a:lnTo>
                      <a:pt x="428" y="137"/>
                    </a:lnTo>
                    <a:lnTo>
                      <a:pt x="424" y="153"/>
                    </a:lnTo>
                    <a:lnTo>
                      <a:pt x="418" y="163"/>
                    </a:lnTo>
                    <a:lnTo>
                      <a:pt x="414" y="167"/>
                    </a:lnTo>
                    <a:lnTo>
                      <a:pt x="416" y="169"/>
                    </a:lnTo>
                    <a:lnTo>
                      <a:pt x="414" y="175"/>
                    </a:lnTo>
                    <a:lnTo>
                      <a:pt x="416" y="181"/>
                    </a:lnTo>
                    <a:lnTo>
                      <a:pt x="422" y="179"/>
                    </a:lnTo>
                    <a:lnTo>
                      <a:pt x="426" y="183"/>
                    </a:lnTo>
                    <a:lnTo>
                      <a:pt x="428" y="197"/>
                    </a:lnTo>
                    <a:lnTo>
                      <a:pt x="422" y="219"/>
                    </a:lnTo>
                    <a:lnTo>
                      <a:pt x="424" y="225"/>
                    </a:lnTo>
                    <a:lnTo>
                      <a:pt x="430" y="223"/>
                    </a:lnTo>
                    <a:lnTo>
                      <a:pt x="440" y="223"/>
                    </a:lnTo>
                    <a:lnTo>
                      <a:pt x="438" y="211"/>
                    </a:lnTo>
                    <a:lnTo>
                      <a:pt x="440" y="201"/>
                    </a:lnTo>
                    <a:lnTo>
                      <a:pt x="440" y="189"/>
                    </a:lnTo>
                    <a:lnTo>
                      <a:pt x="442" y="179"/>
                    </a:lnTo>
                    <a:lnTo>
                      <a:pt x="440" y="173"/>
                    </a:lnTo>
                    <a:lnTo>
                      <a:pt x="442" y="165"/>
                    </a:lnTo>
                    <a:lnTo>
                      <a:pt x="452" y="165"/>
                    </a:lnTo>
                    <a:lnTo>
                      <a:pt x="454" y="175"/>
                    </a:lnTo>
                    <a:lnTo>
                      <a:pt x="450" y="181"/>
                    </a:lnTo>
                    <a:lnTo>
                      <a:pt x="452" y="185"/>
                    </a:lnTo>
                    <a:lnTo>
                      <a:pt x="458" y="193"/>
                    </a:lnTo>
                    <a:lnTo>
                      <a:pt x="462" y="195"/>
                    </a:lnTo>
                    <a:lnTo>
                      <a:pt x="460" y="199"/>
                    </a:lnTo>
                    <a:lnTo>
                      <a:pt x="458" y="207"/>
                    </a:lnTo>
                    <a:lnTo>
                      <a:pt x="464" y="209"/>
                    </a:lnTo>
                    <a:lnTo>
                      <a:pt x="470" y="209"/>
                    </a:lnTo>
                    <a:lnTo>
                      <a:pt x="468" y="205"/>
                    </a:lnTo>
                    <a:lnTo>
                      <a:pt x="472" y="201"/>
                    </a:lnTo>
                    <a:lnTo>
                      <a:pt x="486" y="199"/>
                    </a:lnTo>
                    <a:lnTo>
                      <a:pt x="486" y="195"/>
                    </a:lnTo>
                    <a:lnTo>
                      <a:pt x="482" y="195"/>
                    </a:lnTo>
                    <a:lnTo>
                      <a:pt x="476" y="185"/>
                    </a:lnTo>
                    <a:lnTo>
                      <a:pt x="476" y="175"/>
                    </a:lnTo>
                    <a:lnTo>
                      <a:pt x="474" y="169"/>
                    </a:lnTo>
                    <a:lnTo>
                      <a:pt x="460" y="151"/>
                    </a:lnTo>
                    <a:lnTo>
                      <a:pt x="460" y="147"/>
                    </a:lnTo>
                    <a:lnTo>
                      <a:pt x="470" y="149"/>
                    </a:lnTo>
                    <a:lnTo>
                      <a:pt x="478" y="139"/>
                    </a:lnTo>
                    <a:lnTo>
                      <a:pt x="484" y="133"/>
                    </a:lnTo>
                    <a:lnTo>
                      <a:pt x="488" y="131"/>
                    </a:lnTo>
                    <a:close/>
                    <a:moveTo>
                      <a:pt x="438" y="231"/>
                    </a:moveTo>
                    <a:lnTo>
                      <a:pt x="436" y="239"/>
                    </a:lnTo>
                    <a:lnTo>
                      <a:pt x="438" y="247"/>
                    </a:lnTo>
                    <a:lnTo>
                      <a:pt x="440" y="245"/>
                    </a:lnTo>
                    <a:lnTo>
                      <a:pt x="440" y="239"/>
                    </a:lnTo>
                    <a:lnTo>
                      <a:pt x="442" y="233"/>
                    </a:lnTo>
                    <a:lnTo>
                      <a:pt x="440" y="227"/>
                    </a:lnTo>
                    <a:lnTo>
                      <a:pt x="438" y="231"/>
                    </a:lnTo>
                    <a:close/>
                    <a:moveTo>
                      <a:pt x="490" y="209"/>
                    </a:moveTo>
                    <a:lnTo>
                      <a:pt x="490" y="201"/>
                    </a:lnTo>
                    <a:lnTo>
                      <a:pt x="488" y="201"/>
                    </a:lnTo>
                    <a:lnTo>
                      <a:pt x="484" y="205"/>
                    </a:lnTo>
                    <a:lnTo>
                      <a:pt x="482" y="215"/>
                    </a:lnTo>
                    <a:lnTo>
                      <a:pt x="478" y="219"/>
                    </a:lnTo>
                    <a:lnTo>
                      <a:pt x="476" y="225"/>
                    </a:lnTo>
                    <a:lnTo>
                      <a:pt x="482" y="225"/>
                    </a:lnTo>
                    <a:lnTo>
                      <a:pt x="482" y="221"/>
                    </a:lnTo>
                    <a:lnTo>
                      <a:pt x="486" y="221"/>
                    </a:lnTo>
                    <a:lnTo>
                      <a:pt x="488" y="217"/>
                    </a:lnTo>
                    <a:lnTo>
                      <a:pt x="486" y="213"/>
                    </a:lnTo>
                    <a:lnTo>
                      <a:pt x="486" y="209"/>
                    </a:lnTo>
                    <a:lnTo>
                      <a:pt x="490" y="209"/>
                    </a:lnTo>
                    <a:close/>
                    <a:moveTo>
                      <a:pt x="474" y="213"/>
                    </a:moveTo>
                    <a:lnTo>
                      <a:pt x="472" y="221"/>
                    </a:lnTo>
                    <a:lnTo>
                      <a:pt x="474" y="221"/>
                    </a:lnTo>
                    <a:lnTo>
                      <a:pt x="480" y="211"/>
                    </a:lnTo>
                    <a:lnTo>
                      <a:pt x="478" y="207"/>
                    </a:lnTo>
                    <a:lnTo>
                      <a:pt x="474" y="207"/>
                    </a:lnTo>
                    <a:lnTo>
                      <a:pt x="474" y="211"/>
                    </a:lnTo>
                    <a:lnTo>
                      <a:pt x="474" y="213"/>
                    </a:lnTo>
                    <a:close/>
                    <a:moveTo>
                      <a:pt x="468" y="221"/>
                    </a:moveTo>
                    <a:lnTo>
                      <a:pt x="470" y="219"/>
                    </a:lnTo>
                    <a:lnTo>
                      <a:pt x="470" y="215"/>
                    </a:lnTo>
                    <a:lnTo>
                      <a:pt x="466" y="215"/>
                    </a:lnTo>
                    <a:lnTo>
                      <a:pt x="466" y="217"/>
                    </a:lnTo>
                    <a:lnTo>
                      <a:pt x="468" y="221"/>
                    </a:lnTo>
                    <a:close/>
                    <a:moveTo>
                      <a:pt x="694" y="133"/>
                    </a:moveTo>
                    <a:lnTo>
                      <a:pt x="692" y="131"/>
                    </a:lnTo>
                    <a:lnTo>
                      <a:pt x="692" y="133"/>
                    </a:lnTo>
                    <a:lnTo>
                      <a:pt x="694" y="135"/>
                    </a:lnTo>
                    <a:lnTo>
                      <a:pt x="694" y="133"/>
                    </a:lnTo>
                    <a:close/>
                    <a:moveTo>
                      <a:pt x="720" y="151"/>
                    </a:moveTo>
                    <a:lnTo>
                      <a:pt x="726" y="149"/>
                    </a:lnTo>
                    <a:lnTo>
                      <a:pt x="728" y="147"/>
                    </a:lnTo>
                    <a:lnTo>
                      <a:pt x="720" y="145"/>
                    </a:lnTo>
                    <a:lnTo>
                      <a:pt x="714" y="145"/>
                    </a:lnTo>
                    <a:lnTo>
                      <a:pt x="704" y="145"/>
                    </a:lnTo>
                    <a:lnTo>
                      <a:pt x="704" y="147"/>
                    </a:lnTo>
                    <a:lnTo>
                      <a:pt x="720" y="151"/>
                    </a:lnTo>
                    <a:close/>
                    <a:moveTo>
                      <a:pt x="720" y="137"/>
                    </a:moveTo>
                    <a:lnTo>
                      <a:pt x="722" y="135"/>
                    </a:lnTo>
                    <a:lnTo>
                      <a:pt x="718" y="131"/>
                    </a:lnTo>
                    <a:lnTo>
                      <a:pt x="716" y="131"/>
                    </a:lnTo>
                    <a:lnTo>
                      <a:pt x="712" y="127"/>
                    </a:lnTo>
                    <a:lnTo>
                      <a:pt x="706" y="127"/>
                    </a:lnTo>
                    <a:lnTo>
                      <a:pt x="704" y="127"/>
                    </a:lnTo>
                    <a:lnTo>
                      <a:pt x="706" y="129"/>
                    </a:lnTo>
                    <a:lnTo>
                      <a:pt x="708" y="129"/>
                    </a:lnTo>
                    <a:lnTo>
                      <a:pt x="710" y="131"/>
                    </a:lnTo>
                    <a:lnTo>
                      <a:pt x="710" y="137"/>
                    </a:lnTo>
                    <a:lnTo>
                      <a:pt x="720" y="137"/>
                    </a:lnTo>
                    <a:close/>
                    <a:moveTo>
                      <a:pt x="552" y="29"/>
                    </a:moveTo>
                    <a:lnTo>
                      <a:pt x="550" y="25"/>
                    </a:lnTo>
                    <a:lnTo>
                      <a:pt x="548" y="25"/>
                    </a:lnTo>
                    <a:lnTo>
                      <a:pt x="548" y="29"/>
                    </a:lnTo>
                    <a:lnTo>
                      <a:pt x="550" y="31"/>
                    </a:lnTo>
                    <a:lnTo>
                      <a:pt x="552" y="29"/>
                    </a:lnTo>
                    <a:close/>
                    <a:moveTo>
                      <a:pt x="534" y="49"/>
                    </a:moveTo>
                    <a:lnTo>
                      <a:pt x="534" y="47"/>
                    </a:lnTo>
                    <a:lnTo>
                      <a:pt x="530" y="41"/>
                    </a:lnTo>
                    <a:lnTo>
                      <a:pt x="528" y="43"/>
                    </a:lnTo>
                    <a:lnTo>
                      <a:pt x="530" y="47"/>
                    </a:lnTo>
                    <a:lnTo>
                      <a:pt x="534" y="49"/>
                    </a:lnTo>
                    <a:close/>
                    <a:moveTo>
                      <a:pt x="468" y="119"/>
                    </a:moveTo>
                    <a:lnTo>
                      <a:pt x="478" y="115"/>
                    </a:lnTo>
                    <a:lnTo>
                      <a:pt x="478" y="113"/>
                    </a:lnTo>
                    <a:lnTo>
                      <a:pt x="474" y="113"/>
                    </a:lnTo>
                    <a:lnTo>
                      <a:pt x="468" y="119"/>
                    </a:lnTo>
                    <a:close/>
                    <a:moveTo>
                      <a:pt x="372" y="187"/>
                    </a:moveTo>
                    <a:lnTo>
                      <a:pt x="372" y="183"/>
                    </a:lnTo>
                    <a:lnTo>
                      <a:pt x="370" y="181"/>
                    </a:lnTo>
                    <a:lnTo>
                      <a:pt x="368" y="185"/>
                    </a:lnTo>
                    <a:lnTo>
                      <a:pt x="366" y="193"/>
                    </a:lnTo>
                    <a:lnTo>
                      <a:pt x="368" y="195"/>
                    </a:lnTo>
                    <a:lnTo>
                      <a:pt x="370" y="193"/>
                    </a:lnTo>
                    <a:lnTo>
                      <a:pt x="372" y="187"/>
                    </a:lnTo>
                    <a:close/>
                    <a:moveTo>
                      <a:pt x="236" y="39"/>
                    </a:moveTo>
                    <a:lnTo>
                      <a:pt x="236" y="35"/>
                    </a:lnTo>
                    <a:lnTo>
                      <a:pt x="232" y="35"/>
                    </a:lnTo>
                    <a:lnTo>
                      <a:pt x="232" y="31"/>
                    </a:lnTo>
                    <a:lnTo>
                      <a:pt x="226" y="35"/>
                    </a:lnTo>
                    <a:lnTo>
                      <a:pt x="226" y="39"/>
                    </a:lnTo>
                    <a:lnTo>
                      <a:pt x="228" y="39"/>
                    </a:lnTo>
                    <a:lnTo>
                      <a:pt x="230" y="43"/>
                    </a:lnTo>
                    <a:lnTo>
                      <a:pt x="234" y="43"/>
                    </a:lnTo>
                    <a:lnTo>
                      <a:pt x="236" y="39"/>
                    </a:lnTo>
                    <a:close/>
                    <a:moveTo>
                      <a:pt x="756" y="278"/>
                    </a:moveTo>
                    <a:lnTo>
                      <a:pt x="754" y="275"/>
                    </a:lnTo>
                    <a:lnTo>
                      <a:pt x="752" y="278"/>
                    </a:lnTo>
                    <a:lnTo>
                      <a:pt x="756" y="280"/>
                    </a:lnTo>
                    <a:lnTo>
                      <a:pt x="756" y="278"/>
                    </a:lnTo>
                    <a:close/>
                    <a:moveTo>
                      <a:pt x="750" y="259"/>
                    </a:moveTo>
                    <a:lnTo>
                      <a:pt x="746" y="261"/>
                    </a:lnTo>
                    <a:lnTo>
                      <a:pt x="742" y="269"/>
                    </a:lnTo>
                    <a:lnTo>
                      <a:pt x="736" y="280"/>
                    </a:lnTo>
                    <a:lnTo>
                      <a:pt x="748" y="278"/>
                    </a:lnTo>
                    <a:lnTo>
                      <a:pt x="752" y="275"/>
                    </a:lnTo>
                    <a:lnTo>
                      <a:pt x="760" y="263"/>
                    </a:lnTo>
                    <a:lnTo>
                      <a:pt x="760" y="261"/>
                    </a:lnTo>
                    <a:lnTo>
                      <a:pt x="758" y="259"/>
                    </a:lnTo>
                    <a:lnTo>
                      <a:pt x="750" y="259"/>
                    </a:lnTo>
                    <a:close/>
                    <a:moveTo>
                      <a:pt x="498" y="296"/>
                    </a:moveTo>
                    <a:lnTo>
                      <a:pt x="500" y="306"/>
                    </a:lnTo>
                    <a:lnTo>
                      <a:pt x="498" y="308"/>
                    </a:lnTo>
                    <a:lnTo>
                      <a:pt x="492" y="304"/>
                    </a:lnTo>
                    <a:lnTo>
                      <a:pt x="490" y="306"/>
                    </a:lnTo>
                    <a:lnTo>
                      <a:pt x="488" y="312"/>
                    </a:lnTo>
                    <a:lnTo>
                      <a:pt x="492" y="314"/>
                    </a:lnTo>
                    <a:lnTo>
                      <a:pt x="486" y="316"/>
                    </a:lnTo>
                    <a:lnTo>
                      <a:pt x="484" y="320"/>
                    </a:lnTo>
                    <a:lnTo>
                      <a:pt x="490" y="320"/>
                    </a:lnTo>
                    <a:lnTo>
                      <a:pt x="496" y="316"/>
                    </a:lnTo>
                    <a:lnTo>
                      <a:pt x="502" y="316"/>
                    </a:lnTo>
                    <a:lnTo>
                      <a:pt x="508" y="312"/>
                    </a:lnTo>
                    <a:lnTo>
                      <a:pt x="514" y="304"/>
                    </a:lnTo>
                    <a:lnTo>
                      <a:pt x="516" y="302"/>
                    </a:lnTo>
                    <a:lnTo>
                      <a:pt x="510" y="294"/>
                    </a:lnTo>
                    <a:lnTo>
                      <a:pt x="498" y="296"/>
                    </a:lnTo>
                    <a:close/>
                    <a:moveTo>
                      <a:pt x="795" y="253"/>
                    </a:moveTo>
                    <a:lnTo>
                      <a:pt x="793" y="247"/>
                    </a:lnTo>
                    <a:lnTo>
                      <a:pt x="795" y="241"/>
                    </a:lnTo>
                    <a:lnTo>
                      <a:pt x="799" y="237"/>
                    </a:lnTo>
                    <a:lnTo>
                      <a:pt x="801" y="165"/>
                    </a:lnTo>
                    <a:lnTo>
                      <a:pt x="795" y="161"/>
                    </a:lnTo>
                    <a:lnTo>
                      <a:pt x="787" y="161"/>
                    </a:lnTo>
                    <a:lnTo>
                      <a:pt x="772" y="157"/>
                    </a:lnTo>
                    <a:lnTo>
                      <a:pt x="764" y="149"/>
                    </a:lnTo>
                    <a:lnTo>
                      <a:pt x="760" y="145"/>
                    </a:lnTo>
                    <a:lnTo>
                      <a:pt x="756" y="147"/>
                    </a:lnTo>
                    <a:lnTo>
                      <a:pt x="744" y="143"/>
                    </a:lnTo>
                    <a:lnTo>
                      <a:pt x="734" y="149"/>
                    </a:lnTo>
                    <a:lnTo>
                      <a:pt x="736" y="153"/>
                    </a:lnTo>
                    <a:lnTo>
                      <a:pt x="728" y="157"/>
                    </a:lnTo>
                    <a:lnTo>
                      <a:pt x="722" y="157"/>
                    </a:lnTo>
                    <a:lnTo>
                      <a:pt x="718" y="165"/>
                    </a:lnTo>
                    <a:lnTo>
                      <a:pt x="714" y="165"/>
                    </a:lnTo>
                    <a:lnTo>
                      <a:pt x="710" y="171"/>
                    </a:lnTo>
                    <a:lnTo>
                      <a:pt x="704" y="177"/>
                    </a:lnTo>
                    <a:lnTo>
                      <a:pt x="696" y="179"/>
                    </a:lnTo>
                    <a:lnTo>
                      <a:pt x="692" y="173"/>
                    </a:lnTo>
                    <a:lnTo>
                      <a:pt x="692" y="169"/>
                    </a:lnTo>
                    <a:lnTo>
                      <a:pt x="694" y="165"/>
                    </a:lnTo>
                    <a:lnTo>
                      <a:pt x="690" y="161"/>
                    </a:lnTo>
                    <a:lnTo>
                      <a:pt x="686" y="171"/>
                    </a:lnTo>
                    <a:lnTo>
                      <a:pt x="684" y="159"/>
                    </a:lnTo>
                    <a:lnTo>
                      <a:pt x="680" y="155"/>
                    </a:lnTo>
                    <a:lnTo>
                      <a:pt x="686" y="139"/>
                    </a:lnTo>
                    <a:lnTo>
                      <a:pt x="682" y="131"/>
                    </a:lnTo>
                    <a:lnTo>
                      <a:pt x="684" y="129"/>
                    </a:lnTo>
                    <a:lnTo>
                      <a:pt x="678" y="127"/>
                    </a:lnTo>
                    <a:lnTo>
                      <a:pt x="670" y="127"/>
                    </a:lnTo>
                    <a:lnTo>
                      <a:pt x="668" y="125"/>
                    </a:lnTo>
                    <a:lnTo>
                      <a:pt x="660" y="121"/>
                    </a:lnTo>
                    <a:lnTo>
                      <a:pt x="650" y="123"/>
                    </a:lnTo>
                    <a:lnTo>
                      <a:pt x="644" y="127"/>
                    </a:lnTo>
                    <a:lnTo>
                      <a:pt x="634" y="127"/>
                    </a:lnTo>
                    <a:lnTo>
                      <a:pt x="632" y="137"/>
                    </a:lnTo>
                    <a:lnTo>
                      <a:pt x="628" y="137"/>
                    </a:lnTo>
                    <a:lnTo>
                      <a:pt x="630" y="135"/>
                    </a:lnTo>
                    <a:lnTo>
                      <a:pt x="626" y="133"/>
                    </a:lnTo>
                    <a:lnTo>
                      <a:pt x="624" y="135"/>
                    </a:lnTo>
                    <a:lnTo>
                      <a:pt x="626" y="139"/>
                    </a:lnTo>
                    <a:lnTo>
                      <a:pt x="626" y="143"/>
                    </a:lnTo>
                    <a:lnTo>
                      <a:pt x="630" y="143"/>
                    </a:lnTo>
                    <a:lnTo>
                      <a:pt x="634" y="141"/>
                    </a:lnTo>
                    <a:lnTo>
                      <a:pt x="644" y="145"/>
                    </a:lnTo>
                    <a:lnTo>
                      <a:pt x="646" y="155"/>
                    </a:lnTo>
                    <a:lnTo>
                      <a:pt x="650" y="157"/>
                    </a:lnTo>
                    <a:lnTo>
                      <a:pt x="654" y="157"/>
                    </a:lnTo>
                    <a:lnTo>
                      <a:pt x="660" y="157"/>
                    </a:lnTo>
                    <a:lnTo>
                      <a:pt x="666" y="155"/>
                    </a:lnTo>
                    <a:lnTo>
                      <a:pt x="670" y="157"/>
                    </a:lnTo>
                    <a:lnTo>
                      <a:pt x="678" y="153"/>
                    </a:lnTo>
                    <a:lnTo>
                      <a:pt x="678" y="163"/>
                    </a:lnTo>
                    <a:lnTo>
                      <a:pt x="672" y="163"/>
                    </a:lnTo>
                    <a:lnTo>
                      <a:pt x="664" y="163"/>
                    </a:lnTo>
                    <a:lnTo>
                      <a:pt x="658" y="167"/>
                    </a:lnTo>
                    <a:lnTo>
                      <a:pt x="652" y="165"/>
                    </a:lnTo>
                    <a:lnTo>
                      <a:pt x="644" y="167"/>
                    </a:lnTo>
                    <a:lnTo>
                      <a:pt x="642" y="171"/>
                    </a:lnTo>
                    <a:lnTo>
                      <a:pt x="652" y="173"/>
                    </a:lnTo>
                    <a:lnTo>
                      <a:pt x="654" y="179"/>
                    </a:lnTo>
                    <a:lnTo>
                      <a:pt x="658" y="183"/>
                    </a:lnTo>
                    <a:lnTo>
                      <a:pt x="656" y="185"/>
                    </a:lnTo>
                    <a:lnTo>
                      <a:pt x="656" y="191"/>
                    </a:lnTo>
                    <a:lnTo>
                      <a:pt x="662" y="195"/>
                    </a:lnTo>
                    <a:lnTo>
                      <a:pt x="668" y="189"/>
                    </a:lnTo>
                    <a:lnTo>
                      <a:pt x="668" y="183"/>
                    </a:lnTo>
                    <a:lnTo>
                      <a:pt x="670" y="177"/>
                    </a:lnTo>
                    <a:lnTo>
                      <a:pt x="674" y="173"/>
                    </a:lnTo>
                    <a:lnTo>
                      <a:pt x="676" y="173"/>
                    </a:lnTo>
                    <a:lnTo>
                      <a:pt x="674" y="177"/>
                    </a:lnTo>
                    <a:lnTo>
                      <a:pt x="672" y="181"/>
                    </a:lnTo>
                    <a:lnTo>
                      <a:pt x="678" y="185"/>
                    </a:lnTo>
                    <a:lnTo>
                      <a:pt x="682" y="187"/>
                    </a:lnTo>
                    <a:lnTo>
                      <a:pt x="680" y="191"/>
                    </a:lnTo>
                    <a:lnTo>
                      <a:pt x="684" y="191"/>
                    </a:lnTo>
                    <a:lnTo>
                      <a:pt x="690" y="189"/>
                    </a:lnTo>
                    <a:lnTo>
                      <a:pt x="694" y="187"/>
                    </a:lnTo>
                    <a:lnTo>
                      <a:pt x="694" y="189"/>
                    </a:lnTo>
                    <a:lnTo>
                      <a:pt x="688" y="193"/>
                    </a:lnTo>
                    <a:lnTo>
                      <a:pt x="692" y="197"/>
                    </a:lnTo>
                    <a:lnTo>
                      <a:pt x="694" y="199"/>
                    </a:lnTo>
                    <a:lnTo>
                      <a:pt x="718" y="205"/>
                    </a:lnTo>
                    <a:lnTo>
                      <a:pt x="738" y="213"/>
                    </a:lnTo>
                    <a:lnTo>
                      <a:pt x="740" y="219"/>
                    </a:lnTo>
                    <a:lnTo>
                      <a:pt x="746" y="221"/>
                    </a:lnTo>
                    <a:lnTo>
                      <a:pt x="746" y="225"/>
                    </a:lnTo>
                    <a:lnTo>
                      <a:pt x="750" y="229"/>
                    </a:lnTo>
                    <a:lnTo>
                      <a:pt x="752" y="239"/>
                    </a:lnTo>
                    <a:lnTo>
                      <a:pt x="758" y="245"/>
                    </a:lnTo>
                    <a:lnTo>
                      <a:pt x="752" y="247"/>
                    </a:lnTo>
                    <a:lnTo>
                      <a:pt x="752" y="251"/>
                    </a:lnTo>
                    <a:lnTo>
                      <a:pt x="758" y="255"/>
                    </a:lnTo>
                    <a:lnTo>
                      <a:pt x="764" y="255"/>
                    </a:lnTo>
                    <a:lnTo>
                      <a:pt x="754" y="257"/>
                    </a:lnTo>
                    <a:lnTo>
                      <a:pt x="760" y="259"/>
                    </a:lnTo>
                    <a:lnTo>
                      <a:pt x="762" y="263"/>
                    </a:lnTo>
                    <a:lnTo>
                      <a:pt x="756" y="273"/>
                    </a:lnTo>
                    <a:lnTo>
                      <a:pt x="758" y="275"/>
                    </a:lnTo>
                    <a:lnTo>
                      <a:pt x="774" y="273"/>
                    </a:lnTo>
                    <a:lnTo>
                      <a:pt x="776" y="275"/>
                    </a:lnTo>
                    <a:lnTo>
                      <a:pt x="782" y="282"/>
                    </a:lnTo>
                    <a:lnTo>
                      <a:pt x="789" y="290"/>
                    </a:lnTo>
                    <a:lnTo>
                      <a:pt x="793" y="294"/>
                    </a:lnTo>
                    <a:lnTo>
                      <a:pt x="797" y="255"/>
                    </a:lnTo>
                    <a:lnTo>
                      <a:pt x="795" y="253"/>
                    </a:lnTo>
                    <a:close/>
                    <a:moveTo>
                      <a:pt x="380" y="31"/>
                    </a:moveTo>
                    <a:lnTo>
                      <a:pt x="374" y="29"/>
                    </a:lnTo>
                    <a:lnTo>
                      <a:pt x="366" y="27"/>
                    </a:lnTo>
                    <a:lnTo>
                      <a:pt x="360" y="37"/>
                    </a:lnTo>
                    <a:lnTo>
                      <a:pt x="362" y="49"/>
                    </a:lnTo>
                    <a:lnTo>
                      <a:pt x="354" y="59"/>
                    </a:lnTo>
                    <a:lnTo>
                      <a:pt x="350" y="69"/>
                    </a:lnTo>
                    <a:lnTo>
                      <a:pt x="344" y="83"/>
                    </a:lnTo>
                    <a:lnTo>
                      <a:pt x="330" y="89"/>
                    </a:lnTo>
                    <a:lnTo>
                      <a:pt x="318" y="85"/>
                    </a:lnTo>
                    <a:lnTo>
                      <a:pt x="316" y="83"/>
                    </a:lnTo>
                    <a:lnTo>
                      <a:pt x="306" y="85"/>
                    </a:lnTo>
                    <a:lnTo>
                      <a:pt x="302" y="91"/>
                    </a:lnTo>
                    <a:lnTo>
                      <a:pt x="294" y="95"/>
                    </a:lnTo>
                    <a:lnTo>
                      <a:pt x="284" y="93"/>
                    </a:lnTo>
                    <a:lnTo>
                      <a:pt x="274" y="95"/>
                    </a:lnTo>
                    <a:lnTo>
                      <a:pt x="268" y="91"/>
                    </a:lnTo>
                    <a:lnTo>
                      <a:pt x="258" y="83"/>
                    </a:lnTo>
                    <a:lnTo>
                      <a:pt x="256" y="75"/>
                    </a:lnTo>
                    <a:lnTo>
                      <a:pt x="254" y="75"/>
                    </a:lnTo>
                    <a:lnTo>
                      <a:pt x="252" y="79"/>
                    </a:lnTo>
                    <a:lnTo>
                      <a:pt x="248" y="81"/>
                    </a:lnTo>
                    <a:lnTo>
                      <a:pt x="244" y="91"/>
                    </a:lnTo>
                    <a:lnTo>
                      <a:pt x="246" y="103"/>
                    </a:lnTo>
                    <a:lnTo>
                      <a:pt x="250" y="109"/>
                    </a:lnTo>
                    <a:lnTo>
                      <a:pt x="248" y="119"/>
                    </a:lnTo>
                    <a:lnTo>
                      <a:pt x="252" y="121"/>
                    </a:lnTo>
                    <a:lnTo>
                      <a:pt x="250" y="123"/>
                    </a:lnTo>
                    <a:lnTo>
                      <a:pt x="250" y="129"/>
                    </a:lnTo>
                    <a:lnTo>
                      <a:pt x="256" y="129"/>
                    </a:lnTo>
                    <a:lnTo>
                      <a:pt x="254" y="135"/>
                    </a:lnTo>
                    <a:lnTo>
                      <a:pt x="260" y="135"/>
                    </a:lnTo>
                    <a:lnTo>
                      <a:pt x="264" y="143"/>
                    </a:lnTo>
                    <a:lnTo>
                      <a:pt x="262" y="149"/>
                    </a:lnTo>
                    <a:lnTo>
                      <a:pt x="264" y="157"/>
                    </a:lnTo>
                    <a:lnTo>
                      <a:pt x="264" y="167"/>
                    </a:lnTo>
                    <a:lnTo>
                      <a:pt x="264" y="171"/>
                    </a:lnTo>
                    <a:lnTo>
                      <a:pt x="274" y="171"/>
                    </a:lnTo>
                    <a:lnTo>
                      <a:pt x="276" y="173"/>
                    </a:lnTo>
                    <a:lnTo>
                      <a:pt x="284" y="173"/>
                    </a:lnTo>
                    <a:lnTo>
                      <a:pt x="288" y="171"/>
                    </a:lnTo>
                    <a:lnTo>
                      <a:pt x="292" y="169"/>
                    </a:lnTo>
                    <a:lnTo>
                      <a:pt x="292" y="173"/>
                    </a:lnTo>
                    <a:lnTo>
                      <a:pt x="292" y="177"/>
                    </a:lnTo>
                    <a:lnTo>
                      <a:pt x="292" y="183"/>
                    </a:lnTo>
                    <a:lnTo>
                      <a:pt x="300" y="181"/>
                    </a:lnTo>
                    <a:lnTo>
                      <a:pt x="308" y="181"/>
                    </a:lnTo>
                    <a:lnTo>
                      <a:pt x="314" y="179"/>
                    </a:lnTo>
                    <a:lnTo>
                      <a:pt x="314" y="175"/>
                    </a:lnTo>
                    <a:lnTo>
                      <a:pt x="318" y="173"/>
                    </a:lnTo>
                    <a:lnTo>
                      <a:pt x="322" y="179"/>
                    </a:lnTo>
                    <a:lnTo>
                      <a:pt x="326" y="181"/>
                    </a:lnTo>
                    <a:lnTo>
                      <a:pt x="332" y="179"/>
                    </a:lnTo>
                    <a:lnTo>
                      <a:pt x="340" y="181"/>
                    </a:lnTo>
                    <a:lnTo>
                      <a:pt x="340" y="187"/>
                    </a:lnTo>
                    <a:lnTo>
                      <a:pt x="340" y="195"/>
                    </a:lnTo>
                    <a:lnTo>
                      <a:pt x="350" y="191"/>
                    </a:lnTo>
                    <a:lnTo>
                      <a:pt x="356" y="189"/>
                    </a:lnTo>
                    <a:lnTo>
                      <a:pt x="364" y="185"/>
                    </a:lnTo>
                    <a:lnTo>
                      <a:pt x="366" y="181"/>
                    </a:lnTo>
                    <a:lnTo>
                      <a:pt x="370" y="177"/>
                    </a:lnTo>
                    <a:lnTo>
                      <a:pt x="368" y="173"/>
                    </a:lnTo>
                    <a:lnTo>
                      <a:pt x="372" y="171"/>
                    </a:lnTo>
                    <a:lnTo>
                      <a:pt x="374" y="165"/>
                    </a:lnTo>
                    <a:lnTo>
                      <a:pt x="378" y="159"/>
                    </a:lnTo>
                    <a:lnTo>
                      <a:pt x="376" y="155"/>
                    </a:lnTo>
                    <a:lnTo>
                      <a:pt x="374" y="147"/>
                    </a:lnTo>
                    <a:lnTo>
                      <a:pt x="382" y="135"/>
                    </a:lnTo>
                    <a:lnTo>
                      <a:pt x="392" y="131"/>
                    </a:lnTo>
                    <a:lnTo>
                      <a:pt x="394" y="127"/>
                    </a:lnTo>
                    <a:lnTo>
                      <a:pt x="392" y="117"/>
                    </a:lnTo>
                    <a:lnTo>
                      <a:pt x="394" y="113"/>
                    </a:lnTo>
                    <a:lnTo>
                      <a:pt x="396" y="105"/>
                    </a:lnTo>
                    <a:lnTo>
                      <a:pt x="400" y="91"/>
                    </a:lnTo>
                    <a:lnTo>
                      <a:pt x="404" y="97"/>
                    </a:lnTo>
                    <a:lnTo>
                      <a:pt x="412" y="99"/>
                    </a:lnTo>
                    <a:lnTo>
                      <a:pt x="418" y="97"/>
                    </a:lnTo>
                    <a:lnTo>
                      <a:pt x="422" y="93"/>
                    </a:lnTo>
                    <a:lnTo>
                      <a:pt x="416" y="91"/>
                    </a:lnTo>
                    <a:lnTo>
                      <a:pt x="414" y="87"/>
                    </a:lnTo>
                    <a:lnTo>
                      <a:pt x="406" y="81"/>
                    </a:lnTo>
                    <a:lnTo>
                      <a:pt x="394" y="73"/>
                    </a:lnTo>
                    <a:lnTo>
                      <a:pt x="402" y="71"/>
                    </a:lnTo>
                    <a:lnTo>
                      <a:pt x="404" y="69"/>
                    </a:lnTo>
                    <a:lnTo>
                      <a:pt x="398" y="63"/>
                    </a:lnTo>
                    <a:lnTo>
                      <a:pt x="398" y="57"/>
                    </a:lnTo>
                    <a:lnTo>
                      <a:pt x="394" y="51"/>
                    </a:lnTo>
                    <a:lnTo>
                      <a:pt x="396" y="49"/>
                    </a:lnTo>
                    <a:lnTo>
                      <a:pt x="394" y="45"/>
                    </a:lnTo>
                    <a:lnTo>
                      <a:pt x="390" y="45"/>
                    </a:lnTo>
                    <a:lnTo>
                      <a:pt x="398" y="43"/>
                    </a:lnTo>
                    <a:lnTo>
                      <a:pt x="396" y="39"/>
                    </a:lnTo>
                    <a:lnTo>
                      <a:pt x="390" y="35"/>
                    </a:lnTo>
                    <a:lnTo>
                      <a:pt x="392" y="33"/>
                    </a:lnTo>
                    <a:lnTo>
                      <a:pt x="388" y="29"/>
                    </a:lnTo>
                    <a:lnTo>
                      <a:pt x="380" y="31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3" name="Freeform 176"/>
              <p:cNvSpPr>
                <a:spLocks noEditPoints="1"/>
              </p:cNvSpPr>
              <p:nvPr/>
            </p:nvSpPr>
            <p:spPr bwMode="auto">
              <a:xfrm>
                <a:off x="6602248" y="2897067"/>
                <a:ext cx="68044" cy="31895"/>
              </a:xfrm>
              <a:custGeom>
                <a:avLst/>
                <a:gdLst>
                  <a:gd name="T0" fmla="*/ 58 w 64"/>
                  <a:gd name="T1" fmla="*/ 0 h 30"/>
                  <a:gd name="T2" fmla="*/ 64 w 64"/>
                  <a:gd name="T3" fmla="*/ 2 h 30"/>
                  <a:gd name="T4" fmla="*/ 58 w 64"/>
                  <a:gd name="T5" fmla="*/ 6 h 30"/>
                  <a:gd name="T6" fmla="*/ 52 w 64"/>
                  <a:gd name="T7" fmla="*/ 8 h 30"/>
                  <a:gd name="T8" fmla="*/ 50 w 64"/>
                  <a:gd name="T9" fmla="*/ 12 h 30"/>
                  <a:gd name="T10" fmla="*/ 42 w 64"/>
                  <a:gd name="T11" fmla="*/ 14 h 30"/>
                  <a:gd name="T12" fmla="*/ 40 w 64"/>
                  <a:gd name="T13" fmla="*/ 18 h 30"/>
                  <a:gd name="T14" fmla="*/ 30 w 64"/>
                  <a:gd name="T15" fmla="*/ 20 h 30"/>
                  <a:gd name="T16" fmla="*/ 24 w 64"/>
                  <a:gd name="T17" fmla="*/ 24 h 30"/>
                  <a:gd name="T18" fmla="*/ 18 w 64"/>
                  <a:gd name="T19" fmla="*/ 16 h 30"/>
                  <a:gd name="T20" fmla="*/ 26 w 64"/>
                  <a:gd name="T21" fmla="*/ 10 h 30"/>
                  <a:gd name="T22" fmla="*/ 26 w 64"/>
                  <a:gd name="T23" fmla="*/ 6 h 30"/>
                  <a:gd name="T24" fmla="*/ 34 w 64"/>
                  <a:gd name="T25" fmla="*/ 4 h 30"/>
                  <a:gd name="T26" fmla="*/ 38 w 64"/>
                  <a:gd name="T27" fmla="*/ 2 h 30"/>
                  <a:gd name="T28" fmla="*/ 42 w 64"/>
                  <a:gd name="T29" fmla="*/ 4 h 30"/>
                  <a:gd name="T30" fmla="*/ 48 w 64"/>
                  <a:gd name="T31" fmla="*/ 2 h 30"/>
                  <a:gd name="T32" fmla="*/ 52 w 64"/>
                  <a:gd name="T33" fmla="*/ 2 h 30"/>
                  <a:gd name="T34" fmla="*/ 58 w 64"/>
                  <a:gd name="T35" fmla="*/ 0 h 30"/>
                  <a:gd name="T36" fmla="*/ 8 w 64"/>
                  <a:gd name="T37" fmla="*/ 28 h 30"/>
                  <a:gd name="T38" fmla="*/ 6 w 64"/>
                  <a:gd name="T39" fmla="*/ 18 h 30"/>
                  <a:gd name="T40" fmla="*/ 0 w 64"/>
                  <a:gd name="T41" fmla="*/ 26 h 30"/>
                  <a:gd name="T42" fmla="*/ 6 w 64"/>
                  <a:gd name="T43" fmla="*/ 30 h 30"/>
                  <a:gd name="T44" fmla="*/ 8 w 64"/>
                  <a:gd name="T45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64" h="30">
                    <a:moveTo>
                      <a:pt x="58" y="0"/>
                    </a:moveTo>
                    <a:lnTo>
                      <a:pt x="64" y="2"/>
                    </a:lnTo>
                    <a:lnTo>
                      <a:pt x="58" y="6"/>
                    </a:lnTo>
                    <a:lnTo>
                      <a:pt x="52" y="8"/>
                    </a:lnTo>
                    <a:lnTo>
                      <a:pt x="50" y="12"/>
                    </a:lnTo>
                    <a:lnTo>
                      <a:pt x="42" y="14"/>
                    </a:lnTo>
                    <a:lnTo>
                      <a:pt x="40" y="18"/>
                    </a:lnTo>
                    <a:lnTo>
                      <a:pt x="30" y="20"/>
                    </a:lnTo>
                    <a:lnTo>
                      <a:pt x="24" y="24"/>
                    </a:lnTo>
                    <a:lnTo>
                      <a:pt x="18" y="16"/>
                    </a:lnTo>
                    <a:lnTo>
                      <a:pt x="26" y="10"/>
                    </a:lnTo>
                    <a:lnTo>
                      <a:pt x="26" y="6"/>
                    </a:lnTo>
                    <a:lnTo>
                      <a:pt x="34" y="4"/>
                    </a:lnTo>
                    <a:lnTo>
                      <a:pt x="38" y="2"/>
                    </a:lnTo>
                    <a:lnTo>
                      <a:pt x="42" y="4"/>
                    </a:lnTo>
                    <a:lnTo>
                      <a:pt x="48" y="2"/>
                    </a:lnTo>
                    <a:lnTo>
                      <a:pt x="52" y="2"/>
                    </a:lnTo>
                    <a:lnTo>
                      <a:pt x="58" y="0"/>
                    </a:lnTo>
                    <a:close/>
                    <a:moveTo>
                      <a:pt x="8" y="28"/>
                    </a:moveTo>
                    <a:lnTo>
                      <a:pt x="6" y="18"/>
                    </a:lnTo>
                    <a:lnTo>
                      <a:pt x="0" y="26"/>
                    </a:lnTo>
                    <a:lnTo>
                      <a:pt x="6" y="30"/>
                    </a:lnTo>
                    <a:lnTo>
                      <a:pt x="8" y="2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4" name="Freeform 177"/>
              <p:cNvSpPr>
                <a:spLocks noEditPoints="1"/>
              </p:cNvSpPr>
              <p:nvPr/>
            </p:nvSpPr>
            <p:spPr bwMode="auto">
              <a:xfrm>
                <a:off x="6481046" y="2328264"/>
                <a:ext cx="178615" cy="287059"/>
              </a:xfrm>
              <a:custGeom>
                <a:avLst/>
                <a:gdLst>
                  <a:gd name="T0" fmla="*/ 10 w 168"/>
                  <a:gd name="T1" fmla="*/ 195 h 270"/>
                  <a:gd name="T2" fmla="*/ 40 w 168"/>
                  <a:gd name="T3" fmla="*/ 163 h 270"/>
                  <a:gd name="T4" fmla="*/ 22 w 168"/>
                  <a:gd name="T5" fmla="*/ 167 h 270"/>
                  <a:gd name="T6" fmla="*/ 0 w 168"/>
                  <a:gd name="T7" fmla="*/ 201 h 270"/>
                  <a:gd name="T8" fmla="*/ 32 w 168"/>
                  <a:gd name="T9" fmla="*/ 149 h 270"/>
                  <a:gd name="T10" fmla="*/ 46 w 168"/>
                  <a:gd name="T11" fmla="*/ 129 h 270"/>
                  <a:gd name="T12" fmla="*/ 58 w 168"/>
                  <a:gd name="T13" fmla="*/ 263 h 270"/>
                  <a:gd name="T14" fmla="*/ 76 w 168"/>
                  <a:gd name="T15" fmla="*/ 251 h 270"/>
                  <a:gd name="T16" fmla="*/ 80 w 168"/>
                  <a:gd name="T17" fmla="*/ 239 h 270"/>
                  <a:gd name="T18" fmla="*/ 152 w 168"/>
                  <a:gd name="T19" fmla="*/ 249 h 270"/>
                  <a:gd name="T20" fmla="*/ 160 w 168"/>
                  <a:gd name="T21" fmla="*/ 249 h 270"/>
                  <a:gd name="T22" fmla="*/ 164 w 168"/>
                  <a:gd name="T23" fmla="*/ 201 h 270"/>
                  <a:gd name="T24" fmla="*/ 152 w 168"/>
                  <a:gd name="T25" fmla="*/ 187 h 270"/>
                  <a:gd name="T26" fmla="*/ 140 w 168"/>
                  <a:gd name="T27" fmla="*/ 191 h 270"/>
                  <a:gd name="T28" fmla="*/ 126 w 168"/>
                  <a:gd name="T29" fmla="*/ 199 h 270"/>
                  <a:gd name="T30" fmla="*/ 116 w 168"/>
                  <a:gd name="T31" fmla="*/ 201 h 270"/>
                  <a:gd name="T32" fmla="*/ 86 w 168"/>
                  <a:gd name="T33" fmla="*/ 225 h 270"/>
                  <a:gd name="T34" fmla="*/ 96 w 168"/>
                  <a:gd name="T35" fmla="*/ 215 h 270"/>
                  <a:gd name="T36" fmla="*/ 112 w 168"/>
                  <a:gd name="T37" fmla="*/ 225 h 270"/>
                  <a:gd name="T38" fmla="*/ 120 w 168"/>
                  <a:gd name="T39" fmla="*/ 235 h 270"/>
                  <a:gd name="T40" fmla="*/ 142 w 168"/>
                  <a:gd name="T41" fmla="*/ 251 h 270"/>
                  <a:gd name="T42" fmla="*/ 152 w 168"/>
                  <a:gd name="T43" fmla="*/ 233 h 270"/>
                  <a:gd name="T44" fmla="*/ 114 w 168"/>
                  <a:gd name="T45" fmla="*/ 185 h 270"/>
                  <a:gd name="T46" fmla="*/ 144 w 168"/>
                  <a:gd name="T47" fmla="*/ 165 h 270"/>
                  <a:gd name="T48" fmla="*/ 152 w 168"/>
                  <a:gd name="T49" fmla="*/ 177 h 270"/>
                  <a:gd name="T50" fmla="*/ 114 w 168"/>
                  <a:gd name="T51" fmla="*/ 177 h 270"/>
                  <a:gd name="T52" fmla="*/ 138 w 168"/>
                  <a:gd name="T53" fmla="*/ 165 h 270"/>
                  <a:gd name="T54" fmla="*/ 120 w 168"/>
                  <a:gd name="T55" fmla="*/ 151 h 270"/>
                  <a:gd name="T56" fmla="*/ 130 w 168"/>
                  <a:gd name="T57" fmla="*/ 169 h 270"/>
                  <a:gd name="T58" fmla="*/ 108 w 168"/>
                  <a:gd name="T59" fmla="*/ 167 h 270"/>
                  <a:gd name="T60" fmla="*/ 116 w 168"/>
                  <a:gd name="T61" fmla="*/ 155 h 270"/>
                  <a:gd name="T62" fmla="*/ 100 w 168"/>
                  <a:gd name="T63" fmla="*/ 189 h 270"/>
                  <a:gd name="T64" fmla="*/ 102 w 168"/>
                  <a:gd name="T65" fmla="*/ 151 h 270"/>
                  <a:gd name="T66" fmla="*/ 90 w 168"/>
                  <a:gd name="T67" fmla="*/ 159 h 270"/>
                  <a:gd name="T68" fmla="*/ 96 w 168"/>
                  <a:gd name="T69" fmla="*/ 139 h 270"/>
                  <a:gd name="T70" fmla="*/ 82 w 168"/>
                  <a:gd name="T71" fmla="*/ 151 h 270"/>
                  <a:gd name="T72" fmla="*/ 98 w 168"/>
                  <a:gd name="T73" fmla="*/ 147 h 270"/>
                  <a:gd name="T74" fmla="*/ 140 w 168"/>
                  <a:gd name="T75" fmla="*/ 133 h 270"/>
                  <a:gd name="T76" fmla="*/ 126 w 168"/>
                  <a:gd name="T77" fmla="*/ 135 h 270"/>
                  <a:gd name="T78" fmla="*/ 144 w 168"/>
                  <a:gd name="T79" fmla="*/ 151 h 270"/>
                  <a:gd name="T80" fmla="*/ 102 w 168"/>
                  <a:gd name="T81" fmla="*/ 129 h 270"/>
                  <a:gd name="T82" fmla="*/ 78 w 168"/>
                  <a:gd name="T83" fmla="*/ 121 h 270"/>
                  <a:gd name="T84" fmla="*/ 70 w 168"/>
                  <a:gd name="T85" fmla="*/ 117 h 270"/>
                  <a:gd name="T86" fmla="*/ 42 w 168"/>
                  <a:gd name="T87" fmla="*/ 103 h 270"/>
                  <a:gd name="T88" fmla="*/ 110 w 168"/>
                  <a:gd name="T89" fmla="*/ 117 h 270"/>
                  <a:gd name="T90" fmla="*/ 110 w 168"/>
                  <a:gd name="T91" fmla="*/ 97 h 270"/>
                  <a:gd name="T92" fmla="*/ 96 w 168"/>
                  <a:gd name="T93" fmla="*/ 89 h 270"/>
                  <a:gd name="T94" fmla="*/ 78 w 168"/>
                  <a:gd name="T95" fmla="*/ 87 h 270"/>
                  <a:gd name="T96" fmla="*/ 60 w 168"/>
                  <a:gd name="T97" fmla="*/ 69 h 270"/>
                  <a:gd name="T98" fmla="*/ 74 w 168"/>
                  <a:gd name="T99" fmla="*/ 29 h 270"/>
                  <a:gd name="T100" fmla="*/ 60 w 168"/>
                  <a:gd name="T101" fmla="*/ 7 h 270"/>
                  <a:gd name="T102" fmla="*/ 32 w 168"/>
                  <a:gd name="T103" fmla="*/ 13 h 270"/>
                  <a:gd name="T104" fmla="*/ 32 w 168"/>
                  <a:gd name="T105" fmla="*/ 45 h 270"/>
                  <a:gd name="T106" fmla="*/ 44 w 168"/>
                  <a:gd name="T107" fmla="*/ 81 h 270"/>
                  <a:gd name="T108" fmla="*/ 52 w 168"/>
                  <a:gd name="T109" fmla="*/ 93 h 270"/>
                  <a:gd name="T110" fmla="*/ 82 w 168"/>
                  <a:gd name="T111" fmla="*/ 107 h 270"/>
                  <a:gd name="T112" fmla="*/ 96 w 168"/>
                  <a:gd name="T113" fmla="*/ 105 h 270"/>
                  <a:gd name="T114" fmla="*/ 92 w 168"/>
                  <a:gd name="T115" fmla="*/ 109 h 270"/>
                  <a:gd name="T116" fmla="*/ 72 w 168"/>
                  <a:gd name="T117" fmla="*/ 105 h 270"/>
                  <a:gd name="T118" fmla="*/ 84 w 168"/>
                  <a:gd name="T119" fmla="*/ 123 h 270"/>
                  <a:gd name="T120" fmla="*/ 128 w 168"/>
                  <a:gd name="T121" fmla="*/ 187 h 270"/>
                  <a:gd name="T122" fmla="*/ 44 w 168"/>
                  <a:gd name="T123" fmla="*/ 163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8" h="270">
                    <a:moveTo>
                      <a:pt x="2" y="207"/>
                    </a:moveTo>
                    <a:lnTo>
                      <a:pt x="4" y="203"/>
                    </a:lnTo>
                    <a:lnTo>
                      <a:pt x="2" y="203"/>
                    </a:lnTo>
                    <a:lnTo>
                      <a:pt x="0" y="205"/>
                    </a:lnTo>
                    <a:lnTo>
                      <a:pt x="2" y="207"/>
                    </a:lnTo>
                    <a:close/>
                    <a:moveTo>
                      <a:pt x="8" y="195"/>
                    </a:moveTo>
                    <a:lnTo>
                      <a:pt x="10" y="195"/>
                    </a:lnTo>
                    <a:lnTo>
                      <a:pt x="14" y="191"/>
                    </a:lnTo>
                    <a:lnTo>
                      <a:pt x="16" y="189"/>
                    </a:lnTo>
                    <a:lnTo>
                      <a:pt x="22" y="179"/>
                    </a:lnTo>
                    <a:lnTo>
                      <a:pt x="22" y="173"/>
                    </a:lnTo>
                    <a:lnTo>
                      <a:pt x="30" y="169"/>
                    </a:lnTo>
                    <a:lnTo>
                      <a:pt x="34" y="165"/>
                    </a:lnTo>
                    <a:lnTo>
                      <a:pt x="40" y="163"/>
                    </a:lnTo>
                    <a:lnTo>
                      <a:pt x="40" y="161"/>
                    </a:lnTo>
                    <a:lnTo>
                      <a:pt x="36" y="157"/>
                    </a:lnTo>
                    <a:lnTo>
                      <a:pt x="36" y="155"/>
                    </a:lnTo>
                    <a:lnTo>
                      <a:pt x="32" y="155"/>
                    </a:lnTo>
                    <a:lnTo>
                      <a:pt x="30" y="161"/>
                    </a:lnTo>
                    <a:lnTo>
                      <a:pt x="26" y="165"/>
                    </a:lnTo>
                    <a:lnTo>
                      <a:pt x="22" y="167"/>
                    </a:lnTo>
                    <a:lnTo>
                      <a:pt x="18" y="169"/>
                    </a:lnTo>
                    <a:lnTo>
                      <a:pt x="18" y="177"/>
                    </a:lnTo>
                    <a:lnTo>
                      <a:pt x="10" y="183"/>
                    </a:lnTo>
                    <a:lnTo>
                      <a:pt x="6" y="189"/>
                    </a:lnTo>
                    <a:lnTo>
                      <a:pt x="4" y="195"/>
                    </a:lnTo>
                    <a:lnTo>
                      <a:pt x="0" y="197"/>
                    </a:lnTo>
                    <a:lnTo>
                      <a:pt x="0" y="201"/>
                    </a:lnTo>
                    <a:lnTo>
                      <a:pt x="6" y="197"/>
                    </a:lnTo>
                    <a:lnTo>
                      <a:pt x="8" y="195"/>
                    </a:lnTo>
                    <a:close/>
                    <a:moveTo>
                      <a:pt x="38" y="147"/>
                    </a:moveTo>
                    <a:lnTo>
                      <a:pt x="34" y="143"/>
                    </a:lnTo>
                    <a:lnTo>
                      <a:pt x="30" y="143"/>
                    </a:lnTo>
                    <a:lnTo>
                      <a:pt x="30" y="147"/>
                    </a:lnTo>
                    <a:lnTo>
                      <a:pt x="32" y="149"/>
                    </a:lnTo>
                    <a:lnTo>
                      <a:pt x="32" y="153"/>
                    </a:lnTo>
                    <a:lnTo>
                      <a:pt x="34" y="153"/>
                    </a:lnTo>
                    <a:lnTo>
                      <a:pt x="38" y="147"/>
                    </a:lnTo>
                    <a:close/>
                    <a:moveTo>
                      <a:pt x="40" y="129"/>
                    </a:moveTo>
                    <a:lnTo>
                      <a:pt x="42" y="133"/>
                    </a:lnTo>
                    <a:lnTo>
                      <a:pt x="46" y="131"/>
                    </a:lnTo>
                    <a:lnTo>
                      <a:pt x="46" y="129"/>
                    </a:lnTo>
                    <a:lnTo>
                      <a:pt x="42" y="125"/>
                    </a:lnTo>
                    <a:lnTo>
                      <a:pt x="42" y="125"/>
                    </a:lnTo>
                    <a:lnTo>
                      <a:pt x="38" y="125"/>
                    </a:lnTo>
                    <a:lnTo>
                      <a:pt x="38" y="127"/>
                    </a:lnTo>
                    <a:lnTo>
                      <a:pt x="40" y="129"/>
                    </a:lnTo>
                    <a:close/>
                    <a:moveTo>
                      <a:pt x="58" y="267"/>
                    </a:moveTo>
                    <a:lnTo>
                      <a:pt x="58" y="263"/>
                    </a:lnTo>
                    <a:lnTo>
                      <a:pt x="50" y="267"/>
                    </a:lnTo>
                    <a:lnTo>
                      <a:pt x="48" y="270"/>
                    </a:lnTo>
                    <a:lnTo>
                      <a:pt x="58" y="267"/>
                    </a:lnTo>
                    <a:close/>
                    <a:moveTo>
                      <a:pt x="72" y="253"/>
                    </a:moveTo>
                    <a:lnTo>
                      <a:pt x="74" y="255"/>
                    </a:lnTo>
                    <a:lnTo>
                      <a:pt x="76" y="253"/>
                    </a:lnTo>
                    <a:lnTo>
                      <a:pt x="76" y="251"/>
                    </a:lnTo>
                    <a:lnTo>
                      <a:pt x="68" y="249"/>
                    </a:lnTo>
                    <a:lnTo>
                      <a:pt x="66" y="251"/>
                    </a:lnTo>
                    <a:lnTo>
                      <a:pt x="66" y="253"/>
                    </a:lnTo>
                    <a:lnTo>
                      <a:pt x="72" y="253"/>
                    </a:lnTo>
                    <a:close/>
                    <a:moveTo>
                      <a:pt x="90" y="237"/>
                    </a:moveTo>
                    <a:lnTo>
                      <a:pt x="84" y="235"/>
                    </a:lnTo>
                    <a:lnTo>
                      <a:pt x="80" y="239"/>
                    </a:lnTo>
                    <a:lnTo>
                      <a:pt x="80" y="241"/>
                    </a:lnTo>
                    <a:lnTo>
                      <a:pt x="82" y="241"/>
                    </a:lnTo>
                    <a:lnTo>
                      <a:pt x="86" y="243"/>
                    </a:lnTo>
                    <a:lnTo>
                      <a:pt x="88" y="243"/>
                    </a:lnTo>
                    <a:lnTo>
                      <a:pt x="90" y="237"/>
                    </a:lnTo>
                    <a:close/>
                    <a:moveTo>
                      <a:pt x="152" y="257"/>
                    </a:moveTo>
                    <a:lnTo>
                      <a:pt x="152" y="249"/>
                    </a:lnTo>
                    <a:lnTo>
                      <a:pt x="150" y="241"/>
                    </a:lnTo>
                    <a:lnTo>
                      <a:pt x="146" y="241"/>
                    </a:lnTo>
                    <a:lnTo>
                      <a:pt x="148" y="227"/>
                    </a:lnTo>
                    <a:lnTo>
                      <a:pt x="154" y="225"/>
                    </a:lnTo>
                    <a:lnTo>
                      <a:pt x="156" y="233"/>
                    </a:lnTo>
                    <a:lnTo>
                      <a:pt x="160" y="239"/>
                    </a:lnTo>
                    <a:lnTo>
                      <a:pt x="160" y="249"/>
                    </a:lnTo>
                    <a:lnTo>
                      <a:pt x="162" y="235"/>
                    </a:lnTo>
                    <a:lnTo>
                      <a:pt x="168" y="227"/>
                    </a:lnTo>
                    <a:lnTo>
                      <a:pt x="166" y="221"/>
                    </a:lnTo>
                    <a:lnTo>
                      <a:pt x="166" y="215"/>
                    </a:lnTo>
                    <a:lnTo>
                      <a:pt x="162" y="213"/>
                    </a:lnTo>
                    <a:lnTo>
                      <a:pt x="164" y="209"/>
                    </a:lnTo>
                    <a:lnTo>
                      <a:pt x="164" y="201"/>
                    </a:lnTo>
                    <a:lnTo>
                      <a:pt x="158" y="201"/>
                    </a:lnTo>
                    <a:lnTo>
                      <a:pt x="158" y="199"/>
                    </a:lnTo>
                    <a:lnTo>
                      <a:pt x="160" y="195"/>
                    </a:lnTo>
                    <a:lnTo>
                      <a:pt x="160" y="193"/>
                    </a:lnTo>
                    <a:lnTo>
                      <a:pt x="158" y="191"/>
                    </a:lnTo>
                    <a:lnTo>
                      <a:pt x="156" y="185"/>
                    </a:lnTo>
                    <a:lnTo>
                      <a:pt x="152" y="187"/>
                    </a:lnTo>
                    <a:lnTo>
                      <a:pt x="150" y="183"/>
                    </a:lnTo>
                    <a:lnTo>
                      <a:pt x="148" y="181"/>
                    </a:lnTo>
                    <a:lnTo>
                      <a:pt x="144" y="179"/>
                    </a:lnTo>
                    <a:lnTo>
                      <a:pt x="142" y="179"/>
                    </a:lnTo>
                    <a:lnTo>
                      <a:pt x="144" y="189"/>
                    </a:lnTo>
                    <a:lnTo>
                      <a:pt x="142" y="191"/>
                    </a:lnTo>
                    <a:lnTo>
                      <a:pt x="140" y="191"/>
                    </a:lnTo>
                    <a:lnTo>
                      <a:pt x="138" y="193"/>
                    </a:lnTo>
                    <a:lnTo>
                      <a:pt x="134" y="191"/>
                    </a:lnTo>
                    <a:lnTo>
                      <a:pt x="132" y="191"/>
                    </a:lnTo>
                    <a:lnTo>
                      <a:pt x="130" y="195"/>
                    </a:lnTo>
                    <a:lnTo>
                      <a:pt x="130" y="201"/>
                    </a:lnTo>
                    <a:lnTo>
                      <a:pt x="128" y="201"/>
                    </a:lnTo>
                    <a:lnTo>
                      <a:pt x="126" y="199"/>
                    </a:lnTo>
                    <a:lnTo>
                      <a:pt x="124" y="201"/>
                    </a:lnTo>
                    <a:lnTo>
                      <a:pt x="124" y="209"/>
                    </a:lnTo>
                    <a:lnTo>
                      <a:pt x="116" y="211"/>
                    </a:lnTo>
                    <a:lnTo>
                      <a:pt x="112" y="215"/>
                    </a:lnTo>
                    <a:lnTo>
                      <a:pt x="112" y="211"/>
                    </a:lnTo>
                    <a:lnTo>
                      <a:pt x="116" y="207"/>
                    </a:lnTo>
                    <a:lnTo>
                      <a:pt x="116" y="201"/>
                    </a:lnTo>
                    <a:lnTo>
                      <a:pt x="108" y="199"/>
                    </a:lnTo>
                    <a:lnTo>
                      <a:pt x="106" y="201"/>
                    </a:lnTo>
                    <a:lnTo>
                      <a:pt x="100" y="203"/>
                    </a:lnTo>
                    <a:lnTo>
                      <a:pt x="100" y="209"/>
                    </a:lnTo>
                    <a:lnTo>
                      <a:pt x="92" y="211"/>
                    </a:lnTo>
                    <a:lnTo>
                      <a:pt x="88" y="215"/>
                    </a:lnTo>
                    <a:lnTo>
                      <a:pt x="86" y="225"/>
                    </a:lnTo>
                    <a:lnTo>
                      <a:pt x="84" y="229"/>
                    </a:lnTo>
                    <a:lnTo>
                      <a:pt x="86" y="235"/>
                    </a:lnTo>
                    <a:lnTo>
                      <a:pt x="90" y="233"/>
                    </a:lnTo>
                    <a:lnTo>
                      <a:pt x="92" y="225"/>
                    </a:lnTo>
                    <a:lnTo>
                      <a:pt x="94" y="223"/>
                    </a:lnTo>
                    <a:lnTo>
                      <a:pt x="94" y="219"/>
                    </a:lnTo>
                    <a:lnTo>
                      <a:pt x="96" y="215"/>
                    </a:lnTo>
                    <a:lnTo>
                      <a:pt x="100" y="219"/>
                    </a:lnTo>
                    <a:lnTo>
                      <a:pt x="98" y="223"/>
                    </a:lnTo>
                    <a:lnTo>
                      <a:pt x="98" y="225"/>
                    </a:lnTo>
                    <a:lnTo>
                      <a:pt x="102" y="223"/>
                    </a:lnTo>
                    <a:lnTo>
                      <a:pt x="106" y="219"/>
                    </a:lnTo>
                    <a:lnTo>
                      <a:pt x="108" y="223"/>
                    </a:lnTo>
                    <a:lnTo>
                      <a:pt x="112" y="225"/>
                    </a:lnTo>
                    <a:lnTo>
                      <a:pt x="112" y="221"/>
                    </a:lnTo>
                    <a:lnTo>
                      <a:pt x="110" y="219"/>
                    </a:lnTo>
                    <a:lnTo>
                      <a:pt x="112" y="217"/>
                    </a:lnTo>
                    <a:lnTo>
                      <a:pt x="122" y="219"/>
                    </a:lnTo>
                    <a:lnTo>
                      <a:pt x="126" y="223"/>
                    </a:lnTo>
                    <a:lnTo>
                      <a:pt x="122" y="233"/>
                    </a:lnTo>
                    <a:lnTo>
                      <a:pt x="120" y="235"/>
                    </a:lnTo>
                    <a:lnTo>
                      <a:pt x="122" y="241"/>
                    </a:lnTo>
                    <a:lnTo>
                      <a:pt x="124" y="247"/>
                    </a:lnTo>
                    <a:lnTo>
                      <a:pt x="126" y="251"/>
                    </a:lnTo>
                    <a:lnTo>
                      <a:pt x="138" y="257"/>
                    </a:lnTo>
                    <a:lnTo>
                      <a:pt x="140" y="257"/>
                    </a:lnTo>
                    <a:lnTo>
                      <a:pt x="144" y="253"/>
                    </a:lnTo>
                    <a:lnTo>
                      <a:pt x="142" y="251"/>
                    </a:lnTo>
                    <a:lnTo>
                      <a:pt x="144" y="249"/>
                    </a:lnTo>
                    <a:lnTo>
                      <a:pt x="146" y="251"/>
                    </a:lnTo>
                    <a:lnTo>
                      <a:pt x="144" y="257"/>
                    </a:lnTo>
                    <a:lnTo>
                      <a:pt x="148" y="261"/>
                    </a:lnTo>
                    <a:lnTo>
                      <a:pt x="152" y="257"/>
                    </a:lnTo>
                    <a:close/>
                    <a:moveTo>
                      <a:pt x="152" y="235"/>
                    </a:moveTo>
                    <a:lnTo>
                      <a:pt x="152" y="233"/>
                    </a:lnTo>
                    <a:lnTo>
                      <a:pt x="152" y="229"/>
                    </a:lnTo>
                    <a:lnTo>
                      <a:pt x="150" y="233"/>
                    </a:lnTo>
                    <a:lnTo>
                      <a:pt x="150" y="233"/>
                    </a:lnTo>
                    <a:lnTo>
                      <a:pt x="150" y="235"/>
                    </a:lnTo>
                    <a:lnTo>
                      <a:pt x="152" y="235"/>
                    </a:lnTo>
                    <a:close/>
                    <a:moveTo>
                      <a:pt x="114" y="189"/>
                    </a:moveTo>
                    <a:lnTo>
                      <a:pt x="114" y="185"/>
                    </a:lnTo>
                    <a:lnTo>
                      <a:pt x="108" y="185"/>
                    </a:lnTo>
                    <a:lnTo>
                      <a:pt x="110" y="189"/>
                    </a:lnTo>
                    <a:lnTo>
                      <a:pt x="114" y="189"/>
                    </a:lnTo>
                    <a:close/>
                    <a:moveTo>
                      <a:pt x="148" y="173"/>
                    </a:moveTo>
                    <a:lnTo>
                      <a:pt x="148" y="169"/>
                    </a:lnTo>
                    <a:lnTo>
                      <a:pt x="146" y="163"/>
                    </a:lnTo>
                    <a:lnTo>
                      <a:pt x="144" y="165"/>
                    </a:lnTo>
                    <a:lnTo>
                      <a:pt x="144" y="169"/>
                    </a:lnTo>
                    <a:lnTo>
                      <a:pt x="146" y="171"/>
                    </a:lnTo>
                    <a:lnTo>
                      <a:pt x="144" y="175"/>
                    </a:lnTo>
                    <a:lnTo>
                      <a:pt x="148" y="173"/>
                    </a:lnTo>
                    <a:close/>
                    <a:moveTo>
                      <a:pt x="156" y="175"/>
                    </a:moveTo>
                    <a:lnTo>
                      <a:pt x="152" y="171"/>
                    </a:lnTo>
                    <a:lnTo>
                      <a:pt x="152" y="177"/>
                    </a:lnTo>
                    <a:lnTo>
                      <a:pt x="152" y="179"/>
                    </a:lnTo>
                    <a:lnTo>
                      <a:pt x="154" y="181"/>
                    </a:lnTo>
                    <a:lnTo>
                      <a:pt x="156" y="175"/>
                    </a:lnTo>
                    <a:close/>
                    <a:moveTo>
                      <a:pt x="126" y="175"/>
                    </a:moveTo>
                    <a:lnTo>
                      <a:pt x="126" y="171"/>
                    </a:lnTo>
                    <a:lnTo>
                      <a:pt x="120" y="171"/>
                    </a:lnTo>
                    <a:lnTo>
                      <a:pt x="114" y="177"/>
                    </a:lnTo>
                    <a:lnTo>
                      <a:pt x="116" y="181"/>
                    </a:lnTo>
                    <a:lnTo>
                      <a:pt x="122" y="179"/>
                    </a:lnTo>
                    <a:lnTo>
                      <a:pt x="126" y="179"/>
                    </a:lnTo>
                    <a:lnTo>
                      <a:pt x="126" y="175"/>
                    </a:lnTo>
                    <a:close/>
                    <a:moveTo>
                      <a:pt x="136" y="171"/>
                    </a:moveTo>
                    <a:lnTo>
                      <a:pt x="134" y="165"/>
                    </a:lnTo>
                    <a:lnTo>
                      <a:pt x="138" y="165"/>
                    </a:lnTo>
                    <a:lnTo>
                      <a:pt x="138" y="159"/>
                    </a:lnTo>
                    <a:lnTo>
                      <a:pt x="134" y="157"/>
                    </a:lnTo>
                    <a:lnTo>
                      <a:pt x="134" y="151"/>
                    </a:lnTo>
                    <a:lnTo>
                      <a:pt x="130" y="147"/>
                    </a:lnTo>
                    <a:lnTo>
                      <a:pt x="126" y="145"/>
                    </a:lnTo>
                    <a:lnTo>
                      <a:pt x="120" y="147"/>
                    </a:lnTo>
                    <a:lnTo>
                      <a:pt x="120" y="151"/>
                    </a:lnTo>
                    <a:lnTo>
                      <a:pt x="120" y="155"/>
                    </a:lnTo>
                    <a:lnTo>
                      <a:pt x="122" y="155"/>
                    </a:lnTo>
                    <a:lnTo>
                      <a:pt x="124" y="151"/>
                    </a:lnTo>
                    <a:lnTo>
                      <a:pt x="128" y="151"/>
                    </a:lnTo>
                    <a:lnTo>
                      <a:pt x="130" y="159"/>
                    </a:lnTo>
                    <a:lnTo>
                      <a:pt x="128" y="163"/>
                    </a:lnTo>
                    <a:lnTo>
                      <a:pt x="130" y="169"/>
                    </a:lnTo>
                    <a:lnTo>
                      <a:pt x="134" y="171"/>
                    </a:lnTo>
                    <a:lnTo>
                      <a:pt x="136" y="171"/>
                    </a:lnTo>
                    <a:close/>
                    <a:moveTo>
                      <a:pt x="116" y="155"/>
                    </a:moveTo>
                    <a:lnTo>
                      <a:pt x="114" y="147"/>
                    </a:lnTo>
                    <a:lnTo>
                      <a:pt x="112" y="147"/>
                    </a:lnTo>
                    <a:lnTo>
                      <a:pt x="112" y="157"/>
                    </a:lnTo>
                    <a:lnTo>
                      <a:pt x="108" y="167"/>
                    </a:lnTo>
                    <a:lnTo>
                      <a:pt x="106" y="175"/>
                    </a:lnTo>
                    <a:lnTo>
                      <a:pt x="106" y="183"/>
                    </a:lnTo>
                    <a:lnTo>
                      <a:pt x="110" y="177"/>
                    </a:lnTo>
                    <a:lnTo>
                      <a:pt x="110" y="171"/>
                    </a:lnTo>
                    <a:lnTo>
                      <a:pt x="114" y="167"/>
                    </a:lnTo>
                    <a:lnTo>
                      <a:pt x="116" y="161"/>
                    </a:lnTo>
                    <a:lnTo>
                      <a:pt x="116" y="155"/>
                    </a:lnTo>
                    <a:close/>
                    <a:moveTo>
                      <a:pt x="98" y="169"/>
                    </a:moveTo>
                    <a:lnTo>
                      <a:pt x="92" y="173"/>
                    </a:lnTo>
                    <a:lnTo>
                      <a:pt x="90" y="173"/>
                    </a:lnTo>
                    <a:lnTo>
                      <a:pt x="88" y="177"/>
                    </a:lnTo>
                    <a:lnTo>
                      <a:pt x="92" y="183"/>
                    </a:lnTo>
                    <a:lnTo>
                      <a:pt x="98" y="183"/>
                    </a:lnTo>
                    <a:lnTo>
                      <a:pt x="100" y="189"/>
                    </a:lnTo>
                    <a:lnTo>
                      <a:pt x="104" y="189"/>
                    </a:lnTo>
                    <a:lnTo>
                      <a:pt x="104" y="185"/>
                    </a:lnTo>
                    <a:lnTo>
                      <a:pt x="102" y="181"/>
                    </a:lnTo>
                    <a:lnTo>
                      <a:pt x="100" y="179"/>
                    </a:lnTo>
                    <a:lnTo>
                      <a:pt x="108" y="159"/>
                    </a:lnTo>
                    <a:lnTo>
                      <a:pt x="108" y="155"/>
                    </a:lnTo>
                    <a:lnTo>
                      <a:pt x="102" y="151"/>
                    </a:lnTo>
                    <a:lnTo>
                      <a:pt x="100" y="153"/>
                    </a:lnTo>
                    <a:lnTo>
                      <a:pt x="96" y="153"/>
                    </a:lnTo>
                    <a:lnTo>
                      <a:pt x="98" y="155"/>
                    </a:lnTo>
                    <a:lnTo>
                      <a:pt x="98" y="169"/>
                    </a:lnTo>
                    <a:close/>
                    <a:moveTo>
                      <a:pt x="94" y="161"/>
                    </a:moveTo>
                    <a:lnTo>
                      <a:pt x="94" y="157"/>
                    </a:lnTo>
                    <a:lnTo>
                      <a:pt x="90" y="159"/>
                    </a:lnTo>
                    <a:lnTo>
                      <a:pt x="90" y="163"/>
                    </a:lnTo>
                    <a:lnTo>
                      <a:pt x="92" y="165"/>
                    </a:lnTo>
                    <a:lnTo>
                      <a:pt x="94" y="161"/>
                    </a:lnTo>
                    <a:close/>
                    <a:moveTo>
                      <a:pt x="102" y="143"/>
                    </a:moveTo>
                    <a:lnTo>
                      <a:pt x="102" y="141"/>
                    </a:lnTo>
                    <a:lnTo>
                      <a:pt x="100" y="139"/>
                    </a:lnTo>
                    <a:lnTo>
                      <a:pt x="96" y="139"/>
                    </a:lnTo>
                    <a:lnTo>
                      <a:pt x="92" y="139"/>
                    </a:lnTo>
                    <a:lnTo>
                      <a:pt x="86" y="139"/>
                    </a:lnTo>
                    <a:lnTo>
                      <a:pt x="84" y="135"/>
                    </a:lnTo>
                    <a:lnTo>
                      <a:pt x="76" y="135"/>
                    </a:lnTo>
                    <a:lnTo>
                      <a:pt x="78" y="139"/>
                    </a:lnTo>
                    <a:lnTo>
                      <a:pt x="82" y="141"/>
                    </a:lnTo>
                    <a:lnTo>
                      <a:pt x="82" y="151"/>
                    </a:lnTo>
                    <a:lnTo>
                      <a:pt x="78" y="161"/>
                    </a:lnTo>
                    <a:lnTo>
                      <a:pt x="78" y="167"/>
                    </a:lnTo>
                    <a:lnTo>
                      <a:pt x="86" y="159"/>
                    </a:lnTo>
                    <a:lnTo>
                      <a:pt x="90" y="159"/>
                    </a:lnTo>
                    <a:lnTo>
                      <a:pt x="92" y="155"/>
                    </a:lnTo>
                    <a:lnTo>
                      <a:pt x="94" y="151"/>
                    </a:lnTo>
                    <a:lnTo>
                      <a:pt x="98" y="147"/>
                    </a:lnTo>
                    <a:lnTo>
                      <a:pt x="102" y="143"/>
                    </a:lnTo>
                    <a:close/>
                    <a:moveTo>
                      <a:pt x="144" y="151"/>
                    </a:moveTo>
                    <a:lnTo>
                      <a:pt x="148" y="153"/>
                    </a:lnTo>
                    <a:lnTo>
                      <a:pt x="144" y="149"/>
                    </a:lnTo>
                    <a:lnTo>
                      <a:pt x="142" y="147"/>
                    </a:lnTo>
                    <a:lnTo>
                      <a:pt x="142" y="145"/>
                    </a:lnTo>
                    <a:lnTo>
                      <a:pt x="140" y="133"/>
                    </a:lnTo>
                    <a:lnTo>
                      <a:pt x="140" y="129"/>
                    </a:lnTo>
                    <a:lnTo>
                      <a:pt x="132" y="121"/>
                    </a:lnTo>
                    <a:lnTo>
                      <a:pt x="122" y="121"/>
                    </a:lnTo>
                    <a:lnTo>
                      <a:pt x="116" y="121"/>
                    </a:lnTo>
                    <a:lnTo>
                      <a:pt x="114" y="123"/>
                    </a:lnTo>
                    <a:lnTo>
                      <a:pt x="122" y="129"/>
                    </a:lnTo>
                    <a:lnTo>
                      <a:pt x="126" y="135"/>
                    </a:lnTo>
                    <a:lnTo>
                      <a:pt x="130" y="137"/>
                    </a:lnTo>
                    <a:lnTo>
                      <a:pt x="130" y="143"/>
                    </a:lnTo>
                    <a:lnTo>
                      <a:pt x="134" y="147"/>
                    </a:lnTo>
                    <a:lnTo>
                      <a:pt x="134" y="147"/>
                    </a:lnTo>
                    <a:lnTo>
                      <a:pt x="140" y="149"/>
                    </a:lnTo>
                    <a:lnTo>
                      <a:pt x="142" y="149"/>
                    </a:lnTo>
                    <a:lnTo>
                      <a:pt x="144" y="151"/>
                    </a:lnTo>
                    <a:close/>
                    <a:moveTo>
                      <a:pt x="114" y="135"/>
                    </a:moveTo>
                    <a:lnTo>
                      <a:pt x="110" y="129"/>
                    </a:lnTo>
                    <a:lnTo>
                      <a:pt x="104" y="123"/>
                    </a:lnTo>
                    <a:lnTo>
                      <a:pt x="98" y="123"/>
                    </a:lnTo>
                    <a:lnTo>
                      <a:pt x="98" y="127"/>
                    </a:lnTo>
                    <a:lnTo>
                      <a:pt x="98" y="133"/>
                    </a:lnTo>
                    <a:lnTo>
                      <a:pt x="102" y="129"/>
                    </a:lnTo>
                    <a:lnTo>
                      <a:pt x="102" y="129"/>
                    </a:lnTo>
                    <a:lnTo>
                      <a:pt x="110" y="135"/>
                    </a:lnTo>
                    <a:lnTo>
                      <a:pt x="114" y="139"/>
                    </a:lnTo>
                    <a:lnTo>
                      <a:pt x="114" y="135"/>
                    </a:lnTo>
                    <a:close/>
                    <a:moveTo>
                      <a:pt x="80" y="129"/>
                    </a:moveTo>
                    <a:lnTo>
                      <a:pt x="80" y="123"/>
                    </a:lnTo>
                    <a:lnTo>
                      <a:pt x="78" y="121"/>
                    </a:lnTo>
                    <a:lnTo>
                      <a:pt x="76" y="125"/>
                    </a:lnTo>
                    <a:lnTo>
                      <a:pt x="78" y="131"/>
                    </a:lnTo>
                    <a:lnTo>
                      <a:pt x="80" y="129"/>
                    </a:lnTo>
                    <a:close/>
                    <a:moveTo>
                      <a:pt x="66" y="127"/>
                    </a:moveTo>
                    <a:lnTo>
                      <a:pt x="68" y="123"/>
                    </a:lnTo>
                    <a:lnTo>
                      <a:pt x="68" y="121"/>
                    </a:lnTo>
                    <a:lnTo>
                      <a:pt x="70" y="117"/>
                    </a:lnTo>
                    <a:lnTo>
                      <a:pt x="68" y="115"/>
                    </a:lnTo>
                    <a:lnTo>
                      <a:pt x="70" y="107"/>
                    </a:lnTo>
                    <a:lnTo>
                      <a:pt x="66" y="103"/>
                    </a:lnTo>
                    <a:lnTo>
                      <a:pt x="60" y="103"/>
                    </a:lnTo>
                    <a:lnTo>
                      <a:pt x="54" y="101"/>
                    </a:lnTo>
                    <a:lnTo>
                      <a:pt x="48" y="101"/>
                    </a:lnTo>
                    <a:lnTo>
                      <a:pt x="42" y="103"/>
                    </a:lnTo>
                    <a:lnTo>
                      <a:pt x="44" y="105"/>
                    </a:lnTo>
                    <a:lnTo>
                      <a:pt x="50" y="109"/>
                    </a:lnTo>
                    <a:lnTo>
                      <a:pt x="54" y="121"/>
                    </a:lnTo>
                    <a:lnTo>
                      <a:pt x="60" y="125"/>
                    </a:lnTo>
                    <a:lnTo>
                      <a:pt x="66" y="127"/>
                    </a:lnTo>
                    <a:close/>
                    <a:moveTo>
                      <a:pt x="110" y="119"/>
                    </a:moveTo>
                    <a:lnTo>
                      <a:pt x="110" y="117"/>
                    </a:lnTo>
                    <a:lnTo>
                      <a:pt x="110" y="113"/>
                    </a:lnTo>
                    <a:lnTo>
                      <a:pt x="110" y="109"/>
                    </a:lnTo>
                    <a:lnTo>
                      <a:pt x="104" y="107"/>
                    </a:lnTo>
                    <a:lnTo>
                      <a:pt x="104" y="103"/>
                    </a:lnTo>
                    <a:lnTo>
                      <a:pt x="102" y="101"/>
                    </a:lnTo>
                    <a:lnTo>
                      <a:pt x="102" y="97"/>
                    </a:lnTo>
                    <a:lnTo>
                      <a:pt x="110" y="97"/>
                    </a:lnTo>
                    <a:lnTo>
                      <a:pt x="110" y="101"/>
                    </a:lnTo>
                    <a:lnTo>
                      <a:pt x="114" y="99"/>
                    </a:lnTo>
                    <a:lnTo>
                      <a:pt x="114" y="95"/>
                    </a:lnTo>
                    <a:lnTo>
                      <a:pt x="110" y="89"/>
                    </a:lnTo>
                    <a:lnTo>
                      <a:pt x="110" y="95"/>
                    </a:lnTo>
                    <a:lnTo>
                      <a:pt x="104" y="95"/>
                    </a:lnTo>
                    <a:lnTo>
                      <a:pt x="96" y="89"/>
                    </a:lnTo>
                    <a:lnTo>
                      <a:pt x="94" y="91"/>
                    </a:lnTo>
                    <a:lnTo>
                      <a:pt x="96" y="95"/>
                    </a:lnTo>
                    <a:lnTo>
                      <a:pt x="96" y="101"/>
                    </a:lnTo>
                    <a:lnTo>
                      <a:pt x="92" y="99"/>
                    </a:lnTo>
                    <a:lnTo>
                      <a:pt x="90" y="93"/>
                    </a:lnTo>
                    <a:lnTo>
                      <a:pt x="82" y="87"/>
                    </a:lnTo>
                    <a:lnTo>
                      <a:pt x="78" y="87"/>
                    </a:lnTo>
                    <a:lnTo>
                      <a:pt x="76" y="91"/>
                    </a:lnTo>
                    <a:lnTo>
                      <a:pt x="74" y="93"/>
                    </a:lnTo>
                    <a:lnTo>
                      <a:pt x="70" y="91"/>
                    </a:lnTo>
                    <a:lnTo>
                      <a:pt x="64" y="81"/>
                    </a:lnTo>
                    <a:lnTo>
                      <a:pt x="66" y="79"/>
                    </a:lnTo>
                    <a:lnTo>
                      <a:pt x="62" y="75"/>
                    </a:lnTo>
                    <a:lnTo>
                      <a:pt x="60" y="69"/>
                    </a:lnTo>
                    <a:lnTo>
                      <a:pt x="58" y="69"/>
                    </a:lnTo>
                    <a:lnTo>
                      <a:pt x="58" y="63"/>
                    </a:lnTo>
                    <a:lnTo>
                      <a:pt x="62" y="61"/>
                    </a:lnTo>
                    <a:lnTo>
                      <a:pt x="64" y="49"/>
                    </a:lnTo>
                    <a:lnTo>
                      <a:pt x="68" y="49"/>
                    </a:lnTo>
                    <a:lnTo>
                      <a:pt x="72" y="39"/>
                    </a:lnTo>
                    <a:lnTo>
                      <a:pt x="74" y="29"/>
                    </a:lnTo>
                    <a:lnTo>
                      <a:pt x="72" y="25"/>
                    </a:lnTo>
                    <a:lnTo>
                      <a:pt x="68" y="23"/>
                    </a:lnTo>
                    <a:lnTo>
                      <a:pt x="64" y="11"/>
                    </a:lnTo>
                    <a:lnTo>
                      <a:pt x="66" y="7"/>
                    </a:lnTo>
                    <a:lnTo>
                      <a:pt x="64" y="0"/>
                    </a:lnTo>
                    <a:lnTo>
                      <a:pt x="60" y="0"/>
                    </a:lnTo>
                    <a:lnTo>
                      <a:pt x="60" y="7"/>
                    </a:lnTo>
                    <a:lnTo>
                      <a:pt x="58" y="9"/>
                    </a:lnTo>
                    <a:lnTo>
                      <a:pt x="54" y="9"/>
                    </a:lnTo>
                    <a:lnTo>
                      <a:pt x="46" y="0"/>
                    </a:lnTo>
                    <a:lnTo>
                      <a:pt x="40" y="2"/>
                    </a:lnTo>
                    <a:lnTo>
                      <a:pt x="36" y="0"/>
                    </a:lnTo>
                    <a:lnTo>
                      <a:pt x="32" y="5"/>
                    </a:lnTo>
                    <a:lnTo>
                      <a:pt x="32" y="13"/>
                    </a:lnTo>
                    <a:lnTo>
                      <a:pt x="32" y="19"/>
                    </a:lnTo>
                    <a:lnTo>
                      <a:pt x="36" y="33"/>
                    </a:lnTo>
                    <a:lnTo>
                      <a:pt x="36" y="39"/>
                    </a:lnTo>
                    <a:lnTo>
                      <a:pt x="38" y="49"/>
                    </a:lnTo>
                    <a:lnTo>
                      <a:pt x="38" y="51"/>
                    </a:lnTo>
                    <a:lnTo>
                      <a:pt x="34" y="51"/>
                    </a:lnTo>
                    <a:lnTo>
                      <a:pt x="32" y="45"/>
                    </a:lnTo>
                    <a:lnTo>
                      <a:pt x="28" y="45"/>
                    </a:lnTo>
                    <a:lnTo>
                      <a:pt x="28" y="51"/>
                    </a:lnTo>
                    <a:lnTo>
                      <a:pt x="30" y="55"/>
                    </a:lnTo>
                    <a:lnTo>
                      <a:pt x="32" y="65"/>
                    </a:lnTo>
                    <a:lnTo>
                      <a:pt x="36" y="71"/>
                    </a:lnTo>
                    <a:lnTo>
                      <a:pt x="36" y="77"/>
                    </a:lnTo>
                    <a:lnTo>
                      <a:pt x="44" y="81"/>
                    </a:lnTo>
                    <a:lnTo>
                      <a:pt x="46" y="79"/>
                    </a:lnTo>
                    <a:lnTo>
                      <a:pt x="44" y="75"/>
                    </a:lnTo>
                    <a:lnTo>
                      <a:pt x="48" y="75"/>
                    </a:lnTo>
                    <a:lnTo>
                      <a:pt x="50" y="79"/>
                    </a:lnTo>
                    <a:lnTo>
                      <a:pt x="48" y="87"/>
                    </a:lnTo>
                    <a:lnTo>
                      <a:pt x="48" y="93"/>
                    </a:lnTo>
                    <a:lnTo>
                      <a:pt x="52" y="93"/>
                    </a:lnTo>
                    <a:lnTo>
                      <a:pt x="56" y="97"/>
                    </a:lnTo>
                    <a:lnTo>
                      <a:pt x="62" y="97"/>
                    </a:lnTo>
                    <a:lnTo>
                      <a:pt x="64" y="95"/>
                    </a:lnTo>
                    <a:lnTo>
                      <a:pt x="70" y="95"/>
                    </a:lnTo>
                    <a:lnTo>
                      <a:pt x="78" y="101"/>
                    </a:lnTo>
                    <a:lnTo>
                      <a:pt x="82" y="105"/>
                    </a:lnTo>
                    <a:lnTo>
                      <a:pt x="82" y="107"/>
                    </a:lnTo>
                    <a:lnTo>
                      <a:pt x="86" y="107"/>
                    </a:lnTo>
                    <a:lnTo>
                      <a:pt x="84" y="101"/>
                    </a:lnTo>
                    <a:lnTo>
                      <a:pt x="80" y="97"/>
                    </a:lnTo>
                    <a:lnTo>
                      <a:pt x="82" y="95"/>
                    </a:lnTo>
                    <a:lnTo>
                      <a:pt x="86" y="99"/>
                    </a:lnTo>
                    <a:lnTo>
                      <a:pt x="88" y="101"/>
                    </a:lnTo>
                    <a:lnTo>
                      <a:pt x="96" y="105"/>
                    </a:lnTo>
                    <a:lnTo>
                      <a:pt x="100" y="111"/>
                    </a:lnTo>
                    <a:lnTo>
                      <a:pt x="104" y="115"/>
                    </a:lnTo>
                    <a:lnTo>
                      <a:pt x="110" y="119"/>
                    </a:lnTo>
                    <a:close/>
                    <a:moveTo>
                      <a:pt x="100" y="119"/>
                    </a:moveTo>
                    <a:lnTo>
                      <a:pt x="100" y="117"/>
                    </a:lnTo>
                    <a:lnTo>
                      <a:pt x="94" y="109"/>
                    </a:lnTo>
                    <a:lnTo>
                      <a:pt x="92" y="109"/>
                    </a:lnTo>
                    <a:lnTo>
                      <a:pt x="92" y="111"/>
                    </a:lnTo>
                    <a:lnTo>
                      <a:pt x="94" y="115"/>
                    </a:lnTo>
                    <a:lnTo>
                      <a:pt x="100" y="119"/>
                    </a:lnTo>
                    <a:close/>
                    <a:moveTo>
                      <a:pt x="78" y="107"/>
                    </a:moveTo>
                    <a:lnTo>
                      <a:pt x="78" y="105"/>
                    </a:lnTo>
                    <a:lnTo>
                      <a:pt x="76" y="103"/>
                    </a:lnTo>
                    <a:lnTo>
                      <a:pt x="72" y="105"/>
                    </a:lnTo>
                    <a:lnTo>
                      <a:pt x="72" y="107"/>
                    </a:lnTo>
                    <a:lnTo>
                      <a:pt x="78" y="109"/>
                    </a:lnTo>
                    <a:lnTo>
                      <a:pt x="78" y="107"/>
                    </a:lnTo>
                    <a:close/>
                    <a:moveTo>
                      <a:pt x="90" y="125"/>
                    </a:moveTo>
                    <a:lnTo>
                      <a:pt x="90" y="123"/>
                    </a:lnTo>
                    <a:lnTo>
                      <a:pt x="84" y="121"/>
                    </a:lnTo>
                    <a:lnTo>
                      <a:pt x="84" y="123"/>
                    </a:lnTo>
                    <a:lnTo>
                      <a:pt x="88" y="125"/>
                    </a:lnTo>
                    <a:lnTo>
                      <a:pt x="90" y="125"/>
                    </a:lnTo>
                    <a:close/>
                    <a:moveTo>
                      <a:pt x="128" y="191"/>
                    </a:moveTo>
                    <a:lnTo>
                      <a:pt x="130" y="191"/>
                    </a:lnTo>
                    <a:lnTo>
                      <a:pt x="130" y="187"/>
                    </a:lnTo>
                    <a:lnTo>
                      <a:pt x="130" y="187"/>
                    </a:lnTo>
                    <a:lnTo>
                      <a:pt x="128" y="187"/>
                    </a:lnTo>
                    <a:lnTo>
                      <a:pt x="128" y="191"/>
                    </a:lnTo>
                    <a:close/>
                    <a:moveTo>
                      <a:pt x="44" y="163"/>
                    </a:moveTo>
                    <a:lnTo>
                      <a:pt x="46" y="161"/>
                    </a:lnTo>
                    <a:lnTo>
                      <a:pt x="44" y="159"/>
                    </a:lnTo>
                    <a:lnTo>
                      <a:pt x="40" y="161"/>
                    </a:lnTo>
                    <a:lnTo>
                      <a:pt x="42" y="165"/>
                    </a:lnTo>
                    <a:lnTo>
                      <a:pt x="44" y="163"/>
                    </a:lnTo>
                    <a:close/>
                    <a:moveTo>
                      <a:pt x="70" y="77"/>
                    </a:moveTo>
                    <a:lnTo>
                      <a:pt x="68" y="73"/>
                    </a:lnTo>
                    <a:lnTo>
                      <a:pt x="66" y="73"/>
                    </a:lnTo>
                    <a:lnTo>
                      <a:pt x="66" y="77"/>
                    </a:lnTo>
                    <a:lnTo>
                      <a:pt x="70" y="7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5" name="Freeform 178"/>
              <p:cNvSpPr>
                <a:spLocks/>
              </p:cNvSpPr>
              <p:nvPr/>
            </p:nvSpPr>
            <p:spPr bwMode="auto">
              <a:xfrm>
                <a:off x="6200366" y="2412256"/>
                <a:ext cx="102065" cy="89307"/>
              </a:xfrm>
              <a:custGeom>
                <a:avLst/>
                <a:gdLst>
                  <a:gd name="T0" fmla="*/ 50 w 96"/>
                  <a:gd name="T1" fmla="*/ 78 h 84"/>
                  <a:gd name="T2" fmla="*/ 60 w 96"/>
                  <a:gd name="T3" fmla="*/ 74 h 84"/>
                  <a:gd name="T4" fmla="*/ 64 w 96"/>
                  <a:gd name="T5" fmla="*/ 78 h 84"/>
                  <a:gd name="T6" fmla="*/ 70 w 96"/>
                  <a:gd name="T7" fmla="*/ 78 h 84"/>
                  <a:gd name="T8" fmla="*/ 70 w 96"/>
                  <a:gd name="T9" fmla="*/ 74 h 84"/>
                  <a:gd name="T10" fmla="*/ 66 w 96"/>
                  <a:gd name="T11" fmla="*/ 70 h 84"/>
                  <a:gd name="T12" fmla="*/ 64 w 96"/>
                  <a:gd name="T13" fmla="*/ 60 h 84"/>
                  <a:gd name="T14" fmla="*/ 70 w 96"/>
                  <a:gd name="T15" fmla="*/ 56 h 84"/>
                  <a:gd name="T16" fmla="*/ 78 w 96"/>
                  <a:gd name="T17" fmla="*/ 56 h 84"/>
                  <a:gd name="T18" fmla="*/ 92 w 96"/>
                  <a:gd name="T19" fmla="*/ 50 h 84"/>
                  <a:gd name="T20" fmla="*/ 96 w 96"/>
                  <a:gd name="T21" fmla="*/ 28 h 84"/>
                  <a:gd name="T22" fmla="*/ 88 w 96"/>
                  <a:gd name="T23" fmla="*/ 16 h 84"/>
                  <a:gd name="T24" fmla="*/ 86 w 96"/>
                  <a:gd name="T25" fmla="*/ 0 h 84"/>
                  <a:gd name="T26" fmla="*/ 76 w 96"/>
                  <a:gd name="T27" fmla="*/ 6 h 84"/>
                  <a:gd name="T28" fmla="*/ 72 w 96"/>
                  <a:gd name="T29" fmla="*/ 4 h 84"/>
                  <a:gd name="T30" fmla="*/ 62 w 96"/>
                  <a:gd name="T31" fmla="*/ 10 h 84"/>
                  <a:gd name="T32" fmla="*/ 64 w 96"/>
                  <a:gd name="T33" fmla="*/ 16 h 84"/>
                  <a:gd name="T34" fmla="*/ 64 w 96"/>
                  <a:gd name="T35" fmla="*/ 16 h 84"/>
                  <a:gd name="T36" fmla="*/ 56 w 96"/>
                  <a:gd name="T37" fmla="*/ 14 h 84"/>
                  <a:gd name="T38" fmla="*/ 50 w 96"/>
                  <a:gd name="T39" fmla="*/ 14 h 84"/>
                  <a:gd name="T40" fmla="*/ 48 w 96"/>
                  <a:gd name="T41" fmla="*/ 10 h 84"/>
                  <a:gd name="T42" fmla="*/ 42 w 96"/>
                  <a:gd name="T43" fmla="*/ 6 h 84"/>
                  <a:gd name="T44" fmla="*/ 26 w 96"/>
                  <a:gd name="T45" fmla="*/ 8 h 84"/>
                  <a:gd name="T46" fmla="*/ 18 w 96"/>
                  <a:gd name="T47" fmla="*/ 6 h 84"/>
                  <a:gd name="T48" fmla="*/ 6 w 96"/>
                  <a:gd name="T49" fmla="*/ 20 h 84"/>
                  <a:gd name="T50" fmla="*/ 0 w 96"/>
                  <a:gd name="T51" fmla="*/ 22 h 84"/>
                  <a:gd name="T52" fmla="*/ 2 w 96"/>
                  <a:gd name="T53" fmla="*/ 38 h 84"/>
                  <a:gd name="T54" fmla="*/ 8 w 96"/>
                  <a:gd name="T55" fmla="*/ 44 h 84"/>
                  <a:gd name="T56" fmla="*/ 14 w 96"/>
                  <a:gd name="T57" fmla="*/ 56 h 84"/>
                  <a:gd name="T58" fmla="*/ 16 w 96"/>
                  <a:gd name="T59" fmla="*/ 64 h 84"/>
                  <a:gd name="T60" fmla="*/ 18 w 96"/>
                  <a:gd name="T61" fmla="*/ 68 h 84"/>
                  <a:gd name="T62" fmla="*/ 16 w 96"/>
                  <a:gd name="T63" fmla="*/ 76 h 84"/>
                  <a:gd name="T64" fmla="*/ 24 w 96"/>
                  <a:gd name="T65" fmla="*/ 74 h 84"/>
                  <a:gd name="T66" fmla="*/ 26 w 96"/>
                  <a:gd name="T67" fmla="*/ 70 h 84"/>
                  <a:gd name="T68" fmla="*/ 28 w 96"/>
                  <a:gd name="T69" fmla="*/ 70 h 84"/>
                  <a:gd name="T70" fmla="*/ 30 w 96"/>
                  <a:gd name="T71" fmla="*/ 76 h 84"/>
                  <a:gd name="T72" fmla="*/ 26 w 96"/>
                  <a:gd name="T73" fmla="*/ 80 h 84"/>
                  <a:gd name="T74" fmla="*/ 28 w 96"/>
                  <a:gd name="T75" fmla="*/ 82 h 84"/>
                  <a:gd name="T76" fmla="*/ 32 w 96"/>
                  <a:gd name="T77" fmla="*/ 80 h 84"/>
                  <a:gd name="T78" fmla="*/ 40 w 96"/>
                  <a:gd name="T79" fmla="*/ 84 h 84"/>
                  <a:gd name="T80" fmla="*/ 48 w 96"/>
                  <a:gd name="T81" fmla="*/ 84 h 84"/>
                  <a:gd name="T82" fmla="*/ 50 w 96"/>
                  <a:gd name="T83" fmla="*/ 78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96" h="84">
                    <a:moveTo>
                      <a:pt x="50" y="78"/>
                    </a:moveTo>
                    <a:lnTo>
                      <a:pt x="60" y="74"/>
                    </a:lnTo>
                    <a:lnTo>
                      <a:pt x="64" y="78"/>
                    </a:lnTo>
                    <a:lnTo>
                      <a:pt x="70" y="78"/>
                    </a:lnTo>
                    <a:lnTo>
                      <a:pt x="70" y="74"/>
                    </a:lnTo>
                    <a:lnTo>
                      <a:pt x="66" y="70"/>
                    </a:lnTo>
                    <a:lnTo>
                      <a:pt x="64" y="60"/>
                    </a:lnTo>
                    <a:lnTo>
                      <a:pt x="70" y="56"/>
                    </a:lnTo>
                    <a:lnTo>
                      <a:pt x="78" y="56"/>
                    </a:lnTo>
                    <a:lnTo>
                      <a:pt x="92" y="50"/>
                    </a:lnTo>
                    <a:lnTo>
                      <a:pt x="96" y="28"/>
                    </a:lnTo>
                    <a:lnTo>
                      <a:pt x="88" y="16"/>
                    </a:lnTo>
                    <a:lnTo>
                      <a:pt x="86" y="0"/>
                    </a:lnTo>
                    <a:lnTo>
                      <a:pt x="76" y="6"/>
                    </a:lnTo>
                    <a:lnTo>
                      <a:pt x="72" y="4"/>
                    </a:lnTo>
                    <a:lnTo>
                      <a:pt x="62" y="10"/>
                    </a:lnTo>
                    <a:lnTo>
                      <a:pt x="64" y="16"/>
                    </a:lnTo>
                    <a:lnTo>
                      <a:pt x="64" y="16"/>
                    </a:lnTo>
                    <a:lnTo>
                      <a:pt x="56" y="14"/>
                    </a:lnTo>
                    <a:lnTo>
                      <a:pt x="50" y="14"/>
                    </a:lnTo>
                    <a:lnTo>
                      <a:pt x="48" y="10"/>
                    </a:lnTo>
                    <a:lnTo>
                      <a:pt x="42" y="6"/>
                    </a:lnTo>
                    <a:lnTo>
                      <a:pt x="26" y="8"/>
                    </a:lnTo>
                    <a:lnTo>
                      <a:pt x="18" y="6"/>
                    </a:lnTo>
                    <a:lnTo>
                      <a:pt x="6" y="20"/>
                    </a:lnTo>
                    <a:lnTo>
                      <a:pt x="0" y="22"/>
                    </a:lnTo>
                    <a:lnTo>
                      <a:pt x="2" y="38"/>
                    </a:lnTo>
                    <a:lnTo>
                      <a:pt x="8" y="44"/>
                    </a:lnTo>
                    <a:lnTo>
                      <a:pt x="14" y="56"/>
                    </a:lnTo>
                    <a:lnTo>
                      <a:pt x="16" y="64"/>
                    </a:lnTo>
                    <a:lnTo>
                      <a:pt x="18" y="68"/>
                    </a:lnTo>
                    <a:lnTo>
                      <a:pt x="16" y="76"/>
                    </a:lnTo>
                    <a:lnTo>
                      <a:pt x="24" y="74"/>
                    </a:lnTo>
                    <a:lnTo>
                      <a:pt x="26" y="70"/>
                    </a:lnTo>
                    <a:lnTo>
                      <a:pt x="28" y="70"/>
                    </a:lnTo>
                    <a:lnTo>
                      <a:pt x="30" y="76"/>
                    </a:lnTo>
                    <a:lnTo>
                      <a:pt x="26" y="80"/>
                    </a:lnTo>
                    <a:lnTo>
                      <a:pt x="28" y="82"/>
                    </a:lnTo>
                    <a:lnTo>
                      <a:pt x="32" y="80"/>
                    </a:lnTo>
                    <a:lnTo>
                      <a:pt x="40" y="84"/>
                    </a:lnTo>
                    <a:lnTo>
                      <a:pt x="48" y="84"/>
                    </a:lnTo>
                    <a:lnTo>
                      <a:pt x="50" y="7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6" name="Freeform 179"/>
              <p:cNvSpPr>
                <a:spLocks noEditPoints="1"/>
              </p:cNvSpPr>
              <p:nvPr/>
            </p:nvSpPr>
            <p:spPr bwMode="auto">
              <a:xfrm>
                <a:off x="6172724" y="2228325"/>
                <a:ext cx="157351" cy="315765"/>
              </a:xfrm>
              <a:custGeom>
                <a:avLst/>
                <a:gdLst>
                  <a:gd name="T0" fmla="*/ 58 w 148"/>
                  <a:gd name="T1" fmla="*/ 259 h 297"/>
                  <a:gd name="T2" fmla="*/ 62 w 148"/>
                  <a:gd name="T3" fmla="*/ 267 h 297"/>
                  <a:gd name="T4" fmla="*/ 80 w 148"/>
                  <a:gd name="T5" fmla="*/ 28 h 297"/>
                  <a:gd name="T6" fmla="*/ 78 w 148"/>
                  <a:gd name="T7" fmla="*/ 12 h 297"/>
                  <a:gd name="T8" fmla="*/ 58 w 148"/>
                  <a:gd name="T9" fmla="*/ 2 h 297"/>
                  <a:gd name="T10" fmla="*/ 48 w 148"/>
                  <a:gd name="T11" fmla="*/ 6 h 297"/>
                  <a:gd name="T12" fmla="*/ 38 w 148"/>
                  <a:gd name="T13" fmla="*/ 14 h 297"/>
                  <a:gd name="T14" fmla="*/ 30 w 148"/>
                  <a:gd name="T15" fmla="*/ 18 h 297"/>
                  <a:gd name="T16" fmla="*/ 18 w 148"/>
                  <a:gd name="T17" fmla="*/ 16 h 297"/>
                  <a:gd name="T18" fmla="*/ 8 w 148"/>
                  <a:gd name="T19" fmla="*/ 18 h 297"/>
                  <a:gd name="T20" fmla="*/ 0 w 148"/>
                  <a:gd name="T21" fmla="*/ 22 h 297"/>
                  <a:gd name="T22" fmla="*/ 20 w 148"/>
                  <a:gd name="T23" fmla="*/ 50 h 297"/>
                  <a:gd name="T24" fmla="*/ 34 w 148"/>
                  <a:gd name="T25" fmla="*/ 50 h 297"/>
                  <a:gd name="T26" fmla="*/ 48 w 148"/>
                  <a:gd name="T27" fmla="*/ 62 h 297"/>
                  <a:gd name="T28" fmla="*/ 48 w 148"/>
                  <a:gd name="T29" fmla="*/ 74 h 297"/>
                  <a:gd name="T30" fmla="*/ 40 w 148"/>
                  <a:gd name="T31" fmla="*/ 82 h 297"/>
                  <a:gd name="T32" fmla="*/ 64 w 148"/>
                  <a:gd name="T33" fmla="*/ 105 h 297"/>
                  <a:gd name="T34" fmla="*/ 78 w 148"/>
                  <a:gd name="T35" fmla="*/ 121 h 297"/>
                  <a:gd name="T36" fmla="*/ 94 w 148"/>
                  <a:gd name="T37" fmla="*/ 139 h 297"/>
                  <a:gd name="T38" fmla="*/ 108 w 148"/>
                  <a:gd name="T39" fmla="*/ 153 h 297"/>
                  <a:gd name="T40" fmla="*/ 112 w 148"/>
                  <a:gd name="T41" fmla="*/ 173 h 297"/>
                  <a:gd name="T42" fmla="*/ 122 w 148"/>
                  <a:gd name="T43" fmla="*/ 201 h 297"/>
                  <a:gd name="T44" fmla="*/ 104 w 148"/>
                  <a:gd name="T45" fmla="*/ 229 h 297"/>
                  <a:gd name="T46" fmla="*/ 90 w 148"/>
                  <a:gd name="T47" fmla="*/ 233 h 297"/>
                  <a:gd name="T48" fmla="*/ 96 w 148"/>
                  <a:gd name="T49" fmla="*/ 247 h 297"/>
                  <a:gd name="T50" fmla="*/ 90 w 148"/>
                  <a:gd name="T51" fmla="*/ 251 h 297"/>
                  <a:gd name="T52" fmla="*/ 76 w 148"/>
                  <a:gd name="T53" fmla="*/ 251 h 297"/>
                  <a:gd name="T54" fmla="*/ 66 w 148"/>
                  <a:gd name="T55" fmla="*/ 257 h 297"/>
                  <a:gd name="T56" fmla="*/ 80 w 148"/>
                  <a:gd name="T57" fmla="*/ 265 h 297"/>
                  <a:gd name="T58" fmla="*/ 78 w 148"/>
                  <a:gd name="T59" fmla="*/ 289 h 297"/>
                  <a:gd name="T60" fmla="*/ 76 w 148"/>
                  <a:gd name="T61" fmla="*/ 297 h 297"/>
                  <a:gd name="T62" fmla="*/ 90 w 148"/>
                  <a:gd name="T63" fmla="*/ 289 h 297"/>
                  <a:gd name="T64" fmla="*/ 100 w 148"/>
                  <a:gd name="T65" fmla="*/ 279 h 297"/>
                  <a:gd name="T66" fmla="*/ 96 w 148"/>
                  <a:gd name="T67" fmla="*/ 269 h 297"/>
                  <a:gd name="T68" fmla="*/ 106 w 148"/>
                  <a:gd name="T69" fmla="*/ 275 h 297"/>
                  <a:gd name="T70" fmla="*/ 104 w 148"/>
                  <a:gd name="T71" fmla="*/ 267 h 297"/>
                  <a:gd name="T72" fmla="*/ 110 w 148"/>
                  <a:gd name="T73" fmla="*/ 269 h 297"/>
                  <a:gd name="T74" fmla="*/ 112 w 148"/>
                  <a:gd name="T75" fmla="*/ 265 h 297"/>
                  <a:gd name="T76" fmla="*/ 110 w 148"/>
                  <a:gd name="T77" fmla="*/ 259 h 297"/>
                  <a:gd name="T78" fmla="*/ 116 w 148"/>
                  <a:gd name="T79" fmla="*/ 263 h 297"/>
                  <a:gd name="T80" fmla="*/ 136 w 148"/>
                  <a:gd name="T81" fmla="*/ 243 h 297"/>
                  <a:gd name="T82" fmla="*/ 148 w 148"/>
                  <a:gd name="T83" fmla="*/ 229 h 297"/>
                  <a:gd name="T84" fmla="*/ 146 w 148"/>
                  <a:gd name="T85" fmla="*/ 199 h 297"/>
                  <a:gd name="T86" fmla="*/ 132 w 148"/>
                  <a:gd name="T87" fmla="*/ 161 h 297"/>
                  <a:gd name="T88" fmla="*/ 122 w 148"/>
                  <a:gd name="T89" fmla="*/ 145 h 297"/>
                  <a:gd name="T90" fmla="*/ 106 w 148"/>
                  <a:gd name="T91" fmla="*/ 133 h 297"/>
                  <a:gd name="T92" fmla="*/ 88 w 148"/>
                  <a:gd name="T93" fmla="*/ 117 h 297"/>
                  <a:gd name="T94" fmla="*/ 76 w 148"/>
                  <a:gd name="T95" fmla="*/ 101 h 297"/>
                  <a:gd name="T96" fmla="*/ 70 w 148"/>
                  <a:gd name="T97" fmla="*/ 82 h 297"/>
                  <a:gd name="T98" fmla="*/ 78 w 148"/>
                  <a:gd name="T99" fmla="*/ 68 h 297"/>
                  <a:gd name="T100" fmla="*/ 84 w 148"/>
                  <a:gd name="T101" fmla="*/ 56 h 297"/>
                  <a:gd name="T102" fmla="*/ 88 w 148"/>
                  <a:gd name="T103" fmla="*/ 50 h 297"/>
                  <a:gd name="T104" fmla="*/ 94 w 148"/>
                  <a:gd name="T105" fmla="*/ 48 h 297"/>
                  <a:gd name="T106" fmla="*/ 100 w 148"/>
                  <a:gd name="T107" fmla="*/ 38 h 297"/>
                  <a:gd name="T108" fmla="*/ 86 w 148"/>
                  <a:gd name="T109" fmla="*/ 30 h 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48" h="297">
                    <a:moveTo>
                      <a:pt x="62" y="267"/>
                    </a:moveTo>
                    <a:lnTo>
                      <a:pt x="58" y="259"/>
                    </a:lnTo>
                    <a:lnTo>
                      <a:pt x="62" y="259"/>
                    </a:lnTo>
                    <a:lnTo>
                      <a:pt x="62" y="267"/>
                    </a:lnTo>
                    <a:close/>
                    <a:moveTo>
                      <a:pt x="86" y="30"/>
                    </a:moveTo>
                    <a:lnTo>
                      <a:pt x="80" y="28"/>
                    </a:lnTo>
                    <a:lnTo>
                      <a:pt x="76" y="22"/>
                    </a:lnTo>
                    <a:lnTo>
                      <a:pt x="78" y="12"/>
                    </a:lnTo>
                    <a:lnTo>
                      <a:pt x="64" y="10"/>
                    </a:lnTo>
                    <a:lnTo>
                      <a:pt x="58" y="2"/>
                    </a:lnTo>
                    <a:lnTo>
                      <a:pt x="52" y="0"/>
                    </a:lnTo>
                    <a:lnTo>
                      <a:pt x="48" y="6"/>
                    </a:lnTo>
                    <a:lnTo>
                      <a:pt x="44" y="10"/>
                    </a:lnTo>
                    <a:lnTo>
                      <a:pt x="38" y="14"/>
                    </a:lnTo>
                    <a:lnTo>
                      <a:pt x="34" y="14"/>
                    </a:lnTo>
                    <a:lnTo>
                      <a:pt x="30" y="18"/>
                    </a:lnTo>
                    <a:lnTo>
                      <a:pt x="24" y="18"/>
                    </a:lnTo>
                    <a:lnTo>
                      <a:pt x="18" y="16"/>
                    </a:lnTo>
                    <a:lnTo>
                      <a:pt x="14" y="20"/>
                    </a:lnTo>
                    <a:lnTo>
                      <a:pt x="8" y="18"/>
                    </a:lnTo>
                    <a:lnTo>
                      <a:pt x="4" y="18"/>
                    </a:lnTo>
                    <a:lnTo>
                      <a:pt x="0" y="22"/>
                    </a:lnTo>
                    <a:lnTo>
                      <a:pt x="14" y="36"/>
                    </a:lnTo>
                    <a:lnTo>
                      <a:pt x="20" y="50"/>
                    </a:lnTo>
                    <a:lnTo>
                      <a:pt x="32" y="54"/>
                    </a:lnTo>
                    <a:lnTo>
                      <a:pt x="34" y="50"/>
                    </a:lnTo>
                    <a:lnTo>
                      <a:pt x="40" y="50"/>
                    </a:lnTo>
                    <a:lnTo>
                      <a:pt x="48" y="62"/>
                    </a:lnTo>
                    <a:lnTo>
                      <a:pt x="58" y="68"/>
                    </a:lnTo>
                    <a:lnTo>
                      <a:pt x="48" y="74"/>
                    </a:lnTo>
                    <a:lnTo>
                      <a:pt x="42" y="76"/>
                    </a:lnTo>
                    <a:lnTo>
                      <a:pt x="40" y="82"/>
                    </a:lnTo>
                    <a:lnTo>
                      <a:pt x="60" y="92"/>
                    </a:lnTo>
                    <a:lnTo>
                      <a:pt x="64" y="105"/>
                    </a:lnTo>
                    <a:lnTo>
                      <a:pt x="70" y="109"/>
                    </a:lnTo>
                    <a:lnTo>
                      <a:pt x="78" y="121"/>
                    </a:lnTo>
                    <a:lnTo>
                      <a:pt x="90" y="129"/>
                    </a:lnTo>
                    <a:lnTo>
                      <a:pt x="94" y="139"/>
                    </a:lnTo>
                    <a:lnTo>
                      <a:pt x="108" y="147"/>
                    </a:lnTo>
                    <a:lnTo>
                      <a:pt x="108" y="153"/>
                    </a:lnTo>
                    <a:lnTo>
                      <a:pt x="114" y="163"/>
                    </a:lnTo>
                    <a:lnTo>
                      <a:pt x="112" y="173"/>
                    </a:lnTo>
                    <a:lnTo>
                      <a:pt x="114" y="189"/>
                    </a:lnTo>
                    <a:lnTo>
                      <a:pt x="122" y="201"/>
                    </a:lnTo>
                    <a:lnTo>
                      <a:pt x="118" y="223"/>
                    </a:lnTo>
                    <a:lnTo>
                      <a:pt x="104" y="229"/>
                    </a:lnTo>
                    <a:lnTo>
                      <a:pt x="96" y="229"/>
                    </a:lnTo>
                    <a:lnTo>
                      <a:pt x="90" y="233"/>
                    </a:lnTo>
                    <a:lnTo>
                      <a:pt x="92" y="243"/>
                    </a:lnTo>
                    <a:lnTo>
                      <a:pt x="96" y="247"/>
                    </a:lnTo>
                    <a:lnTo>
                      <a:pt x="96" y="251"/>
                    </a:lnTo>
                    <a:lnTo>
                      <a:pt x="90" y="251"/>
                    </a:lnTo>
                    <a:lnTo>
                      <a:pt x="86" y="247"/>
                    </a:lnTo>
                    <a:lnTo>
                      <a:pt x="76" y="251"/>
                    </a:lnTo>
                    <a:lnTo>
                      <a:pt x="74" y="257"/>
                    </a:lnTo>
                    <a:lnTo>
                      <a:pt x="66" y="257"/>
                    </a:lnTo>
                    <a:lnTo>
                      <a:pt x="70" y="261"/>
                    </a:lnTo>
                    <a:lnTo>
                      <a:pt x="80" y="265"/>
                    </a:lnTo>
                    <a:lnTo>
                      <a:pt x="78" y="275"/>
                    </a:lnTo>
                    <a:lnTo>
                      <a:pt x="78" y="289"/>
                    </a:lnTo>
                    <a:lnTo>
                      <a:pt x="80" y="293"/>
                    </a:lnTo>
                    <a:lnTo>
                      <a:pt x="76" y="297"/>
                    </a:lnTo>
                    <a:lnTo>
                      <a:pt x="84" y="297"/>
                    </a:lnTo>
                    <a:lnTo>
                      <a:pt x="90" y="289"/>
                    </a:lnTo>
                    <a:lnTo>
                      <a:pt x="92" y="283"/>
                    </a:lnTo>
                    <a:lnTo>
                      <a:pt x="100" y="279"/>
                    </a:lnTo>
                    <a:lnTo>
                      <a:pt x="100" y="277"/>
                    </a:lnTo>
                    <a:lnTo>
                      <a:pt x="96" y="269"/>
                    </a:lnTo>
                    <a:lnTo>
                      <a:pt x="104" y="277"/>
                    </a:lnTo>
                    <a:lnTo>
                      <a:pt x="106" y="275"/>
                    </a:lnTo>
                    <a:lnTo>
                      <a:pt x="106" y="271"/>
                    </a:lnTo>
                    <a:lnTo>
                      <a:pt x="104" y="267"/>
                    </a:lnTo>
                    <a:lnTo>
                      <a:pt x="110" y="271"/>
                    </a:lnTo>
                    <a:lnTo>
                      <a:pt x="110" y="269"/>
                    </a:lnTo>
                    <a:lnTo>
                      <a:pt x="106" y="267"/>
                    </a:lnTo>
                    <a:lnTo>
                      <a:pt x="112" y="265"/>
                    </a:lnTo>
                    <a:lnTo>
                      <a:pt x="110" y="263"/>
                    </a:lnTo>
                    <a:lnTo>
                      <a:pt x="110" y="259"/>
                    </a:lnTo>
                    <a:lnTo>
                      <a:pt x="116" y="259"/>
                    </a:lnTo>
                    <a:lnTo>
                      <a:pt x="116" y="263"/>
                    </a:lnTo>
                    <a:lnTo>
                      <a:pt x="126" y="257"/>
                    </a:lnTo>
                    <a:lnTo>
                      <a:pt x="136" y="243"/>
                    </a:lnTo>
                    <a:lnTo>
                      <a:pt x="144" y="239"/>
                    </a:lnTo>
                    <a:lnTo>
                      <a:pt x="148" y="229"/>
                    </a:lnTo>
                    <a:lnTo>
                      <a:pt x="146" y="211"/>
                    </a:lnTo>
                    <a:lnTo>
                      <a:pt x="146" y="199"/>
                    </a:lnTo>
                    <a:lnTo>
                      <a:pt x="142" y="181"/>
                    </a:lnTo>
                    <a:lnTo>
                      <a:pt x="132" y="161"/>
                    </a:lnTo>
                    <a:lnTo>
                      <a:pt x="128" y="157"/>
                    </a:lnTo>
                    <a:lnTo>
                      <a:pt x="122" y="145"/>
                    </a:lnTo>
                    <a:lnTo>
                      <a:pt x="116" y="139"/>
                    </a:lnTo>
                    <a:lnTo>
                      <a:pt x="106" y="133"/>
                    </a:lnTo>
                    <a:lnTo>
                      <a:pt x="98" y="123"/>
                    </a:lnTo>
                    <a:lnTo>
                      <a:pt x="88" y="117"/>
                    </a:lnTo>
                    <a:lnTo>
                      <a:pt x="84" y="107"/>
                    </a:lnTo>
                    <a:lnTo>
                      <a:pt x="76" y="101"/>
                    </a:lnTo>
                    <a:lnTo>
                      <a:pt x="70" y="86"/>
                    </a:lnTo>
                    <a:lnTo>
                      <a:pt x="70" y="82"/>
                    </a:lnTo>
                    <a:lnTo>
                      <a:pt x="72" y="70"/>
                    </a:lnTo>
                    <a:lnTo>
                      <a:pt x="78" y="68"/>
                    </a:lnTo>
                    <a:lnTo>
                      <a:pt x="80" y="64"/>
                    </a:lnTo>
                    <a:lnTo>
                      <a:pt x="84" y="56"/>
                    </a:lnTo>
                    <a:lnTo>
                      <a:pt x="88" y="52"/>
                    </a:lnTo>
                    <a:lnTo>
                      <a:pt x="88" y="50"/>
                    </a:lnTo>
                    <a:lnTo>
                      <a:pt x="92" y="48"/>
                    </a:lnTo>
                    <a:lnTo>
                      <a:pt x="94" y="48"/>
                    </a:lnTo>
                    <a:lnTo>
                      <a:pt x="96" y="44"/>
                    </a:lnTo>
                    <a:lnTo>
                      <a:pt x="100" y="38"/>
                    </a:lnTo>
                    <a:lnTo>
                      <a:pt x="98" y="34"/>
                    </a:lnTo>
                    <a:lnTo>
                      <a:pt x="86" y="3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7" name="Freeform 180"/>
              <p:cNvSpPr>
                <a:spLocks/>
              </p:cNvSpPr>
              <p:nvPr/>
            </p:nvSpPr>
            <p:spPr bwMode="auto">
              <a:xfrm>
                <a:off x="6140828" y="2251716"/>
                <a:ext cx="153098" cy="177552"/>
              </a:xfrm>
              <a:custGeom>
                <a:avLst/>
                <a:gdLst>
                  <a:gd name="T0" fmla="*/ 4 w 144"/>
                  <a:gd name="T1" fmla="*/ 32 h 167"/>
                  <a:gd name="T2" fmla="*/ 8 w 144"/>
                  <a:gd name="T3" fmla="*/ 42 h 167"/>
                  <a:gd name="T4" fmla="*/ 8 w 144"/>
                  <a:gd name="T5" fmla="*/ 52 h 167"/>
                  <a:gd name="T6" fmla="*/ 24 w 144"/>
                  <a:gd name="T7" fmla="*/ 66 h 167"/>
                  <a:gd name="T8" fmla="*/ 26 w 144"/>
                  <a:gd name="T9" fmla="*/ 81 h 167"/>
                  <a:gd name="T10" fmla="*/ 22 w 144"/>
                  <a:gd name="T11" fmla="*/ 97 h 167"/>
                  <a:gd name="T12" fmla="*/ 34 w 144"/>
                  <a:gd name="T13" fmla="*/ 87 h 167"/>
                  <a:gd name="T14" fmla="*/ 44 w 144"/>
                  <a:gd name="T15" fmla="*/ 87 h 167"/>
                  <a:gd name="T16" fmla="*/ 50 w 144"/>
                  <a:gd name="T17" fmla="*/ 91 h 167"/>
                  <a:gd name="T18" fmla="*/ 60 w 144"/>
                  <a:gd name="T19" fmla="*/ 79 h 167"/>
                  <a:gd name="T20" fmla="*/ 80 w 144"/>
                  <a:gd name="T21" fmla="*/ 89 h 167"/>
                  <a:gd name="T22" fmla="*/ 90 w 144"/>
                  <a:gd name="T23" fmla="*/ 111 h 167"/>
                  <a:gd name="T24" fmla="*/ 106 w 144"/>
                  <a:gd name="T25" fmla="*/ 127 h 167"/>
                  <a:gd name="T26" fmla="*/ 106 w 144"/>
                  <a:gd name="T27" fmla="*/ 141 h 167"/>
                  <a:gd name="T28" fmla="*/ 104 w 144"/>
                  <a:gd name="T29" fmla="*/ 161 h 167"/>
                  <a:gd name="T30" fmla="*/ 112 w 144"/>
                  <a:gd name="T31" fmla="*/ 165 h 167"/>
                  <a:gd name="T32" fmla="*/ 120 w 144"/>
                  <a:gd name="T33" fmla="*/ 167 h 167"/>
                  <a:gd name="T34" fmla="*/ 128 w 144"/>
                  <a:gd name="T35" fmla="*/ 155 h 167"/>
                  <a:gd name="T36" fmla="*/ 142 w 144"/>
                  <a:gd name="T37" fmla="*/ 151 h 167"/>
                  <a:gd name="T38" fmla="*/ 138 w 144"/>
                  <a:gd name="T39" fmla="*/ 131 h 167"/>
                  <a:gd name="T40" fmla="*/ 124 w 144"/>
                  <a:gd name="T41" fmla="*/ 117 h 167"/>
                  <a:gd name="T42" fmla="*/ 108 w 144"/>
                  <a:gd name="T43" fmla="*/ 99 h 167"/>
                  <a:gd name="T44" fmla="*/ 94 w 144"/>
                  <a:gd name="T45" fmla="*/ 83 h 167"/>
                  <a:gd name="T46" fmla="*/ 70 w 144"/>
                  <a:gd name="T47" fmla="*/ 60 h 167"/>
                  <a:gd name="T48" fmla="*/ 78 w 144"/>
                  <a:gd name="T49" fmla="*/ 52 h 167"/>
                  <a:gd name="T50" fmla="*/ 78 w 144"/>
                  <a:gd name="T51" fmla="*/ 40 h 167"/>
                  <a:gd name="T52" fmla="*/ 64 w 144"/>
                  <a:gd name="T53" fmla="*/ 28 h 167"/>
                  <a:gd name="T54" fmla="*/ 50 w 144"/>
                  <a:gd name="T55" fmla="*/ 28 h 167"/>
                  <a:gd name="T56" fmla="*/ 30 w 144"/>
                  <a:gd name="T57" fmla="*/ 0 h 167"/>
                  <a:gd name="T58" fmla="*/ 22 w 144"/>
                  <a:gd name="T59" fmla="*/ 4 h 167"/>
                  <a:gd name="T60" fmla="*/ 28 w 144"/>
                  <a:gd name="T61" fmla="*/ 20 h 167"/>
                  <a:gd name="T62" fmla="*/ 14 w 144"/>
                  <a:gd name="T63" fmla="*/ 14 h 167"/>
                  <a:gd name="T64" fmla="*/ 10 w 144"/>
                  <a:gd name="T65" fmla="*/ 28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4" h="167">
                    <a:moveTo>
                      <a:pt x="10" y="28"/>
                    </a:moveTo>
                    <a:lnTo>
                      <a:pt x="4" y="32"/>
                    </a:lnTo>
                    <a:lnTo>
                      <a:pt x="0" y="38"/>
                    </a:lnTo>
                    <a:lnTo>
                      <a:pt x="8" y="42"/>
                    </a:lnTo>
                    <a:lnTo>
                      <a:pt x="10" y="46"/>
                    </a:lnTo>
                    <a:lnTo>
                      <a:pt x="8" y="52"/>
                    </a:lnTo>
                    <a:lnTo>
                      <a:pt x="24" y="56"/>
                    </a:lnTo>
                    <a:lnTo>
                      <a:pt x="24" y="66"/>
                    </a:lnTo>
                    <a:lnTo>
                      <a:pt x="24" y="70"/>
                    </a:lnTo>
                    <a:lnTo>
                      <a:pt x="26" y="81"/>
                    </a:lnTo>
                    <a:lnTo>
                      <a:pt x="22" y="91"/>
                    </a:lnTo>
                    <a:lnTo>
                      <a:pt x="22" y="97"/>
                    </a:lnTo>
                    <a:lnTo>
                      <a:pt x="26" y="97"/>
                    </a:lnTo>
                    <a:lnTo>
                      <a:pt x="34" y="87"/>
                    </a:lnTo>
                    <a:lnTo>
                      <a:pt x="40" y="85"/>
                    </a:lnTo>
                    <a:lnTo>
                      <a:pt x="44" y="87"/>
                    </a:lnTo>
                    <a:lnTo>
                      <a:pt x="46" y="93"/>
                    </a:lnTo>
                    <a:lnTo>
                      <a:pt x="50" y="91"/>
                    </a:lnTo>
                    <a:lnTo>
                      <a:pt x="56" y="87"/>
                    </a:lnTo>
                    <a:lnTo>
                      <a:pt x="60" y="79"/>
                    </a:lnTo>
                    <a:lnTo>
                      <a:pt x="74" y="81"/>
                    </a:lnTo>
                    <a:lnTo>
                      <a:pt x="80" y="89"/>
                    </a:lnTo>
                    <a:lnTo>
                      <a:pt x="90" y="97"/>
                    </a:lnTo>
                    <a:lnTo>
                      <a:pt x="90" y="111"/>
                    </a:lnTo>
                    <a:lnTo>
                      <a:pt x="100" y="125"/>
                    </a:lnTo>
                    <a:lnTo>
                      <a:pt x="106" y="127"/>
                    </a:lnTo>
                    <a:lnTo>
                      <a:pt x="110" y="135"/>
                    </a:lnTo>
                    <a:lnTo>
                      <a:pt x="106" y="141"/>
                    </a:lnTo>
                    <a:lnTo>
                      <a:pt x="108" y="157"/>
                    </a:lnTo>
                    <a:lnTo>
                      <a:pt x="104" y="161"/>
                    </a:lnTo>
                    <a:lnTo>
                      <a:pt x="106" y="165"/>
                    </a:lnTo>
                    <a:lnTo>
                      <a:pt x="112" y="165"/>
                    </a:lnTo>
                    <a:lnTo>
                      <a:pt x="120" y="167"/>
                    </a:lnTo>
                    <a:lnTo>
                      <a:pt x="120" y="167"/>
                    </a:lnTo>
                    <a:lnTo>
                      <a:pt x="118" y="161"/>
                    </a:lnTo>
                    <a:lnTo>
                      <a:pt x="128" y="155"/>
                    </a:lnTo>
                    <a:lnTo>
                      <a:pt x="132" y="157"/>
                    </a:lnTo>
                    <a:lnTo>
                      <a:pt x="142" y="151"/>
                    </a:lnTo>
                    <a:lnTo>
                      <a:pt x="144" y="141"/>
                    </a:lnTo>
                    <a:lnTo>
                      <a:pt x="138" y="131"/>
                    </a:lnTo>
                    <a:lnTo>
                      <a:pt x="138" y="125"/>
                    </a:lnTo>
                    <a:lnTo>
                      <a:pt x="124" y="117"/>
                    </a:lnTo>
                    <a:lnTo>
                      <a:pt x="120" y="107"/>
                    </a:lnTo>
                    <a:lnTo>
                      <a:pt x="108" y="99"/>
                    </a:lnTo>
                    <a:lnTo>
                      <a:pt x="100" y="87"/>
                    </a:lnTo>
                    <a:lnTo>
                      <a:pt x="94" y="83"/>
                    </a:lnTo>
                    <a:lnTo>
                      <a:pt x="90" y="70"/>
                    </a:lnTo>
                    <a:lnTo>
                      <a:pt x="70" y="60"/>
                    </a:lnTo>
                    <a:lnTo>
                      <a:pt x="72" y="54"/>
                    </a:lnTo>
                    <a:lnTo>
                      <a:pt x="78" y="52"/>
                    </a:lnTo>
                    <a:lnTo>
                      <a:pt x="88" y="46"/>
                    </a:lnTo>
                    <a:lnTo>
                      <a:pt x="78" y="40"/>
                    </a:lnTo>
                    <a:lnTo>
                      <a:pt x="70" y="28"/>
                    </a:lnTo>
                    <a:lnTo>
                      <a:pt x="64" y="28"/>
                    </a:lnTo>
                    <a:lnTo>
                      <a:pt x="62" y="32"/>
                    </a:lnTo>
                    <a:lnTo>
                      <a:pt x="50" y="28"/>
                    </a:lnTo>
                    <a:lnTo>
                      <a:pt x="44" y="14"/>
                    </a:lnTo>
                    <a:lnTo>
                      <a:pt x="30" y="0"/>
                    </a:lnTo>
                    <a:lnTo>
                      <a:pt x="22" y="0"/>
                    </a:lnTo>
                    <a:lnTo>
                      <a:pt x="22" y="4"/>
                    </a:lnTo>
                    <a:lnTo>
                      <a:pt x="26" y="12"/>
                    </a:lnTo>
                    <a:lnTo>
                      <a:pt x="28" y="20"/>
                    </a:lnTo>
                    <a:lnTo>
                      <a:pt x="20" y="20"/>
                    </a:lnTo>
                    <a:lnTo>
                      <a:pt x="14" y="14"/>
                    </a:lnTo>
                    <a:lnTo>
                      <a:pt x="10" y="20"/>
                    </a:lnTo>
                    <a:lnTo>
                      <a:pt x="10" y="2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8" name="Freeform 181"/>
              <p:cNvSpPr>
                <a:spLocks noEditPoints="1"/>
              </p:cNvSpPr>
              <p:nvPr/>
            </p:nvSpPr>
            <p:spPr bwMode="auto">
              <a:xfrm>
                <a:off x="6922266" y="2759916"/>
                <a:ext cx="278554" cy="205194"/>
              </a:xfrm>
              <a:custGeom>
                <a:avLst/>
                <a:gdLst>
                  <a:gd name="T0" fmla="*/ 168 w 262"/>
                  <a:gd name="T1" fmla="*/ 10 h 193"/>
                  <a:gd name="T2" fmla="*/ 126 w 262"/>
                  <a:gd name="T3" fmla="*/ 70 h 193"/>
                  <a:gd name="T4" fmla="*/ 128 w 262"/>
                  <a:gd name="T5" fmla="*/ 74 h 193"/>
                  <a:gd name="T6" fmla="*/ 186 w 262"/>
                  <a:gd name="T7" fmla="*/ 76 h 193"/>
                  <a:gd name="T8" fmla="*/ 198 w 262"/>
                  <a:gd name="T9" fmla="*/ 68 h 193"/>
                  <a:gd name="T10" fmla="*/ 204 w 262"/>
                  <a:gd name="T11" fmla="*/ 56 h 193"/>
                  <a:gd name="T12" fmla="*/ 190 w 262"/>
                  <a:gd name="T13" fmla="*/ 50 h 193"/>
                  <a:gd name="T14" fmla="*/ 186 w 262"/>
                  <a:gd name="T15" fmla="*/ 58 h 193"/>
                  <a:gd name="T16" fmla="*/ 174 w 262"/>
                  <a:gd name="T17" fmla="*/ 70 h 193"/>
                  <a:gd name="T18" fmla="*/ 164 w 262"/>
                  <a:gd name="T19" fmla="*/ 66 h 193"/>
                  <a:gd name="T20" fmla="*/ 160 w 262"/>
                  <a:gd name="T21" fmla="*/ 72 h 193"/>
                  <a:gd name="T22" fmla="*/ 134 w 262"/>
                  <a:gd name="T23" fmla="*/ 72 h 193"/>
                  <a:gd name="T24" fmla="*/ 146 w 262"/>
                  <a:gd name="T25" fmla="*/ 86 h 193"/>
                  <a:gd name="T26" fmla="*/ 166 w 262"/>
                  <a:gd name="T27" fmla="*/ 86 h 193"/>
                  <a:gd name="T28" fmla="*/ 160 w 262"/>
                  <a:gd name="T29" fmla="*/ 147 h 193"/>
                  <a:gd name="T30" fmla="*/ 178 w 262"/>
                  <a:gd name="T31" fmla="*/ 163 h 193"/>
                  <a:gd name="T32" fmla="*/ 168 w 262"/>
                  <a:gd name="T33" fmla="*/ 161 h 193"/>
                  <a:gd name="T34" fmla="*/ 178 w 262"/>
                  <a:gd name="T35" fmla="*/ 163 h 193"/>
                  <a:gd name="T36" fmla="*/ 172 w 262"/>
                  <a:gd name="T37" fmla="*/ 153 h 193"/>
                  <a:gd name="T38" fmla="*/ 198 w 262"/>
                  <a:gd name="T39" fmla="*/ 141 h 193"/>
                  <a:gd name="T40" fmla="*/ 218 w 262"/>
                  <a:gd name="T41" fmla="*/ 193 h 193"/>
                  <a:gd name="T42" fmla="*/ 210 w 262"/>
                  <a:gd name="T43" fmla="*/ 193 h 193"/>
                  <a:gd name="T44" fmla="*/ 106 w 262"/>
                  <a:gd name="T45" fmla="*/ 6 h 193"/>
                  <a:gd name="T46" fmla="*/ 110 w 262"/>
                  <a:gd name="T47" fmla="*/ 0 h 193"/>
                  <a:gd name="T48" fmla="*/ 202 w 262"/>
                  <a:gd name="T49" fmla="*/ 28 h 193"/>
                  <a:gd name="T50" fmla="*/ 176 w 262"/>
                  <a:gd name="T51" fmla="*/ 14 h 193"/>
                  <a:gd name="T52" fmla="*/ 200 w 262"/>
                  <a:gd name="T53" fmla="*/ 32 h 193"/>
                  <a:gd name="T54" fmla="*/ 214 w 262"/>
                  <a:gd name="T55" fmla="*/ 58 h 193"/>
                  <a:gd name="T56" fmla="*/ 250 w 262"/>
                  <a:gd name="T57" fmla="*/ 74 h 193"/>
                  <a:gd name="T58" fmla="*/ 242 w 262"/>
                  <a:gd name="T59" fmla="*/ 68 h 193"/>
                  <a:gd name="T60" fmla="*/ 252 w 262"/>
                  <a:gd name="T61" fmla="*/ 88 h 193"/>
                  <a:gd name="T62" fmla="*/ 262 w 262"/>
                  <a:gd name="T63" fmla="*/ 94 h 193"/>
                  <a:gd name="T64" fmla="*/ 168 w 262"/>
                  <a:gd name="T65" fmla="*/ 165 h 193"/>
                  <a:gd name="T66" fmla="*/ 152 w 262"/>
                  <a:gd name="T67" fmla="*/ 161 h 193"/>
                  <a:gd name="T68" fmla="*/ 152 w 262"/>
                  <a:gd name="T69" fmla="*/ 157 h 193"/>
                  <a:gd name="T70" fmla="*/ 146 w 262"/>
                  <a:gd name="T71" fmla="*/ 143 h 193"/>
                  <a:gd name="T72" fmla="*/ 126 w 262"/>
                  <a:gd name="T73" fmla="*/ 133 h 193"/>
                  <a:gd name="T74" fmla="*/ 112 w 262"/>
                  <a:gd name="T75" fmla="*/ 110 h 193"/>
                  <a:gd name="T76" fmla="*/ 112 w 262"/>
                  <a:gd name="T77" fmla="*/ 94 h 193"/>
                  <a:gd name="T78" fmla="*/ 108 w 262"/>
                  <a:gd name="T79" fmla="*/ 80 h 193"/>
                  <a:gd name="T80" fmla="*/ 88 w 262"/>
                  <a:gd name="T81" fmla="*/ 58 h 193"/>
                  <a:gd name="T82" fmla="*/ 70 w 262"/>
                  <a:gd name="T83" fmla="*/ 40 h 193"/>
                  <a:gd name="T84" fmla="*/ 42 w 262"/>
                  <a:gd name="T85" fmla="*/ 28 h 193"/>
                  <a:gd name="T86" fmla="*/ 8 w 262"/>
                  <a:gd name="T87" fmla="*/ 16 h 193"/>
                  <a:gd name="T88" fmla="*/ 2 w 262"/>
                  <a:gd name="T89" fmla="*/ 104 h 193"/>
                  <a:gd name="T90" fmla="*/ 12 w 262"/>
                  <a:gd name="T91" fmla="*/ 147 h 193"/>
                  <a:gd name="T92" fmla="*/ 42 w 262"/>
                  <a:gd name="T93" fmla="*/ 145 h 193"/>
                  <a:gd name="T94" fmla="*/ 28 w 262"/>
                  <a:gd name="T95" fmla="*/ 129 h 193"/>
                  <a:gd name="T96" fmla="*/ 50 w 262"/>
                  <a:gd name="T97" fmla="*/ 126 h 193"/>
                  <a:gd name="T98" fmla="*/ 56 w 262"/>
                  <a:gd name="T99" fmla="*/ 116 h 193"/>
                  <a:gd name="T100" fmla="*/ 72 w 262"/>
                  <a:gd name="T101" fmla="*/ 118 h 193"/>
                  <a:gd name="T102" fmla="*/ 96 w 262"/>
                  <a:gd name="T103" fmla="*/ 137 h 193"/>
                  <a:gd name="T104" fmla="*/ 110 w 262"/>
                  <a:gd name="T105" fmla="*/ 155 h 193"/>
                  <a:gd name="T106" fmla="*/ 150 w 262"/>
                  <a:gd name="T107" fmla="*/ 169 h 193"/>
                  <a:gd name="T108" fmla="*/ 160 w 262"/>
                  <a:gd name="T109" fmla="*/ 173 h 193"/>
                  <a:gd name="T110" fmla="*/ 162 w 262"/>
                  <a:gd name="T111" fmla="*/ 169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62" h="193">
                    <a:moveTo>
                      <a:pt x="164" y="14"/>
                    </a:moveTo>
                    <a:lnTo>
                      <a:pt x="170" y="14"/>
                    </a:lnTo>
                    <a:lnTo>
                      <a:pt x="170" y="12"/>
                    </a:lnTo>
                    <a:lnTo>
                      <a:pt x="168" y="10"/>
                    </a:lnTo>
                    <a:lnTo>
                      <a:pt x="164" y="12"/>
                    </a:lnTo>
                    <a:lnTo>
                      <a:pt x="164" y="14"/>
                    </a:lnTo>
                    <a:close/>
                    <a:moveTo>
                      <a:pt x="128" y="74"/>
                    </a:moveTo>
                    <a:lnTo>
                      <a:pt x="126" y="70"/>
                    </a:lnTo>
                    <a:lnTo>
                      <a:pt x="124" y="72"/>
                    </a:lnTo>
                    <a:lnTo>
                      <a:pt x="124" y="76"/>
                    </a:lnTo>
                    <a:lnTo>
                      <a:pt x="128" y="78"/>
                    </a:lnTo>
                    <a:lnTo>
                      <a:pt x="128" y="74"/>
                    </a:lnTo>
                    <a:close/>
                    <a:moveTo>
                      <a:pt x="170" y="86"/>
                    </a:moveTo>
                    <a:lnTo>
                      <a:pt x="180" y="82"/>
                    </a:lnTo>
                    <a:lnTo>
                      <a:pt x="182" y="78"/>
                    </a:lnTo>
                    <a:lnTo>
                      <a:pt x="186" y="76"/>
                    </a:lnTo>
                    <a:lnTo>
                      <a:pt x="186" y="74"/>
                    </a:lnTo>
                    <a:lnTo>
                      <a:pt x="194" y="74"/>
                    </a:lnTo>
                    <a:lnTo>
                      <a:pt x="198" y="70"/>
                    </a:lnTo>
                    <a:lnTo>
                      <a:pt x="198" y="68"/>
                    </a:lnTo>
                    <a:lnTo>
                      <a:pt x="196" y="64"/>
                    </a:lnTo>
                    <a:lnTo>
                      <a:pt x="196" y="62"/>
                    </a:lnTo>
                    <a:lnTo>
                      <a:pt x="202" y="60"/>
                    </a:lnTo>
                    <a:lnTo>
                      <a:pt x="204" y="56"/>
                    </a:lnTo>
                    <a:lnTo>
                      <a:pt x="204" y="50"/>
                    </a:lnTo>
                    <a:lnTo>
                      <a:pt x="198" y="46"/>
                    </a:lnTo>
                    <a:lnTo>
                      <a:pt x="196" y="50"/>
                    </a:lnTo>
                    <a:lnTo>
                      <a:pt x="190" y="50"/>
                    </a:lnTo>
                    <a:lnTo>
                      <a:pt x="188" y="52"/>
                    </a:lnTo>
                    <a:lnTo>
                      <a:pt x="192" y="58"/>
                    </a:lnTo>
                    <a:lnTo>
                      <a:pt x="190" y="60"/>
                    </a:lnTo>
                    <a:lnTo>
                      <a:pt x="186" y="58"/>
                    </a:lnTo>
                    <a:lnTo>
                      <a:pt x="182" y="58"/>
                    </a:lnTo>
                    <a:lnTo>
                      <a:pt x="182" y="62"/>
                    </a:lnTo>
                    <a:lnTo>
                      <a:pt x="178" y="70"/>
                    </a:lnTo>
                    <a:lnTo>
                      <a:pt x="174" y="70"/>
                    </a:lnTo>
                    <a:lnTo>
                      <a:pt x="172" y="72"/>
                    </a:lnTo>
                    <a:lnTo>
                      <a:pt x="164" y="72"/>
                    </a:lnTo>
                    <a:lnTo>
                      <a:pt x="164" y="68"/>
                    </a:lnTo>
                    <a:lnTo>
                      <a:pt x="164" y="66"/>
                    </a:lnTo>
                    <a:lnTo>
                      <a:pt x="162" y="64"/>
                    </a:lnTo>
                    <a:lnTo>
                      <a:pt x="162" y="66"/>
                    </a:lnTo>
                    <a:lnTo>
                      <a:pt x="162" y="70"/>
                    </a:lnTo>
                    <a:lnTo>
                      <a:pt x="160" y="72"/>
                    </a:lnTo>
                    <a:lnTo>
                      <a:pt x="154" y="72"/>
                    </a:lnTo>
                    <a:lnTo>
                      <a:pt x="148" y="72"/>
                    </a:lnTo>
                    <a:lnTo>
                      <a:pt x="138" y="70"/>
                    </a:lnTo>
                    <a:lnTo>
                      <a:pt x="134" y="72"/>
                    </a:lnTo>
                    <a:lnTo>
                      <a:pt x="136" y="76"/>
                    </a:lnTo>
                    <a:lnTo>
                      <a:pt x="144" y="80"/>
                    </a:lnTo>
                    <a:lnTo>
                      <a:pt x="144" y="84"/>
                    </a:lnTo>
                    <a:lnTo>
                      <a:pt x="146" y="86"/>
                    </a:lnTo>
                    <a:lnTo>
                      <a:pt x="152" y="82"/>
                    </a:lnTo>
                    <a:lnTo>
                      <a:pt x="156" y="86"/>
                    </a:lnTo>
                    <a:lnTo>
                      <a:pt x="160" y="86"/>
                    </a:lnTo>
                    <a:lnTo>
                      <a:pt x="166" y="86"/>
                    </a:lnTo>
                    <a:lnTo>
                      <a:pt x="170" y="86"/>
                    </a:lnTo>
                    <a:close/>
                    <a:moveTo>
                      <a:pt x="162" y="153"/>
                    </a:moveTo>
                    <a:lnTo>
                      <a:pt x="164" y="151"/>
                    </a:lnTo>
                    <a:lnTo>
                      <a:pt x="160" y="147"/>
                    </a:lnTo>
                    <a:lnTo>
                      <a:pt x="158" y="149"/>
                    </a:lnTo>
                    <a:lnTo>
                      <a:pt x="158" y="151"/>
                    </a:lnTo>
                    <a:lnTo>
                      <a:pt x="162" y="153"/>
                    </a:lnTo>
                    <a:close/>
                    <a:moveTo>
                      <a:pt x="178" y="163"/>
                    </a:moveTo>
                    <a:lnTo>
                      <a:pt x="176" y="161"/>
                    </a:lnTo>
                    <a:lnTo>
                      <a:pt x="174" y="163"/>
                    </a:lnTo>
                    <a:lnTo>
                      <a:pt x="168" y="157"/>
                    </a:lnTo>
                    <a:lnTo>
                      <a:pt x="168" y="161"/>
                    </a:lnTo>
                    <a:lnTo>
                      <a:pt x="170" y="161"/>
                    </a:lnTo>
                    <a:lnTo>
                      <a:pt x="172" y="165"/>
                    </a:lnTo>
                    <a:lnTo>
                      <a:pt x="174" y="165"/>
                    </a:lnTo>
                    <a:lnTo>
                      <a:pt x="178" y="163"/>
                    </a:lnTo>
                    <a:close/>
                    <a:moveTo>
                      <a:pt x="166" y="151"/>
                    </a:moveTo>
                    <a:lnTo>
                      <a:pt x="166" y="155"/>
                    </a:lnTo>
                    <a:lnTo>
                      <a:pt x="172" y="155"/>
                    </a:lnTo>
                    <a:lnTo>
                      <a:pt x="172" y="153"/>
                    </a:lnTo>
                    <a:lnTo>
                      <a:pt x="166" y="151"/>
                    </a:lnTo>
                    <a:close/>
                    <a:moveTo>
                      <a:pt x="206" y="145"/>
                    </a:moveTo>
                    <a:lnTo>
                      <a:pt x="206" y="143"/>
                    </a:lnTo>
                    <a:lnTo>
                      <a:pt x="198" y="141"/>
                    </a:lnTo>
                    <a:lnTo>
                      <a:pt x="198" y="143"/>
                    </a:lnTo>
                    <a:lnTo>
                      <a:pt x="206" y="147"/>
                    </a:lnTo>
                    <a:lnTo>
                      <a:pt x="206" y="145"/>
                    </a:lnTo>
                    <a:close/>
                    <a:moveTo>
                      <a:pt x="218" y="193"/>
                    </a:moveTo>
                    <a:lnTo>
                      <a:pt x="216" y="189"/>
                    </a:lnTo>
                    <a:lnTo>
                      <a:pt x="210" y="189"/>
                    </a:lnTo>
                    <a:lnTo>
                      <a:pt x="208" y="191"/>
                    </a:lnTo>
                    <a:lnTo>
                      <a:pt x="210" y="193"/>
                    </a:lnTo>
                    <a:lnTo>
                      <a:pt x="218" y="193"/>
                    </a:lnTo>
                    <a:close/>
                    <a:moveTo>
                      <a:pt x="110" y="0"/>
                    </a:moveTo>
                    <a:lnTo>
                      <a:pt x="106" y="2"/>
                    </a:lnTo>
                    <a:lnTo>
                      <a:pt x="106" y="6"/>
                    </a:lnTo>
                    <a:lnTo>
                      <a:pt x="110" y="6"/>
                    </a:lnTo>
                    <a:lnTo>
                      <a:pt x="116" y="6"/>
                    </a:lnTo>
                    <a:lnTo>
                      <a:pt x="120" y="4"/>
                    </a:lnTo>
                    <a:lnTo>
                      <a:pt x="110" y="0"/>
                    </a:lnTo>
                    <a:close/>
                    <a:moveTo>
                      <a:pt x="216" y="50"/>
                    </a:moveTo>
                    <a:lnTo>
                      <a:pt x="214" y="42"/>
                    </a:lnTo>
                    <a:lnTo>
                      <a:pt x="208" y="38"/>
                    </a:lnTo>
                    <a:lnTo>
                      <a:pt x="202" y="28"/>
                    </a:lnTo>
                    <a:lnTo>
                      <a:pt x="190" y="20"/>
                    </a:lnTo>
                    <a:lnTo>
                      <a:pt x="188" y="16"/>
                    </a:lnTo>
                    <a:lnTo>
                      <a:pt x="180" y="12"/>
                    </a:lnTo>
                    <a:lnTo>
                      <a:pt x="176" y="14"/>
                    </a:lnTo>
                    <a:lnTo>
                      <a:pt x="178" y="16"/>
                    </a:lnTo>
                    <a:lnTo>
                      <a:pt x="186" y="20"/>
                    </a:lnTo>
                    <a:lnTo>
                      <a:pt x="194" y="28"/>
                    </a:lnTo>
                    <a:lnTo>
                      <a:pt x="200" y="32"/>
                    </a:lnTo>
                    <a:lnTo>
                      <a:pt x="208" y="42"/>
                    </a:lnTo>
                    <a:lnTo>
                      <a:pt x="208" y="50"/>
                    </a:lnTo>
                    <a:lnTo>
                      <a:pt x="212" y="58"/>
                    </a:lnTo>
                    <a:lnTo>
                      <a:pt x="214" y="58"/>
                    </a:lnTo>
                    <a:lnTo>
                      <a:pt x="216" y="50"/>
                    </a:lnTo>
                    <a:close/>
                    <a:moveTo>
                      <a:pt x="254" y="84"/>
                    </a:moveTo>
                    <a:lnTo>
                      <a:pt x="254" y="80"/>
                    </a:lnTo>
                    <a:lnTo>
                      <a:pt x="250" y="74"/>
                    </a:lnTo>
                    <a:lnTo>
                      <a:pt x="246" y="70"/>
                    </a:lnTo>
                    <a:lnTo>
                      <a:pt x="246" y="62"/>
                    </a:lnTo>
                    <a:lnTo>
                      <a:pt x="242" y="62"/>
                    </a:lnTo>
                    <a:lnTo>
                      <a:pt x="242" y="68"/>
                    </a:lnTo>
                    <a:lnTo>
                      <a:pt x="244" y="72"/>
                    </a:lnTo>
                    <a:lnTo>
                      <a:pt x="244" y="78"/>
                    </a:lnTo>
                    <a:lnTo>
                      <a:pt x="244" y="82"/>
                    </a:lnTo>
                    <a:lnTo>
                      <a:pt x="252" y="88"/>
                    </a:lnTo>
                    <a:lnTo>
                      <a:pt x="250" y="92"/>
                    </a:lnTo>
                    <a:lnTo>
                      <a:pt x="254" y="96"/>
                    </a:lnTo>
                    <a:lnTo>
                      <a:pt x="258" y="96"/>
                    </a:lnTo>
                    <a:lnTo>
                      <a:pt x="262" y="94"/>
                    </a:lnTo>
                    <a:lnTo>
                      <a:pt x="262" y="90"/>
                    </a:lnTo>
                    <a:lnTo>
                      <a:pt x="254" y="84"/>
                    </a:lnTo>
                    <a:close/>
                    <a:moveTo>
                      <a:pt x="168" y="167"/>
                    </a:moveTo>
                    <a:lnTo>
                      <a:pt x="168" y="165"/>
                    </a:lnTo>
                    <a:lnTo>
                      <a:pt x="162" y="165"/>
                    </a:lnTo>
                    <a:lnTo>
                      <a:pt x="160" y="165"/>
                    </a:lnTo>
                    <a:lnTo>
                      <a:pt x="152" y="163"/>
                    </a:lnTo>
                    <a:lnTo>
                      <a:pt x="152" y="161"/>
                    </a:lnTo>
                    <a:lnTo>
                      <a:pt x="154" y="159"/>
                    </a:lnTo>
                    <a:lnTo>
                      <a:pt x="158" y="159"/>
                    </a:lnTo>
                    <a:lnTo>
                      <a:pt x="156" y="157"/>
                    </a:lnTo>
                    <a:lnTo>
                      <a:pt x="152" y="157"/>
                    </a:lnTo>
                    <a:lnTo>
                      <a:pt x="146" y="155"/>
                    </a:lnTo>
                    <a:lnTo>
                      <a:pt x="142" y="149"/>
                    </a:lnTo>
                    <a:lnTo>
                      <a:pt x="146" y="145"/>
                    </a:lnTo>
                    <a:lnTo>
                      <a:pt x="146" y="143"/>
                    </a:lnTo>
                    <a:lnTo>
                      <a:pt x="134" y="145"/>
                    </a:lnTo>
                    <a:lnTo>
                      <a:pt x="132" y="143"/>
                    </a:lnTo>
                    <a:lnTo>
                      <a:pt x="130" y="137"/>
                    </a:lnTo>
                    <a:lnTo>
                      <a:pt x="126" y="133"/>
                    </a:lnTo>
                    <a:lnTo>
                      <a:pt x="124" y="122"/>
                    </a:lnTo>
                    <a:lnTo>
                      <a:pt x="118" y="118"/>
                    </a:lnTo>
                    <a:lnTo>
                      <a:pt x="116" y="112"/>
                    </a:lnTo>
                    <a:lnTo>
                      <a:pt x="112" y="110"/>
                    </a:lnTo>
                    <a:lnTo>
                      <a:pt x="112" y="104"/>
                    </a:lnTo>
                    <a:lnTo>
                      <a:pt x="108" y="100"/>
                    </a:lnTo>
                    <a:lnTo>
                      <a:pt x="108" y="98"/>
                    </a:lnTo>
                    <a:lnTo>
                      <a:pt x="112" y="94"/>
                    </a:lnTo>
                    <a:lnTo>
                      <a:pt x="124" y="94"/>
                    </a:lnTo>
                    <a:lnTo>
                      <a:pt x="124" y="90"/>
                    </a:lnTo>
                    <a:lnTo>
                      <a:pt x="116" y="80"/>
                    </a:lnTo>
                    <a:lnTo>
                      <a:pt x="108" y="80"/>
                    </a:lnTo>
                    <a:lnTo>
                      <a:pt x="100" y="74"/>
                    </a:lnTo>
                    <a:lnTo>
                      <a:pt x="88" y="70"/>
                    </a:lnTo>
                    <a:lnTo>
                      <a:pt x="88" y="66"/>
                    </a:lnTo>
                    <a:lnTo>
                      <a:pt x="88" y="58"/>
                    </a:lnTo>
                    <a:lnTo>
                      <a:pt x="80" y="50"/>
                    </a:lnTo>
                    <a:lnTo>
                      <a:pt x="76" y="50"/>
                    </a:lnTo>
                    <a:lnTo>
                      <a:pt x="72" y="44"/>
                    </a:lnTo>
                    <a:lnTo>
                      <a:pt x="70" y="40"/>
                    </a:lnTo>
                    <a:lnTo>
                      <a:pt x="64" y="38"/>
                    </a:lnTo>
                    <a:lnTo>
                      <a:pt x="58" y="38"/>
                    </a:lnTo>
                    <a:lnTo>
                      <a:pt x="52" y="32"/>
                    </a:lnTo>
                    <a:lnTo>
                      <a:pt x="42" y="28"/>
                    </a:lnTo>
                    <a:lnTo>
                      <a:pt x="30" y="24"/>
                    </a:lnTo>
                    <a:lnTo>
                      <a:pt x="26" y="20"/>
                    </a:lnTo>
                    <a:lnTo>
                      <a:pt x="14" y="16"/>
                    </a:lnTo>
                    <a:lnTo>
                      <a:pt x="8" y="16"/>
                    </a:lnTo>
                    <a:lnTo>
                      <a:pt x="6" y="88"/>
                    </a:lnTo>
                    <a:lnTo>
                      <a:pt x="2" y="92"/>
                    </a:lnTo>
                    <a:lnTo>
                      <a:pt x="0" y="98"/>
                    </a:lnTo>
                    <a:lnTo>
                      <a:pt x="2" y="104"/>
                    </a:lnTo>
                    <a:lnTo>
                      <a:pt x="4" y="106"/>
                    </a:lnTo>
                    <a:lnTo>
                      <a:pt x="0" y="145"/>
                    </a:lnTo>
                    <a:lnTo>
                      <a:pt x="4" y="145"/>
                    </a:lnTo>
                    <a:lnTo>
                      <a:pt x="12" y="147"/>
                    </a:lnTo>
                    <a:lnTo>
                      <a:pt x="24" y="147"/>
                    </a:lnTo>
                    <a:lnTo>
                      <a:pt x="28" y="147"/>
                    </a:lnTo>
                    <a:lnTo>
                      <a:pt x="36" y="145"/>
                    </a:lnTo>
                    <a:lnTo>
                      <a:pt x="42" y="145"/>
                    </a:lnTo>
                    <a:lnTo>
                      <a:pt x="44" y="141"/>
                    </a:lnTo>
                    <a:lnTo>
                      <a:pt x="44" y="137"/>
                    </a:lnTo>
                    <a:lnTo>
                      <a:pt x="32" y="131"/>
                    </a:lnTo>
                    <a:lnTo>
                      <a:pt x="28" y="129"/>
                    </a:lnTo>
                    <a:lnTo>
                      <a:pt x="30" y="129"/>
                    </a:lnTo>
                    <a:lnTo>
                      <a:pt x="38" y="129"/>
                    </a:lnTo>
                    <a:lnTo>
                      <a:pt x="42" y="129"/>
                    </a:lnTo>
                    <a:lnTo>
                      <a:pt x="50" y="126"/>
                    </a:lnTo>
                    <a:lnTo>
                      <a:pt x="50" y="122"/>
                    </a:lnTo>
                    <a:lnTo>
                      <a:pt x="54" y="120"/>
                    </a:lnTo>
                    <a:lnTo>
                      <a:pt x="54" y="116"/>
                    </a:lnTo>
                    <a:lnTo>
                      <a:pt x="56" y="116"/>
                    </a:lnTo>
                    <a:lnTo>
                      <a:pt x="62" y="116"/>
                    </a:lnTo>
                    <a:lnTo>
                      <a:pt x="64" y="114"/>
                    </a:lnTo>
                    <a:lnTo>
                      <a:pt x="70" y="114"/>
                    </a:lnTo>
                    <a:lnTo>
                      <a:pt x="72" y="118"/>
                    </a:lnTo>
                    <a:lnTo>
                      <a:pt x="78" y="118"/>
                    </a:lnTo>
                    <a:lnTo>
                      <a:pt x="92" y="126"/>
                    </a:lnTo>
                    <a:lnTo>
                      <a:pt x="90" y="131"/>
                    </a:lnTo>
                    <a:lnTo>
                      <a:pt x="96" y="137"/>
                    </a:lnTo>
                    <a:lnTo>
                      <a:pt x="98" y="143"/>
                    </a:lnTo>
                    <a:lnTo>
                      <a:pt x="102" y="145"/>
                    </a:lnTo>
                    <a:lnTo>
                      <a:pt x="104" y="151"/>
                    </a:lnTo>
                    <a:lnTo>
                      <a:pt x="110" y="155"/>
                    </a:lnTo>
                    <a:lnTo>
                      <a:pt x="116" y="165"/>
                    </a:lnTo>
                    <a:lnTo>
                      <a:pt x="132" y="167"/>
                    </a:lnTo>
                    <a:lnTo>
                      <a:pt x="136" y="167"/>
                    </a:lnTo>
                    <a:lnTo>
                      <a:pt x="150" y="169"/>
                    </a:lnTo>
                    <a:lnTo>
                      <a:pt x="156" y="169"/>
                    </a:lnTo>
                    <a:lnTo>
                      <a:pt x="154" y="171"/>
                    </a:lnTo>
                    <a:lnTo>
                      <a:pt x="156" y="173"/>
                    </a:lnTo>
                    <a:lnTo>
                      <a:pt x="160" y="173"/>
                    </a:lnTo>
                    <a:lnTo>
                      <a:pt x="166" y="173"/>
                    </a:lnTo>
                    <a:lnTo>
                      <a:pt x="166" y="171"/>
                    </a:lnTo>
                    <a:lnTo>
                      <a:pt x="162" y="169"/>
                    </a:lnTo>
                    <a:lnTo>
                      <a:pt x="162" y="169"/>
                    </a:lnTo>
                    <a:lnTo>
                      <a:pt x="168" y="16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29" name="Freeform 182"/>
              <p:cNvSpPr>
                <a:spLocks noEditPoints="1"/>
              </p:cNvSpPr>
              <p:nvPr/>
            </p:nvSpPr>
            <p:spPr bwMode="auto">
              <a:xfrm>
                <a:off x="7209325" y="2859855"/>
                <a:ext cx="172235" cy="107382"/>
              </a:xfrm>
              <a:custGeom>
                <a:avLst/>
                <a:gdLst>
                  <a:gd name="T0" fmla="*/ 54 w 162"/>
                  <a:gd name="T1" fmla="*/ 97 h 101"/>
                  <a:gd name="T2" fmla="*/ 66 w 162"/>
                  <a:gd name="T3" fmla="*/ 99 h 101"/>
                  <a:gd name="T4" fmla="*/ 52 w 162"/>
                  <a:gd name="T5" fmla="*/ 99 h 101"/>
                  <a:gd name="T6" fmla="*/ 98 w 162"/>
                  <a:gd name="T7" fmla="*/ 83 h 101"/>
                  <a:gd name="T8" fmla="*/ 88 w 162"/>
                  <a:gd name="T9" fmla="*/ 75 h 101"/>
                  <a:gd name="T10" fmla="*/ 80 w 162"/>
                  <a:gd name="T11" fmla="*/ 71 h 101"/>
                  <a:gd name="T12" fmla="*/ 84 w 162"/>
                  <a:gd name="T13" fmla="*/ 75 h 101"/>
                  <a:gd name="T14" fmla="*/ 90 w 162"/>
                  <a:gd name="T15" fmla="*/ 83 h 101"/>
                  <a:gd name="T16" fmla="*/ 86 w 162"/>
                  <a:gd name="T17" fmla="*/ 55 h 101"/>
                  <a:gd name="T18" fmla="*/ 86 w 162"/>
                  <a:gd name="T19" fmla="*/ 65 h 101"/>
                  <a:gd name="T20" fmla="*/ 86 w 162"/>
                  <a:gd name="T21" fmla="*/ 55 h 101"/>
                  <a:gd name="T22" fmla="*/ 82 w 162"/>
                  <a:gd name="T23" fmla="*/ 49 h 101"/>
                  <a:gd name="T24" fmla="*/ 78 w 162"/>
                  <a:gd name="T25" fmla="*/ 39 h 101"/>
                  <a:gd name="T26" fmla="*/ 74 w 162"/>
                  <a:gd name="T27" fmla="*/ 35 h 101"/>
                  <a:gd name="T28" fmla="*/ 72 w 162"/>
                  <a:gd name="T29" fmla="*/ 45 h 101"/>
                  <a:gd name="T30" fmla="*/ 76 w 162"/>
                  <a:gd name="T31" fmla="*/ 55 h 101"/>
                  <a:gd name="T32" fmla="*/ 68 w 162"/>
                  <a:gd name="T33" fmla="*/ 65 h 101"/>
                  <a:gd name="T34" fmla="*/ 74 w 162"/>
                  <a:gd name="T35" fmla="*/ 65 h 101"/>
                  <a:gd name="T36" fmla="*/ 64 w 162"/>
                  <a:gd name="T37" fmla="*/ 57 h 101"/>
                  <a:gd name="T38" fmla="*/ 58 w 162"/>
                  <a:gd name="T39" fmla="*/ 57 h 101"/>
                  <a:gd name="T40" fmla="*/ 52 w 162"/>
                  <a:gd name="T41" fmla="*/ 59 h 101"/>
                  <a:gd name="T42" fmla="*/ 68 w 162"/>
                  <a:gd name="T43" fmla="*/ 65 h 101"/>
                  <a:gd name="T44" fmla="*/ 18 w 162"/>
                  <a:gd name="T45" fmla="*/ 30 h 101"/>
                  <a:gd name="T46" fmla="*/ 16 w 162"/>
                  <a:gd name="T47" fmla="*/ 28 h 101"/>
                  <a:gd name="T48" fmla="*/ 14 w 162"/>
                  <a:gd name="T49" fmla="*/ 32 h 101"/>
                  <a:gd name="T50" fmla="*/ 20 w 162"/>
                  <a:gd name="T51" fmla="*/ 39 h 101"/>
                  <a:gd name="T52" fmla="*/ 22 w 162"/>
                  <a:gd name="T53" fmla="*/ 37 h 101"/>
                  <a:gd name="T54" fmla="*/ 14 w 162"/>
                  <a:gd name="T55" fmla="*/ 37 h 101"/>
                  <a:gd name="T56" fmla="*/ 12 w 162"/>
                  <a:gd name="T57" fmla="*/ 41 h 101"/>
                  <a:gd name="T58" fmla="*/ 14 w 162"/>
                  <a:gd name="T59" fmla="*/ 39 h 101"/>
                  <a:gd name="T60" fmla="*/ 4 w 162"/>
                  <a:gd name="T61" fmla="*/ 22 h 101"/>
                  <a:gd name="T62" fmla="*/ 0 w 162"/>
                  <a:gd name="T63" fmla="*/ 24 h 101"/>
                  <a:gd name="T64" fmla="*/ 4 w 162"/>
                  <a:gd name="T65" fmla="*/ 24 h 101"/>
                  <a:gd name="T66" fmla="*/ 0 w 162"/>
                  <a:gd name="T67" fmla="*/ 28 h 101"/>
                  <a:gd name="T68" fmla="*/ 2 w 162"/>
                  <a:gd name="T69" fmla="*/ 32 h 101"/>
                  <a:gd name="T70" fmla="*/ 58 w 162"/>
                  <a:gd name="T71" fmla="*/ 39 h 101"/>
                  <a:gd name="T72" fmla="*/ 54 w 162"/>
                  <a:gd name="T73" fmla="*/ 30 h 101"/>
                  <a:gd name="T74" fmla="*/ 38 w 162"/>
                  <a:gd name="T75" fmla="*/ 20 h 101"/>
                  <a:gd name="T76" fmla="*/ 32 w 162"/>
                  <a:gd name="T77" fmla="*/ 22 h 101"/>
                  <a:gd name="T78" fmla="*/ 46 w 162"/>
                  <a:gd name="T79" fmla="*/ 30 h 101"/>
                  <a:gd name="T80" fmla="*/ 58 w 162"/>
                  <a:gd name="T81" fmla="*/ 39 h 101"/>
                  <a:gd name="T82" fmla="*/ 18 w 162"/>
                  <a:gd name="T83" fmla="*/ 14 h 101"/>
                  <a:gd name="T84" fmla="*/ 14 w 162"/>
                  <a:gd name="T85" fmla="*/ 6 h 101"/>
                  <a:gd name="T86" fmla="*/ 2 w 162"/>
                  <a:gd name="T87" fmla="*/ 0 h 101"/>
                  <a:gd name="T88" fmla="*/ 10 w 162"/>
                  <a:gd name="T89" fmla="*/ 14 h 101"/>
                  <a:gd name="T90" fmla="*/ 162 w 162"/>
                  <a:gd name="T91" fmla="*/ 81 h 101"/>
                  <a:gd name="T92" fmla="*/ 158 w 162"/>
                  <a:gd name="T93" fmla="*/ 85 h 101"/>
                  <a:gd name="T94" fmla="*/ 162 w 162"/>
                  <a:gd name="T95" fmla="*/ 8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62" h="101">
                    <a:moveTo>
                      <a:pt x="52" y="99"/>
                    </a:moveTo>
                    <a:lnTo>
                      <a:pt x="54" y="97"/>
                    </a:lnTo>
                    <a:lnTo>
                      <a:pt x="60" y="97"/>
                    </a:lnTo>
                    <a:lnTo>
                      <a:pt x="66" y="99"/>
                    </a:lnTo>
                    <a:lnTo>
                      <a:pt x="64" y="101"/>
                    </a:lnTo>
                    <a:lnTo>
                      <a:pt x="52" y="99"/>
                    </a:lnTo>
                    <a:close/>
                    <a:moveTo>
                      <a:pt x="100" y="85"/>
                    </a:moveTo>
                    <a:lnTo>
                      <a:pt x="98" y="83"/>
                    </a:lnTo>
                    <a:lnTo>
                      <a:pt x="94" y="77"/>
                    </a:lnTo>
                    <a:lnTo>
                      <a:pt x="88" y="75"/>
                    </a:lnTo>
                    <a:lnTo>
                      <a:pt x="84" y="73"/>
                    </a:lnTo>
                    <a:lnTo>
                      <a:pt x="80" y="71"/>
                    </a:lnTo>
                    <a:lnTo>
                      <a:pt x="80" y="75"/>
                    </a:lnTo>
                    <a:lnTo>
                      <a:pt x="84" y="75"/>
                    </a:lnTo>
                    <a:lnTo>
                      <a:pt x="86" y="81"/>
                    </a:lnTo>
                    <a:lnTo>
                      <a:pt x="90" y="83"/>
                    </a:lnTo>
                    <a:lnTo>
                      <a:pt x="100" y="85"/>
                    </a:lnTo>
                    <a:close/>
                    <a:moveTo>
                      <a:pt x="86" y="55"/>
                    </a:moveTo>
                    <a:lnTo>
                      <a:pt x="84" y="61"/>
                    </a:lnTo>
                    <a:lnTo>
                      <a:pt x="86" y="65"/>
                    </a:lnTo>
                    <a:lnTo>
                      <a:pt x="88" y="63"/>
                    </a:lnTo>
                    <a:lnTo>
                      <a:pt x="86" y="55"/>
                    </a:lnTo>
                    <a:close/>
                    <a:moveTo>
                      <a:pt x="80" y="55"/>
                    </a:moveTo>
                    <a:lnTo>
                      <a:pt x="82" y="49"/>
                    </a:lnTo>
                    <a:lnTo>
                      <a:pt x="78" y="45"/>
                    </a:lnTo>
                    <a:lnTo>
                      <a:pt x="78" y="39"/>
                    </a:lnTo>
                    <a:lnTo>
                      <a:pt x="76" y="35"/>
                    </a:lnTo>
                    <a:lnTo>
                      <a:pt x="74" y="35"/>
                    </a:lnTo>
                    <a:lnTo>
                      <a:pt x="74" y="41"/>
                    </a:lnTo>
                    <a:lnTo>
                      <a:pt x="72" y="45"/>
                    </a:lnTo>
                    <a:lnTo>
                      <a:pt x="74" y="51"/>
                    </a:lnTo>
                    <a:lnTo>
                      <a:pt x="76" y="55"/>
                    </a:lnTo>
                    <a:lnTo>
                      <a:pt x="80" y="55"/>
                    </a:lnTo>
                    <a:close/>
                    <a:moveTo>
                      <a:pt x="68" y="65"/>
                    </a:moveTo>
                    <a:lnTo>
                      <a:pt x="72" y="67"/>
                    </a:lnTo>
                    <a:lnTo>
                      <a:pt x="74" y="65"/>
                    </a:lnTo>
                    <a:lnTo>
                      <a:pt x="68" y="59"/>
                    </a:lnTo>
                    <a:lnTo>
                      <a:pt x="64" y="57"/>
                    </a:lnTo>
                    <a:lnTo>
                      <a:pt x="58" y="57"/>
                    </a:lnTo>
                    <a:lnTo>
                      <a:pt x="58" y="57"/>
                    </a:lnTo>
                    <a:lnTo>
                      <a:pt x="54" y="55"/>
                    </a:lnTo>
                    <a:lnTo>
                      <a:pt x="52" y="59"/>
                    </a:lnTo>
                    <a:lnTo>
                      <a:pt x="54" y="63"/>
                    </a:lnTo>
                    <a:lnTo>
                      <a:pt x="68" y="65"/>
                    </a:lnTo>
                    <a:close/>
                    <a:moveTo>
                      <a:pt x="22" y="37"/>
                    </a:moveTo>
                    <a:lnTo>
                      <a:pt x="18" y="30"/>
                    </a:lnTo>
                    <a:lnTo>
                      <a:pt x="18" y="28"/>
                    </a:lnTo>
                    <a:lnTo>
                      <a:pt x="16" y="28"/>
                    </a:lnTo>
                    <a:lnTo>
                      <a:pt x="14" y="30"/>
                    </a:lnTo>
                    <a:lnTo>
                      <a:pt x="14" y="32"/>
                    </a:lnTo>
                    <a:lnTo>
                      <a:pt x="18" y="32"/>
                    </a:lnTo>
                    <a:lnTo>
                      <a:pt x="20" y="39"/>
                    </a:lnTo>
                    <a:lnTo>
                      <a:pt x="22" y="39"/>
                    </a:lnTo>
                    <a:lnTo>
                      <a:pt x="22" y="37"/>
                    </a:lnTo>
                    <a:close/>
                    <a:moveTo>
                      <a:pt x="14" y="39"/>
                    </a:moveTo>
                    <a:lnTo>
                      <a:pt x="14" y="37"/>
                    </a:lnTo>
                    <a:lnTo>
                      <a:pt x="10" y="39"/>
                    </a:lnTo>
                    <a:lnTo>
                      <a:pt x="12" y="41"/>
                    </a:lnTo>
                    <a:lnTo>
                      <a:pt x="14" y="43"/>
                    </a:lnTo>
                    <a:lnTo>
                      <a:pt x="14" y="39"/>
                    </a:lnTo>
                    <a:close/>
                    <a:moveTo>
                      <a:pt x="4" y="24"/>
                    </a:moveTo>
                    <a:lnTo>
                      <a:pt x="4" y="22"/>
                    </a:lnTo>
                    <a:lnTo>
                      <a:pt x="2" y="20"/>
                    </a:lnTo>
                    <a:lnTo>
                      <a:pt x="0" y="24"/>
                    </a:lnTo>
                    <a:lnTo>
                      <a:pt x="2" y="26"/>
                    </a:lnTo>
                    <a:lnTo>
                      <a:pt x="4" y="24"/>
                    </a:lnTo>
                    <a:close/>
                    <a:moveTo>
                      <a:pt x="2" y="28"/>
                    </a:moveTo>
                    <a:lnTo>
                      <a:pt x="0" y="28"/>
                    </a:lnTo>
                    <a:lnTo>
                      <a:pt x="0" y="30"/>
                    </a:lnTo>
                    <a:lnTo>
                      <a:pt x="2" y="32"/>
                    </a:lnTo>
                    <a:lnTo>
                      <a:pt x="2" y="28"/>
                    </a:lnTo>
                    <a:close/>
                    <a:moveTo>
                      <a:pt x="58" y="39"/>
                    </a:moveTo>
                    <a:lnTo>
                      <a:pt x="58" y="37"/>
                    </a:lnTo>
                    <a:lnTo>
                      <a:pt x="54" y="30"/>
                    </a:lnTo>
                    <a:lnTo>
                      <a:pt x="44" y="26"/>
                    </a:lnTo>
                    <a:lnTo>
                      <a:pt x="38" y="20"/>
                    </a:lnTo>
                    <a:lnTo>
                      <a:pt x="34" y="20"/>
                    </a:lnTo>
                    <a:lnTo>
                      <a:pt x="32" y="22"/>
                    </a:lnTo>
                    <a:lnTo>
                      <a:pt x="38" y="28"/>
                    </a:lnTo>
                    <a:lnTo>
                      <a:pt x="46" y="30"/>
                    </a:lnTo>
                    <a:lnTo>
                      <a:pt x="52" y="37"/>
                    </a:lnTo>
                    <a:lnTo>
                      <a:pt x="58" y="39"/>
                    </a:lnTo>
                    <a:close/>
                    <a:moveTo>
                      <a:pt x="18" y="16"/>
                    </a:moveTo>
                    <a:lnTo>
                      <a:pt x="18" y="14"/>
                    </a:lnTo>
                    <a:lnTo>
                      <a:pt x="16" y="12"/>
                    </a:lnTo>
                    <a:lnTo>
                      <a:pt x="14" y="6"/>
                    </a:lnTo>
                    <a:lnTo>
                      <a:pt x="6" y="0"/>
                    </a:lnTo>
                    <a:lnTo>
                      <a:pt x="2" y="0"/>
                    </a:lnTo>
                    <a:lnTo>
                      <a:pt x="8" y="10"/>
                    </a:lnTo>
                    <a:lnTo>
                      <a:pt x="10" y="14"/>
                    </a:lnTo>
                    <a:lnTo>
                      <a:pt x="18" y="16"/>
                    </a:lnTo>
                    <a:close/>
                    <a:moveTo>
                      <a:pt x="162" y="81"/>
                    </a:moveTo>
                    <a:lnTo>
                      <a:pt x="158" y="83"/>
                    </a:lnTo>
                    <a:lnTo>
                      <a:pt x="158" y="85"/>
                    </a:lnTo>
                    <a:lnTo>
                      <a:pt x="162" y="83"/>
                    </a:lnTo>
                    <a:lnTo>
                      <a:pt x="162" y="81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0" name="Freeform 183"/>
              <p:cNvSpPr>
                <a:spLocks noEditPoints="1"/>
              </p:cNvSpPr>
              <p:nvPr/>
            </p:nvSpPr>
            <p:spPr bwMode="auto">
              <a:xfrm>
                <a:off x="7373054" y="3007637"/>
                <a:ext cx="36148" cy="127582"/>
              </a:xfrm>
              <a:custGeom>
                <a:avLst/>
                <a:gdLst>
                  <a:gd name="T0" fmla="*/ 8 w 34"/>
                  <a:gd name="T1" fmla="*/ 40 h 120"/>
                  <a:gd name="T2" fmla="*/ 0 w 34"/>
                  <a:gd name="T3" fmla="*/ 42 h 120"/>
                  <a:gd name="T4" fmla="*/ 2 w 34"/>
                  <a:gd name="T5" fmla="*/ 28 h 120"/>
                  <a:gd name="T6" fmla="*/ 4 w 34"/>
                  <a:gd name="T7" fmla="*/ 20 h 120"/>
                  <a:gd name="T8" fmla="*/ 8 w 34"/>
                  <a:gd name="T9" fmla="*/ 26 h 120"/>
                  <a:gd name="T10" fmla="*/ 12 w 34"/>
                  <a:gd name="T11" fmla="*/ 24 h 120"/>
                  <a:gd name="T12" fmla="*/ 12 w 34"/>
                  <a:gd name="T13" fmla="*/ 40 h 120"/>
                  <a:gd name="T14" fmla="*/ 30 w 34"/>
                  <a:gd name="T15" fmla="*/ 18 h 120"/>
                  <a:gd name="T16" fmla="*/ 28 w 34"/>
                  <a:gd name="T17" fmla="*/ 28 h 120"/>
                  <a:gd name="T18" fmla="*/ 20 w 34"/>
                  <a:gd name="T19" fmla="*/ 14 h 120"/>
                  <a:gd name="T20" fmla="*/ 22 w 34"/>
                  <a:gd name="T21" fmla="*/ 12 h 120"/>
                  <a:gd name="T22" fmla="*/ 18 w 34"/>
                  <a:gd name="T23" fmla="*/ 14 h 120"/>
                  <a:gd name="T24" fmla="*/ 24 w 34"/>
                  <a:gd name="T25" fmla="*/ 4 h 120"/>
                  <a:gd name="T26" fmla="*/ 22 w 34"/>
                  <a:gd name="T27" fmla="*/ 0 h 120"/>
                  <a:gd name="T28" fmla="*/ 22 w 34"/>
                  <a:gd name="T29" fmla="*/ 6 h 120"/>
                  <a:gd name="T30" fmla="*/ 18 w 34"/>
                  <a:gd name="T31" fmla="*/ 56 h 120"/>
                  <a:gd name="T32" fmla="*/ 10 w 34"/>
                  <a:gd name="T33" fmla="*/ 44 h 120"/>
                  <a:gd name="T34" fmla="*/ 8 w 34"/>
                  <a:gd name="T35" fmla="*/ 50 h 120"/>
                  <a:gd name="T36" fmla="*/ 12 w 34"/>
                  <a:gd name="T37" fmla="*/ 56 h 120"/>
                  <a:gd name="T38" fmla="*/ 18 w 34"/>
                  <a:gd name="T39" fmla="*/ 56 h 120"/>
                  <a:gd name="T40" fmla="*/ 28 w 34"/>
                  <a:gd name="T41" fmla="*/ 36 h 120"/>
                  <a:gd name="T42" fmla="*/ 28 w 34"/>
                  <a:gd name="T43" fmla="*/ 50 h 120"/>
                  <a:gd name="T44" fmla="*/ 26 w 34"/>
                  <a:gd name="T45" fmla="*/ 54 h 120"/>
                  <a:gd name="T46" fmla="*/ 22 w 34"/>
                  <a:gd name="T47" fmla="*/ 52 h 120"/>
                  <a:gd name="T48" fmla="*/ 26 w 34"/>
                  <a:gd name="T49" fmla="*/ 54 h 120"/>
                  <a:gd name="T50" fmla="*/ 26 w 34"/>
                  <a:gd name="T51" fmla="*/ 82 h 120"/>
                  <a:gd name="T52" fmla="*/ 20 w 34"/>
                  <a:gd name="T53" fmla="*/ 80 h 120"/>
                  <a:gd name="T54" fmla="*/ 20 w 34"/>
                  <a:gd name="T55" fmla="*/ 84 h 120"/>
                  <a:gd name="T56" fmla="*/ 34 w 34"/>
                  <a:gd name="T57" fmla="*/ 104 h 120"/>
                  <a:gd name="T58" fmla="*/ 30 w 34"/>
                  <a:gd name="T59" fmla="*/ 98 h 120"/>
                  <a:gd name="T60" fmla="*/ 28 w 34"/>
                  <a:gd name="T61" fmla="*/ 102 h 120"/>
                  <a:gd name="T62" fmla="*/ 32 w 34"/>
                  <a:gd name="T63" fmla="*/ 114 h 120"/>
                  <a:gd name="T64" fmla="*/ 28 w 34"/>
                  <a:gd name="T65" fmla="*/ 116 h 120"/>
                  <a:gd name="T66" fmla="*/ 32 w 34"/>
                  <a:gd name="T67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" h="120">
                    <a:moveTo>
                      <a:pt x="12" y="40"/>
                    </a:moveTo>
                    <a:lnTo>
                      <a:pt x="8" y="40"/>
                    </a:lnTo>
                    <a:lnTo>
                      <a:pt x="6" y="40"/>
                    </a:lnTo>
                    <a:lnTo>
                      <a:pt x="0" y="42"/>
                    </a:lnTo>
                    <a:lnTo>
                      <a:pt x="0" y="36"/>
                    </a:lnTo>
                    <a:lnTo>
                      <a:pt x="2" y="28"/>
                    </a:lnTo>
                    <a:lnTo>
                      <a:pt x="2" y="20"/>
                    </a:lnTo>
                    <a:lnTo>
                      <a:pt x="4" y="20"/>
                    </a:lnTo>
                    <a:lnTo>
                      <a:pt x="6" y="26"/>
                    </a:lnTo>
                    <a:lnTo>
                      <a:pt x="8" y="26"/>
                    </a:lnTo>
                    <a:lnTo>
                      <a:pt x="10" y="22"/>
                    </a:lnTo>
                    <a:lnTo>
                      <a:pt x="12" y="24"/>
                    </a:lnTo>
                    <a:lnTo>
                      <a:pt x="12" y="32"/>
                    </a:lnTo>
                    <a:lnTo>
                      <a:pt x="12" y="40"/>
                    </a:lnTo>
                    <a:close/>
                    <a:moveTo>
                      <a:pt x="30" y="26"/>
                    </a:moveTo>
                    <a:lnTo>
                      <a:pt x="30" y="18"/>
                    </a:lnTo>
                    <a:lnTo>
                      <a:pt x="28" y="18"/>
                    </a:lnTo>
                    <a:lnTo>
                      <a:pt x="28" y="28"/>
                    </a:lnTo>
                    <a:lnTo>
                      <a:pt x="30" y="26"/>
                    </a:lnTo>
                    <a:close/>
                    <a:moveTo>
                      <a:pt x="20" y="14"/>
                    </a:moveTo>
                    <a:lnTo>
                      <a:pt x="22" y="14"/>
                    </a:lnTo>
                    <a:lnTo>
                      <a:pt x="22" y="12"/>
                    </a:lnTo>
                    <a:lnTo>
                      <a:pt x="20" y="10"/>
                    </a:lnTo>
                    <a:lnTo>
                      <a:pt x="18" y="14"/>
                    </a:lnTo>
                    <a:lnTo>
                      <a:pt x="20" y="14"/>
                    </a:lnTo>
                    <a:close/>
                    <a:moveTo>
                      <a:pt x="24" y="4"/>
                    </a:moveTo>
                    <a:lnTo>
                      <a:pt x="26" y="2"/>
                    </a:lnTo>
                    <a:lnTo>
                      <a:pt x="22" y="0"/>
                    </a:lnTo>
                    <a:lnTo>
                      <a:pt x="20" y="2"/>
                    </a:lnTo>
                    <a:lnTo>
                      <a:pt x="22" y="6"/>
                    </a:lnTo>
                    <a:lnTo>
                      <a:pt x="24" y="4"/>
                    </a:lnTo>
                    <a:close/>
                    <a:moveTo>
                      <a:pt x="18" y="56"/>
                    </a:moveTo>
                    <a:lnTo>
                      <a:pt x="12" y="46"/>
                    </a:lnTo>
                    <a:lnTo>
                      <a:pt x="10" y="44"/>
                    </a:lnTo>
                    <a:lnTo>
                      <a:pt x="8" y="46"/>
                    </a:lnTo>
                    <a:lnTo>
                      <a:pt x="8" y="50"/>
                    </a:lnTo>
                    <a:lnTo>
                      <a:pt x="12" y="50"/>
                    </a:lnTo>
                    <a:lnTo>
                      <a:pt x="12" y="56"/>
                    </a:lnTo>
                    <a:lnTo>
                      <a:pt x="12" y="58"/>
                    </a:lnTo>
                    <a:lnTo>
                      <a:pt x="18" y="56"/>
                    </a:lnTo>
                    <a:close/>
                    <a:moveTo>
                      <a:pt x="30" y="36"/>
                    </a:moveTo>
                    <a:lnTo>
                      <a:pt x="28" y="36"/>
                    </a:lnTo>
                    <a:lnTo>
                      <a:pt x="26" y="46"/>
                    </a:lnTo>
                    <a:lnTo>
                      <a:pt x="28" y="50"/>
                    </a:lnTo>
                    <a:lnTo>
                      <a:pt x="30" y="36"/>
                    </a:lnTo>
                    <a:close/>
                    <a:moveTo>
                      <a:pt x="26" y="54"/>
                    </a:moveTo>
                    <a:lnTo>
                      <a:pt x="24" y="52"/>
                    </a:lnTo>
                    <a:lnTo>
                      <a:pt x="22" y="52"/>
                    </a:lnTo>
                    <a:lnTo>
                      <a:pt x="22" y="54"/>
                    </a:lnTo>
                    <a:lnTo>
                      <a:pt x="26" y="54"/>
                    </a:lnTo>
                    <a:close/>
                    <a:moveTo>
                      <a:pt x="26" y="84"/>
                    </a:moveTo>
                    <a:lnTo>
                      <a:pt x="26" y="82"/>
                    </a:lnTo>
                    <a:lnTo>
                      <a:pt x="26" y="80"/>
                    </a:lnTo>
                    <a:lnTo>
                      <a:pt x="20" y="80"/>
                    </a:lnTo>
                    <a:lnTo>
                      <a:pt x="18" y="82"/>
                    </a:lnTo>
                    <a:lnTo>
                      <a:pt x="20" y="84"/>
                    </a:lnTo>
                    <a:lnTo>
                      <a:pt x="26" y="84"/>
                    </a:lnTo>
                    <a:close/>
                    <a:moveTo>
                      <a:pt x="34" y="104"/>
                    </a:moveTo>
                    <a:lnTo>
                      <a:pt x="34" y="100"/>
                    </a:lnTo>
                    <a:lnTo>
                      <a:pt x="30" y="98"/>
                    </a:lnTo>
                    <a:lnTo>
                      <a:pt x="28" y="100"/>
                    </a:lnTo>
                    <a:lnTo>
                      <a:pt x="28" y="102"/>
                    </a:lnTo>
                    <a:lnTo>
                      <a:pt x="34" y="104"/>
                    </a:lnTo>
                    <a:close/>
                    <a:moveTo>
                      <a:pt x="32" y="114"/>
                    </a:moveTo>
                    <a:lnTo>
                      <a:pt x="28" y="114"/>
                    </a:lnTo>
                    <a:lnTo>
                      <a:pt x="28" y="116"/>
                    </a:lnTo>
                    <a:lnTo>
                      <a:pt x="28" y="120"/>
                    </a:lnTo>
                    <a:lnTo>
                      <a:pt x="32" y="120"/>
                    </a:lnTo>
                    <a:lnTo>
                      <a:pt x="32" y="11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1" name="Freeform 184"/>
              <p:cNvSpPr>
                <a:spLocks noEditPoints="1"/>
              </p:cNvSpPr>
              <p:nvPr/>
            </p:nvSpPr>
            <p:spPr bwMode="auto">
              <a:xfrm>
                <a:off x="7300759" y="3141598"/>
                <a:ext cx="72296" cy="52096"/>
              </a:xfrm>
              <a:custGeom>
                <a:avLst/>
                <a:gdLst>
                  <a:gd name="T0" fmla="*/ 64 w 68"/>
                  <a:gd name="T1" fmla="*/ 33 h 49"/>
                  <a:gd name="T2" fmla="*/ 62 w 68"/>
                  <a:gd name="T3" fmla="*/ 30 h 49"/>
                  <a:gd name="T4" fmla="*/ 64 w 68"/>
                  <a:gd name="T5" fmla="*/ 26 h 49"/>
                  <a:gd name="T6" fmla="*/ 68 w 68"/>
                  <a:gd name="T7" fmla="*/ 28 h 49"/>
                  <a:gd name="T8" fmla="*/ 68 w 68"/>
                  <a:gd name="T9" fmla="*/ 30 h 49"/>
                  <a:gd name="T10" fmla="*/ 64 w 68"/>
                  <a:gd name="T11" fmla="*/ 33 h 49"/>
                  <a:gd name="T12" fmla="*/ 56 w 68"/>
                  <a:gd name="T13" fmla="*/ 24 h 49"/>
                  <a:gd name="T14" fmla="*/ 58 w 68"/>
                  <a:gd name="T15" fmla="*/ 22 h 49"/>
                  <a:gd name="T16" fmla="*/ 58 w 68"/>
                  <a:gd name="T17" fmla="*/ 18 h 49"/>
                  <a:gd name="T18" fmla="*/ 56 w 68"/>
                  <a:gd name="T19" fmla="*/ 12 h 49"/>
                  <a:gd name="T20" fmla="*/ 52 w 68"/>
                  <a:gd name="T21" fmla="*/ 14 h 49"/>
                  <a:gd name="T22" fmla="*/ 54 w 68"/>
                  <a:gd name="T23" fmla="*/ 16 h 49"/>
                  <a:gd name="T24" fmla="*/ 52 w 68"/>
                  <a:gd name="T25" fmla="*/ 20 h 49"/>
                  <a:gd name="T26" fmla="*/ 52 w 68"/>
                  <a:gd name="T27" fmla="*/ 22 h 49"/>
                  <a:gd name="T28" fmla="*/ 56 w 68"/>
                  <a:gd name="T29" fmla="*/ 24 h 49"/>
                  <a:gd name="T30" fmla="*/ 46 w 68"/>
                  <a:gd name="T31" fmla="*/ 47 h 49"/>
                  <a:gd name="T32" fmla="*/ 46 w 68"/>
                  <a:gd name="T33" fmla="*/ 45 h 49"/>
                  <a:gd name="T34" fmla="*/ 40 w 68"/>
                  <a:gd name="T35" fmla="*/ 35 h 49"/>
                  <a:gd name="T36" fmla="*/ 34 w 68"/>
                  <a:gd name="T37" fmla="*/ 28 h 49"/>
                  <a:gd name="T38" fmla="*/ 30 w 68"/>
                  <a:gd name="T39" fmla="*/ 24 h 49"/>
                  <a:gd name="T40" fmla="*/ 24 w 68"/>
                  <a:gd name="T41" fmla="*/ 16 h 49"/>
                  <a:gd name="T42" fmla="*/ 18 w 68"/>
                  <a:gd name="T43" fmla="*/ 12 h 49"/>
                  <a:gd name="T44" fmla="*/ 12 w 68"/>
                  <a:gd name="T45" fmla="*/ 6 h 49"/>
                  <a:gd name="T46" fmla="*/ 6 w 68"/>
                  <a:gd name="T47" fmla="*/ 2 h 49"/>
                  <a:gd name="T48" fmla="*/ 2 w 68"/>
                  <a:gd name="T49" fmla="*/ 0 h 49"/>
                  <a:gd name="T50" fmla="*/ 0 w 68"/>
                  <a:gd name="T51" fmla="*/ 0 h 49"/>
                  <a:gd name="T52" fmla="*/ 2 w 68"/>
                  <a:gd name="T53" fmla="*/ 4 h 49"/>
                  <a:gd name="T54" fmla="*/ 4 w 68"/>
                  <a:gd name="T55" fmla="*/ 10 h 49"/>
                  <a:gd name="T56" fmla="*/ 8 w 68"/>
                  <a:gd name="T57" fmla="*/ 16 h 49"/>
                  <a:gd name="T58" fmla="*/ 12 w 68"/>
                  <a:gd name="T59" fmla="*/ 24 h 49"/>
                  <a:gd name="T60" fmla="*/ 18 w 68"/>
                  <a:gd name="T61" fmla="*/ 26 h 49"/>
                  <a:gd name="T62" fmla="*/ 22 w 68"/>
                  <a:gd name="T63" fmla="*/ 33 h 49"/>
                  <a:gd name="T64" fmla="*/ 30 w 68"/>
                  <a:gd name="T65" fmla="*/ 37 h 49"/>
                  <a:gd name="T66" fmla="*/ 32 w 68"/>
                  <a:gd name="T67" fmla="*/ 39 h 49"/>
                  <a:gd name="T68" fmla="*/ 36 w 68"/>
                  <a:gd name="T69" fmla="*/ 45 h 49"/>
                  <a:gd name="T70" fmla="*/ 38 w 68"/>
                  <a:gd name="T71" fmla="*/ 45 h 49"/>
                  <a:gd name="T72" fmla="*/ 40 w 68"/>
                  <a:gd name="T73" fmla="*/ 49 h 49"/>
                  <a:gd name="T74" fmla="*/ 46 w 68"/>
                  <a:gd name="T75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8" h="49">
                    <a:moveTo>
                      <a:pt x="64" y="33"/>
                    </a:moveTo>
                    <a:lnTo>
                      <a:pt x="62" y="30"/>
                    </a:lnTo>
                    <a:lnTo>
                      <a:pt x="64" y="26"/>
                    </a:lnTo>
                    <a:lnTo>
                      <a:pt x="68" y="28"/>
                    </a:lnTo>
                    <a:lnTo>
                      <a:pt x="68" y="30"/>
                    </a:lnTo>
                    <a:lnTo>
                      <a:pt x="64" y="33"/>
                    </a:lnTo>
                    <a:close/>
                    <a:moveTo>
                      <a:pt x="56" y="24"/>
                    </a:moveTo>
                    <a:lnTo>
                      <a:pt x="58" y="22"/>
                    </a:lnTo>
                    <a:lnTo>
                      <a:pt x="58" y="18"/>
                    </a:lnTo>
                    <a:lnTo>
                      <a:pt x="56" y="12"/>
                    </a:lnTo>
                    <a:lnTo>
                      <a:pt x="52" y="14"/>
                    </a:lnTo>
                    <a:lnTo>
                      <a:pt x="54" y="16"/>
                    </a:lnTo>
                    <a:lnTo>
                      <a:pt x="52" y="20"/>
                    </a:lnTo>
                    <a:lnTo>
                      <a:pt x="52" y="22"/>
                    </a:lnTo>
                    <a:lnTo>
                      <a:pt x="56" y="24"/>
                    </a:lnTo>
                    <a:close/>
                    <a:moveTo>
                      <a:pt x="46" y="47"/>
                    </a:moveTo>
                    <a:lnTo>
                      <a:pt x="46" y="45"/>
                    </a:lnTo>
                    <a:lnTo>
                      <a:pt x="40" y="35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4" y="16"/>
                    </a:lnTo>
                    <a:lnTo>
                      <a:pt x="18" y="12"/>
                    </a:lnTo>
                    <a:lnTo>
                      <a:pt x="12" y="6"/>
                    </a:lnTo>
                    <a:lnTo>
                      <a:pt x="6" y="2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2" y="4"/>
                    </a:lnTo>
                    <a:lnTo>
                      <a:pt x="4" y="10"/>
                    </a:lnTo>
                    <a:lnTo>
                      <a:pt x="8" y="16"/>
                    </a:lnTo>
                    <a:lnTo>
                      <a:pt x="12" y="24"/>
                    </a:lnTo>
                    <a:lnTo>
                      <a:pt x="18" y="26"/>
                    </a:lnTo>
                    <a:lnTo>
                      <a:pt x="22" y="33"/>
                    </a:lnTo>
                    <a:lnTo>
                      <a:pt x="30" y="37"/>
                    </a:lnTo>
                    <a:lnTo>
                      <a:pt x="32" y="39"/>
                    </a:lnTo>
                    <a:lnTo>
                      <a:pt x="36" y="45"/>
                    </a:lnTo>
                    <a:lnTo>
                      <a:pt x="38" y="45"/>
                    </a:lnTo>
                    <a:lnTo>
                      <a:pt x="40" y="49"/>
                    </a:lnTo>
                    <a:lnTo>
                      <a:pt x="46" y="47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2" name="Freeform 185"/>
              <p:cNvSpPr>
                <a:spLocks noEditPoints="1"/>
              </p:cNvSpPr>
              <p:nvPr/>
            </p:nvSpPr>
            <p:spPr bwMode="auto">
              <a:xfrm>
                <a:off x="6996689" y="3442478"/>
                <a:ext cx="418894" cy="346597"/>
              </a:xfrm>
              <a:custGeom>
                <a:avLst/>
                <a:gdLst>
                  <a:gd name="T0" fmla="*/ 280 w 394"/>
                  <a:gd name="T1" fmla="*/ 123 h 326"/>
                  <a:gd name="T2" fmla="*/ 376 w 394"/>
                  <a:gd name="T3" fmla="*/ 71 h 326"/>
                  <a:gd name="T4" fmla="*/ 358 w 394"/>
                  <a:gd name="T5" fmla="*/ 51 h 326"/>
                  <a:gd name="T6" fmla="*/ 354 w 394"/>
                  <a:gd name="T7" fmla="*/ 51 h 326"/>
                  <a:gd name="T8" fmla="*/ 350 w 394"/>
                  <a:gd name="T9" fmla="*/ 47 h 326"/>
                  <a:gd name="T10" fmla="*/ 346 w 394"/>
                  <a:gd name="T11" fmla="*/ 43 h 326"/>
                  <a:gd name="T12" fmla="*/ 352 w 394"/>
                  <a:gd name="T13" fmla="*/ 29 h 326"/>
                  <a:gd name="T14" fmla="*/ 344 w 394"/>
                  <a:gd name="T15" fmla="*/ 10 h 326"/>
                  <a:gd name="T16" fmla="*/ 338 w 394"/>
                  <a:gd name="T17" fmla="*/ 0 h 326"/>
                  <a:gd name="T18" fmla="*/ 334 w 394"/>
                  <a:gd name="T19" fmla="*/ 17 h 326"/>
                  <a:gd name="T20" fmla="*/ 342 w 394"/>
                  <a:gd name="T21" fmla="*/ 37 h 326"/>
                  <a:gd name="T22" fmla="*/ 334 w 394"/>
                  <a:gd name="T23" fmla="*/ 67 h 326"/>
                  <a:gd name="T24" fmla="*/ 312 w 394"/>
                  <a:gd name="T25" fmla="*/ 91 h 326"/>
                  <a:gd name="T26" fmla="*/ 296 w 394"/>
                  <a:gd name="T27" fmla="*/ 105 h 326"/>
                  <a:gd name="T28" fmla="*/ 294 w 394"/>
                  <a:gd name="T29" fmla="*/ 129 h 326"/>
                  <a:gd name="T30" fmla="*/ 286 w 394"/>
                  <a:gd name="T31" fmla="*/ 135 h 326"/>
                  <a:gd name="T32" fmla="*/ 286 w 394"/>
                  <a:gd name="T33" fmla="*/ 143 h 326"/>
                  <a:gd name="T34" fmla="*/ 324 w 394"/>
                  <a:gd name="T35" fmla="*/ 121 h 326"/>
                  <a:gd name="T36" fmla="*/ 344 w 394"/>
                  <a:gd name="T37" fmla="*/ 103 h 326"/>
                  <a:gd name="T38" fmla="*/ 362 w 394"/>
                  <a:gd name="T39" fmla="*/ 97 h 326"/>
                  <a:gd name="T40" fmla="*/ 374 w 394"/>
                  <a:gd name="T41" fmla="*/ 85 h 326"/>
                  <a:gd name="T42" fmla="*/ 388 w 394"/>
                  <a:gd name="T43" fmla="*/ 63 h 326"/>
                  <a:gd name="T44" fmla="*/ 358 w 394"/>
                  <a:gd name="T45" fmla="*/ 41 h 326"/>
                  <a:gd name="T46" fmla="*/ 276 w 394"/>
                  <a:gd name="T47" fmla="*/ 141 h 326"/>
                  <a:gd name="T48" fmla="*/ 274 w 394"/>
                  <a:gd name="T49" fmla="*/ 135 h 326"/>
                  <a:gd name="T50" fmla="*/ 260 w 394"/>
                  <a:gd name="T51" fmla="*/ 133 h 326"/>
                  <a:gd name="T52" fmla="*/ 262 w 394"/>
                  <a:gd name="T53" fmla="*/ 125 h 326"/>
                  <a:gd name="T54" fmla="*/ 252 w 394"/>
                  <a:gd name="T55" fmla="*/ 127 h 326"/>
                  <a:gd name="T56" fmla="*/ 196 w 394"/>
                  <a:gd name="T57" fmla="*/ 169 h 326"/>
                  <a:gd name="T58" fmla="*/ 162 w 394"/>
                  <a:gd name="T59" fmla="*/ 185 h 326"/>
                  <a:gd name="T60" fmla="*/ 130 w 394"/>
                  <a:gd name="T61" fmla="*/ 199 h 326"/>
                  <a:gd name="T62" fmla="*/ 104 w 394"/>
                  <a:gd name="T63" fmla="*/ 213 h 326"/>
                  <a:gd name="T64" fmla="*/ 92 w 394"/>
                  <a:gd name="T65" fmla="*/ 223 h 326"/>
                  <a:gd name="T66" fmla="*/ 88 w 394"/>
                  <a:gd name="T67" fmla="*/ 229 h 326"/>
                  <a:gd name="T68" fmla="*/ 100 w 394"/>
                  <a:gd name="T69" fmla="*/ 235 h 326"/>
                  <a:gd name="T70" fmla="*/ 128 w 394"/>
                  <a:gd name="T71" fmla="*/ 241 h 326"/>
                  <a:gd name="T72" fmla="*/ 154 w 394"/>
                  <a:gd name="T73" fmla="*/ 227 h 326"/>
                  <a:gd name="T74" fmla="*/ 186 w 394"/>
                  <a:gd name="T75" fmla="*/ 195 h 326"/>
                  <a:gd name="T76" fmla="*/ 216 w 394"/>
                  <a:gd name="T77" fmla="*/ 183 h 326"/>
                  <a:gd name="T78" fmla="*/ 224 w 394"/>
                  <a:gd name="T79" fmla="*/ 185 h 326"/>
                  <a:gd name="T80" fmla="*/ 232 w 394"/>
                  <a:gd name="T81" fmla="*/ 173 h 326"/>
                  <a:gd name="T82" fmla="*/ 256 w 394"/>
                  <a:gd name="T83" fmla="*/ 155 h 326"/>
                  <a:gd name="T84" fmla="*/ 386 w 394"/>
                  <a:gd name="T85" fmla="*/ 185 h 326"/>
                  <a:gd name="T86" fmla="*/ 378 w 394"/>
                  <a:gd name="T87" fmla="*/ 191 h 326"/>
                  <a:gd name="T88" fmla="*/ 96 w 394"/>
                  <a:gd name="T89" fmla="*/ 243 h 326"/>
                  <a:gd name="T90" fmla="*/ 84 w 394"/>
                  <a:gd name="T91" fmla="*/ 253 h 326"/>
                  <a:gd name="T92" fmla="*/ 98 w 394"/>
                  <a:gd name="T93" fmla="*/ 249 h 326"/>
                  <a:gd name="T94" fmla="*/ 10 w 394"/>
                  <a:gd name="T95" fmla="*/ 318 h 326"/>
                  <a:gd name="T96" fmla="*/ 2 w 394"/>
                  <a:gd name="T97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4" h="326">
                    <a:moveTo>
                      <a:pt x="274" y="131"/>
                    </a:moveTo>
                    <a:lnTo>
                      <a:pt x="274" y="129"/>
                    </a:lnTo>
                    <a:lnTo>
                      <a:pt x="276" y="125"/>
                    </a:lnTo>
                    <a:lnTo>
                      <a:pt x="280" y="123"/>
                    </a:lnTo>
                    <a:lnTo>
                      <a:pt x="274" y="131"/>
                    </a:lnTo>
                    <a:close/>
                    <a:moveTo>
                      <a:pt x="388" y="63"/>
                    </a:moveTo>
                    <a:lnTo>
                      <a:pt x="386" y="63"/>
                    </a:lnTo>
                    <a:lnTo>
                      <a:pt x="376" y="71"/>
                    </a:lnTo>
                    <a:lnTo>
                      <a:pt x="366" y="73"/>
                    </a:lnTo>
                    <a:lnTo>
                      <a:pt x="360" y="69"/>
                    </a:lnTo>
                    <a:lnTo>
                      <a:pt x="352" y="65"/>
                    </a:lnTo>
                    <a:lnTo>
                      <a:pt x="358" y="51"/>
                    </a:lnTo>
                    <a:lnTo>
                      <a:pt x="358" y="43"/>
                    </a:lnTo>
                    <a:lnTo>
                      <a:pt x="354" y="43"/>
                    </a:lnTo>
                    <a:lnTo>
                      <a:pt x="356" y="49"/>
                    </a:lnTo>
                    <a:lnTo>
                      <a:pt x="354" y="51"/>
                    </a:lnTo>
                    <a:lnTo>
                      <a:pt x="350" y="59"/>
                    </a:lnTo>
                    <a:lnTo>
                      <a:pt x="346" y="59"/>
                    </a:lnTo>
                    <a:lnTo>
                      <a:pt x="350" y="51"/>
                    </a:lnTo>
                    <a:lnTo>
                      <a:pt x="350" y="47"/>
                    </a:lnTo>
                    <a:lnTo>
                      <a:pt x="346" y="45"/>
                    </a:lnTo>
                    <a:lnTo>
                      <a:pt x="340" y="47"/>
                    </a:lnTo>
                    <a:lnTo>
                      <a:pt x="340" y="43"/>
                    </a:lnTo>
                    <a:lnTo>
                      <a:pt x="346" y="43"/>
                    </a:lnTo>
                    <a:lnTo>
                      <a:pt x="350" y="43"/>
                    </a:lnTo>
                    <a:lnTo>
                      <a:pt x="348" y="33"/>
                    </a:lnTo>
                    <a:lnTo>
                      <a:pt x="348" y="29"/>
                    </a:lnTo>
                    <a:lnTo>
                      <a:pt x="352" y="29"/>
                    </a:lnTo>
                    <a:lnTo>
                      <a:pt x="352" y="21"/>
                    </a:lnTo>
                    <a:lnTo>
                      <a:pt x="350" y="19"/>
                    </a:lnTo>
                    <a:lnTo>
                      <a:pt x="348" y="15"/>
                    </a:lnTo>
                    <a:lnTo>
                      <a:pt x="344" y="10"/>
                    </a:lnTo>
                    <a:lnTo>
                      <a:pt x="340" y="12"/>
                    </a:lnTo>
                    <a:lnTo>
                      <a:pt x="338" y="4"/>
                    </a:lnTo>
                    <a:lnTo>
                      <a:pt x="342" y="0"/>
                    </a:lnTo>
                    <a:lnTo>
                      <a:pt x="338" y="0"/>
                    </a:lnTo>
                    <a:lnTo>
                      <a:pt x="332" y="4"/>
                    </a:lnTo>
                    <a:lnTo>
                      <a:pt x="336" y="6"/>
                    </a:lnTo>
                    <a:lnTo>
                      <a:pt x="336" y="12"/>
                    </a:lnTo>
                    <a:lnTo>
                      <a:pt x="334" y="17"/>
                    </a:lnTo>
                    <a:lnTo>
                      <a:pt x="338" y="35"/>
                    </a:lnTo>
                    <a:lnTo>
                      <a:pt x="340" y="33"/>
                    </a:lnTo>
                    <a:lnTo>
                      <a:pt x="342" y="35"/>
                    </a:lnTo>
                    <a:lnTo>
                      <a:pt x="342" y="37"/>
                    </a:lnTo>
                    <a:lnTo>
                      <a:pt x="340" y="37"/>
                    </a:lnTo>
                    <a:lnTo>
                      <a:pt x="338" y="45"/>
                    </a:lnTo>
                    <a:lnTo>
                      <a:pt x="336" y="55"/>
                    </a:lnTo>
                    <a:lnTo>
                      <a:pt x="334" y="67"/>
                    </a:lnTo>
                    <a:lnTo>
                      <a:pt x="330" y="69"/>
                    </a:lnTo>
                    <a:lnTo>
                      <a:pt x="328" y="75"/>
                    </a:lnTo>
                    <a:lnTo>
                      <a:pt x="324" y="77"/>
                    </a:lnTo>
                    <a:lnTo>
                      <a:pt x="312" y="91"/>
                    </a:lnTo>
                    <a:lnTo>
                      <a:pt x="306" y="93"/>
                    </a:lnTo>
                    <a:lnTo>
                      <a:pt x="294" y="99"/>
                    </a:lnTo>
                    <a:lnTo>
                      <a:pt x="294" y="103"/>
                    </a:lnTo>
                    <a:lnTo>
                      <a:pt x="296" y="105"/>
                    </a:lnTo>
                    <a:lnTo>
                      <a:pt x="306" y="111"/>
                    </a:lnTo>
                    <a:lnTo>
                      <a:pt x="306" y="117"/>
                    </a:lnTo>
                    <a:lnTo>
                      <a:pt x="302" y="123"/>
                    </a:lnTo>
                    <a:lnTo>
                      <a:pt x="294" y="129"/>
                    </a:lnTo>
                    <a:lnTo>
                      <a:pt x="286" y="133"/>
                    </a:lnTo>
                    <a:lnTo>
                      <a:pt x="282" y="135"/>
                    </a:lnTo>
                    <a:lnTo>
                      <a:pt x="284" y="137"/>
                    </a:lnTo>
                    <a:lnTo>
                      <a:pt x="286" y="135"/>
                    </a:lnTo>
                    <a:lnTo>
                      <a:pt x="286" y="139"/>
                    </a:lnTo>
                    <a:lnTo>
                      <a:pt x="288" y="137"/>
                    </a:lnTo>
                    <a:lnTo>
                      <a:pt x="290" y="141"/>
                    </a:lnTo>
                    <a:lnTo>
                      <a:pt x="286" y="143"/>
                    </a:lnTo>
                    <a:lnTo>
                      <a:pt x="288" y="145"/>
                    </a:lnTo>
                    <a:lnTo>
                      <a:pt x="302" y="139"/>
                    </a:lnTo>
                    <a:lnTo>
                      <a:pt x="316" y="129"/>
                    </a:lnTo>
                    <a:lnTo>
                      <a:pt x="324" y="121"/>
                    </a:lnTo>
                    <a:lnTo>
                      <a:pt x="330" y="117"/>
                    </a:lnTo>
                    <a:lnTo>
                      <a:pt x="344" y="107"/>
                    </a:lnTo>
                    <a:lnTo>
                      <a:pt x="344" y="105"/>
                    </a:lnTo>
                    <a:lnTo>
                      <a:pt x="344" y="103"/>
                    </a:lnTo>
                    <a:lnTo>
                      <a:pt x="344" y="99"/>
                    </a:lnTo>
                    <a:lnTo>
                      <a:pt x="354" y="93"/>
                    </a:lnTo>
                    <a:lnTo>
                      <a:pt x="362" y="93"/>
                    </a:lnTo>
                    <a:lnTo>
                      <a:pt x="362" y="97"/>
                    </a:lnTo>
                    <a:lnTo>
                      <a:pt x="366" y="97"/>
                    </a:lnTo>
                    <a:lnTo>
                      <a:pt x="364" y="93"/>
                    </a:lnTo>
                    <a:lnTo>
                      <a:pt x="370" y="85"/>
                    </a:lnTo>
                    <a:lnTo>
                      <a:pt x="374" y="85"/>
                    </a:lnTo>
                    <a:lnTo>
                      <a:pt x="382" y="81"/>
                    </a:lnTo>
                    <a:lnTo>
                      <a:pt x="386" y="71"/>
                    </a:lnTo>
                    <a:lnTo>
                      <a:pt x="394" y="67"/>
                    </a:lnTo>
                    <a:lnTo>
                      <a:pt x="388" y="63"/>
                    </a:lnTo>
                    <a:close/>
                    <a:moveTo>
                      <a:pt x="362" y="37"/>
                    </a:moveTo>
                    <a:lnTo>
                      <a:pt x="360" y="35"/>
                    </a:lnTo>
                    <a:lnTo>
                      <a:pt x="358" y="37"/>
                    </a:lnTo>
                    <a:lnTo>
                      <a:pt x="358" y="41"/>
                    </a:lnTo>
                    <a:lnTo>
                      <a:pt x="362" y="37"/>
                    </a:lnTo>
                    <a:close/>
                    <a:moveTo>
                      <a:pt x="268" y="149"/>
                    </a:moveTo>
                    <a:lnTo>
                      <a:pt x="270" y="143"/>
                    </a:lnTo>
                    <a:lnTo>
                      <a:pt x="276" y="141"/>
                    </a:lnTo>
                    <a:lnTo>
                      <a:pt x="278" y="137"/>
                    </a:lnTo>
                    <a:lnTo>
                      <a:pt x="276" y="137"/>
                    </a:lnTo>
                    <a:lnTo>
                      <a:pt x="276" y="133"/>
                    </a:lnTo>
                    <a:lnTo>
                      <a:pt x="274" y="135"/>
                    </a:lnTo>
                    <a:lnTo>
                      <a:pt x="272" y="131"/>
                    </a:lnTo>
                    <a:lnTo>
                      <a:pt x="268" y="135"/>
                    </a:lnTo>
                    <a:lnTo>
                      <a:pt x="260" y="139"/>
                    </a:lnTo>
                    <a:lnTo>
                      <a:pt x="260" y="133"/>
                    </a:lnTo>
                    <a:lnTo>
                      <a:pt x="266" y="131"/>
                    </a:lnTo>
                    <a:lnTo>
                      <a:pt x="264" y="127"/>
                    </a:lnTo>
                    <a:lnTo>
                      <a:pt x="262" y="127"/>
                    </a:lnTo>
                    <a:lnTo>
                      <a:pt x="262" y="125"/>
                    </a:lnTo>
                    <a:lnTo>
                      <a:pt x="264" y="123"/>
                    </a:lnTo>
                    <a:lnTo>
                      <a:pt x="268" y="121"/>
                    </a:lnTo>
                    <a:lnTo>
                      <a:pt x="262" y="121"/>
                    </a:lnTo>
                    <a:lnTo>
                      <a:pt x="252" y="127"/>
                    </a:lnTo>
                    <a:lnTo>
                      <a:pt x="236" y="143"/>
                    </a:lnTo>
                    <a:lnTo>
                      <a:pt x="226" y="145"/>
                    </a:lnTo>
                    <a:lnTo>
                      <a:pt x="216" y="157"/>
                    </a:lnTo>
                    <a:lnTo>
                      <a:pt x="196" y="169"/>
                    </a:lnTo>
                    <a:lnTo>
                      <a:pt x="186" y="173"/>
                    </a:lnTo>
                    <a:lnTo>
                      <a:pt x="182" y="175"/>
                    </a:lnTo>
                    <a:lnTo>
                      <a:pt x="174" y="179"/>
                    </a:lnTo>
                    <a:lnTo>
                      <a:pt x="162" y="185"/>
                    </a:lnTo>
                    <a:lnTo>
                      <a:pt x="152" y="191"/>
                    </a:lnTo>
                    <a:lnTo>
                      <a:pt x="144" y="189"/>
                    </a:lnTo>
                    <a:lnTo>
                      <a:pt x="136" y="193"/>
                    </a:lnTo>
                    <a:lnTo>
                      <a:pt x="130" y="199"/>
                    </a:lnTo>
                    <a:lnTo>
                      <a:pt x="124" y="201"/>
                    </a:lnTo>
                    <a:lnTo>
                      <a:pt x="116" y="207"/>
                    </a:lnTo>
                    <a:lnTo>
                      <a:pt x="110" y="209"/>
                    </a:lnTo>
                    <a:lnTo>
                      <a:pt x="104" y="213"/>
                    </a:lnTo>
                    <a:lnTo>
                      <a:pt x="102" y="215"/>
                    </a:lnTo>
                    <a:lnTo>
                      <a:pt x="98" y="217"/>
                    </a:lnTo>
                    <a:lnTo>
                      <a:pt x="96" y="219"/>
                    </a:lnTo>
                    <a:lnTo>
                      <a:pt x="92" y="223"/>
                    </a:lnTo>
                    <a:lnTo>
                      <a:pt x="86" y="225"/>
                    </a:lnTo>
                    <a:lnTo>
                      <a:pt x="82" y="229"/>
                    </a:lnTo>
                    <a:lnTo>
                      <a:pt x="84" y="231"/>
                    </a:lnTo>
                    <a:lnTo>
                      <a:pt x="88" y="229"/>
                    </a:lnTo>
                    <a:lnTo>
                      <a:pt x="86" y="233"/>
                    </a:lnTo>
                    <a:lnTo>
                      <a:pt x="94" y="233"/>
                    </a:lnTo>
                    <a:lnTo>
                      <a:pt x="98" y="233"/>
                    </a:lnTo>
                    <a:lnTo>
                      <a:pt x="100" y="235"/>
                    </a:lnTo>
                    <a:lnTo>
                      <a:pt x="106" y="237"/>
                    </a:lnTo>
                    <a:lnTo>
                      <a:pt x="106" y="241"/>
                    </a:lnTo>
                    <a:lnTo>
                      <a:pt x="116" y="245"/>
                    </a:lnTo>
                    <a:lnTo>
                      <a:pt x="128" y="241"/>
                    </a:lnTo>
                    <a:lnTo>
                      <a:pt x="132" y="235"/>
                    </a:lnTo>
                    <a:lnTo>
                      <a:pt x="144" y="233"/>
                    </a:lnTo>
                    <a:lnTo>
                      <a:pt x="148" y="229"/>
                    </a:lnTo>
                    <a:lnTo>
                      <a:pt x="154" y="227"/>
                    </a:lnTo>
                    <a:lnTo>
                      <a:pt x="166" y="213"/>
                    </a:lnTo>
                    <a:lnTo>
                      <a:pt x="174" y="209"/>
                    </a:lnTo>
                    <a:lnTo>
                      <a:pt x="182" y="199"/>
                    </a:lnTo>
                    <a:lnTo>
                      <a:pt x="186" y="195"/>
                    </a:lnTo>
                    <a:lnTo>
                      <a:pt x="194" y="193"/>
                    </a:lnTo>
                    <a:lnTo>
                      <a:pt x="202" y="189"/>
                    </a:lnTo>
                    <a:lnTo>
                      <a:pt x="214" y="185"/>
                    </a:lnTo>
                    <a:lnTo>
                      <a:pt x="216" y="183"/>
                    </a:lnTo>
                    <a:lnTo>
                      <a:pt x="216" y="187"/>
                    </a:lnTo>
                    <a:lnTo>
                      <a:pt x="220" y="187"/>
                    </a:lnTo>
                    <a:lnTo>
                      <a:pt x="224" y="187"/>
                    </a:lnTo>
                    <a:lnTo>
                      <a:pt x="224" y="185"/>
                    </a:lnTo>
                    <a:lnTo>
                      <a:pt x="220" y="183"/>
                    </a:lnTo>
                    <a:lnTo>
                      <a:pt x="222" y="179"/>
                    </a:lnTo>
                    <a:lnTo>
                      <a:pt x="226" y="175"/>
                    </a:lnTo>
                    <a:lnTo>
                      <a:pt x="232" y="173"/>
                    </a:lnTo>
                    <a:lnTo>
                      <a:pt x="242" y="167"/>
                    </a:lnTo>
                    <a:lnTo>
                      <a:pt x="248" y="163"/>
                    </a:lnTo>
                    <a:lnTo>
                      <a:pt x="252" y="159"/>
                    </a:lnTo>
                    <a:lnTo>
                      <a:pt x="256" y="155"/>
                    </a:lnTo>
                    <a:lnTo>
                      <a:pt x="268" y="149"/>
                    </a:lnTo>
                    <a:close/>
                    <a:moveTo>
                      <a:pt x="384" y="187"/>
                    </a:moveTo>
                    <a:lnTo>
                      <a:pt x="388" y="187"/>
                    </a:lnTo>
                    <a:lnTo>
                      <a:pt x="386" y="185"/>
                    </a:lnTo>
                    <a:lnTo>
                      <a:pt x="380" y="185"/>
                    </a:lnTo>
                    <a:lnTo>
                      <a:pt x="380" y="185"/>
                    </a:lnTo>
                    <a:lnTo>
                      <a:pt x="380" y="187"/>
                    </a:lnTo>
                    <a:lnTo>
                      <a:pt x="378" y="191"/>
                    </a:lnTo>
                    <a:lnTo>
                      <a:pt x="382" y="191"/>
                    </a:lnTo>
                    <a:lnTo>
                      <a:pt x="384" y="187"/>
                    </a:lnTo>
                    <a:close/>
                    <a:moveTo>
                      <a:pt x="98" y="247"/>
                    </a:moveTo>
                    <a:lnTo>
                      <a:pt x="96" y="243"/>
                    </a:lnTo>
                    <a:lnTo>
                      <a:pt x="92" y="245"/>
                    </a:lnTo>
                    <a:lnTo>
                      <a:pt x="92" y="247"/>
                    </a:lnTo>
                    <a:lnTo>
                      <a:pt x="88" y="249"/>
                    </a:lnTo>
                    <a:lnTo>
                      <a:pt x="84" y="253"/>
                    </a:lnTo>
                    <a:lnTo>
                      <a:pt x="86" y="255"/>
                    </a:lnTo>
                    <a:lnTo>
                      <a:pt x="88" y="255"/>
                    </a:lnTo>
                    <a:lnTo>
                      <a:pt x="96" y="251"/>
                    </a:lnTo>
                    <a:lnTo>
                      <a:pt x="98" y="249"/>
                    </a:lnTo>
                    <a:lnTo>
                      <a:pt x="94" y="247"/>
                    </a:lnTo>
                    <a:lnTo>
                      <a:pt x="98" y="247"/>
                    </a:lnTo>
                    <a:close/>
                    <a:moveTo>
                      <a:pt x="10" y="320"/>
                    </a:moveTo>
                    <a:lnTo>
                      <a:pt x="10" y="318"/>
                    </a:lnTo>
                    <a:lnTo>
                      <a:pt x="6" y="320"/>
                    </a:lnTo>
                    <a:lnTo>
                      <a:pt x="2" y="324"/>
                    </a:lnTo>
                    <a:lnTo>
                      <a:pt x="0" y="326"/>
                    </a:lnTo>
                    <a:lnTo>
                      <a:pt x="2" y="326"/>
                    </a:lnTo>
                    <a:lnTo>
                      <a:pt x="10" y="320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3" name="Freeform 186"/>
              <p:cNvSpPr>
                <a:spLocks noEditPoints="1"/>
              </p:cNvSpPr>
              <p:nvPr/>
            </p:nvSpPr>
            <p:spPr bwMode="auto">
              <a:xfrm>
                <a:off x="6344962" y="2950226"/>
                <a:ext cx="743164" cy="686815"/>
              </a:xfrm>
              <a:custGeom>
                <a:avLst/>
                <a:gdLst>
                  <a:gd name="T0" fmla="*/ 454 w 699"/>
                  <a:gd name="T1" fmla="*/ 628 h 646"/>
                  <a:gd name="T2" fmla="*/ 430 w 699"/>
                  <a:gd name="T3" fmla="*/ 638 h 646"/>
                  <a:gd name="T4" fmla="*/ 416 w 699"/>
                  <a:gd name="T5" fmla="*/ 610 h 646"/>
                  <a:gd name="T6" fmla="*/ 470 w 699"/>
                  <a:gd name="T7" fmla="*/ 592 h 646"/>
                  <a:gd name="T8" fmla="*/ 488 w 699"/>
                  <a:gd name="T9" fmla="*/ 584 h 646"/>
                  <a:gd name="T10" fmla="*/ 472 w 699"/>
                  <a:gd name="T11" fmla="*/ 554 h 646"/>
                  <a:gd name="T12" fmla="*/ 534 w 699"/>
                  <a:gd name="T13" fmla="*/ 530 h 646"/>
                  <a:gd name="T14" fmla="*/ 581 w 699"/>
                  <a:gd name="T15" fmla="*/ 473 h 646"/>
                  <a:gd name="T16" fmla="*/ 641 w 699"/>
                  <a:gd name="T17" fmla="*/ 413 h 646"/>
                  <a:gd name="T18" fmla="*/ 677 w 699"/>
                  <a:gd name="T19" fmla="*/ 355 h 646"/>
                  <a:gd name="T20" fmla="*/ 687 w 699"/>
                  <a:gd name="T21" fmla="*/ 289 h 646"/>
                  <a:gd name="T22" fmla="*/ 661 w 699"/>
                  <a:gd name="T23" fmla="*/ 251 h 646"/>
                  <a:gd name="T24" fmla="*/ 657 w 699"/>
                  <a:gd name="T25" fmla="*/ 221 h 646"/>
                  <a:gd name="T26" fmla="*/ 637 w 699"/>
                  <a:gd name="T27" fmla="*/ 192 h 646"/>
                  <a:gd name="T28" fmla="*/ 605 w 699"/>
                  <a:gd name="T29" fmla="*/ 160 h 646"/>
                  <a:gd name="T30" fmla="*/ 601 w 699"/>
                  <a:gd name="T31" fmla="*/ 100 h 646"/>
                  <a:gd name="T32" fmla="*/ 581 w 699"/>
                  <a:gd name="T33" fmla="*/ 50 h 646"/>
                  <a:gd name="T34" fmla="*/ 563 w 699"/>
                  <a:gd name="T35" fmla="*/ 0 h 646"/>
                  <a:gd name="T36" fmla="*/ 541 w 699"/>
                  <a:gd name="T37" fmla="*/ 56 h 646"/>
                  <a:gd name="T38" fmla="*/ 488 w 699"/>
                  <a:gd name="T39" fmla="*/ 120 h 646"/>
                  <a:gd name="T40" fmla="*/ 434 w 699"/>
                  <a:gd name="T41" fmla="*/ 86 h 646"/>
                  <a:gd name="T42" fmla="*/ 442 w 699"/>
                  <a:gd name="T43" fmla="*/ 50 h 646"/>
                  <a:gd name="T44" fmla="*/ 458 w 699"/>
                  <a:gd name="T45" fmla="*/ 28 h 646"/>
                  <a:gd name="T46" fmla="*/ 438 w 699"/>
                  <a:gd name="T47" fmla="*/ 28 h 646"/>
                  <a:gd name="T48" fmla="*/ 394 w 699"/>
                  <a:gd name="T49" fmla="*/ 14 h 646"/>
                  <a:gd name="T50" fmla="*/ 386 w 699"/>
                  <a:gd name="T51" fmla="*/ 24 h 646"/>
                  <a:gd name="T52" fmla="*/ 354 w 699"/>
                  <a:gd name="T53" fmla="*/ 32 h 646"/>
                  <a:gd name="T54" fmla="*/ 326 w 699"/>
                  <a:gd name="T55" fmla="*/ 72 h 646"/>
                  <a:gd name="T56" fmla="*/ 340 w 699"/>
                  <a:gd name="T57" fmla="*/ 94 h 646"/>
                  <a:gd name="T58" fmla="*/ 308 w 699"/>
                  <a:gd name="T59" fmla="*/ 88 h 646"/>
                  <a:gd name="T60" fmla="*/ 284 w 699"/>
                  <a:gd name="T61" fmla="*/ 66 h 646"/>
                  <a:gd name="T62" fmla="*/ 264 w 699"/>
                  <a:gd name="T63" fmla="*/ 68 h 646"/>
                  <a:gd name="T64" fmla="*/ 248 w 699"/>
                  <a:gd name="T65" fmla="*/ 90 h 646"/>
                  <a:gd name="T66" fmla="*/ 222 w 699"/>
                  <a:gd name="T67" fmla="*/ 104 h 646"/>
                  <a:gd name="T68" fmla="*/ 212 w 699"/>
                  <a:gd name="T69" fmla="*/ 114 h 646"/>
                  <a:gd name="T70" fmla="*/ 194 w 699"/>
                  <a:gd name="T71" fmla="*/ 144 h 646"/>
                  <a:gd name="T72" fmla="*/ 130 w 699"/>
                  <a:gd name="T73" fmla="*/ 186 h 646"/>
                  <a:gd name="T74" fmla="*/ 54 w 699"/>
                  <a:gd name="T75" fmla="*/ 217 h 646"/>
                  <a:gd name="T76" fmla="*/ 26 w 699"/>
                  <a:gd name="T77" fmla="*/ 263 h 646"/>
                  <a:gd name="T78" fmla="*/ 22 w 699"/>
                  <a:gd name="T79" fmla="*/ 303 h 646"/>
                  <a:gd name="T80" fmla="*/ 24 w 699"/>
                  <a:gd name="T81" fmla="*/ 325 h 646"/>
                  <a:gd name="T82" fmla="*/ 26 w 699"/>
                  <a:gd name="T83" fmla="*/ 413 h 646"/>
                  <a:gd name="T84" fmla="*/ 4 w 699"/>
                  <a:gd name="T85" fmla="*/ 463 h 646"/>
                  <a:gd name="T86" fmla="*/ 58 w 699"/>
                  <a:gd name="T87" fmla="*/ 469 h 646"/>
                  <a:gd name="T88" fmla="*/ 114 w 699"/>
                  <a:gd name="T89" fmla="*/ 455 h 646"/>
                  <a:gd name="T90" fmla="*/ 170 w 699"/>
                  <a:gd name="T91" fmla="*/ 435 h 646"/>
                  <a:gd name="T92" fmla="*/ 288 w 699"/>
                  <a:gd name="T93" fmla="*/ 407 h 646"/>
                  <a:gd name="T94" fmla="*/ 328 w 699"/>
                  <a:gd name="T95" fmla="*/ 427 h 646"/>
                  <a:gd name="T96" fmla="*/ 332 w 699"/>
                  <a:gd name="T97" fmla="*/ 475 h 646"/>
                  <a:gd name="T98" fmla="*/ 382 w 699"/>
                  <a:gd name="T99" fmla="*/ 441 h 646"/>
                  <a:gd name="T100" fmla="*/ 364 w 699"/>
                  <a:gd name="T101" fmla="*/ 478 h 646"/>
                  <a:gd name="T102" fmla="*/ 372 w 699"/>
                  <a:gd name="T103" fmla="*/ 490 h 646"/>
                  <a:gd name="T104" fmla="*/ 412 w 699"/>
                  <a:gd name="T105" fmla="*/ 544 h 646"/>
                  <a:gd name="T106" fmla="*/ 452 w 699"/>
                  <a:gd name="T107" fmla="*/ 546 h 646"/>
                  <a:gd name="T108" fmla="*/ 470 w 699"/>
                  <a:gd name="T109" fmla="*/ 556 h 646"/>
                  <a:gd name="T110" fmla="*/ 691 w 699"/>
                  <a:gd name="T111" fmla="*/ 293 h 646"/>
                  <a:gd name="T112" fmla="*/ 494 w 699"/>
                  <a:gd name="T113" fmla="*/ 116 h 646"/>
                  <a:gd name="T114" fmla="*/ 456 w 699"/>
                  <a:gd name="T115" fmla="*/ 62 h 646"/>
                  <a:gd name="T116" fmla="*/ 370 w 699"/>
                  <a:gd name="T117" fmla="*/ 10 h 646"/>
                  <a:gd name="T118" fmla="*/ 370 w 699"/>
                  <a:gd name="T119" fmla="*/ 10 h 646"/>
                  <a:gd name="T120" fmla="*/ 362 w 699"/>
                  <a:gd name="T121" fmla="*/ 492 h 646"/>
                  <a:gd name="T122" fmla="*/ 352 w 699"/>
                  <a:gd name="T123" fmla="*/ 498 h 6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99" h="646">
                    <a:moveTo>
                      <a:pt x="470" y="592"/>
                    </a:moveTo>
                    <a:lnTo>
                      <a:pt x="470" y="592"/>
                    </a:lnTo>
                    <a:lnTo>
                      <a:pt x="474" y="592"/>
                    </a:lnTo>
                    <a:lnTo>
                      <a:pt x="476" y="592"/>
                    </a:lnTo>
                    <a:lnTo>
                      <a:pt x="474" y="602"/>
                    </a:lnTo>
                    <a:lnTo>
                      <a:pt x="464" y="616"/>
                    </a:lnTo>
                    <a:lnTo>
                      <a:pt x="462" y="620"/>
                    </a:lnTo>
                    <a:lnTo>
                      <a:pt x="460" y="618"/>
                    </a:lnTo>
                    <a:lnTo>
                      <a:pt x="452" y="624"/>
                    </a:lnTo>
                    <a:lnTo>
                      <a:pt x="454" y="628"/>
                    </a:lnTo>
                    <a:lnTo>
                      <a:pt x="450" y="630"/>
                    </a:lnTo>
                    <a:lnTo>
                      <a:pt x="448" y="634"/>
                    </a:lnTo>
                    <a:lnTo>
                      <a:pt x="448" y="640"/>
                    </a:lnTo>
                    <a:lnTo>
                      <a:pt x="444" y="640"/>
                    </a:lnTo>
                    <a:lnTo>
                      <a:pt x="444" y="636"/>
                    </a:lnTo>
                    <a:lnTo>
                      <a:pt x="444" y="634"/>
                    </a:lnTo>
                    <a:lnTo>
                      <a:pt x="442" y="634"/>
                    </a:lnTo>
                    <a:lnTo>
                      <a:pt x="438" y="636"/>
                    </a:lnTo>
                    <a:lnTo>
                      <a:pt x="434" y="638"/>
                    </a:lnTo>
                    <a:lnTo>
                      <a:pt x="430" y="638"/>
                    </a:lnTo>
                    <a:lnTo>
                      <a:pt x="430" y="642"/>
                    </a:lnTo>
                    <a:lnTo>
                      <a:pt x="424" y="646"/>
                    </a:lnTo>
                    <a:lnTo>
                      <a:pt x="422" y="644"/>
                    </a:lnTo>
                    <a:lnTo>
                      <a:pt x="416" y="646"/>
                    </a:lnTo>
                    <a:lnTo>
                      <a:pt x="412" y="642"/>
                    </a:lnTo>
                    <a:lnTo>
                      <a:pt x="410" y="636"/>
                    </a:lnTo>
                    <a:lnTo>
                      <a:pt x="412" y="626"/>
                    </a:lnTo>
                    <a:lnTo>
                      <a:pt x="412" y="620"/>
                    </a:lnTo>
                    <a:lnTo>
                      <a:pt x="416" y="622"/>
                    </a:lnTo>
                    <a:lnTo>
                      <a:pt x="416" y="610"/>
                    </a:lnTo>
                    <a:lnTo>
                      <a:pt x="418" y="598"/>
                    </a:lnTo>
                    <a:lnTo>
                      <a:pt x="424" y="590"/>
                    </a:lnTo>
                    <a:lnTo>
                      <a:pt x="430" y="592"/>
                    </a:lnTo>
                    <a:lnTo>
                      <a:pt x="434" y="592"/>
                    </a:lnTo>
                    <a:lnTo>
                      <a:pt x="436" y="594"/>
                    </a:lnTo>
                    <a:lnTo>
                      <a:pt x="442" y="598"/>
                    </a:lnTo>
                    <a:lnTo>
                      <a:pt x="452" y="598"/>
                    </a:lnTo>
                    <a:lnTo>
                      <a:pt x="460" y="594"/>
                    </a:lnTo>
                    <a:lnTo>
                      <a:pt x="466" y="594"/>
                    </a:lnTo>
                    <a:lnTo>
                      <a:pt x="470" y="592"/>
                    </a:lnTo>
                    <a:close/>
                    <a:moveTo>
                      <a:pt x="484" y="582"/>
                    </a:moveTo>
                    <a:lnTo>
                      <a:pt x="486" y="580"/>
                    </a:lnTo>
                    <a:lnTo>
                      <a:pt x="488" y="576"/>
                    </a:lnTo>
                    <a:lnTo>
                      <a:pt x="486" y="570"/>
                    </a:lnTo>
                    <a:lnTo>
                      <a:pt x="484" y="572"/>
                    </a:lnTo>
                    <a:lnTo>
                      <a:pt x="482" y="576"/>
                    </a:lnTo>
                    <a:lnTo>
                      <a:pt x="484" y="582"/>
                    </a:lnTo>
                    <a:close/>
                    <a:moveTo>
                      <a:pt x="482" y="586"/>
                    </a:moveTo>
                    <a:lnTo>
                      <a:pt x="484" y="584"/>
                    </a:lnTo>
                    <a:lnTo>
                      <a:pt x="488" y="584"/>
                    </a:lnTo>
                    <a:lnTo>
                      <a:pt x="486" y="582"/>
                    </a:lnTo>
                    <a:lnTo>
                      <a:pt x="484" y="584"/>
                    </a:lnTo>
                    <a:lnTo>
                      <a:pt x="482" y="586"/>
                    </a:lnTo>
                    <a:close/>
                    <a:moveTo>
                      <a:pt x="418" y="580"/>
                    </a:moveTo>
                    <a:lnTo>
                      <a:pt x="420" y="576"/>
                    </a:lnTo>
                    <a:lnTo>
                      <a:pt x="424" y="572"/>
                    </a:lnTo>
                    <a:lnTo>
                      <a:pt x="424" y="568"/>
                    </a:lnTo>
                    <a:lnTo>
                      <a:pt x="418" y="572"/>
                    </a:lnTo>
                    <a:lnTo>
                      <a:pt x="418" y="580"/>
                    </a:lnTo>
                    <a:close/>
                    <a:moveTo>
                      <a:pt x="472" y="554"/>
                    </a:moveTo>
                    <a:lnTo>
                      <a:pt x="470" y="554"/>
                    </a:lnTo>
                    <a:lnTo>
                      <a:pt x="470" y="552"/>
                    </a:lnTo>
                    <a:lnTo>
                      <a:pt x="474" y="550"/>
                    </a:lnTo>
                    <a:lnTo>
                      <a:pt x="490" y="544"/>
                    </a:lnTo>
                    <a:lnTo>
                      <a:pt x="498" y="538"/>
                    </a:lnTo>
                    <a:lnTo>
                      <a:pt x="500" y="536"/>
                    </a:lnTo>
                    <a:lnTo>
                      <a:pt x="510" y="532"/>
                    </a:lnTo>
                    <a:lnTo>
                      <a:pt x="526" y="530"/>
                    </a:lnTo>
                    <a:lnTo>
                      <a:pt x="530" y="532"/>
                    </a:lnTo>
                    <a:lnTo>
                      <a:pt x="534" y="530"/>
                    </a:lnTo>
                    <a:lnTo>
                      <a:pt x="541" y="528"/>
                    </a:lnTo>
                    <a:lnTo>
                      <a:pt x="545" y="526"/>
                    </a:lnTo>
                    <a:lnTo>
                      <a:pt x="549" y="518"/>
                    </a:lnTo>
                    <a:lnTo>
                      <a:pt x="553" y="510"/>
                    </a:lnTo>
                    <a:lnTo>
                      <a:pt x="559" y="502"/>
                    </a:lnTo>
                    <a:lnTo>
                      <a:pt x="563" y="494"/>
                    </a:lnTo>
                    <a:lnTo>
                      <a:pt x="569" y="490"/>
                    </a:lnTo>
                    <a:lnTo>
                      <a:pt x="573" y="482"/>
                    </a:lnTo>
                    <a:lnTo>
                      <a:pt x="579" y="480"/>
                    </a:lnTo>
                    <a:lnTo>
                      <a:pt x="581" y="473"/>
                    </a:lnTo>
                    <a:lnTo>
                      <a:pt x="585" y="467"/>
                    </a:lnTo>
                    <a:lnTo>
                      <a:pt x="597" y="455"/>
                    </a:lnTo>
                    <a:lnTo>
                      <a:pt x="599" y="449"/>
                    </a:lnTo>
                    <a:lnTo>
                      <a:pt x="605" y="447"/>
                    </a:lnTo>
                    <a:lnTo>
                      <a:pt x="609" y="441"/>
                    </a:lnTo>
                    <a:lnTo>
                      <a:pt x="613" y="435"/>
                    </a:lnTo>
                    <a:lnTo>
                      <a:pt x="623" y="431"/>
                    </a:lnTo>
                    <a:lnTo>
                      <a:pt x="633" y="425"/>
                    </a:lnTo>
                    <a:lnTo>
                      <a:pt x="635" y="419"/>
                    </a:lnTo>
                    <a:lnTo>
                      <a:pt x="641" y="413"/>
                    </a:lnTo>
                    <a:lnTo>
                      <a:pt x="643" y="411"/>
                    </a:lnTo>
                    <a:lnTo>
                      <a:pt x="645" y="409"/>
                    </a:lnTo>
                    <a:lnTo>
                      <a:pt x="647" y="405"/>
                    </a:lnTo>
                    <a:lnTo>
                      <a:pt x="653" y="397"/>
                    </a:lnTo>
                    <a:lnTo>
                      <a:pt x="657" y="387"/>
                    </a:lnTo>
                    <a:lnTo>
                      <a:pt x="665" y="377"/>
                    </a:lnTo>
                    <a:lnTo>
                      <a:pt x="667" y="369"/>
                    </a:lnTo>
                    <a:lnTo>
                      <a:pt x="665" y="369"/>
                    </a:lnTo>
                    <a:lnTo>
                      <a:pt x="669" y="365"/>
                    </a:lnTo>
                    <a:lnTo>
                      <a:pt x="677" y="355"/>
                    </a:lnTo>
                    <a:lnTo>
                      <a:pt x="679" y="345"/>
                    </a:lnTo>
                    <a:lnTo>
                      <a:pt x="681" y="335"/>
                    </a:lnTo>
                    <a:lnTo>
                      <a:pt x="679" y="329"/>
                    </a:lnTo>
                    <a:lnTo>
                      <a:pt x="681" y="323"/>
                    </a:lnTo>
                    <a:lnTo>
                      <a:pt x="683" y="317"/>
                    </a:lnTo>
                    <a:lnTo>
                      <a:pt x="687" y="311"/>
                    </a:lnTo>
                    <a:lnTo>
                      <a:pt x="689" y="299"/>
                    </a:lnTo>
                    <a:lnTo>
                      <a:pt x="691" y="295"/>
                    </a:lnTo>
                    <a:lnTo>
                      <a:pt x="687" y="295"/>
                    </a:lnTo>
                    <a:lnTo>
                      <a:pt x="687" y="289"/>
                    </a:lnTo>
                    <a:lnTo>
                      <a:pt x="687" y="289"/>
                    </a:lnTo>
                    <a:lnTo>
                      <a:pt x="687" y="285"/>
                    </a:lnTo>
                    <a:lnTo>
                      <a:pt x="685" y="283"/>
                    </a:lnTo>
                    <a:lnTo>
                      <a:pt x="685" y="277"/>
                    </a:lnTo>
                    <a:lnTo>
                      <a:pt x="681" y="271"/>
                    </a:lnTo>
                    <a:lnTo>
                      <a:pt x="679" y="265"/>
                    </a:lnTo>
                    <a:lnTo>
                      <a:pt x="675" y="261"/>
                    </a:lnTo>
                    <a:lnTo>
                      <a:pt x="671" y="261"/>
                    </a:lnTo>
                    <a:lnTo>
                      <a:pt x="665" y="253"/>
                    </a:lnTo>
                    <a:lnTo>
                      <a:pt x="661" y="251"/>
                    </a:lnTo>
                    <a:lnTo>
                      <a:pt x="661" y="247"/>
                    </a:lnTo>
                    <a:lnTo>
                      <a:pt x="663" y="241"/>
                    </a:lnTo>
                    <a:lnTo>
                      <a:pt x="665" y="231"/>
                    </a:lnTo>
                    <a:lnTo>
                      <a:pt x="665" y="229"/>
                    </a:lnTo>
                    <a:lnTo>
                      <a:pt x="665" y="227"/>
                    </a:lnTo>
                    <a:lnTo>
                      <a:pt x="663" y="227"/>
                    </a:lnTo>
                    <a:lnTo>
                      <a:pt x="663" y="231"/>
                    </a:lnTo>
                    <a:lnTo>
                      <a:pt x="661" y="229"/>
                    </a:lnTo>
                    <a:lnTo>
                      <a:pt x="659" y="223"/>
                    </a:lnTo>
                    <a:lnTo>
                      <a:pt x="657" y="221"/>
                    </a:lnTo>
                    <a:lnTo>
                      <a:pt x="655" y="223"/>
                    </a:lnTo>
                    <a:lnTo>
                      <a:pt x="653" y="225"/>
                    </a:lnTo>
                    <a:lnTo>
                      <a:pt x="653" y="235"/>
                    </a:lnTo>
                    <a:lnTo>
                      <a:pt x="651" y="229"/>
                    </a:lnTo>
                    <a:lnTo>
                      <a:pt x="645" y="229"/>
                    </a:lnTo>
                    <a:lnTo>
                      <a:pt x="645" y="217"/>
                    </a:lnTo>
                    <a:lnTo>
                      <a:pt x="647" y="210"/>
                    </a:lnTo>
                    <a:lnTo>
                      <a:pt x="645" y="202"/>
                    </a:lnTo>
                    <a:lnTo>
                      <a:pt x="643" y="198"/>
                    </a:lnTo>
                    <a:lnTo>
                      <a:pt x="637" y="192"/>
                    </a:lnTo>
                    <a:lnTo>
                      <a:pt x="637" y="190"/>
                    </a:lnTo>
                    <a:lnTo>
                      <a:pt x="643" y="188"/>
                    </a:lnTo>
                    <a:lnTo>
                      <a:pt x="639" y="182"/>
                    </a:lnTo>
                    <a:lnTo>
                      <a:pt x="631" y="178"/>
                    </a:lnTo>
                    <a:lnTo>
                      <a:pt x="625" y="174"/>
                    </a:lnTo>
                    <a:lnTo>
                      <a:pt x="625" y="168"/>
                    </a:lnTo>
                    <a:lnTo>
                      <a:pt x="619" y="170"/>
                    </a:lnTo>
                    <a:lnTo>
                      <a:pt x="613" y="168"/>
                    </a:lnTo>
                    <a:lnTo>
                      <a:pt x="607" y="162"/>
                    </a:lnTo>
                    <a:lnTo>
                      <a:pt x="605" y="160"/>
                    </a:lnTo>
                    <a:lnTo>
                      <a:pt x="607" y="148"/>
                    </a:lnTo>
                    <a:lnTo>
                      <a:pt x="605" y="144"/>
                    </a:lnTo>
                    <a:lnTo>
                      <a:pt x="607" y="138"/>
                    </a:lnTo>
                    <a:lnTo>
                      <a:pt x="609" y="130"/>
                    </a:lnTo>
                    <a:lnTo>
                      <a:pt x="607" y="122"/>
                    </a:lnTo>
                    <a:lnTo>
                      <a:pt x="607" y="118"/>
                    </a:lnTo>
                    <a:lnTo>
                      <a:pt x="605" y="118"/>
                    </a:lnTo>
                    <a:lnTo>
                      <a:pt x="599" y="108"/>
                    </a:lnTo>
                    <a:lnTo>
                      <a:pt x="601" y="104"/>
                    </a:lnTo>
                    <a:lnTo>
                      <a:pt x="601" y="100"/>
                    </a:lnTo>
                    <a:lnTo>
                      <a:pt x="601" y="88"/>
                    </a:lnTo>
                    <a:lnTo>
                      <a:pt x="603" y="78"/>
                    </a:lnTo>
                    <a:lnTo>
                      <a:pt x="595" y="72"/>
                    </a:lnTo>
                    <a:lnTo>
                      <a:pt x="593" y="68"/>
                    </a:lnTo>
                    <a:lnTo>
                      <a:pt x="589" y="66"/>
                    </a:lnTo>
                    <a:lnTo>
                      <a:pt x="587" y="68"/>
                    </a:lnTo>
                    <a:lnTo>
                      <a:pt x="581" y="70"/>
                    </a:lnTo>
                    <a:lnTo>
                      <a:pt x="579" y="66"/>
                    </a:lnTo>
                    <a:lnTo>
                      <a:pt x="579" y="54"/>
                    </a:lnTo>
                    <a:lnTo>
                      <a:pt x="581" y="50"/>
                    </a:lnTo>
                    <a:lnTo>
                      <a:pt x="579" y="46"/>
                    </a:lnTo>
                    <a:lnTo>
                      <a:pt x="579" y="38"/>
                    </a:lnTo>
                    <a:lnTo>
                      <a:pt x="577" y="38"/>
                    </a:lnTo>
                    <a:lnTo>
                      <a:pt x="575" y="26"/>
                    </a:lnTo>
                    <a:lnTo>
                      <a:pt x="577" y="22"/>
                    </a:lnTo>
                    <a:lnTo>
                      <a:pt x="571" y="16"/>
                    </a:lnTo>
                    <a:lnTo>
                      <a:pt x="571" y="8"/>
                    </a:lnTo>
                    <a:lnTo>
                      <a:pt x="567" y="4"/>
                    </a:lnTo>
                    <a:lnTo>
                      <a:pt x="563" y="4"/>
                    </a:lnTo>
                    <a:lnTo>
                      <a:pt x="563" y="0"/>
                    </a:lnTo>
                    <a:lnTo>
                      <a:pt x="561" y="2"/>
                    </a:lnTo>
                    <a:lnTo>
                      <a:pt x="561" y="4"/>
                    </a:lnTo>
                    <a:lnTo>
                      <a:pt x="559" y="6"/>
                    </a:lnTo>
                    <a:lnTo>
                      <a:pt x="555" y="22"/>
                    </a:lnTo>
                    <a:lnTo>
                      <a:pt x="551" y="28"/>
                    </a:lnTo>
                    <a:lnTo>
                      <a:pt x="555" y="34"/>
                    </a:lnTo>
                    <a:lnTo>
                      <a:pt x="549" y="38"/>
                    </a:lnTo>
                    <a:lnTo>
                      <a:pt x="543" y="46"/>
                    </a:lnTo>
                    <a:lnTo>
                      <a:pt x="545" y="50"/>
                    </a:lnTo>
                    <a:lnTo>
                      <a:pt x="541" y="56"/>
                    </a:lnTo>
                    <a:lnTo>
                      <a:pt x="543" y="66"/>
                    </a:lnTo>
                    <a:lnTo>
                      <a:pt x="541" y="74"/>
                    </a:lnTo>
                    <a:lnTo>
                      <a:pt x="541" y="86"/>
                    </a:lnTo>
                    <a:lnTo>
                      <a:pt x="534" y="94"/>
                    </a:lnTo>
                    <a:lnTo>
                      <a:pt x="532" y="102"/>
                    </a:lnTo>
                    <a:lnTo>
                      <a:pt x="520" y="126"/>
                    </a:lnTo>
                    <a:lnTo>
                      <a:pt x="512" y="136"/>
                    </a:lnTo>
                    <a:lnTo>
                      <a:pt x="508" y="136"/>
                    </a:lnTo>
                    <a:lnTo>
                      <a:pt x="488" y="128"/>
                    </a:lnTo>
                    <a:lnTo>
                      <a:pt x="488" y="120"/>
                    </a:lnTo>
                    <a:lnTo>
                      <a:pt x="480" y="116"/>
                    </a:lnTo>
                    <a:lnTo>
                      <a:pt x="474" y="116"/>
                    </a:lnTo>
                    <a:lnTo>
                      <a:pt x="468" y="106"/>
                    </a:lnTo>
                    <a:lnTo>
                      <a:pt x="460" y="104"/>
                    </a:lnTo>
                    <a:lnTo>
                      <a:pt x="458" y="100"/>
                    </a:lnTo>
                    <a:lnTo>
                      <a:pt x="452" y="100"/>
                    </a:lnTo>
                    <a:lnTo>
                      <a:pt x="444" y="96"/>
                    </a:lnTo>
                    <a:lnTo>
                      <a:pt x="442" y="92"/>
                    </a:lnTo>
                    <a:lnTo>
                      <a:pt x="438" y="88"/>
                    </a:lnTo>
                    <a:lnTo>
                      <a:pt x="434" y="86"/>
                    </a:lnTo>
                    <a:lnTo>
                      <a:pt x="434" y="78"/>
                    </a:lnTo>
                    <a:lnTo>
                      <a:pt x="436" y="74"/>
                    </a:lnTo>
                    <a:lnTo>
                      <a:pt x="440" y="68"/>
                    </a:lnTo>
                    <a:lnTo>
                      <a:pt x="442" y="66"/>
                    </a:lnTo>
                    <a:lnTo>
                      <a:pt x="442" y="58"/>
                    </a:lnTo>
                    <a:lnTo>
                      <a:pt x="446" y="56"/>
                    </a:lnTo>
                    <a:lnTo>
                      <a:pt x="444" y="54"/>
                    </a:lnTo>
                    <a:lnTo>
                      <a:pt x="442" y="56"/>
                    </a:lnTo>
                    <a:lnTo>
                      <a:pt x="440" y="54"/>
                    </a:lnTo>
                    <a:lnTo>
                      <a:pt x="442" y="50"/>
                    </a:lnTo>
                    <a:lnTo>
                      <a:pt x="442" y="46"/>
                    </a:lnTo>
                    <a:lnTo>
                      <a:pt x="448" y="46"/>
                    </a:lnTo>
                    <a:lnTo>
                      <a:pt x="452" y="46"/>
                    </a:lnTo>
                    <a:lnTo>
                      <a:pt x="456" y="44"/>
                    </a:lnTo>
                    <a:lnTo>
                      <a:pt x="456" y="40"/>
                    </a:lnTo>
                    <a:lnTo>
                      <a:pt x="458" y="38"/>
                    </a:lnTo>
                    <a:lnTo>
                      <a:pt x="460" y="32"/>
                    </a:lnTo>
                    <a:lnTo>
                      <a:pt x="464" y="28"/>
                    </a:lnTo>
                    <a:lnTo>
                      <a:pt x="462" y="26"/>
                    </a:lnTo>
                    <a:lnTo>
                      <a:pt x="458" y="28"/>
                    </a:lnTo>
                    <a:lnTo>
                      <a:pt x="456" y="22"/>
                    </a:lnTo>
                    <a:lnTo>
                      <a:pt x="450" y="26"/>
                    </a:lnTo>
                    <a:lnTo>
                      <a:pt x="454" y="26"/>
                    </a:lnTo>
                    <a:lnTo>
                      <a:pt x="454" y="30"/>
                    </a:lnTo>
                    <a:lnTo>
                      <a:pt x="452" y="30"/>
                    </a:lnTo>
                    <a:lnTo>
                      <a:pt x="446" y="32"/>
                    </a:lnTo>
                    <a:lnTo>
                      <a:pt x="448" y="26"/>
                    </a:lnTo>
                    <a:lnTo>
                      <a:pt x="442" y="30"/>
                    </a:lnTo>
                    <a:lnTo>
                      <a:pt x="442" y="26"/>
                    </a:lnTo>
                    <a:lnTo>
                      <a:pt x="438" y="28"/>
                    </a:lnTo>
                    <a:lnTo>
                      <a:pt x="434" y="26"/>
                    </a:lnTo>
                    <a:lnTo>
                      <a:pt x="426" y="24"/>
                    </a:lnTo>
                    <a:lnTo>
                      <a:pt x="416" y="24"/>
                    </a:lnTo>
                    <a:lnTo>
                      <a:pt x="416" y="22"/>
                    </a:lnTo>
                    <a:lnTo>
                      <a:pt x="410" y="18"/>
                    </a:lnTo>
                    <a:lnTo>
                      <a:pt x="408" y="20"/>
                    </a:lnTo>
                    <a:lnTo>
                      <a:pt x="402" y="18"/>
                    </a:lnTo>
                    <a:lnTo>
                      <a:pt x="398" y="14"/>
                    </a:lnTo>
                    <a:lnTo>
                      <a:pt x="396" y="12"/>
                    </a:lnTo>
                    <a:lnTo>
                      <a:pt x="394" y="14"/>
                    </a:lnTo>
                    <a:lnTo>
                      <a:pt x="388" y="10"/>
                    </a:lnTo>
                    <a:lnTo>
                      <a:pt x="378" y="10"/>
                    </a:lnTo>
                    <a:lnTo>
                      <a:pt x="378" y="12"/>
                    </a:lnTo>
                    <a:lnTo>
                      <a:pt x="380" y="14"/>
                    </a:lnTo>
                    <a:lnTo>
                      <a:pt x="386" y="14"/>
                    </a:lnTo>
                    <a:lnTo>
                      <a:pt x="394" y="18"/>
                    </a:lnTo>
                    <a:lnTo>
                      <a:pt x="392" y="20"/>
                    </a:lnTo>
                    <a:lnTo>
                      <a:pt x="392" y="22"/>
                    </a:lnTo>
                    <a:lnTo>
                      <a:pt x="390" y="28"/>
                    </a:lnTo>
                    <a:lnTo>
                      <a:pt x="386" y="24"/>
                    </a:lnTo>
                    <a:lnTo>
                      <a:pt x="384" y="26"/>
                    </a:lnTo>
                    <a:lnTo>
                      <a:pt x="376" y="26"/>
                    </a:lnTo>
                    <a:lnTo>
                      <a:pt x="370" y="26"/>
                    </a:lnTo>
                    <a:lnTo>
                      <a:pt x="366" y="26"/>
                    </a:lnTo>
                    <a:lnTo>
                      <a:pt x="360" y="30"/>
                    </a:lnTo>
                    <a:lnTo>
                      <a:pt x="364" y="34"/>
                    </a:lnTo>
                    <a:lnTo>
                      <a:pt x="362" y="34"/>
                    </a:lnTo>
                    <a:lnTo>
                      <a:pt x="358" y="34"/>
                    </a:lnTo>
                    <a:lnTo>
                      <a:pt x="356" y="30"/>
                    </a:lnTo>
                    <a:lnTo>
                      <a:pt x="354" y="32"/>
                    </a:lnTo>
                    <a:lnTo>
                      <a:pt x="354" y="36"/>
                    </a:lnTo>
                    <a:lnTo>
                      <a:pt x="352" y="36"/>
                    </a:lnTo>
                    <a:lnTo>
                      <a:pt x="344" y="42"/>
                    </a:lnTo>
                    <a:lnTo>
                      <a:pt x="344" y="48"/>
                    </a:lnTo>
                    <a:lnTo>
                      <a:pt x="346" y="50"/>
                    </a:lnTo>
                    <a:lnTo>
                      <a:pt x="344" y="52"/>
                    </a:lnTo>
                    <a:lnTo>
                      <a:pt x="338" y="52"/>
                    </a:lnTo>
                    <a:lnTo>
                      <a:pt x="336" y="60"/>
                    </a:lnTo>
                    <a:lnTo>
                      <a:pt x="330" y="66"/>
                    </a:lnTo>
                    <a:lnTo>
                      <a:pt x="326" y="72"/>
                    </a:lnTo>
                    <a:lnTo>
                      <a:pt x="330" y="74"/>
                    </a:lnTo>
                    <a:lnTo>
                      <a:pt x="332" y="76"/>
                    </a:lnTo>
                    <a:lnTo>
                      <a:pt x="336" y="78"/>
                    </a:lnTo>
                    <a:lnTo>
                      <a:pt x="338" y="76"/>
                    </a:lnTo>
                    <a:lnTo>
                      <a:pt x="338" y="80"/>
                    </a:lnTo>
                    <a:lnTo>
                      <a:pt x="332" y="80"/>
                    </a:lnTo>
                    <a:lnTo>
                      <a:pt x="330" y="82"/>
                    </a:lnTo>
                    <a:lnTo>
                      <a:pt x="334" y="90"/>
                    </a:lnTo>
                    <a:lnTo>
                      <a:pt x="340" y="92"/>
                    </a:lnTo>
                    <a:lnTo>
                      <a:pt x="340" y="94"/>
                    </a:lnTo>
                    <a:lnTo>
                      <a:pt x="336" y="94"/>
                    </a:lnTo>
                    <a:lnTo>
                      <a:pt x="332" y="90"/>
                    </a:lnTo>
                    <a:lnTo>
                      <a:pt x="328" y="82"/>
                    </a:lnTo>
                    <a:lnTo>
                      <a:pt x="324" y="80"/>
                    </a:lnTo>
                    <a:lnTo>
                      <a:pt x="320" y="88"/>
                    </a:lnTo>
                    <a:lnTo>
                      <a:pt x="320" y="78"/>
                    </a:lnTo>
                    <a:lnTo>
                      <a:pt x="308" y="78"/>
                    </a:lnTo>
                    <a:lnTo>
                      <a:pt x="312" y="82"/>
                    </a:lnTo>
                    <a:lnTo>
                      <a:pt x="308" y="82"/>
                    </a:lnTo>
                    <a:lnTo>
                      <a:pt x="308" y="88"/>
                    </a:lnTo>
                    <a:lnTo>
                      <a:pt x="302" y="90"/>
                    </a:lnTo>
                    <a:lnTo>
                      <a:pt x="304" y="84"/>
                    </a:lnTo>
                    <a:lnTo>
                      <a:pt x="306" y="78"/>
                    </a:lnTo>
                    <a:lnTo>
                      <a:pt x="302" y="74"/>
                    </a:lnTo>
                    <a:lnTo>
                      <a:pt x="298" y="66"/>
                    </a:lnTo>
                    <a:lnTo>
                      <a:pt x="296" y="64"/>
                    </a:lnTo>
                    <a:lnTo>
                      <a:pt x="290" y="58"/>
                    </a:lnTo>
                    <a:lnTo>
                      <a:pt x="286" y="58"/>
                    </a:lnTo>
                    <a:lnTo>
                      <a:pt x="286" y="62"/>
                    </a:lnTo>
                    <a:lnTo>
                      <a:pt x="284" y="66"/>
                    </a:lnTo>
                    <a:lnTo>
                      <a:pt x="280" y="66"/>
                    </a:lnTo>
                    <a:lnTo>
                      <a:pt x="274" y="66"/>
                    </a:lnTo>
                    <a:lnTo>
                      <a:pt x="274" y="64"/>
                    </a:lnTo>
                    <a:lnTo>
                      <a:pt x="272" y="62"/>
                    </a:lnTo>
                    <a:lnTo>
                      <a:pt x="270" y="64"/>
                    </a:lnTo>
                    <a:lnTo>
                      <a:pt x="272" y="68"/>
                    </a:lnTo>
                    <a:lnTo>
                      <a:pt x="270" y="72"/>
                    </a:lnTo>
                    <a:lnTo>
                      <a:pt x="268" y="74"/>
                    </a:lnTo>
                    <a:lnTo>
                      <a:pt x="266" y="68"/>
                    </a:lnTo>
                    <a:lnTo>
                      <a:pt x="264" y="68"/>
                    </a:lnTo>
                    <a:lnTo>
                      <a:pt x="262" y="72"/>
                    </a:lnTo>
                    <a:lnTo>
                      <a:pt x="256" y="74"/>
                    </a:lnTo>
                    <a:lnTo>
                      <a:pt x="256" y="76"/>
                    </a:lnTo>
                    <a:lnTo>
                      <a:pt x="262" y="82"/>
                    </a:lnTo>
                    <a:lnTo>
                      <a:pt x="260" y="86"/>
                    </a:lnTo>
                    <a:lnTo>
                      <a:pt x="254" y="86"/>
                    </a:lnTo>
                    <a:lnTo>
                      <a:pt x="252" y="84"/>
                    </a:lnTo>
                    <a:lnTo>
                      <a:pt x="250" y="88"/>
                    </a:lnTo>
                    <a:lnTo>
                      <a:pt x="254" y="94"/>
                    </a:lnTo>
                    <a:lnTo>
                      <a:pt x="248" y="90"/>
                    </a:lnTo>
                    <a:lnTo>
                      <a:pt x="242" y="90"/>
                    </a:lnTo>
                    <a:lnTo>
                      <a:pt x="238" y="98"/>
                    </a:lnTo>
                    <a:lnTo>
                      <a:pt x="242" y="98"/>
                    </a:lnTo>
                    <a:lnTo>
                      <a:pt x="240" y="104"/>
                    </a:lnTo>
                    <a:lnTo>
                      <a:pt x="246" y="106"/>
                    </a:lnTo>
                    <a:lnTo>
                      <a:pt x="246" y="108"/>
                    </a:lnTo>
                    <a:lnTo>
                      <a:pt x="242" y="108"/>
                    </a:lnTo>
                    <a:lnTo>
                      <a:pt x="232" y="104"/>
                    </a:lnTo>
                    <a:lnTo>
                      <a:pt x="226" y="104"/>
                    </a:lnTo>
                    <a:lnTo>
                      <a:pt x="222" y="104"/>
                    </a:lnTo>
                    <a:lnTo>
                      <a:pt x="226" y="108"/>
                    </a:lnTo>
                    <a:lnTo>
                      <a:pt x="222" y="110"/>
                    </a:lnTo>
                    <a:lnTo>
                      <a:pt x="222" y="114"/>
                    </a:lnTo>
                    <a:lnTo>
                      <a:pt x="228" y="118"/>
                    </a:lnTo>
                    <a:lnTo>
                      <a:pt x="226" y="124"/>
                    </a:lnTo>
                    <a:lnTo>
                      <a:pt x="222" y="122"/>
                    </a:lnTo>
                    <a:lnTo>
                      <a:pt x="220" y="128"/>
                    </a:lnTo>
                    <a:lnTo>
                      <a:pt x="218" y="128"/>
                    </a:lnTo>
                    <a:lnTo>
                      <a:pt x="216" y="116"/>
                    </a:lnTo>
                    <a:lnTo>
                      <a:pt x="212" y="114"/>
                    </a:lnTo>
                    <a:lnTo>
                      <a:pt x="216" y="108"/>
                    </a:lnTo>
                    <a:lnTo>
                      <a:pt x="208" y="108"/>
                    </a:lnTo>
                    <a:lnTo>
                      <a:pt x="206" y="114"/>
                    </a:lnTo>
                    <a:lnTo>
                      <a:pt x="200" y="116"/>
                    </a:lnTo>
                    <a:lnTo>
                      <a:pt x="198" y="120"/>
                    </a:lnTo>
                    <a:lnTo>
                      <a:pt x="198" y="126"/>
                    </a:lnTo>
                    <a:lnTo>
                      <a:pt x="196" y="130"/>
                    </a:lnTo>
                    <a:lnTo>
                      <a:pt x="194" y="140"/>
                    </a:lnTo>
                    <a:lnTo>
                      <a:pt x="198" y="140"/>
                    </a:lnTo>
                    <a:lnTo>
                      <a:pt x="194" y="144"/>
                    </a:lnTo>
                    <a:lnTo>
                      <a:pt x="186" y="150"/>
                    </a:lnTo>
                    <a:lnTo>
                      <a:pt x="184" y="158"/>
                    </a:lnTo>
                    <a:lnTo>
                      <a:pt x="174" y="172"/>
                    </a:lnTo>
                    <a:lnTo>
                      <a:pt x="156" y="176"/>
                    </a:lnTo>
                    <a:lnTo>
                      <a:pt x="156" y="178"/>
                    </a:lnTo>
                    <a:lnTo>
                      <a:pt x="148" y="178"/>
                    </a:lnTo>
                    <a:lnTo>
                      <a:pt x="144" y="180"/>
                    </a:lnTo>
                    <a:lnTo>
                      <a:pt x="140" y="180"/>
                    </a:lnTo>
                    <a:lnTo>
                      <a:pt x="136" y="180"/>
                    </a:lnTo>
                    <a:lnTo>
                      <a:pt x="130" y="186"/>
                    </a:lnTo>
                    <a:lnTo>
                      <a:pt x="114" y="190"/>
                    </a:lnTo>
                    <a:lnTo>
                      <a:pt x="112" y="192"/>
                    </a:lnTo>
                    <a:lnTo>
                      <a:pt x="102" y="192"/>
                    </a:lnTo>
                    <a:lnTo>
                      <a:pt x="94" y="192"/>
                    </a:lnTo>
                    <a:lnTo>
                      <a:pt x="92" y="190"/>
                    </a:lnTo>
                    <a:lnTo>
                      <a:pt x="90" y="192"/>
                    </a:lnTo>
                    <a:lnTo>
                      <a:pt x="82" y="196"/>
                    </a:lnTo>
                    <a:lnTo>
                      <a:pt x="68" y="210"/>
                    </a:lnTo>
                    <a:lnTo>
                      <a:pt x="58" y="215"/>
                    </a:lnTo>
                    <a:lnTo>
                      <a:pt x="54" y="217"/>
                    </a:lnTo>
                    <a:lnTo>
                      <a:pt x="48" y="227"/>
                    </a:lnTo>
                    <a:lnTo>
                      <a:pt x="42" y="229"/>
                    </a:lnTo>
                    <a:lnTo>
                      <a:pt x="42" y="223"/>
                    </a:lnTo>
                    <a:lnTo>
                      <a:pt x="46" y="219"/>
                    </a:lnTo>
                    <a:lnTo>
                      <a:pt x="46" y="217"/>
                    </a:lnTo>
                    <a:lnTo>
                      <a:pt x="40" y="219"/>
                    </a:lnTo>
                    <a:lnTo>
                      <a:pt x="34" y="233"/>
                    </a:lnTo>
                    <a:lnTo>
                      <a:pt x="34" y="239"/>
                    </a:lnTo>
                    <a:lnTo>
                      <a:pt x="32" y="247"/>
                    </a:lnTo>
                    <a:lnTo>
                      <a:pt x="26" y="263"/>
                    </a:lnTo>
                    <a:lnTo>
                      <a:pt x="24" y="271"/>
                    </a:lnTo>
                    <a:lnTo>
                      <a:pt x="26" y="281"/>
                    </a:lnTo>
                    <a:lnTo>
                      <a:pt x="34" y="295"/>
                    </a:lnTo>
                    <a:lnTo>
                      <a:pt x="32" y="307"/>
                    </a:lnTo>
                    <a:lnTo>
                      <a:pt x="26" y="307"/>
                    </a:lnTo>
                    <a:lnTo>
                      <a:pt x="26" y="301"/>
                    </a:lnTo>
                    <a:lnTo>
                      <a:pt x="24" y="297"/>
                    </a:lnTo>
                    <a:lnTo>
                      <a:pt x="22" y="289"/>
                    </a:lnTo>
                    <a:lnTo>
                      <a:pt x="20" y="293"/>
                    </a:lnTo>
                    <a:lnTo>
                      <a:pt x="22" y="303"/>
                    </a:lnTo>
                    <a:lnTo>
                      <a:pt x="22" y="307"/>
                    </a:lnTo>
                    <a:lnTo>
                      <a:pt x="20" y="311"/>
                    </a:lnTo>
                    <a:lnTo>
                      <a:pt x="18" y="309"/>
                    </a:lnTo>
                    <a:lnTo>
                      <a:pt x="20" y="307"/>
                    </a:lnTo>
                    <a:lnTo>
                      <a:pt x="18" y="301"/>
                    </a:lnTo>
                    <a:lnTo>
                      <a:pt x="16" y="301"/>
                    </a:lnTo>
                    <a:lnTo>
                      <a:pt x="14" y="299"/>
                    </a:lnTo>
                    <a:lnTo>
                      <a:pt x="12" y="301"/>
                    </a:lnTo>
                    <a:lnTo>
                      <a:pt x="16" y="313"/>
                    </a:lnTo>
                    <a:lnTo>
                      <a:pt x="24" y="325"/>
                    </a:lnTo>
                    <a:lnTo>
                      <a:pt x="24" y="331"/>
                    </a:lnTo>
                    <a:lnTo>
                      <a:pt x="20" y="339"/>
                    </a:lnTo>
                    <a:lnTo>
                      <a:pt x="22" y="341"/>
                    </a:lnTo>
                    <a:lnTo>
                      <a:pt x="24" y="345"/>
                    </a:lnTo>
                    <a:lnTo>
                      <a:pt x="26" y="353"/>
                    </a:lnTo>
                    <a:lnTo>
                      <a:pt x="28" y="363"/>
                    </a:lnTo>
                    <a:lnTo>
                      <a:pt x="28" y="369"/>
                    </a:lnTo>
                    <a:lnTo>
                      <a:pt x="24" y="379"/>
                    </a:lnTo>
                    <a:lnTo>
                      <a:pt x="24" y="395"/>
                    </a:lnTo>
                    <a:lnTo>
                      <a:pt x="26" y="413"/>
                    </a:lnTo>
                    <a:lnTo>
                      <a:pt x="24" y="417"/>
                    </a:lnTo>
                    <a:lnTo>
                      <a:pt x="22" y="427"/>
                    </a:lnTo>
                    <a:lnTo>
                      <a:pt x="18" y="433"/>
                    </a:lnTo>
                    <a:lnTo>
                      <a:pt x="16" y="439"/>
                    </a:lnTo>
                    <a:lnTo>
                      <a:pt x="10" y="449"/>
                    </a:lnTo>
                    <a:lnTo>
                      <a:pt x="8" y="449"/>
                    </a:lnTo>
                    <a:lnTo>
                      <a:pt x="6" y="447"/>
                    </a:lnTo>
                    <a:lnTo>
                      <a:pt x="2" y="451"/>
                    </a:lnTo>
                    <a:lnTo>
                      <a:pt x="0" y="461"/>
                    </a:lnTo>
                    <a:lnTo>
                      <a:pt x="4" y="463"/>
                    </a:lnTo>
                    <a:lnTo>
                      <a:pt x="12" y="467"/>
                    </a:lnTo>
                    <a:lnTo>
                      <a:pt x="14" y="473"/>
                    </a:lnTo>
                    <a:lnTo>
                      <a:pt x="18" y="473"/>
                    </a:lnTo>
                    <a:lnTo>
                      <a:pt x="24" y="478"/>
                    </a:lnTo>
                    <a:lnTo>
                      <a:pt x="34" y="478"/>
                    </a:lnTo>
                    <a:lnTo>
                      <a:pt x="44" y="480"/>
                    </a:lnTo>
                    <a:lnTo>
                      <a:pt x="42" y="475"/>
                    </a:lnTo>
                    <a:lnTo>
                      <a:pt x="54" y="473"/>
                    </a:lnTo>
                    <a:lnTo>
                      <a:pt x="54" y="471"/>
                    </a:lnTo>
                    <a:lnTo>
                      <a:pt x="58" y="469"/>
                    </a:lnTo>
                    <a:lnTo>
                      <a:pt x="58" y="467"/>
                    </a:lnTo>
                    <a:lnTo>
                      <a:pt x="64" y="465"/>
                    </a:lnTo>
                    <a:lnTo>
                      <a:pt x="68" y="465"/>
                    </a:lnTo>
                    <a:lnTo>
                      <a:pt x="72" y="465"/>
                    </a:lnTo>
                    <a:lnTo>
                      <a:pt x="78" y="457"/>
                    </a:lnTo>
                    <a:lnTo>
                      <a:pt x="84" y="455"/>
                    </a:lnTo>
                    <a:lnTo>
                      <a:pt x="92" y="455"/>
                    </a:lnTo>
                    <a:lnTo>
                      <a:pt x="104" y="453"/>
                    </a:lnTo>
                    <a:lnTo>
                      <a:pt x="112" y="455"/>
                    </a:lnTo>
                    <a:lnTo>
                      <a:pt x="114" y="455"/>
                    </a:lnTo>
                    <a:lnTo>
                      <a:pt x="118" y="455"/>
                    </a:lnTo>
                    <a:lnTo>
                      <a:pt x="122" y="455"/>
                    </a:lnTo>
                    <a:lnTo>
                      <a:pt x="132" y="455"/>
                    </a:lnTo>
                    <a:lnTo>
                      <a:pt x="134" y="459"/>
                    </a:lnTo>
                    <a:lnTo>
                      <a:pt x="136" y="455"/>
                    </a:lnTo>
                    <a:lnTo>
                      <a:pt x="146" y="453"/>
                    </a:lnTo>
                    <a:lnTo>
                      <a:pt x="150" y="447"/>
                    </a:lnTo>
                    <a:lnTo>
                      <a:pt x="158" y="437"/>
                    </a:lnTo>
                    <a:lnTo>
                      <a:pt x="164" y="435"/>
                    </a:lnTo>
                    <a:lnTo>
                      <a:pt x="170" y="435"/>
                    </a:lnTo>
                    <a:lnTo>
                      <a:pt x="182" y="429"/>
                    </a:lnTo>
                    <a:lnTo>
                      <a:pt x="192" y="423"/>
                    </a:lnTo>
                    <a:lnTo>
                      <a:pt x="196" y="423"/>
                    </a:lnTo>
                    <a:lnTo>
                      <a:pt x="222" y="423"/>
                    </a:lnTo>
                    <a:lnTo>
                      <a:pt x="238" y="415"/>
                    </a:lnTo>
                    <a:lnTo>
                      <a:pt x="246" y="411"/>
                    </a:lnTo>
                    <a:lnTo>
                      <a:pt x="254" y="413"/>
                    </a:lnTo>
                    <a:lnTo>
                      <a:pt x="262" y="411"/>
                    </a:lnTo>
                    <a:lnTo>
                      <a:pt x="280" y="411"/>
                    </a:lnTo>
                    <a:lnTo>
                      <a:pt x="288" y="407"/>
                    </a:lnTo>
                    <a:lnTo>
                      <a:pt x="292" y="411"/>
                    </a:lnTo>
                    <a:lnTo>
                      <a:pt x="298" y="419"/>
                    </a:lnTo>
                    <a:lnTo>
                      <a:pt x="304" y="417"/>
                    </a:lnTo>
                    <a:lnTo>
                      <a:pt x="310" y="419"/>
                    </a:lnTo>
                    <a:lnTo>
                      <a:pt x="316" y="421"/>
                    </a:lnTo>
                    <a:lnTo>
                      <a:pt x="320" y="421"/>
                    </a:lnTo>
                    <a:lnTo>
                      <a:pt x="322" y="423"/>
                    </a:lnTo>
                    <a:lnTo>
                      <a:pt x="320" y="425"/>
                    </a:lnTo>
                    <a:lnTo>
                      <a:pt x="324" y="427"/>
                    </a:lnTo>
                    <a:lnTo>
                      <a:pt x="328" y="427"/>
                    </a:lnTo>
                    <a:lnTo>
                      <a:pt x="328" y="431"/>
                    </a:lnTo>
                    <a:lnTo>
                      <a:pt x="324" y="431"/>
                    </a:lnTo>
                    <a:lnTo>
                      <a:pt x="324" y="439"/>
                    </a:lnTo>
                    <a:lnTo>
                      <a:pt x="328" y="441"/>
                    </a:lnTo>
                    <a:lnTo>
                      <a:pt x="330" y="451"/>
                    </a:lnTo>
                    <a:lnTo>
                      <a:pt x="334" y="457"/>
                    </a:lnTo>
                    <a:lnTo>
                      <a:pt x="330" y="467"/>
                    </a:lnTo>
                    <a:lnTo>
                      <a:pt x="328" y="467"/>
                    </a:lnTo>
                    <a:lnTo>
                      <a:pt x="328" y="467"/>
                    </a:lnTo>
                    <a:lnTo>
                      <a:pt x="332" y="475"/>
                    </a:lnTo>
                    <a:lnTo>
                      <a:pt x="336" y="478"/>
                    </a:lnTo>
                    <a:lnTo>
                      <a:pt x="338" y="475"/>
                    </a:lnTo>
                    <a:lnTo>
                      <a:pt x="336" y="469"/>
                    </a:lnTo>
                    <a:lnTo>
                      <a:pt x="340" y="465"/>
                    </a:lnTo>
                    <a:lnTo>
                      <a:pt x="356" y="455"/>
                    </a:lnTo>
                    <a:lnTo>
                      <a:pt x="366" y="451"/>
                    </a:lnTo>
                    <a:lnTo>
                      <a:pt x="378" y="435"/>
                    </a:lnTo>
                    <a:lnTo>
                      <a:pt x="386" y="431"/>
                    </a:lnTo>
                    <a:lnTo>
                      <a:pt x="386" y="435"/>
                    </a:lnTo>
                    <a:lnTo>
                      <a:pt x="382" y="441"/>
                    </a:lnTo>
                    <a:lnTo>
                      <a:pt x="380" y="447"/>
                    </a:lnTo>
                    <a:lnTo>
                      <a:pt x="372" y="455"/>
                    </a:lnTo>
                    <a:lnTo>
                      <a:pt x="366" y="467"/>
                    </a:lnTo>
                    <a:lnTo>
                      <a:pt x="364" y="467"/>
                    </a:lnTo>
                    <a:lnTo>
                      <a:pt x="362" y="475"/>
                    </a:lnTo>
                    <a:lnTo>
                      <a:pt x="352" y="475"/>
                    </a:lnTo>
                    <a:lnTo>
                      <a:pt x="350" y="482"/>
                    </a:lnTo>
                    <a:lnTo>
                      <a:pt x="356" y="482"/>
                    </a:lnTo>
                    <a:lnTo>
                      <a:pt x="358" y="478"/>
                    </a:lnTo>
                    <a:lnTo>
                      <a:pt x="364" y="478"/>
                    </a:lnTo>
                    <a:lnTo>
                      <a:pt x="372" y="467"/>
                    </a:lnTo>
                    <a:lnTo>
                      <a:pt x="372" y="465"/>
                    </a:lnTo>
                    <a:lnTo>
                      <a:pt x="378" y="459"/>
                    </a:lnTo>
                    <a:lnTo>
                      <a:pt x="380" y="469"/>
                    </a:lnTo>
                    <a:lnTo>
                      <a:pt x="382" y="473"/>
                    </a:lnTo>
                    <a:lnTo>
                      <a:pt x="380" y="475"/>
                    </a:lnTo>
                    <a:lnTo>
                      <a:pt x="376" y="482"/>
                    </a:lnTo>
                    <a:lnTo>
                      <a:pt x="374" y="484"/>
                    </a:lnTo>
                    <a:lnTo>
                      <a:pt x="368" y="488"/>
                    </a:lnTo>
                    <a:lnTo>
                      <a:pt x="372" y="490"/>
                    </a:lnTo>
                    <a:lnTo>
                      <a:pt x="382" y="488"/>
                    </a:lnTo>
                    <a:lnTo>
                      <a:pt x="384" y="492"/>
                    </a:lnTo>
                    <a:lnTo>
                      <a:pt x="386" y="502"/>
                    </a:lnTo>
                    <a:lnTo>
                      <a:pt x="384" y="510"/>
                    </a:lnTo>
                    <a:lnTo>
                      <a:pt x="378" y="524"/>
                    </a:lnTo>
                    <a:lnTo>
                      <a:pt x="384" y="534"/>
                    </a:lnTo>
                    <a:lnTo>
                      <a:pt x="392" y="536"/>
                    </a:lnTo>
                    <a:lnTo>
                      <a:pt x="396" y="542"/>
                    </a:lnTo>
                    <a:lnTo>
                      <a:pt x="404" y="542"/>
                    </a:lnTo>
                    <a:lnTo>
                      <a:pt x="412" y="544"/>
                    </a:lnTo>
                    <a:lnTo>
                      <a:pt x="422" y="554"/>
                    </a:lnTo>
                    <a:lnTo>
                      <a:pt x="438" y="544"/>
                    </a:lnTo>
                    <a:lnTo>
                      <a:pt x="448" y="542"/>
                    </a:lnTo>
                    <a:lnTo>
                      <a:pt x="450" y="540"/>
                    </a:lnTo>
                    <a:lnTo>
                      <a:pt x="450" y="538"/>
                    </a:lnTo>
                    <a:lnTo>
                      <a:pt x="456" y="534"/>
                    </a:lnTo>
                    <a:lnTo>
                      <a:pt x="458" y="536"/>
                    </a:lnTo>
                    <a:lnTo>
                      <a:pt x="454" y="542"/>
                    </a:lnTo>
                    <a:lnTo>
                      <a:pt x="450" y="544"/>
                    </a:lnTo>
                    <a:lnTo>
                      <a:pt x="452" y="546"/>
                    </a:lnTo>
                    <a:lnTo>
                      <a:pt x="456" y="544"/>
                    </a:lnTo>
                    <a:lnTo>
                      <a:pt x="458" y="542"/>
                    </a:lnTo>
                    <a:lnTo>
                      <a:pt x="462" y="542"/>
                    </a:lnTo>
                    <a:lnTo>
                      <a:pt x="462" y="544"/>
                    </a:lnTo>
                    <a:lnTo>
                      <a:pt x="458" y="548"/>
                    </a:lnTo>
                    <a:lnTo>
                      <a:pt x="462" y="548"/>
                    </a:lnTo>
                    <a:lnTo>
                      <a:pt x="462" y="554"/>
                    </a:lnTo>
                    <a:lnTo>
                      <a:pt x="466" y="554"/>
                    </a:lnTo>
                    <a:lnTo>
                      <a:pt x="468" y="556"/>
                    </a:lnTo>
                    <a:lnTo>
                      <a:pt x="470" y="556"/>
                    </a:lnTo>
                    <a:lnTo>
                      <a:pt x="472" y="556"/>
                    </a:lnTo>
                    <a:lnTo>
                      <a:pt x="472" y="554"/>
                    </a:lnTo>
                    <a:close/>
                    <a:moveTo>
                      <a:pt x="695" y="285"/>
                    </a:moveTo>
                    <a:lnTo>
                      <a:pt x="699" y="277"/>
                    </a:lnTo>
                    <a:lnTo>
                      <a:pt x="699" y="273"/>
                    </a:lnTo>
                    <a:lnTo>
                      <a:pt x="697" y="273"/>
                    </a:lnTo>
                    <a:lnTo>
                      <a:pt x="695" y="279"/>
                    </a:lnTo>
                    <a:lnTo>
                      <a:pt x="693" y="281"/>
                    </a:lnTo>
                    <a:lnTo>
                      <a:pt x="693" y="285"/>
                    </a:lnTo>
                    <a:lnTo>
                      <a:pt x="691" y="293"/>
                    </a:lnTo>
                    <a:lnTo>
                      <a:pt x="695" y="285"/>
                    </a:lnTo>
                    <a:close/>
                    <a:moveTo>
                      <a:pt x="494" y="116"/>
                    </a:moveTo>
                    <a:lnTo>
                      <a:pt x="498" y="114"/>
                    </a:lnTo>
                    <a:lnTo>
                      <a:pt x="500" y="112"/>
                    </a:lnTo>
                    <a:lnTo>
                      <a:pt x="504" y="110"/>
                    </a:lnTo>
                    <a:lnTo>
                      <a:pt x="502" y="110"/>
                    </a:lnTo>
                    <a:lnTo>
                      <a:pt x="496" y="110"/>
                    </a:lnTo>
                    <a:lnTo>
                      <a:pt x="492" y="114"/>
                    </a:lnTo>
                    <a:lnTo>
                      <a:pt x="490" y="118"/>
                    </a:lnTo>
                    <a:lnTo>
                      <a:pt x="494" y="116"/>
                    </a:lnTo>
                    <a:close/>
                    <a:moveTo>
                      <a:pt x="444" y="24"/>
                    </a:moveTo>
                    <a:lnTo>
                      <a:pt x="446" y="20"/>
                    </a:lnTo>
                    <a:lnTo>
                      <a:pt x="444" y="22"/>
                    </a:lnTo>
                    <a:lnTo>
                      <a:pt x="442" y="24"/>
                    </a:lnTo>
                    <a:lnTo>
                      <a:pt x="444" y="24"/>
                    </a:lnTo>
                    <a:close/>
                    <a:moveTo>
                      <a:pt x="454" y="68"/>
                    </a:moveTo>
                    <a:lnTo>
                      <a:pt x="458" y="68"/>
                    </a:lnTo>
                    <a:lnTo>
                      <a:pt x="460" y="66"/>
                    </a:lnTo>
                    <a:lnTo>
                      <a:pt x="456" y="64"/>
                    </a:lnTo>
                    <a:lnTo>
                      <a:pt x="456" y="62"/>
                    </a:lnTo>
                    <a:lnTo>
                      <a:pt x="458" y="58"/>
                    </a:lnTo>
                    <a:lnTo>
                      <a:pt x="456" y="60"/>
                    </a:lnTo>
                    <a:lnTo>
                      <a:pt x="454" y="58"/>
                    </a:lnTo>
                    <a:lnTo>
                      <a:pt x="452" y="56"/>
                    </a:lnTo>
                    <a:lnTo>
                      <a:pt x="450" y="58"/>
                    </a:lnTo>
                    <a:lnTo>
                      <a:pt x="448" y="60"/>
                    </a:lnTo>
                    <a:lnTo>
                      <a:pt x="450" y="66"/>
                    </a:lnTo>
                    <a:lnTo>
                      <a:pt x="448" y="68"/>
                    </a:lnTo>
                    <a:lnTo>
                      <a:pt x="454" y="68"/>
                    </a:lnTo>
                    <a:close/>
                    <a:moveTo>
                      <a:pt x="370" y="10"/>
                    </a:moveTo>
                    <a:lnTo>
                      <a:pt x="366" y="10"/>
                    </a:lnTo>
                    <a:lnTo>
                      <a:pt x="362" y="10"/>
                    </a:lnTo>
                    <a:lnTo>
                      <a:pt x="360" y="12"/>
                    </a:lnTo>
                    <a:lnTo>
                      <a:pt x="356" y="8"/>
                    </a:lnTo>
                    <a:lnTo>
                      <a:pt x="354" y="10"/>
                    </a:lnTo>
                    <a:lnTo>
                      <a:pt x="358" y="16"/>
                    </a:lnTo>
                    <a:lnTo>
                      <a:pt x="364" y="18"/>
                    </a:lnTo>
                    <a:lnTo>
                      <a:pt x="372" y="12"/>
                    </a:lnTo>
                    <a:lnTo>
                      <a:pt x="372" y="10"/>
                    </a:lnTo>
                    <a:lnTo>
                      <a:pt x="370" y="10"/>
                    </a:lnTo>
                    <a:close/>
                    <a:moveTo>
                      <a:pt x="356" y="20"/>
                    </a:moveTo>
                    <a:lnTo>
                      <a:pt x="352" y="12"/>
                    </a:lnTo>
                    <a:lnTo>
                      <a:pt x="350" y="12"/>
                    </a:lnTo>
                    <a:lnTo>
                      <a:pt x="348" y="18"/>
                    </a:lnTo>
                    <a:lnTo>
                      <a:pt x="350" y="18"/>
                    </a:lnTo>
                    <a:lnTo>
                      <a:pt x="356" y="20"/>
                    </a:lnTo>
                    <a:close/>
                    <a:moveTo>
                      <a:pt x="360" y="496"/>
                    </a:moveTo>
                    <a:lnTo>
                      <a:pt x="364" y="496"/>
                    </a:lnTo>
                    <a:lnTo>
                      <a:pt x="364" y="492"/>
                    </a:lnTo>
                    <a:lnTo>
                      <a:pt x="362" y="492"/>
                    </a:lnTo>
                    <a:lnTo>
                      <a:pt x="360" y="492"/>
                    </a:lnTo>
                    <a:lnTo>
                      <a:pt x="358" y="492"/>
                    </a:lnTo>
                    <a:lnTo>
                      <a:pt x="358" y="488"/>
                    </a:lnTo>
                    <a:lnTo>
                      <a:pt x="354" y="490"/>
                    </a:lnTo>
                    <a:lnTo>
                      <a:pt x="340" y="492"/>
                    </a:lnTo>
                    <a:lnTo>
                      <a:pt x="338" y="494"/>
                    </a:lnTo>
                    <a:lnTo>
                      <a:pt x="338" y="496"/>
                    </a:lnTo>
                    <a:lnTo>
                      <a:pt x="344" y="500"/>
                    </a:lnTo>
                    <a:lnTo>
                      <a:pt x="348" y="498"/>
                    </a:lnTo>
                    <a:lnTo>
                      <a:pt x="352" y="498"/>
                    </a:lnTo>
                    <a:lnTo>
                      <a:pt x="356" y="496"/>
                    </a:lnTo>
                    <a:lnTo>
                      <a:pt x="360" y="49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4" name="Freeform 188"/>
              <p:cNvSpPr>
                <a:spLocks/>
              </p:cNvSpPr>
              <p:nvPr/>
            </p:nvSpPr>
            <p:spPr bwMode="auto">
              <a:xfrm>
                <a:off x="6457658" y="1821127"/>
                <a:ext cx="85054" cy="106318"/>
              </a:xfrm>
              <a:custGeom>
                <a:avLst/>
                <a:gdLst>
                  <a:gd name="T0" fmla="*/ 66 w 80"/>
                  <a:gd name="T1" fmla="*/ 2 h 100"/>
                  <a:gd name="T2" fmla="*/ 58 w 80"/>
                  <a:gd name="T3" fmla="*/ 0 h 100"/>
                  <a:gd name="T4" fmla="*/ 52 w 80"/>
                  <a:gd name="T5" fmla="*/ 16 h 100"/>
                  <a:gd name="T6" fmla="*/ 42 w 80"/>
                  <a:gd name="T7" fmla="*/ 18 h 100"/>
                  <a:gd name="T8" fmla="*/ 42 w 80"/>
                  <a:gd name="T9" fmla="*/ 26 h 100"/>
                  <a:gd name="T10" fmla="*/ 36 w 80"/>
                  <a:gd name="T11" fmla="*/ 26 h 100"/>
                  <a:gd name="T12" fmla="*/ 24 w 80"/>
                  <a:gd name="T13" fmla="*/ 22 h 100"/>
                  <a:gd name="T14" fmla="*/ 20 w 80"/>
                  <a:gd name="T15" fmla="*/ 26 h 100"/>
                  <a:gd name="T16" fmla="*/ 18 w 80"/>
                  <a:gd name="T17" fmla="*/ 40 h 100"/>
                  <a:gd name="T18" fmla="*/ 6 w 80"/>
                  <a:gd name="T19" fmla="*/ 50 h 100"/>
                  <a:gd name="T20" fmla="*/ 0 w 80"/>
                  <a:gd name="T21" fmla="*/ 58 h 100"/>
                  <a:gd name="T22" fmla="*/ 4 w 80"/>
                  <a:gd name="T23" fmla="*/ 60 h 100"/>
                  <a:gd name="T24" fmla="*/ 14 w 80"/>
                  <a:gd name="T25" fmla="*/ 62 h 100"/>
                  <a:gd name="T26" fmla="*/ 20 w 80"/>
                  <a:gd name="T27" fmla="*/ 62 h 100"/>
                  <a:gd name="T28" fmla="*/ 22 w 80"/>
                  <a:gd name="T29" fmla="*/ 60 h 100"/>
                  <a:gd name="T30" fmla="*/ 24 w 80"/>
                  <a:gd name="T31" fmla="*/ 60 h 100"/>
                  <a:gd name="T32" fmla="*/ 24 w 80"/>
                  <a:gd name="T33" fmla="*/ 64 h 100"/>
                  <a:gd name="T34" fmla="*/ 26 w 80"/>
                  <a:gd name="T35" fmla="*/ 66 h 100"/>
                  <a:gd name="T36" fmla="*/ 24 w 80"/>
                  <a:gd name="T37" fmla="*/ 74 h 100"/>
                  <a:gd name="T38" fmla="*/ 26 w 80"/>
                  <a:gd name="T39" fmla="*/ 80 h 100"/>
                  <a:gd name="T40" fmla="*/ 22 w 80"/>
                  <a:gd name="T41" fmla="*/ 92 h 100"/>
                  <a:gd name="T42" fmla="*/ 32 w 80"/>
                  <a:gd name="T43" fmla="*/ 92 h 100"/>
                  <a:gd name="T44" fmla="*/ 32 w 80"/>
                  <a:gd name="T45" fmla="*/ 96 h 100"/>
                  <a:gd name="T46" fmla="*/ 36 w 80"/>
                  <a:gd name="T47" fmla="*/ 98 h 100"/>
                  <a:gd name="T48" fmla="*/ 38 w 80"/>
                  <a:gd name="T49" fmla="*/ 100 h 100"/>
                  <a:gd name="T50" fmla="*/ 40 w 80"/>
                  <a:gd name="T51" fmla="*/ 100 h 100"/>
                  <a:gd name="T52" fmla="*/ 40 w 80"/>
                  <a:gd name="T53" fmla="*/ 96 h 100"/>
                  <a:gd name="T54" fmla="*/ 48 w 80"/>
                  <a:gd name="T55" fmla="*/ 98 h 100"/>
                  <a:gd name="T56" fmla="*/ 54 w 80"/>
                  <a:gd name="T57" fmla="*/ 100 h 100"/>
                  <a:gd name="T58" fmla="*/ 58 w 80"/>
                  <a:gd name="T59" fmla="*/ 94 h 100"/>
                  <a:gd name="T60" fmla="*/ 64 w 80"/>
                  <a:gd name="T61" fmla="*/ 90 h 100"/>
                  <a:gd name="T62" fmla="*/ 72 w 80"/>
                  <a:gd name="T63" fmla="*/ 90 h 100"/>
                  <a:gd name="T64" fmla="*/ 80 w 80"/>
                  <a:gd name="T65" fmla="*/ 84 h 100"/>
                  <a:gd name="T66" fmla="*/ 76 w 80"/>
                  <a:gd name="T67" fmla="*/ 82 h 100"/>
                  <a:gd name="T68" fmla="*/ 74 w 80"/>
                  <a:gd name="T69" fmla="*/ 82 h 100"/>
                  <a:gd name="T70" fmla="*/ 64 w 80"/>
                  <a:gd name="T71" fmla="*/ 76 h 100"/>
                  <a:gd name="T72" fmla="*/ 62 w 80"/>
                  <a:gd name="T73" fmla="*/ 74 h 100"/>
                  <a:gd name="T74" fmla="*/ 54 w 80"/>
                  <a:gd name="T75" fmla="*/ 74 h 100"/>
                  <a:gd name="T76" fmla="*/ 54 w 80"/>
                  <a:gd name="T77" fmla="*/ 70 h 100"/>
                  <a:gd name="T78" fmla="*/ 56 w 80"/>
                  <a:gd name="T79" fmla="*/ 68 h 100"/>
                  <a:gd name="T80" fmla="*/ 56 w 80"/>
                  <a:gd name="T81" fmla="*/ 64 h 100"/>
                  <a:gd name="T82" fmla="*/ 52 w 80"/>
                  <a:gd name="T83" fmla="*/ 64 h 100"/>
                  <a:gd name="T84" fmla="*/ 52 w 80"/>
                  <a:gd name="T85" fmla="*/ 62 h 100"/>
                  <a:gd name="T86" fmla="*/ 60 w 80"/>
                  <a:gd name="T87" fmla="*/ 54 h 100"/>
                  <a:gd name="T88" fmla="*/ 66 w 80"/>
                  <a:gd name="T89" fmla="*/ 54 h 100"/>
                  <a:gd name="T90" fmla="*/ 70 w 80"/>
                  <a:gd name="T91" fmla="*/ 52 h 100"/>
                  <a:gd name="T92" fmla="*/ 70 w 80"/>
                  <a:gd name="T93" fmla="*/ 48 h 100"/>
                  <a:gd name="T94" fmla="*/ 72 w 80"/>
                  <a:gd name="T95" fmla="*/ 46 h 100"/>
                  <a:gd name="T96" fmla="*/ 74 w 80"/>
                  <a:gd name="T97" fmla="*/ 42 h 100"/>
                  <a:gd name="T98" fmla="*/ 76 w 80"/>
                  <a:gd name="T99" fmla="*/ 40 h 100"/>
                  <a:gd name="T100" fmla="*/ 76 w 80"/>
                  <a:gd name="T101" fmla="*/ 38 h 100"/>
                  <a:gd name="T102" fmla="*/ 72 w 80"/>
                  <a:gd name="T103" fmla="*/ 32 h 100"/>
                  <a:gd name="T104" fmla="*/ 70 w 80"/>
                  <a:gd name="T105" fmla="*/ 20 h 100"/>
                  <a:gd name="T106" fmla="*/ 72 w 80"/>
                  <a:gd name="T107" fmla="*/ 10 h 100"/>
                  <a:gd name="T108" fmla="*/ 72 w 80"/>
                  <a:gd name="T109" fmla="*/ 8 h 100"/>
                  <a:gd name="T110" fmla="*/ 70 w 80"/>
                  <a:gd name="T111" fmla="*/ 4 h 100"/>
                  <a:gd name="T112" fmla="*/ 66 w 80"/>
                  <a:gd name="T113" fmla="*/ 2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0" h="100">
                    <a:moveTo>
                      <a:pt x="66" y="2"/>
                    </a:moveTo>
                    <a:lnTo>
                      <a:pt x="58" y="0"/>
                    </a:lnTo>
                    <a:lnTo>
                      <a:pt x="52" y="16"/>
                    </a:lnTo>
                    <a:lnTo>
                      <a:pt x="42" y="18"/>
                    </a:lnTo>
                    <a:lnTo>
                      <a:pt x="42" y="26"/>
                    </a:lnTo>
                    <a:lnTo>
                      <a:pt x="36" y="26"/>
                    </a:lnTo>
                    <a:lnTo>
                      <a:pt x="24" y="22"/>
                    </a:lnTo>
                    <a:lnTo>
                      <a:pt x="20" y="26"/>
                    </a:lnTo>
                    <a:lnTo>
                      <a:pt x="18" y="40"/>
                    </a:lnTo>
                    <a:lnTo>
                      <a:pt x="6" y="50"/>
                    </a:lnTo>
                    <a:lnTo>
                      <a:pt x="0" y="58"/>
                    </a:lnTo>
                    <a:lnTo>
                      <a:pt x="4" y="60"/>
                    </a:lnTo>
                    <a:lnTo>
                      <a:pt x="14" y="62"/>
                    </a:lnTo>
                    <a:lnTo>
                      <a:pt x="20" y="62"/>
                    </a:lnTo>
                    <a:lnTo>
                      <a:pt x="22" y="60"/>
                    </a:lnTo>
                    <a:lnTo>
                      <a:pt x="24" y="60"/>
                    </a:lnTo>
                    <a:lnTo>
                      <a:pt x="24" y="64"/>
                    </a:lnTo>
                    <a:lnTo>
                      <a:pt x="26" y="66"/>
                    </a:lnTo>
                    <a:lnTo>
                      <a:pt x="24" y="74"/>
                    </a:lnTo>
                    <a:lnTo>
                      <a:pt x="26" y="80"/>
                    </a:lnTo>
                    <a:lnTo>
                      <a:pt x="22" y="92"/>
                    </a:lnTo>
                    <a:lnTo>
                      <a:pt x="32" y="92"/>
                    </a:lnTo>
                    <a:lnTo>
                      <a:pt x="32" y="96"/>
                    </a:lnTo>
                    <a:lnTo>
                      <a:pt x="36" y="98"/>
                    </a:lnTo>
                    <a:lnTo>
                      <a:pt x="38" y="100"/>
                    </a:lnTo>
                    <a:lnTo>
                      <a:pt x="40" y="100"/>
                    </a:lnTo>
                    <a:lnTo>
                      <a:pt x="40" y="96"/>
                    </a:lnTo>
                    <a:lnTo>
                      <a:pt x="48" y="98"/>
                    </a:lnTo>
                    <a:lnTo>
                      <a:pt x="54" y="100"/>
                    </a:lnTo>
                    <a:lnTo>
                      <a:pt x="58" y="94"/>
                    </a:lnTo>
                    <a:lnTo>
                      <a:pt x="64" y="90"/>
                    </a:lnTo>
                    <a:lnTo>
                      <a:pt x="72" y="90"/>
                    </a:lnTo>
                    <a:lnTo>
                      <a:pt x="80" y="84"/>
                    </a:lnTo>
                    <a:lnTo>
                      <a:pt x="76" y="82"/>
                    </a:lnTo>
                    <a:lnTo>
                      <a:pt x="74" y="82"/>
                    </a:lnTo>
                    <a:lnTo>
                      <a:pt x="64" y="76"/>
                    </a:lnTo>
                    <a:lnTo>
                      <a:pt x="62" y="74"/>
                    </a:lnTo>
                    <a:lnTo>
                      <a:pt x="54" y="74"/>
                    </a:lnTo>
                    <a:lnTo>
                      <a:pt x="54" y="70"/>
                    </a:lnTo>
                    <a:lnTo>
                      <a:pt x="56" y="68"/>
                    </a:lnTo>
                    <a:lnTo>
                      <a:pt x="56" y="64"/>
                    </a:lnTo>
                    <a:lnTo>
                      <a:pt x="52" y="64"/>
                    </a:lnTo>
                    <a:lnTo>
                      <a:pt x="52" y="62"/>
                    </a:lnTo>
                    <a:lnTo>
                      <a:pt x="60" y="54"/>
                    </a:lnTo>
                    <a:lnTo>
                      <a:pt x="66" y="54"/>
                    </a:lnTo>
                    <a:lnTo>
                      <a:pt x="70" y="52"/>
                    </a:lnTo>
                    <a:lnTo>
                      <a:pt x="70" y="48"/>
                    </a:lnTo>
                    <a:lnTo>
                      <a:pt x="72" y="46"/>
                    </a:lnTo>
                    <a:lnTo>
                      <a:pt x="74" y="42"/>
                    </a:lnTo>
                    <a:lnTo>
                      <a:pt x="76" y="40"/>
                    </a:lnTo>
                    <a:lnTo>
                      <a:pt x="76" y="38"/>
                    </a:lnTo>
                    <a:lnTo>
                      <a:pt x="72" y="32"/>
                    </a:lnTo>
                    <a:lnTo>
                      <a:pt x="70" y="20"/>
                    </a:lnTo>
                    <a:lnTo>
                      <a:pt x="72" y="10"/>
                    </a:lnTo>
                    <a:lnTo>
                      <a:pt x="72" y="8"/>
                    </a:lnTo>
                    <a:lnTo>
                      <a:pt x="70" y="4"/>
                    </a:lnTo>
                    <a:lnTo>
                      <a:pt x="66" y="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5" name="Freeform 189"/>
              <p:cNvSpPr>
                <a:spLocks noEditPoints="1"/>
              </p:cNvSpPr>
              <p:nvPr/>
            </p:nvSpPr>
            <p:spPr bwMode="auto">
              <a:xfrm>
                <a:off x="6515070" y="1910434"/>
                <a:ext cx="72296" cy="114823"/>
              </a:xfrm>
              <a:custGeom>
                <a:avLst/>
                <a:gdLst>
                  <a:gd name="T0" fmla="*/ 22 w 68"/>
                  <a:gd name="T1" fmla="*/ 84 h 108"/>
                  <a:gd name="T2" fmla="*/ 18 w 68"/>
                  <a:gd name="T3" fmla="*/ 82 h 108"/>
                  <a:gd name="T4" fmla="*/ 22 w 68"/>
                  <a:gd name="T5" fmla="*/ 84 h 108"/>
                  <a:gd name="T6" fmla="*/ 38 w 68"/>
                  <a:gd name="T7" fmla="*/ 106 h 108"/>
                  <a:gd name="T8" fmla="*/ 44 w 68"/>
                  <a:gd name="T9" fmla="*/ 104 h 108"/>
                  <a:gd name="T10" fmla="*/ 38 w 68"/>
                  <a:gd name="T11" fmla="*/ 102 h 108"/>
                  <a:gd name="T12" fmla="*/ 32 w 68"/>
                  <a:gd name="T13" fmla="*/ 108 h 108"/>
                  <a:gd name="T14" fmla="*/ 10 w 68"/>
                  <a:gd name="T15" fmla="*/ 6 h 108"/>
                  <a:gd name="T16" fmla="*/ 0 w 68"/>
                  <a:gd name="T17" fmla="*/ 16 h 108"/>
                  <a:gd name="T18" fmla="*/ 8 w 68"/>
                  <a:gd name="T19" fmla="*/ 26 h 108"/>
                  <a:gd name="T20" fmla="*/ 10 w 68"/>
                  <a:gd name="T21" fmla="*/ 32 h 108"/>
                  <a:gd name="T22" fmla="*/ 2 w 68"/>
                  <a:gd name="T23" fmla="*/ 34 h 108"/>
                  <a:gd name="T24" fmla="*/ 8 w 68"/>
                  <a:gd name="T25" fmla="*/ 34 h 108"/>
                  <a:gd name="T26" fmla="*/ 14 w 68"/>
                  <a:gd name="T27" fmla="*/ 46 h 108"/>
                  <a:gd name="T28" fmla="*/ 22 w 68"/>
                  <a:gd name="T29" fmla="*/ 54 h 108"/>
                  <a:gd name="T30" fmla="*/ 20 w 68"/>
                  <a:gd name="T31" fmla="*/ 66 h 108"/>
                  <a:gd name="T32" fmla="*/ 24 w 68"/>
                  <a:gd name="T33" fmla="*/ 74 h 108"/>
                  <a:gd name="T34" fmla="*/ 24 w 68"/>
                  <a:gd name="T35" fmla="*/ 78 h 108"/>
                  <a:gd name="T36" fmla="*/ 22 w 68"/>
                  <a:gd name="T37" fmla="*/ 80 h 108"/>
                  <a:gd name="T38" fmla="*/ 26 w 68"/>
                  <a:gd name="T39" fmla="*/ 84 h 108"/>
                  <a:gd name="T40" fmla="*/ 32 w 68"/>
                  <a:gd name="T41" fmla="*/ 80 h 108"/>
                  <a:gd name="T42" fmla="*/ 36 w 68"/>
                  <a:gd name="T43" fmla="*/ 76 h 108"/>
                  <a:gd name="T44" fmla="*/ 42 w 68"/>
                  <a:gd name="T45" fmla="*/ 78 h 108"/>
                  <a:gd name="T46" fmla="*/ 44 w 68"/>
                  <a:gd name="T47" fmla="*/ 74 h 108"/>
                  <a:gd name="T48" fmla="*/ 46 w 68"/>
                  <a:gd name="T49" fmla="*/ 78 h 108"/>
                  <a:gd name="T50" fmla="*/ 50 w 68"/>
                  <a:gd name="T51" fmla="*/ 72 h 108"/>
                  <a:gd name="T52" fmla="*/ 56 w 68"/>
                  <a:gd name="T53" fmla="*/ 74 h 108"/>
                  <a:gd name="T54" fmla="*/ 60 w 68"/>
                  <a:gd name="T55" fmla="*/ 68 h 108"/>
                  <a:gd name="T56" fmla="*/ 68 w 68"/>
                  <a:gd name="T57" fmla="*/ 64 h 108"/>
                  <a:gd name="T58" fmla="*/ 64 w 68"/>
                  <a:gd name="T59" fmla="*/ 52 h 108"/>
                  <a:gd name="T60" fmla="*/ 58 w 68"/>
                  <a:gd name="T61" fmla="*/ 38 h 108"/>
                  <a:gd name="T62" fmla="*/ 44 w 68"/>
                  <a:gd name="T63" fmla="*/ 16 h 108"/>
                  <a:gd name="T64" fmla="*/ 28 w 68"/>
                  <a:gd name="T65" fmla="*/ 4 h 108"/>
                  <a:gd name="T66" fmla="*/ 18 w 68"/>
                  <a:gd name="T67" fmla="*/ 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68" h="108">
                    <a:moveTo>
                      <a:pt x="22" y="84"/>
                    </a:moveTo>
                    <a:lnTo>
                      <a:pt x="22" y="84"/>
                    </a:lnTo>
                    <a:lnTo>
                      <a:pt x="20" y="84"/>
                    </a:lnTo>
                    <a:lnTo>
                      <a:pt x="18" y="82"/>
                    </a:lnTo>
                    <a:lnTo>
                      <a:pt x="20" y="82"/>
                    </a:lnTo>
                    <a:lnTo>
                      <a:pt x="22" y="84"/>
                    </a:lnTo>
                    <a:close/>
                    <a:moveTo>
                      <a:pt x="36" y="108"/>
                    </a:moveTo>
                    <a:lnTo>
                      <a:pt x="38" y="106"/>
                    </a:lnTo>
                    <a:lnTo>
                      <a:pt x="40" y="106"/>
                    </a:lnTo>
                    <a:lnTo>
                      <a:pt x="44" y="104"/>
                    </a:lnTo>
                    <a:lnTo>
                      <a:pt x="42" y="102"/>
                    </a:lnTo>
                    <a:lnTo>
                      <a:pt x="38" y="102"/>
                    </a:lnTo>
                    <a:lnTo>
                      <a:pt x="34" y="104"/>
                    </a:lnTo>
                    <a:lnTo>
                      <a:pt x="32" y="108"/>
                    </a:lnTo>
                    <a:lnTo>
                      <a:pt x="36" y="108"/>
                    </a:lnTo>
                    <a:close/>
                    <a:moveTo>
                      <a:pt x="10" y="6"/>
                    </a:moveTo>
                    <a:lnTo>
                      <a:pt x="4" y="10"/>
                    </a:lnTo>
                    <a:lnTo>
                      <a:pt x="0" y="16"/>
                    </a:lnTo>
                    <a:lnTo>
                      <a:pt x="8" y="22"/>
                    </a:lnTo>
                    <a:lnTo>
                      <a:pt x="8" y="26"/>
                    </a:lnTo>
                    <a:lnTo>
                      <a:pt x="10" y="28"/>
                    </a:lnTo>
                    <a:lnTo>
                      <a:pt x="10" y="32"/>
                    </a:lnTo>
                    <a:lnTo>
                      <a:pt x="6" y="30"/>
                    </a:lnTo>
                    <a:lnTo>
                      <a:pt x="2" y="34"/>
                    </a:lnTo>
                    <a:lnTo>
                      <a:pt x="4" y="36"/>
                    </a:lnTo>
                    <a:lnTo>
                      <a:pt x="8" y="34"/>
                    </a:lnTo>
                    <a:lnTo>
                      <a:pt x="10" y="38"/>
                    </a:lnTo>
                    <a:lnTo>
                      <a:pt x="14" y="46"/>
                    </a:lnTo>
                    <a:lnTo>
                      <a:pt x="18" y="52"/>
                    </a:lnTo>
                    <a:lnTo>
                      <a:pt x="22" y="54"/>
                    </a:lnTo>
                    <a:lnTo>
                      <a:pt x="18" y="60"/>
                    </a:lnTo>
                    <a:lnTo>
                      <a:pt x="20" y="66"/>
                    </a:lnTo>
                    <a:lnTo>
                      <a:pt x="22" y="70"/>
                    </a:lnTo>
                    <a:lnTo>
                      <a:pt x="24" y="74"/>
                    </a:lnTo>
                    <a:lnTo>
                      <a:pt x="24" y="78"/>
                    </a:lnTo>
                    <a:lnTo>
                      <a:pt x="24" y="78"/>
                    </a:lnTo>
                    <a:lnTo>
                      <a:pt x="22" y="78"/>
                    </a:lnTo>
                    <a:lnTo>
                      <a:pt x="22" y="80"/>
                    </a:lnTo>
                    <a:lnTo>
                      <a:pt x="26" y="82"/>
                    </a:lnTo>
                    <a:lnTo>
                      <a:pt x="26" y="84"/>
                    </a:lnTo>
                    <a:lnTo>
                      <a:pt x="30" y="84"/>
                    </a:lnTo>
                    <a:lnTo>
                      <a:pt x="32" y="80"/>
                    </a:lnTo>
                    <a:lnTo>
                      <a:pt x="36" y="80"/>
                    </a:lnTo>
                    <a:lnTo>
                      <a:pt x="36" y="76"/>
                    </a:lnTo>
                    <a:lnTo>
                      <a:pt x="40" y="76"/>
                    </a:lnTo>
                    <a:lnTo>
                      <a:pt x="42" y="78"/>
                    </a:lnTo>
                    <a:lnTo>
                      <a:pt x="42" y="76"/>
                    </a:lnTo>
                    <a:lnTo>
                      <a:pt x="44" y="74"/>
                    </a:lnTo>
                    <a:lnTo>
                      <a:pt x="46" y="74"/>
                    </a:lnTo>
                    <a:lnTo>
                      <a:pt x="46" y="78"/>
                    </a:lnTo>
                    <a:lnTo>
                      <a:pt x="48" y="76"/>
                    </a:lnTo>
                    <a:lnTo>
                      <a:pt x="50" y="72"/>
                    </a:lnTo>
                    <a:lnTo>
                      <a:pt x="52" y="72"/>
                    </a:lnTo>
                    <a:lnTo>
                      <a:pt x="56" y="74"/>
                    </a:lnTo>
                    <a:lnTo>
                      <a:pt x="56" y="72"/>
                    </a:lnTo>
                    <a:lnTo>
                      <a:pt x="60" y="68"/>
                    </a:lnTo>
                    <a:lnTo>
                      <a:pt x="64" y="68"/>
                    </a:lnTo>
                    <a:lnTo>
                      <a:pt x="68" y="64"/>
                    </a:lnTo>
                    <a:lnTo>
                      <a:pt x="64" y="50"/>
                    </a:lnTo>
                    <a:lnTo>
                      <a:pt x="64" y="52"/>
                    </a:lnTo>
                    <a:lnTo>
                      <a:pt x="62" y="50"/>
                    </a:lnTo>
                    <a:lnTo>
                      <a:pt x="58" y="38"/>
                    </a:lnTo>
                    <a:lnTo>
                      <a:pt x="52" y="26"/>
                    </a:lnTo>
                    <a:lnTo>
                      <a:pt x="44" y="16"/>
                    </a:lnTo>
                    <a:lnTo>
                      <a:pt x="34" y="10"/>
                    </a:lnTo>
                    <a:lnTo>
                      <a:pt x="28" y="4"/>
                    </a:lnTo>
                    <a:lnTo>
                      <a:pt x="26" y="0"/>
                    </a:lnTo>
                    <a:lnTo>
                      <a:pt x="18" y="6"/>
                    </a:lnTo>
                    <a:lnTo>
                      <a:pt x="10" y="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6" name="Freeform 190"/>
              <p:cNvSpPr>
                <a:spLocks noEditPoints="1"/>
              </p:cNvSpPr>
              <p:nvPr/>
            </p:nvSpPr>
            <p:spPr bwMode="auto">
              <a:xfrm>
                <a:off x="6591620" y="1767967"/>
                <a:ext cx="191373" cy="409325"/>
              </a:xfrm>
              <a:custGeom>
                <a:avLst/>
                <a:gdLst>
                  <a:gd name="T0" fmla="*/ 2 w 180"/>
                  <a:gd name="T1" fmla="*/ 218 h 385"/>
                  <a:gd name="T2" fmla="*/ 2 w 180"/>
                  <a:gd name="T3" fmla="*/ 226 h 385"/>
                  <a:gd name="T4" fmla="*/ 112 w 180"/>
                  <a:gd name="T5" fmla="*/ 76 h 385"/>
                  <a:gd name="T6" fmla="*/ 108 w 180"/>
                  <a:gd name="T7" fmla="*/ 62 h 385"/>
                  <a:gd name="T8" fmla="*/ 138 w 180"/>
                  <a:gd name="T9" fmla="*/ 62 h 385"/>
                  <a:gd name="T10" fmla="*/ 168 w 180"/>
                  <a:gd name="T11" fmla="*/ 50 h 385"/>
                  <a:gd name="T12" fmla="*/ 174 w 180"/>
                  <a:gd name="T13" fmla="*/ 44 h 385"/>
                  <a:gd name="T14" fmla="*/ 158 w 180"/>
                  <a:gd name="T15" fmla="*/ 30 h 385"/>
                  <a:gd name="T16" fmla="*/ 94 w 180"/>
                  <a:gd name="T17" fmla="*/ 0 h 385"/>
                  <a:gd name="T18" fmla="*/ 106 w 180"/>
                  <a:gd name="T19" fmla="*/ 30 h 385"/>
                  <a:gd name="T20" fmla="*/ 92 w 180"/>
                  <a:gd name="T21" fmla="*/ 44 h 385"/>
                  <a:gd name="T22" fmla="*/ 130 w 180"/>
                  <a:gd name="T23" fmla="*/ 80 h 385"/>
                  <a:gd name="T24" fmla="*/ 124 w 180"/>
                  <a:gd name="T25" fmla="*/ 82 h 385"/>
                  <a:gd name="T26" fmla="*/ 118 w 180"/>
                  <a:gd name="T27" fmla="*/ 94 h 385"/>
                  <a:gd name="T28" fmla="*/ 128 w 180"/>
                  <a:gd name="T29" fmla="*/ 108 h 385"/>
                  <a:gd name="T30" fmla="*/ 136 w 180"/>
                  <a:gd name="T31" fmla="*/ 142 h 385"/>
                  <a:gd name="T32" fmla="*/ 114 w 180"/>
                  <a:gd name="T33" fmla="*/ 170 h 385"/>
                  <a:gd name="T34" fmla="*/ 102 w 180"/>
                  <a:gd name="T35" fmla="*/ 160 h 385"/>
                  <a:gd name="T36" fmla="*/ 88 w 180"/>
                  <a:gd name="T37" fmla="*/ 190 h 385"/>
                  <a:gd name="T38" fmla="*/ 48 w 180"/>
                  <a:gd name="T39" fmla="*/ 202 h 385"/>
                  <a:gd name="T40" fmla="*/ 36 w 180"/>
                  <a:gd name="T41" fmla="*/ 224 h 385"/>
                  <a:gd name="T42" fmla="*/ 64 w 180"/>
                  <a:gd name="T43" fmla="*/ 220 h 385"/>
                  <a:gd name="T44" fmla="*/ 96 w 180"/>
                  <a:gd name="T45" fmla="*/ 208 h 385"/>
                  <a:gd name="T46" fmla="*/ 118 w 180"/>
                  <a:gd name="T47" fmla="*/ 228 h 385"/>
                  <a:gd name="T48" fmla="*/ 118 w 180"/>
                  <a:gd name="T49" fmla="*/ 206 h 385"/>
                  <a:gd name="T50" fmla="*/ 136 w 180"/>
                  <a:gd name="T51" fmla="*/ 212 h 385"/>
                  <a:gd name="T52" fmla="*/ 160 w 180"/>
                  <a:gd name="T53" fmla="*/ 212 h 385"/>
                  <a:gd name="T54" fmla="*/ 164 w 180"/>
                  <a:gd name="T55" fmla="*/ 192 h 385"/>
                  <a:gd name="T56" fmla="*/ 180 w 180"/>
                  <a:gd name="T57" fmla="*/ 202 h 385"/>
                  <a:gd name="T58" fmla="*/ 170 w 180"/>
                  <a:gd name="T59" fmla="*/ 166 h 385"/>
                  <a:gd name="T60" fmla="*/ 166 w 180"/>
                  <a:gd name="T61" fmla="*/ 132 h 385"/>
                  <a:gd name="T62" fmla="*/ 138 w 180"/>
                  <a:gd name="T63" fmla="*/ 82 h 385"/>
                  <a:gd name="T64" fmla="*/ 122 w 180"/>
                  <a:gd name="T65" fmla="*/ 152 h 385"/>
                  <a:gd name="T66" fmla="*/ 94 w 180"/>
                  <a:gd name="T67" fmla="*/ 216 h 385"/>
                  <a:gd name="T68" fmla="*/ 90 w 180"/>
                  <a:gd name="T69" fmla="*/ 238 h 385"/>
                  <a:gd name="T70" fmla="*/ 74 w 180"/>
                  <a:gd name="T71" fmla="*/ 222 h 385"/>
                  <a:gd name="T72" fmla="*/ 60 w 180"/>
                  <a:gd name="T73" fmla="*/ 236 h 385"/>
                  <a:gd name="T74" fmla="*/ 72 w 180"/>
                  <a:gd name="T75" fmla="*/ 248 h 385"/>
                  <a:gd name="T76" fmla="*/ 60 w 180"/>
                  <a:gd name="T77" fmla="*/ 224 h 385"/>
                  <a:gd name="T78" fmla="*/ 60 w 180"/>
                  <a:gd name="T79" fmla="*/ 224 h 385"/>
                  <a:gd name="T80" fmla="*/ 46 w 180"/>
                  <a:gd name="T81" fmla="*/ 236 h 385"/>
                  <a:gd name="T82" fmla="*/ 22 w 180"/>
                  <a:gd name="T83" fmla="*/ 234 h 385"/>
                  <a:gd name="T84" fmla="*/ 24 w 180"/>
                  <a:gd name="T85" fmla="*/ 246 h 385"/>
                  <a:gd name="T86" fmla="*/ 24 w 180"/>
                  <a:gd name="T87" fmla="*/ 250 h 385"/>
                  <a:gd name="T88" fmla="*/ 28 w 180"/>
                  <a:gd name="T89" fmla="*/ 246 h 385"/>
                  <a:gd name="T90" fmla="*/ 38 w 180"/>
                  <a:gd name="T91" fmla="*/ 254 h 385"/>
                  <a:gd name="T92" fmla="*/ 42 w 180"/>
                  <a:gd name="T93" fmla="*/ 277 h 385"/>
                  <a:gd name="T94" fmla="*/ 44 w 180"/>
                  <a:gd name="T95" fmla="*/ 273 h 385"/>
                  <a:gd name="T96" fmla="*/ 54 w 180"/>
                  <a:gd name="T97" fmla="*/ 281 h 385"/>
                  <a:gd name="T98" fmla="*/ 58 w 180"/>
                  <a:gd name="T99" fmla="*/ 250 h 385"/>
                  <a:gd name="T100" fmla="*/ 32 w 180"/>
                  <a:gd name="T101" fmla="*/ 258 h 385"/>
                  <a:gd name="T102" fmla="*/ 30 w 180"/>
                  <a:gd name="T103" fmla="*/ 260 h 385"/>
                  <a:gd name="T104" fmla="*/ 6 w 180"/>
                  <a:gd name="T105" fmla="*/ 250 h 385"/>
                  <a:gd name="T106" fmla="*/ 34 w 180"/>
                  <a:gd name="T107" fmla="*/ 373 h 385"/>
                  <a:gd name="T108" fmla="*/ 24 w 180"/>
                  <a:gd name="T109" fmla="*/ 371 h 385"/>
                  <a:gd name="T110" fmla="*/ 46 w 180"/>
                  <a:gd name="T111" fmla="*/ 343 h 385"/>
                  <a:gd name="T112" fmla="*/ 44 w 180"/>
                  <a:gd name="T113" fmla="*/ 33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80" h="385">
                    <a:moveTo>
                      <a:pt x="0" y="212"/>
                    </a:moveTo>
                    <a:lnTo>
                      <a:pt x="2" y="210"/>
                    </a:lnTo>
                    <a:lnTo>
                      <a:pt x="4" y="210"/>
                    </a:lnTo>
                    <a:lnTo>
                      <a:pt x="4" y="212"/>
                    </a:lnTo>
                    <a:lnTo>
                      <a:pt x="4" y="218"/>
                    </a:lnTo>
                    <a:lnTo>
                      <a:pt x="2" y="218"/>
                    </a:lnTo>
                    <a:lnTo>
                      <a:pt x="0" y="212"/>
                    </a:lnTo>
                    <a:close/>
                    <a:moveTo>
                      <a:pt x="4" y="224"/>
                    </a:moveTo>
                    <a:lnTo>
                      <a:pt x="4" y="220"/>
                    </a:lnTo>
                    <a:lnTo>
                      <a:pt x="2" y="220"/>
                    </a:lnTo>
                    <a:lnTo>
                      <a:pt x="2" y="224"/>
                    </a:lnTo>
                    <a:lnTo>
                      <a:pt x="2" y="226"/>
                    </a:lnTo>
                    <a:lnTo>
                      <a:pt x="4" y="224"/>
                    </a:lnTo>
                    <a:close/>
                    <a:moveTo>
                      <a:pt x="100" y="52"/>
                    </a:moveTo>
                    <a:lnTo>
                      <a:pt x="98" y="54"/>
                    </a:lnTo>
                    <a:lnTo>
                      <a:pt x="100" y="62"/>
                    </a:lnTo>
                    <a:lnTo>
                      <a:pt x="108" y="66"/>
                    </a:lnTo>
                    <a:lnTo>
                      <a:pt x="112" y="76"/>
                    </a:lnTo>
                    <a:lnTo>
                      <a:pt x="118" y="72"/>
                    </a:lnTo>
                    <a:lnTo>
                      <a:pt x="122" y="72"/>
                    </a:lnTo>
                    <a:lnTo>
                      <a:pt x="122" y="70"/>
                    </a:lnTo>
                    <a:lnTo>
                      <a:pt x="120" y="66"/>
                    </a:lnTo>
                    <a:lnTo>
                      <a:pt x="118" y="68"/>
                    </a:lnTo>
                    <a:lnTo>
                      <a:pt x="108" y="62"/>
                    </a:lnTo>
                    <a:lnTo>
                      <a:pt x="106" y="58"/>
                    </a:lnTo>
                    <a:lnTo>
                      <a:pt x="116" y="60"/>
                    </a:lnTo>
                    <a:lnTo>
                      <a:pt x="118" y="60"/>
                    </a:lnTo>
                    <a:lnTo>
                      <a:pt x="122" y="56"/>
                    </a:lnTo>
                    <a:lnTo>
                      <a:pt x="136" y="60"/>
                    </a:lnTo>
                    <a:lnTo>
                      <a:pt x="138" y="62"/>
                    </a:lnTo>
                    <a:lnTo>
                      <a:pt x="146" y="64"/>
                    </a:lnTo>
                    <a:lnTo>
                      <a:pt x="158" y="70"/>
                    </a:lnTo>
                    <a:lnTo>
                      <a:pt x="158" y="66"/>
                    </a:lnTo>
                    <a:lnTo>
                      <a:pt x="154" y="60"/>
                    </a:lnTo>
                    <a:lnTo>
                      <a:pt x="160" y="50"/>
                    </a:lnTo>
                    <a:lnTo>
                      <a:pt x="168" y="50"/>
                    </a:lnTo>
                    <a:lnTo>
                      <a:pt x="172" y="48"/>
                    </a:lnTo>
                    <a:lnTo>
                      <a:pt x="176" y="46"/>
                    </a:lnTo>
                    <a:lnTo>
                      <a:pt x="178" y="46"/>
                    </a:lnTo>
                    <a:lnTo>
                      <a:pt x="178" y="42"/>
                    </a:lnTo>
                    <a:lnTo>
                      <a:pt x="176" y="40"/>
                    </a:lnTo>
                    <a:lnTo>
                      <a:pt x="174" y="44"/>
                    </a:lnTo>
                    <a:lnTo>
                      <a:pt x="172" y="42"/>
                    </a:lnTo>
                    <a:lnTo>
                      <a:pt x="168" y="36"/>
                    </a:lnTo>
                    <a:lnTo>
                      <a:pt x="164" y="34"/>
                    </a:lnTo>
                    <a:lnTo>
                      <a:pt x="162" y="24"/>
                    </a:lnTo>
                    <a:lnTo>
                      <a:pt x="160" y="24"/>
                    </a:lnTo>
                    <a:lnTo>
                      <a:pt x="158" y="30"/>
                    </a:lnTo>
                    <a:lnTo>
                      <a:pt x="152" y="30"/>
                    </a:lnTo>
                    <a:lnTo>
                      <a:pt x="146" y="26"/>
                    </a:lnTo>
                    <a:lnTo>
                      <a:pt x="138" y="26"/>
                    </a:lnTo>
                    <a:lnTo>
                      <a:pt x="124" y="20"/>
                    </a:lnTo>
                    <a:lnTo>
                      <a:pt x="108" y="10"/>
                    </a:lnTo>
                    <a:lnTo>
                      <a:pt x="94" y="0"/>
                    </a:lnTo>
                    <a:lnTo>
                      <a:pt x="92" y="2"/>
                    </a:lnTo>
                    <a:lnTo>
                      <a:pt x="88" y="6"/>
                    </a:lnTo>
                    <a:lnTo>
                      <a:pt x="96" y="12"/>
                    </a:lnTo>
                    <a:lnTo>
                      <a:pt x="102" y="18"/>
                    </a:lnTo>
                    <a:lnTo>
                      <a:pt x="104" y="26"/>
                    </a:lnTo>
                    <a:lnTo>
                      <a:pt x="106" y="30"/>
                    </a:lnTo>
                    <a:lnTo>
                      <a:pt x="106" y="36"/>
                    </a:lnTo>
                    <a:lnTo>
                      <a:pt x="110" y="42"/>
                    </a:lnTo>
                    <a:lnTo>
                      <a:pt x="108" y="44"/>
                    </a:lnTo>
                    <a:lnTo>
                      <a:pt x="98" y="44"/>
                    </a:lnTo>
                    <a:lnTo>
                      <a:pt x="94" y="40"/>
                    </a:lnTo>
                    <a:lnTo>
                      <a:pt x="92" y="44"/>
                    </a:lnTo>
                    <a:lnTo>
                      <a:pt x="100" y="48"/>
                    </a:lnTo>
                    <a:lnTo>
                      <a:pt x="100" y="52"/>
                    </a:lnTo>
                    <a:close/>
                    <a:moveTo>
                      <a:pt x="134" y="76"/>
                    </a:moveTo>
                    <a:lnTo>
                      <a:pt x="134" y="76"/>
                    </a:lnTo>
                    <a:lnTo>
                      <a:pt x="124" y="76"/>
                    </a:lnTo>
                    <a:lnTo>
                      <a:pt x="130" y="80"/>
                    </a:lnTo>
                    <a:lnTo>
                      <a:pt x="136" y="80"/>
                    </a:lnTo>
                    <a:lnTo>
                      <a:pt x="138" y="84"/>
                    </a:lnTo>
                    <a:lnTo>
                      <a:pt x="136" y="88"/>
                    </a:lnTo>
                    <a:lnTo>
                      <a:pt x="130" y="88"/>
                    </a:lnTo>
                    <a:lnTo>
                      <a:pt x="130" y="88"/>
                    </a:lnTo>
                    <a:lnTo>
                      <a:pt x="124" y="82"/>
                    </a:lnTo>
                    <a:lnTo>
                      <a:pt x="120" y="82"/>
                    </a:lnTo>
                    <a:lnTo>
                      <a:pt x="120" y="84"/>
                    </a:lnTo>
                    <a:lnTo>
                      <a:pt x="122" y="86"/>
                    </a:lnTo>
                    <a:lnTo>
                      <a:pt x="124" y="88"/>
                    </a:lnTo>
                    <a:lnTo>
                      <a:pt x="118" y="90"/>
                    </a:lnTo>
                    <a:lnTo>
                      <a:pt x="118" y="94"/>
                    </a:lnTo>
                    <a:lnTo>
                      <a:pt x="122" y="96"/>
                    </a:lnTo>
                    <a:lnTo>
                      <a:pt x="124" y="102"/>
                    </a:lnTo>
                    <a:lnTo>
                      <a:pt x="124" y="104"/>
                    </a:lnTo>
                    <a:lnTo>
                      <a:pt x="122" y="108"/>
                    </a:lnTo>
                    <a:lnTo>
                      <a:pt x="126" y="108"/>
                    </a:lnTo>
                    <a:lnTo>
                      <a:pt x="128" y="108"/>
                    </a:lnTo>
                    <a:lnTo>
                      <a:pt x="130" y="110"/>
                    </a:lnTo>
                    <a:lnTo>
                      <a:pt x="134" y="118"/>
                    </a:lnTo>
                    <a:lnTo>
                      <a:pt x="134" y="124"/>
                    </a:lnTo>
                    <a:lnTo>
                      <a:pt x="136" y="128"/>
                    </a:lnTo>
                    <a:lnTo>
                      <a:pt x="134" y="136"/>
                    </a:lnTo>
                    <a:lnTo>
                      <a:pt x="136" y="142"/>
                    </a:lnTo>
                    <a:lnTo>
                      <a:pt x="134" y="146"/>
                    </a:lnTo>
                    <a:lnTo>
                      <a:pt x="130" y="148"/>
                    </a:lnTo>
                    <a:lnTo>
                      <a:pt x="130" y="154"/>
                    </a:lnTo>
                    <a:lnTo>
                      <a:pt x="126" y="160"/>
                    </a:lnTo>
                    <a:lnTo>
                      <a:pt x="116" y="166"/>
                    </a:lnTo>
                    <a:lnTo>
                      <a:pt x="114" y="170"/>
                    </a:lnTo>
                    <a:lnTo>
                      <a:pt x="110" y="170"/>
                    </a:lnTo>
                    <a:lnTo>
                      <a:pt x="108" y="166"/>
                    </a:lnTo>
                    <a:lnTo>
                      <a:pt x="104" y="162"/>
                    </a:lnTo>
                    <a:lnTo>
                      <a:pt x="108" y="158"/>
                    </a:lnTo>
                    <a:lnTo>
                      <a:pt x="108" y="154"/>
                    </a:lnTo>
                    <a:lnTo>
                      <a:pt x="102" y="160"/>
                    </a:lnTo>
                    <a:lnTo>
                      <a:pt x="102" y="162"/>
                    </a:lnTo>
                    <a:lnTo>
                      <a:pt x="104" y="172"/>
                    </a:lnTo>
                    <a:lnTo>
                      <a:pt x="100" y="184"/>
                    </a:lnTo>
                    <a:lnTo>
                      <a:pt x="102" y="190"/>
                    </a:lnTo>
                    <a:lnTo>
                      <a:pt x="96" y="192"/>
                    </a:lnTo>
                    <a:lnTo>
                      <a:pt x="88" y="190"/>
                    </a:lnTo>
                    <a:lnTo>
                      <a:pt x="76" y="192"/>
                    </a:lnTo>
                    <a:lnTo>
                      <a:pt x="70" y="194"/>
                    </a:lnTo>
                    <a:lnTo>
                      <a:pt x="60" y="194"/>
                    </a:lnTo>
                    <a:lnTo>
                      <a:pt x="58" y="192"/>
                    </a:lnTo>
                    <a:lnTo>
                      <a:pt x="48" y="196"/>
                    </a:lnTo>
                    <a:lnTo>
                      <a:pt x="48" y="202"/>
                    </a:lnTo>
                    <a:lnTo>
                      <a:pt x="42" y="208"/>
                    </a:lnTo>
                    <a:lnTo>
                      <a:pt x="40" y="210"/>
                    </a:lnTo>
                    <a:lnTo>
                      <a:pt x="38" y="218"/>
                    </a:lnTo>
                    <a:lnTo>
                      <a:pt x="30" y="218"/>
                    </a:lnTo>
                    <a:lnTo>
                      <a:pt x="32" y="226"/>
                    </a:lnTo>
                    <a:lnTo>
                      <a:pt x="36" y="224"/>
                    </a:lnTo>
                    <a:lnTo>
                      <a:pt x="48" y="226"/>
                    </a:lnTo>
                    <a:lnTo>
                      <a:pt x="52" y="228"/>
                    </a:lnTo>
                    <a:lnTo>
                      <a:pt x="54" y="228"/>
                    </a:lnTo>
                    <a:lnTo>
                      <a:pt x="52" y="224"/>
                    </a:lnTo>
                    <a:lnTo>
                      <a:pt x="58" y="218"/>
                    </a:lnTo>
                    <a:lnTo>
                      <a:pt x="64" y="220"/>
                    </a:lnTo>
                    <a:lnTo>
                      <a:pt x="78" y="214"/>
                    </a:lnTo>
                    <a:lnTo>
                      <a:pt x="80" y="210"/>
                    </a:lnTo>
                    <a:lnTo>
                      <a:pt x="84" y="210"/>
                    </a:lnTo>
                    <a:lnTo>
                      <a:pt x="90" y="210"/>
                    </a:lnTo>
                    <a:lnTo>
                      <a:pt x="94" y="208"/>
                    </a:lnTo>
                    <a:lnTo>
                      <a:pt x="96" y="208"/>
                    </a:lnTo>
                    <a:lnTo>
                      <a:pt x="100" y="210"/>
                    </a:lnTo>
                    <a:lnTo>
                      <a:pt x="98" y="218"/>
                    </a:lnTo>
                    <a:lnTo>
                      <a:pt x="102" y="222"/>
                    </a:lnTo>
                    <a:lnTo>
                      <a:pt x="102" y="228"/>
                    </a:lnTo>
                    <a:lnTo>
                      <a:pt x="112" y="236"/>
                    </a:lnTo>
                    <a:lnTo>
                      <a:pt x="118" y="228"/>
                    </a:lnTo>
                    <a:lnTo>
                      <a:pt x="116" y="222"/>
                    </a:lnTo>
                    <a:lnTo>
                      <a:pt x="122" y="220"/>
                    </a:lnTo>
                    <a:lnTo>
                      <a:pt x="126" y="220"/>
                    </a:lnTo>
                    <a:lnTo>
                      <a:pt x="126" y="216"/>
                    </a:lnTo>
                    <a:lnTo>
                      <a:pt x="118" y="212"/>
                    </a:lnTo>
                    <a:lnTo>
                      <a:pt x="118" y="206"/>
                    </a:lnTo>
                    <a:lnTo>
                      <a:pt x="122" y="204"/>
                    </a:lnTo>
                    <a:lnTo>
                      <a:pt x="124" y="210"/>
                    </a:lnTo>
                    <a:lnTo>
                      <a:pt x="130" y="210"/>
                    </a:lnTo>
                    <a:lnTo>
                      <a:pt x="128" y="212"/>
                    </a:lnTo>
                    <a:lnTo>
                      <a:pt x="132" y="212"/>
                    </a:lnTo>
                    <a:lnTo>
                      <a:pt x="136" y="212"/>
                    </a:lnTo>
                    <a:lnTo>
                      <a:pt x="148" y="212"/>
                    </a:lnTo>
                    <a:lnTo>
                      <a:pt x="148" y="202"/>
                    </a:lnTo>
                    <a:lnTo>
                      <a:pt x="150" y="202"/>
                    </a:lnTo>
                    <a:lnTo>
                      <a:pt x="154" y="204"/>
                    </a:lnTo>
                    <a:lnTo>
                      <a:pt x="154" y="212"/>
                    </a:lnTo>
                    <a:lnTo>
                      <a:pt x="160" y="212"/>
                    </a:lnTo>
                    <a:lnTo>
                      <a:pt x="160" y="208"/>
                    </a:lnTo>
                    <a:lnTo>
                      <a:pt x="158" y="204"/>
                    </a:lnTo>
                    <a:lnTo>
                      <a:pt x="158" y="202"/>
                    </a:lnTo>
                    <a:lnTo>
                      <a:pt x="164" y="200"/>
                    </a:lnTo>
                    <a:lnTo>
                      <a:pt x="162" y="196"/>
                    </a:lnTo>
                    <a:lnTo>
                      <a:pt x="164" y="192"/>
                    </a:lnTo>
                    <a:lnTo>
                      <a:pt x="168" y="192"/>
                    </a:lnTo>
                    <a:lnTo>
                      <a:pt x="166" y="200"/>
                    </a:lnTo>
                    <a:lnTo>
                      <a:pt x="168" y="202"/>
                    </a:lnTo>
                    <a:lnTo>
                      <a:pt x="170" y="208"/>
                    </a:lnTo>
                    <a:lnTo>
                      <a:pt x="174" y="204"/>
                    </a:lnTo>
                    <a:lnTo>
                      <a:pt x="180" y="202"/>
                    </a:lnTo>
                    <a:lnTo>
                      <a:pt x="178" y="194"/>
                    </a:lnTo>
                    <a:lnTo>
                      <a:pt x="180" y="188"/>
                    </a:lnTo>
                    <a:lnTo>
                      <a:pt x="174" y="184"/>
                    </a:lnTo>
                    <a:lnTo>
                      <a:pt x="170" y="176"/>
                    </a:lnTo>
                    <a:lnTo>
                      <a:pt x="168" y="168"/>
                    </a:lnTo>
                    <a:lnTo>
                      <a:pt x="170" y="166"/>
                    </a:lnTo>
                    <a:lnTo>
                      <a:pt x="168" y="156"/>
                    </a:lnTo>
                    <a:lnTo>
                      <a:pt x="160" y="144"/>
                    </a:lnTo>
                    <a:lnTo>
                      <a:pt x="160" y="138"/>
                    </a:lnTo>
                    <a:lnTo>
                      <a:pt x="162" y="136"/>
                    </a:lnTo>
                    <a:lnTo>
                      <a:pt x="168" y="136"/>
                    </a:lnTo>
                    <a:lnTo>
                      <a:pt x="166" y="132"/>
                    </a:lnTo>
                    <a:lnTo>
                      <a:pt x="166" y="122"/>
                    </a:lnTo>
                    <a:lnTo>
                      <a:pt x="158" y="108"/>
                    </a:lnTo>
                    <a:lnTo>
                      <a:pt x="152" y="100"/>
                    </a:lnTo>
                    <a:lnTo>
                      <a:pt x="146" y="94"/>
                    </a:lnTo>
                    <a:lnTo>
                      <a:pt x="142" y="90"/>
                    </a:lnTo>
                    <a:lnTo>
                      <a:pt x="138" y="82"/>
                    </a:lnTo>
                    <a:lnTo>
                      <a:pt x="134" y="76"/>
                    </a:lnTo>
                    <a:close/>
                    <a:moveTo>
                      <a:pt x="120" y="142"/>
                    </a:moveTo>
                    <a:lnTo>
                      <a:pt x="118" y="144"/>
                    </a:lnTo>
                    <a:lnTo>
                      <a:pt x="120" y="148"/>
                    </a:lnTo>
                    <a:lnTo>
                      <a:pt x="122" y="146"/>
                    </a:lnTo>
                    <a:lnTo>
                      <a:pt x="122" y="152"/>
                    </a:lnTo>
                    <a:lnTo>
                      <a:pt x="124" y="148"/>
                    </a:lnTo>
                    <a:lnTo>
                      <a:pt x="122" y="144"/>
                    </a:lnTo>
                    <a:lnTo>
                      <a:pt x="122" y="144"/>
                    </a:lnTo>
                    <a:lnTo>
                      <a:pt x="120" y="142"/>
                    </a:lnTo>
                    <a:close/>
                    <a:moveTo>
                      <a:pt x="94" y="218"/>
                    </a:moveTo>
                    <a:lnTo>
                      <a:pt x="94" y="216"/>
                    </a:lnTo>
                    <a:lnTo>
                      <a:pt x="96" y="212"/>
                    </a:lnTo>
                    <a:lnTo>
                      <a:pt x="94" y="212"/>
                    </a:lnTo>
                    <a:lnTo>
                      <a:pt x="90" y="218"/>
                    </a:lnTo>
                    <a:lnTo>
                      <a:pt x="92" y="222"/>
                    </a:lnTo>
                    <a:lnTo>
                      <a:pt x="94" y="218"/>
                    </a:lnTo>
                    <a:close/>
                    <a:moveTo>
                      <a:pt x="90" y="238"/>
                    </a:moveTo>
                    <a:lnTo>
                      <a:pt x="92" y="232"/>
                    </a:lnTo>
                    <a:lnTo>
                      <a:pt x="94" y="228"/>
                    </a:lnTo>
                    <a:lnTo>
                      <a:pt x="90" y="224"/>
                    </a:lnTo>
                    <a:lnTo>
                      <a:pt x="88" y="220"/>
                    </a:lnTo>
                    <a:lnTo>
                      <a:pt x="80" y="222"/>
                    </a:lnTo>
                    <a:lnTo>
                      <a:pt x="74" y="222"/>
                    </a:lnTo>
                    <a:lnTo>
                      <a:pt x="74" y="224"/>
                    </a:lnTo>
                    <a:lnTo>
                      <a:pt x="70" y="226"/>
                    </a:lnTo>
                    <a:lnTo>
                      <a:pt x="66" y="224"/>
                    </a:lnTo>
                    <a:lnTo>
                      <a:pt x="62" y="226"/>
                    </a:lnTo>
                    <a:lnTo>
                      <a:pt x="64" y="230"/>
                    </a:lnTo>
                    <a:lnTo>
                      <a:pt x="60" y="236"/>
                    </a:lnTo>
                    <a:lnTo>
                      <a:pt x="62" y="236"/>
                    </a:lnTo>
                    <a:lnTo>
                      <a:pt x="62" y="238"/>
                    </a:lnTo>
                    <a:lnTo>
                      <a:pt x="66" y="244"/>
                    </a:lnTo>
                    <a:lnTo>
                      <a:pt x="68" y="246"/>
                    </a:lnTo>
                    <a:lnTo>
                      <a:pt x="72" y="248"/>
                    </a:lnTo>
                    <a:lnTo>
                      <a:pt x="72" y="248"/>
                    </a:lnTo>
                    <a:lnTo>
                      <a:pt x="76" y="246"/>
                    </a:lnTo>
                    <a:lnTo>
                      <a:pt x="74" y="242"/>
                    </a:lnTo>
                    <a:lnTo>
                      <a:pt x="80" y="238"/>
                    </a:lnTo>
                    <a:lnTo>
                      <a:pt x="82" y="236"/>
                    </a:lnTo>
                    <a:lnTo>
                      <a:pt x="90" y="238"/>
                    </a:lnTo>
                    <a:close/>
                    <a:moveTo>
                      <a:pt x="60" y="224"/>
                    </a:moveTo>
                    <a:lnTo>
                      <a:pt x="58" y="226"/>
                    </a:lnTo>
                    <a:lnTo>
                      <a:pt x="56" y="224"/>
                    </a:lnTo>
                    <a:lnTo>
                      <a:pt x="54" y="224"/>
                    </a:lnTo>
                    <a:lnTo>
                      <a:pt x="54" y="226"/>
                    </a:lnTo>
                    <a:lnTo>
                      <a:pt x="58" y="228"/>
                    </a:lnTo>
                    <a:lnTo>
                      <a:pt x="60" y="224"/>
                    </a:lnTo>
                    <a:close/>
                    <a:moveTo>
                      <a:pt x="50" y="240"/>
                    </a:moveTo>
                    <a:lnTo>
                      <a:pt x="48" y="238"/>
                    </a:lnTo>
                    <a:lnTo>
                      <a:pt x="50" y="238"/>
                    </a:lnTo>
                    <a:lnTo>
                      <a:pt x="50" y="232"/>
                    </a:lnTo>
                    <a:lnTo>
                      <a:pt x="46" y="232"/>
                    </a:lnTo>
                    <a:lnTo>
                      <a:pt x="46" y="236"/>
                    </a:lnTo>
                    <a:lnTo>
                      <a:pt x="42" y="236"/>
                    </a:lnTo>
                    <a:lnTo>
                      <a:pt x="36" y="232"/>
                    </a:lnTo>
                    <a:lnTo>
                      <a:pt x="36" y="228"/>
                    </a:lnTo>
                    <a:lnTo>
                      <a:pt x="32" y="226"/>
                    </a:lnTo>
                    <a:lnTo>
                      <a:pt x="30" y="230"/>
                    </a:lnTo>
                    <a:lnTo>
                      <a:pt x="22" y="234"/>
                    </a:lnTo>
                    <a:lnTo>
                      <a:pt x="16" y="238"/>
                    </a:lnTo>
                    <a:lnTo>
                      <a:pt x="14" y="238"/>
                    </a:lnTo>
                    <a:lnTo>
                      <a:pt x="14" y="240"/>
                    </a:lnTo>
                    <a:lnTo>
                      <a:pt x="18" y="240"/>
                    </a:lnTo>
                    <a:lnTo>
                      <a:pt x="22" y="242"/>
                    </a:lnTo>
                    <a:lnTo>
                      <a:pt x="24" y="246"/>
                    </a:lnTo>
                    <a:lnTo>
                      <a:pt x="22" y="248"/>
                    </a:lnTo>
                    <a:lnTo>
                      <a:pt x="22" y="248"/>
                    </a:lnTo>
                    <a:lnTo>
                      <a:pt x="20" y="244"/>
                    </a:lnTo>
                    <a:lnTo>
                      <a:pt x="18" y="244"/>
                    </a:lnTo>
                    <a:lnTo>
                      <a:pt x="18" y="248"/>
                    </a:lnTo>
                    <a:lnTo>
                      <a:pt x="24" y="250"/>
                    </a:lnTo>
                    <a:lnTo>
                      <a:pt x="24" y="252"/>
                    </a:lnTo>
                    <a:lnTo>
                      <a:pt x="26" y="250"/>
                    </a:lnTo>
                    <a:lnTo>
                      <a:pt x="28" y="250"/>
                    </a:lnTo>
                    <a:lnTo>
                      <a:pt x="30" y="254"/>
                    </a:lnTo>
                    <a:lnTo>
                      <a:pt x="32" y="252"/>
                    </a:lnTo>
                    <a:lnTo>
                      <a:pt x="28" y="246"/>
                    </a:lnTo>
                    <a:lnTo>
                      <a:pt x="28" y="240"/>
                    </a:lnTo>
                    <a:lnTo>
                      <a:pt x="32" y="240"/>
                    </a:lnTo>
                    <a:lnTo>
                      <a:pt x="32" y="246"/>
                    </a:lnTo>
                    <a:lnTo>
                      <a:pt x="38" y="250"/>
                    </a:lnTo>
                    <a:lnTo>
                      <a:pt x="36" y="254"/>
                    </a:lnTo>
                    <a:lnTo>
                      <a:pt x="38" y="254"/>
                    </a:lnTo>
                    <a:lnTo>
                      <a:pt x="40" y="256"/>
                    </a:lnTo>
                    <a:lnTo>
                      <a:pt x="38" y="260"/>
                    </a:lnTo>
                    <a:lnTo>
                      <a:pt x="36" y="262"/>
                    </a:lnTo>
                    <a:lnTo>
                      <a:pt x="38" y="271"/>
                    </a:lnTo>
                    <a:lnTo>
                      <a:pt x="42" y="273"/>
                    </a:lnTo>
                    <a:lnTo>
                      <a:pt x="42" y="277"/>
                    </a:lnTo>
                    <a:lnTo>
                      <a:pt x="38" y="277"/>
                    </a:lnTo>
                    <a:lnTo>
                      <a:pt x="40" y="279"/>
                    </a:lnTo>
                    <a:lnTo>
                      <a:pt x="46" y="281"/>
                    </a:lnTo>
                    <a:lnTo>
                      <a:pt x="46" y="279"/>
                    </a:lnTo>
                    <a:lnTo>
                      <a:pt x="44" y="275"/>
                    </a:lnTo>
                    <a:lnTo>
                      <a:pt x="44" y="273"/>
                    </a:lnTo>
                    <a:lnTo>
                      <a:pt x="48" y="273"/>
                    </a:lnTo>
                    <a:lnTo>
                      <a:pt x="50" y="277"/>
                    </a:lnTo>
                    <a:lnTo>
                      <a:pt x="48" y="279"/>
                    </a:lnTo>
                    <a:lnTo>
                      <a:pt x="50" y="281"/>
                    </a:lnTo>
                    <a:lnTo>
                      <a:pt x="48" y="287"/>
                    </a:lnTo>
                    <a:lnTo>
                      <a:pt x="54" y="281"/>
                    </a:lnTo>
                    <a:lnTo>
                      <a:pt x="52" y="277"/>
                    </a:lnTo>
                    <a:lnTo>
                      <a:pt x="54" y="277"/>
                    </a:lnTo>
                    <a:lnTo>
                      <a:pt x="58" y="277"/>
                    </a:lnTo>
                    <a:lnTo>
                      <a:pt x="58" y="269"/>
                    </a:lnTo>
                    <a:lnTo>
                      <a:pt x="56" y="267"/>
                    </a:lnTo>
                    <a:lnTo>
                      <a:pt x="58" y="250"/>
                    </a:lnTo>
                    <a:lnTo>
                      <a:pt x="58" y="248"/>
                    </a:lnTo>
                    <a:lnTo>
                      <a:pt x="54" y="242"/>
                    </a:lnTo>
                    <a:lnTo>
                      <a:pt x="52" y="240"/>
                    </a:lnTo>
                    <a:lnTo>
                      <a:pt x="50" y="240"/>
                    </a:lnTo>
                    <a:close/>
                    <a:moveTo>
                      <a:pt x="32" y="260"/>
                    </a:moveTo>
                    <a:lnTo>
                      <a:pt x="32" y="258"/>
                    </a:lnTo>
                    <a:lnTo>
                      <a:pt x="32" y="256"/>
                    </a:lnTo>
                    <a:lnTo>
                      <a:pt x="34" y="254"/>
                    </a:lnTo>
                    <a:lnTo>
                      <a:pt x="32" y="254"/>
                    </a:lnTo>
                    <a:lnTo>
                      <a:pt x="30" y="254"/>
                    </a:lnTo>
                    <a:lnTo>
                      <a:pt x="28" y="256"/>
                    </a:lnTo>
                    <a:lnTo>
                      <a:pt x="30" y="260"/>
                    </a:lnTo>
                    <a:lnTo>
                      <a:pt x="32" y="260"/>
                    </a:lnTo>
                    <a:close/>
                    <a:moveTo>
                      <a:pt x="6" y="250"/>
                    </a:moveTo>
                    <a:lnTo>
                      <a:pt x="6" y="248"/>
                    </a:lnTo>
                    <a:lnTo>
                      <a:pt x="2" y="250"/>
                    </a:lnTo>
                    <a:lnTo>
                      <a:pt x="6" y="252"/>
                    </a:lnTo>
                    <a:lnTo>
                      <a:pt x="6" y="250"/>
                    </a:lnTo>
                    <a:close/>
                    <a:moveTo>
                      <a:pt x="8" y="240"/>
                    </a:moveTo>
                    <a:lnTo>
                      <a:pt x="8" y="248"/>
                    </a:lnTo>
                    <a:lnTo>
                      <a:pt x="12" y="246"/>
                    </a:lnTo>
                    <a:lnTo>
                      <a:pt x="8" y="240"/>
                    </a:lnTo>
                    <a:close/>
                    <a:moveTo>
                      <a:pt x="30" y="375"/>
                    </a:moveTo>
                    <a:lnTo>
                      <a:pt x="34" y="373"/>
                    </a:lnTo>
                    <a:lnTo>
                      <a:pt x="34" y="367"/>
                    </a:lnTo>
                    <a:lnTo>
                      <a:pt x="32" y="367"/>
                    </a:lnTo>
                    <a:lnTo>
                      <a:pt x="32" y="369"/>
                    </a:lnTo>
                    <a:lnTo>
                      <a:pt x="30" y="373"/>
                    </a:lnTo>
                    <a:lnTo>
                      <a:pt x="26" y="371"/>
                    </a:lnTo>
                    <a:lnTo>
                      <a:pt x="24" y="371"/>
                    </a:lnTo>
                    <a:lnTo>
                      <a:pt x="26" y="375"/>
                    </a:lnTo>
                    <a:lnTo>
                      <a:pt x="26" y="379"/>
                    </a:lnTo>
                    <a:lnTo>
                      <a:pt x="24" y="383"/>
                    </a:lnTo>
                    <a:lnTo>
                      <a:pt x="26" y="385"/>
                    </a:lnTo>
                    <a:lnTo>
                      <a:pt x="30" y="375"/>
                    </a:lnTo>
                    <a:close/>
                    <a:moveTo>
                      <a:pt x="46" y="343"/>
                    </a:moveTo>
                    <a:lnTo>
                      <a:pt x="48" y="341"/>
                    </a:lnTo>
                    <a:lnTo>
                      <a:pt x="48" y="335"/>
                    </a:lnTo>
                    <a:lnTo>
                      <a:pt x="50" y="335"/>
                    </a:lnTo>
                    <a:lnTo>
                      <a:pt x="50" y="331"/>
                    </a:lnTo>
                    <a:lnTo>
                      <a:pt x="48" y="331"/>
                    </a:lnTo>
                    <a:lnTo>
                      <a:pt x="44" y="335"/>
                    </a:lnTo>
                    <a:lnTo>
                      <a:pt x="40" y="339"/>
                    </a:lnTo>
                    <a:lnTo>
                      <a:pt x="40" y="343"/>
                    </a:lnTo>
                    <a:lnTo>
                      <a:pt x="46" y="343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7" name="Freeform 191"/>
              <p:cNvSpPr>
                <a:spLocks/>
              </p:cNvSpPr>
              <p:nvPr/>
            </p:nvSpPr>
            <p:spPr bwMode="auto">
              <a:xfrm>
                <a:off x="6493807" y="2190051"/>
                <a:ext cx="27642" cy="70170"/>
              </a:xfrm>
              <a:custGeom>
                <a:avLst/>
                <a:gdLst>
                  <a:gd name="T0" fmla="*/ 14 w 26"/>
                  <a:gd name="T1" fmla="*/ 66 h 66"/>
                  <a:gd name="T2" fmla="*/ 18 w 26"/>
                  <a:gd name="T3" fmla="*/ 66 h 66"/>
                  <a:gd name="T4" fmla="*/ 18 w 26"/>
                  <a:gd name="T5" fmla="*/ 64 h 66"/>
                  <a:gd name="T6" fmla="*/ 16 w 26"/>
                  <a:gd name="T7" fmla="*/ 62 h 66"/>
                  <a:gd name="T8" fmla="*/ 16 w 26"/>
                  <a:gd name="T9" fmla="*/ 54 h 66"/>
                  <a:gd name="T10" fmla="*/ 18 w 26"/>
                  <a:gd name="T11" fmla="*/ 52 h 66"/>
                  <a:gd name="T12" fmla="*/ 24 w 26"/>
                  <a:gd name="T13" fmla="*/ 42 h 66"/>
                  <a:gd name="T14" fmla="*/ 24 w 26"/>
                  <a:gd name="T15" fmla="*/ 34 h 66"/>
                  <a:gd name="T16" fmla="*/ 24 w 26"/>
                  <a:gd name="T17" fmla="*/ 16 h 66"/>
                  <a:gd name="T18" fmla="*/ 24 w 26"/>
                  <a:gd name="T19" fmla="*/ 12 h 66"/>
                  <a:gd name="T20" fmla="*/ 26 w 26"/>
                  <a:gd name="T21" fmla="*/ 6 h 66"/>
                  <a:gd name="T22" fmla="*/ 24 w 26"/>
                  <a:gd name="T23" fmla="*/ 2 h 66"/>
                  <a:gd name="T24" fmla="*/ 16 w 26"/>
                  <a:gd name="T25" fmla="*/ 0 h 66"/>
                  <a:gd name="T26" fmla="*/ 10 w 26"/>
                  <a:gd name="T27" fmla="*/ 4 h 66"/>
                  <a:gd name="T28" fmla="*/ 10 w 26"/>
                  <a:gd name="T29" fmla="*/ 10 h 66"/>
                  <a:gd name="T30" fmla="*/ 4 w 26"/>
                  <a:gd name="T31" fmla="*/ 18 h 66"/>
                  <a:gd name="T32" fmla="*/ 0 w 26"/>
                  <a:gd name="T33" fmla="*/ 36 h 66"/>
                  <a:gd name="T34" fmla="*/ 2 w 26"/>
                  <a:gd name="T35" fmla="*/ 46 h 66"/>
                  <a:gd name="T36" fmla="*/ 6 w 26"/>
                  <a:gd name="T37" fmla="*/ 54 h 66"/>
                  <a:gd name="T38" fmla="*/ 10 w 26"/>
                  <a:gd name="T39" fmla="*/ 56 h 66"/>
                  <a:gd name="T40" fmla="*/ 14 w 26"/>
                  <a:gd name="T41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66">
                    <a:moveTo>
                      <a:pt x="14" y="66"/>
                    </a:moveTo>
                    <a:lnTo>
                      <a:pt x="18" y="66"/>
                    </a:lnTo>
                    <a:lnTo>
                      <a:pt x="18" y="64"/>
                    </a:lnTo>
                    <a:lnTo>
                      <a:pt x="16" y="62"/>
                    </a:lnTo>
                    <a:lnTo>
                      <a:pt x="16" y="54"/>
                    </a:lnTo>
                    <a:lnTo>
                      <a:pt x="18" y="52"/>
                    </a:lnTo>
                    <a:lnTo>
                      <a:pt x="24" y="42"/>
                    </a:lnTo>
                    <a:lnTo>
                      <a:pt x="24" y="34"/>
                    </a:lnTo>
                    <a:lnTo>
                      <a:pt x="24" y="16"/>
                    </a:lnTo>
                    <a:lnTo>
                      <a:pt x="24" y="12"/>
                    </a:lnTo>
                    <a:lnTo>
                      <a:pt x="26" y="6"/>
                    </a:lnTo>
                    <a:lnTo>
                      <a:pt x="24" y="2"/>
                    </a:lnTo>
                    <a:lnTo>
                      <a:pt x="16" y="0"/>
                    </a:lnTo>
                    <a:lnTo>
                      <a:pt x="10" y="4"/>
                    </a:lnTo>
                    <a:lnTo>
                      <a:pt x="10" y="10"/>
                    </a:lnTo>
                    <a:lnTo>
                      <a:pt x="4" y="18"/>
                    </a:lnTo>
                    <a:lnTo>
                      <a:pt x="0" y="36"/>
                    </a:lnTo>
                    <a:lnTo>
                      <a:pt x="2" y="46"/>
                    </a:lnTo>
                    <a:lnTo>
                      <a:pt x="6" y="54"/>
                    </a:lnTo>
                    <a:lnTo>
                      <a:pt x="10" y="56"/>
                    </a:lnTo>
                    <a:lnTo>
                      <a:pt x="14" y="6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8" name="Freeform 192"/>
              <p:cNvSpPr>
                <a:spLocks/>
              </p:cNvSpPr>
              <p:nvPr/>
            </p:nvSpPr>
            <p:spPr bwMode="auto">
              <a:xfrm>
                <a:off x="5270084" y="1765842"/>
                <a:ext cx="312575" cy="172235"/>
              </a:xfrm>
              <a:custGeom>
                <a:avLst/>
                <a:gdLst>
                  <a:gd name="T0" fmla="*/ 32 w 294"/>
                  <a:gd name="T1" fmla="*/ 72 h 162"/>
                  <a:gd name="T2" fmla="*/ 42 w 294"/>
                  <a:gd name="T3" fmla="*/ 66 h 162"/>
                  <a:gd name="T4" fmla="*/ 50 w 294"/>
                  <a:gd name="T5" fmla="*/ 62 h 162"/>
                  <a:gd name="T6" fmla="*/ 54 w 294"/>
                  <a:gd name="T7" fmla="*/ 58 h 162"/>
                  <a:gd name="T8" fmla="*/ 76 w 294"/>
                  <a:gd name="T9" fmla="*/ 70 h 162"/>
                  <a:gd name="T10" fmla="*/ 88 w 294"/>
                  <a:gd name="T11" fmla="*/ 86 h 162"/>
                  <a:gd name="T12" fmla="*/ 102 w 294"/>
                  <a:gd name="T13" fmla="*/ 84 h 162"/>
                  <a:gd name="T14" fmla="*/ 116 w 294"/>
                  <a:gd name="T15" fmla="*/ 90 h 162"/>
                  <a:gd name="T16" fmla="*/ 124 w 294"/>
                  <a:gd name="T17" fmla="*/ 100 h 162"/>
                  <a:gd name="T18" fmla="*/ 138 w 294"/>
                  <a:gd name="T19" fmla="*/ 116 h 162"/>
                  <a:gd name="T20" fmla="*/ 188 w 294"/>
                  <a:gd name="T21" fmla="*/ 144 h 162"/>
                  <a:gd name="T22" fmla="*/ 202 w 294"/>
                  <a:gd name="T23" fmla="*/ 154 h 162"/>
                  <a:gd name="T24" fmla="*/ 210 w 294"/>
                  <a:gd name="T25" fmla="*/ 162 h 162"/>
                  <a:gd name="T26" fmla="*/ 220 w 294"/>
                  <a:gd name="T27" fmla="*/ 162 h 162"/>
                  <a:gd name="T28" fmla="*/ 222 w 294"/>
                  <a:gd name="T29" fmla="*/ 134 h 162"/>
                  <a:gd name="T30" fmla="*/ 214 w 294"/>
                  <a:gd name="T31" fmla="*/ 128 h 162"/>
                  <a:gd name="T32" fmla="*/ 212 w 294"/>
                  <a:gd name="T33" fmla="*/ 118 h 162"/>
                  <a:gd name="T34" fmla="*/ 228 w 294"/>
                  <a:gd name="T35" fmla="*/ 112 h 162"/>
                  <a:gd name="T36" fmla="*/ 228 w 294"/>
                  <a:gd name="T37" fmla="*/ 104 h 162"/>
                  <a:gd name="T38" fmla="*/ 234 w 294"/>
                  <a:gd name="T39" fmla="*/ 98 h 162"/>
                  <a:gd name="T40" fmla="*/ 252 w 294"/>
                  <a:gd name="T41" fmla="*/ 92 h 162"/>
                  <a:gd name="T42" fmla="*/ 252 w 294"/>
                  <a:gd name="T43" fmla="*/ 100 h 162"/>
                  <a:gd name="T44" fmla="*/ 258 w 294"/>
                  <a:gd name="T45" fmla="*/ 106 h 162"/>
                  <a:gd name="T46" fmla="*/ 266 w 294"/>
                  <a:gd name="T47" fmla="*/ 106 h 162"/>
                  <a:gd name="T48" fmla="*/ 280 w 294"/>
                  <a:gd name="T49" fmla="*/ 102 h 162"/>
                  <a:gd name="T50" fmla="*/ 290 w 294"/>
                  <a:gd name="T51" fmla="*/ 94 h 162"/>
                  <a:gd name="T52" fmla="*/ 292 w 294"/>
                  <a:gd name="T53" fmla="*/ 92 h 162"/>
                  <a:gd name="T54" fmla="*/ 280 w 294"/>
                  <a:gd name="T55" fmla="*/ 86 h 162"/>
                  <a:gd name="T56" fmla="*/ 266 w 294"/>
                  <a:gd name="T57" fmla="*/ 80 h 162"/>
                  <a:gd name="T58" fmla="*/ 256 w 294"/>
                  <a:gd name="T59" fmla="*/ 86 h 162"/>
                  <a:gd name="T60" fmla="*/ 242 w 294"/>
                  <a:gd name="T61" fmla="*/ 80 h 162"/>
                  <a:gd name="T62" fmla="*/ 252 w 294"/>
                  <a:gd name="T63" fmla="*/ 64 h 162"/>
                  <a:gd name="T64" fmla="*/ 250 w 294"/>
                  <a:gd name="T65" fmla="*/ 62 h 162"/>
                  <a:gd name="T66" fmla="*/ 238 w 294"/>
                  <a:gd name="T67" fmla="*/ 68 h 162"/>
                  <a:gd name="T68" fmla="*/ 226 w 294"/>
                  <a:gd name="T69" fmla="*/ 78 h 162"/>
                  <a:gd name="T70" fmla="*/ 220 w 294"/>
                  <a:gd name="T71" fmla="*/ 90 h 162"/>
                  <a:gd name="T72" fmla="*/ 196 w 294"/>
                  <a:gd name="T73" fmla="*/ 84 h 162"/>
                  <a:gd name="T74" fmla="*/ 178 w 294"/>
                  <a:gd name="T75" fmla="*/ 78 h 162"/>
                  <a:gd name="T76" fmla="*/ 166 w 294"/>
                  <a:gd name="T77" fmla="*/ 72 h 162"/>
                  <a:gd name="T78" fmla="*/ 164 w 294"/>
                  <a:gd name="T79" fmla="*/ 48 h 162"/>
                  <a:gd name="T80" fmla="*/ 138 w 294"/>
                  <a:gd name="T81" fmla="*/ 44 h 162"/>
                  <a:gd name="T82" fmla="*/ 98 w 294"/>
                  <a:gd name="T83" fmla="*/ 40 h 162"/>
                  <a:gd name="T84" fmla="*/ 84 w 294"/>
                  <a:gd name="T85" fmla="*/ 26 h 162"/>
                  <a:gd name="T86" fmla="*/ 0 w 294"/>
                  <a:gd name="T87" fmla="*/ 8 h 162"/>
                  <a:gd name="T88" fmla="*/ 36 w 294"/>
                  <a:gd name="T89" fmla="*/ 8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94" h="162">
                    <a:moveTo>
                      <a:pt x="34" y="78"/>
                    </a:moveTo>
                    <a:lnTo>
                      <a:pt x="32" y="72"/>
                    </a:lnTo>
                    <a:lnTo>
                      <a:pt x="36" y="66"/>
                    </a:lnTo>
                    <a:lnTo>
                      <a:pt x="42" y="66"/>
                    </a:lnTo>
                    <a:lnTo>
                      <a:pt x="42" y="62"/>
                    </a:lnTo>
                    <a:lnTo>
                      <a:pt x="50" y="62"/>
                    </a:lnTo>
                    <a:lnTo>
                      <a:pt x="48" y="58"/>
                    </a:lnTo>
                    <a:lnTo>
                      <a:pt x="54" y="58"/>
                    </a:lnTo>
                    <a:lnTo>
                      <a:pt x="62" y="66"/>
                    </a:lnTo>
                    <a:lnTo>
                      <a:pt x="76" y="70"/>
                    </a:lnTo>
                    <a:lnTo>
                      <a:pt x="80" y="76"/>
                    </a:lnTo>
                    <a:lnTo>
                      <a:pt x="88" y="86"/>
                    </a:lnTo>
                    <a:lnTo>
                      <a:pt x="100" y="86"/>
                    </a:lnTo>
                    <a:lnTo>
                      <a:pt x="102" y="84"/>
                    </a:lnTo>
                    <a:lnTo>
                      <a:pt x="106" y="82"/>
                    </a:lnTo>
                    <a:lnTo>
                      <a:pt x="116" y="90"/>
                    </a:lnTo>
                    <a:lnTo>
                      <a:pt x="116" y="92"/>
                    </a:lnTo>
                    <a:lnTo>
                      <a:pt x="124" y="100"/>
                    </a:lnTo>
                    <a:lnTo>
                      <a:pt x="128" y="106"/>
                    </a:lnTo>
                    <a:lnTo>
                      <a:pt x="138" y="116"/>
                    </a:lnTo>
                    <a:lnTo>
                      <a:pt x="180" y="142"/>
                    </a:lnTo>
                    <a:lnTo>
                      <a:pt x="188" y="144"/>
                    </a:lnTo>
                    <a:lnTo>
                      <a:pt x="200" y="148"/>
                    </a:lnTo>
                    <a:lnTo>
                      <a:pt x="202" y="154"/>
                    </a:lnTo>
                    <a:lnTo>
                      <a:pt x="202" y="160"/>
                    </a:lnTo>
                    <a:lnTo>
                      <a:pt x="210" y="162"/>
                    </a:lnTo>
                    <a:lnTo>
                      <a:pt x="212" y="162"/>
                    </a:lnTo>
                    <a:lnTo>
                      <a:pt x="220" y="162"/>
                    </a:lnTo>
                    <a:lnTo>
                      <a:pt x="228" y="146"/>
                    </a:lnTo>
                    <a:lnTo>
                      <a:pt x="222" y="134"/>
                    </a:lnTo>
                    <a:lnTo>
                      <a:pt x="220" y="128"/>
                    </a:lnTo>
                    <a:lnTo>
                      <a:pt x="214" y="128"/>
                    </a:lnTo>
                    <a:lnTo>
                      <a:pt x="208" y="124"/>
                    </a:lnTo>
                    <a:lnTo>
                      <a:pt x="212" y="118"/>
                    </a:lnTo>
                    <a:lnTo>
                      <a:pt x="222" y="118"/>
                    </a:lnTo>
                    <a:lnTo>
                      <a:pt x="228" y="112"/>
                    </a:lnTo>
                    <a:lnTo>
                      <a:pt x="224" y="108"/>
                    </a:lnTo>
                    <a:lnTo>
                      <a:pt x="228" y="104"/>
                    </a:lnTo>
                    <a:lnTo>
                      <a:pt x="234" y="104"/>
                    </a:lnTo>
                    <a:lnTo>
                      <a:pt x="234" y="98"/>
                    </a:lnTo>
                    <a:lnTo>
                      <a:pt x="244" y="98"/>
                    </a:lnTo>
                    <a:lnTo>
                      <a:pt x="252" y="92"/>
                    </a:lnTo>
                    <a:lnTo>
                      <a:pt x="254" y="96"/>
                    </a:lnTo>
                    <a:lnTo>
                      <a:pt x="252" y="100"/>
                    </a:lnTo>
                    <a:lnTo>
                      <a:pt x="254" y="104"/>
                    </a:lnTo>
                    <a:lnTo>
                      <a:pt x="258" y="106"/>
                    </a:lnTo>
                    <a:lnTo>
                      <a:pt x="262" y="106"/>
                    </a:lnTo>
                    <a:lnTo>
                      <a:pt x="266" y="106"/>
                    </a:lnTo>
                    <a:lnTo>
                      <a:pt x="274" y="106"/>
                    </a:lnTo>
                    <a:lnTo>
                      <a:pt x="280" y="102"/>
                    </a:lnTo>
                    <a:lnTo>
                      <a:pt x="286" y="100"/>
                    </a:lnTo>
                    <a:lnTo>
                      <a:pt x="290" y="94"/>
                    </a:lnTo>
                    <a:lnTo>
                      <a:pt x="294" y="94"/>
                    </a:lnTo>
                    <a:lnTo>
                      <a:pt x="292" y="92"/>
                    </a:lnTo>
                    <a:lnTo>
                      <a:pt x="284" y="90"/>
                    </a:lnTo>
                    <a:lnTo>
                      <a:pt x="280" y="86"/>
                    </a:lnTo>
                    <a:lnTo>
                      <a:pt x="274" y="86"/>
                    </a:lnTo>
                    <a:lnTo>
                      <a:pt x="266" y="80"/>
                    </a:lnTo>
                    <a:lnTo>
                      <a:pt x="260" y="86"/>
                    </a:lnTo>
                    <a:lnTo>
                      <a:pt x="256" y="86"/>
                    </a:lnTo>
                    <a:lnTo>
                      <a:pt x="252" y="80"/>
                    </a:lnTo>
                    <a:lnTo>
                      <a:pt x="242" y="80"/>
                    </a:lnTo>
                    <a:lnTo>
                      <a:pt x="242" y="72"/>
                    </a:lnTo>
                    <a:lnTo>
                      <a:pt x="252" y="64"/>
                    </a:lnTo>
                    <a:lnTo>
                      <a:pt x="252" y="62"/>
                    </a:lnTo>
                    <a:lnTo>
                      <a:pt x="250" y="62"/>
                    </a:lnTo>
                    <a:lnTo>
                      <a:pt x="244" y="68"/>
                    </a:lnTo>
                    <a:lnTo>
                      <a:pt x="238" y="68"/>
                    </a:lnTo>
                    <a:lnTo>
                      <a:pt x="230" y="76"/>
                    </a:lnTo>
                    <a:lnTo>
                      <a:pt x="226" y="78"/>
                    </a:lnTo>
                    <a:lnTo>
                      <a:pt x="226" y="84"/>
                    </a:lnTo>
                    <a:lnTo>
                      <a:pt x="220" y="90"/>
                    </a:lnTo>
                    <a:lnTo>
                      <a:pt x="208" y="84"/>
                    </a:lnTo>
                    <a:lnTo>
                      <a:pt x="196" y="84"/>
                    </a:lnTo>
                    <a:lnTo>
                      <a:pt x="182" y="82"/>
                    </a:lnTo>
                    <a:lnTo>
                      <a:pt x="178" y="78"/>
                    </a:lnTo>
                    <a:lnTo>
                      <a:pt x="166" y="76"/>
                    </a:lnTo>
                    <a:lnTo>
                      <a:pt x="166" y="72"/>
                    </a:lnTo>
                    <a:lnTo>
                      <a:pt x="174" y="68"/>
                    </a:lnTo>
                    <a:lnTo>
                      <a:pt x="164" y="48"/>
                    </a:lnTo>
                    <a:lnTo>
                      <a:pt x="146" y="40"/>
                    </a:lnTo>
                    <a:lnTo>
                      <a:pt x="138" y="44"/>
                    </a:lnTo>
                    <a:lnTo>
                      <a:pt x="114" y="40"/>
                    </a:lnTo>
                    <a:lnTo>
                      <a:pt x="98" y="40"/>
                    </a:lnTo>
                    <a:lnTo>
                      <a:pt x="94" y="34"/>
                    </a:lnTo>
                    <a:lnTo>
                      <a:pt x="84" y="26"/>
                    </a:lnTo>
                    <a:lnTo>
                      <a:pt x="44" y="0"/>
                    </a:lnTo>
                    <a:lnTo>
                      <a:pt x="0" y="8"/>
                    </a:lnTo>
                    <a:lnTo>
                      <a:pt x="16" y="82"/>
                    </a:lnTo>
                    <a:lnTo>
                      <a:pt x="36" y="88"/>
                    </a:lnTo>
                    <a:lnTo>
                      <a:pt x="34" y="7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39" name="Freeform 193"/>
              <p:cNvSpPr>
                <a:spLocks/>
              </p:cNvSpPr>
              <p:nvPr/>
            </p:nvSpPr>
            <p:spPr bwMode="auto">
              <a:xfrm>
                <a:off x="5491227" y="1863654"/>
                <a:ext cx="140340" cy="87181"/>
              </a:xfrm>
              <a:custGeom>
                <a:avLst/>
                <a:gdLst>
                  <a:gd name="T0" fmla="*/ 70 w 132"/>
                  <a:gd name="T1" fmla="*/ 26 h 82"/>
                  <a:gd name="T2" fmla="*/ 64 w 132"/>
                  <a:gd name="T3" fmla="*/ 26 h 82"/>
                  <a:gd name="T4" fmla="*/ 54 w 132"/>
                  <a:gd name="T5" fmla="*/ 28 h 82"/>
                  <a:gd name="T6" fmla="*/ 50 w 132"/>
                  <a:gd name="T7" fmla="*/ 26 h 82"/>
                  <a:gd name="T8" fmla="*/ 44 w 132"/>
                  <a:gd name="T9" fmla="*/ 26 h 82"/>
                  <a:gd name="T10" fmla="*/ 32 w 132"/>
                  <a:gd name="T11" fmla="*/ 26 h 82"/>
                  <a:gd name="T12" fmla="*/ 28 w 132"/>
                  <a:gd name="T13" fmla="*/ 22 h 82"/>
                  <a:gd name="T14" fmla="*/ 34 w 132"/>
                  <a:gd name="T15" fmla="*/ 18 h 82"/>
                  <a:gd name="T16" fmla="*/ 46 w 132"/>
                  <a:gd name="T17" fmla="*/ 18 h 82"/>
                  <a:gd name="T18" fmla="*/ 50 w 132"/>
                  <a:gd name="T19" fmla="*/ 14 h 82"/>
                  <a:gd name="T20" fmla="*/ 46 w 132"/>
                  <a:gd name="T21" fmla="*/ 12 h 82"/>
                  <a:gd name="T22" fmla="*/ 44 w 132"/>
                  <a:gd name="T23" fmla="*/ 8 h 82"/>
                  <a:gd name="T24" fmla="*/ 46 w 132"/>
                  <a:gd name="T25" fmla="*/ 4 h 82"/>
                  <a:gd name="T26" fmla="*/ 44 w 132"/>
                  <a:gd name="T27" fmla="*/ 0 h 82"/>
                  <a:gd name="T28" fmla="*/ 36 w 132"/>
                  <a:gd name="T29" fmla="*/ 6 h 82"/>
                  <a:gd name="T30" fmla="*/ 26 w 132"/>
                  <a:gd name="T31" fmla="*/ 6 h 82"/>
                  <a:gd name="T32" fmla="*/ 26 w 132"/>
                  <a:gd name="T33" fmla="*/ 12 h 82"/>
                  <a:gd name="T34" fmla="*/ 20 w 132"/>
                  <a:gd name="T35" fmla="*/ 12 h 82"/>
                  <a:gd name="T36" fmla="*/ 16 w 132"/>
                  <a:gd name="T37" fmla="*/ 16 h 82"/>
                  <a:gd name="T38" fmla="*/ 20 w 132"/>
                  <a:gd name="T39" fmla="*/ 20 h 82"/>
                  <a:gd name="T40" fmla="*/ 14 w 132"/>
                  <a:gd name="T41" fmla="*/ 26 h 82"/>
                  <a:gd name="T42" fmla="*/ 4 w 132"/>
                  <a:gd name="T43" fmla="*/ 26 h 82"/>
                  <a:gd name="T44" fmla="*/ 0 w 132"/>
                  <a:gd name="T45" fmla="*/ 32 h 82"/>
                  <a:gd name="T46" fmla="*/ 6 w 132"/>
                  <a:gd name="T47" fmla="*/ 36 h 82"/>
                  <a:gd name="T48" fmla="*/ 12 w 132"/>
                  <a:gd name="T49" fmla="*/ 36 h 82"/>
                  <a:gd name="T50" fmla="*/ 14 w 132"/>
                  <a:gd name="T51" fmla="*/ 42 h 82"/>
                  <a:gd name="T52" fmla="*/ 20 w 132"/>
                  <a:gd name="T53" fmla="*/ 54 h 82"/>
                  <a:gd name="T54" fmla="*/ 12 w 132"/>
                  <a:gd name="T55" fmla="*/ 70 h 82"/>
                  <a:gd name="T56" fmla="*/ 18 w 132"/>
                  <a:gd name="T57" fmla="*/ 74 h 82"/>
                  <a:gd name="T58" fmla="*/ 26 w 132"/>
                  <a:gd name="T59" fmla="*/ 76 h 82"/>
                  <a:gd name="T60" fmla="*/ 34 w 132"/>
                  <a:gd name="T61" fmla="*/ 70 h 82"/>
                  <a:gd name="T62" fmla="*/ 40 w 132"/>
                  <a:gd name="T63" fmla="*/ 72 h 82"/>
                  <a:gd name="T64" fmla="*/ 48 w 132"/>
                  <a:gd name="T65" fmla="*/ 64 h 82"/>
                  <a:gd name="T66" fmla="*/ 52 w 132"/>
                  <a:gd name="T67" fmla="*/ 62 h 82"/>
                  <a:gd name="T68" fmla="*/ 50 w 132"/>
                  <a:gd name="T69" fmla="*/ 56 h 82"/>
                  <a:gd name="T70" fmla="*/ 56 w 132"/>
                  <a:gd name="T71" fmla="*/ 48 h 82"/>
                  <a:gd name="T72" fmla="*/ 66 w 132"/>
                  <a:gd name="T73" fmla="*/ 52 h 82"/>
                  <a:gd name="T74" fmla="*/ 66 w 132"/>
                  <a:gd name="T75" fmla="*/ 56 h 82"/>
                  <a:gd name="T76" fmla="*/ 72 w 132"/>
                  <a:gd name="T77" fmla="*/ 58 h 82"/>
                  <a:gd name="T78" fmla="*/ 76 w 132"/>
                  <a:gd name="T79" fmla="*/ 80 h 82"/>
                  <a:gd name="T80" fmla="*/ 82 w 132"/>
                  <a:gd name="T81" fmla="*/ 82 h 82"/>
                  <a:gd name="T82" fmla="*/ 86 w 132"/>
                  <a:gd name="T83" fmla="*/ 78 h 82"/>
                  <a:gd name="T84" fmla="*/ 94 w 132"/>
                  <a:gd name="T85" fmla="*/ 76 h 82"/>
                  <a:gd name="T86" fmla="*/ 100 w 132"/>
                  <a:gd name="T87" fmla="*/ 72 h 82"/>
                  <a:gd name="T88" fmla="*/ 108 w 132"/>
                  <a:gd name="T89" fmla="*/ 70 h 82"/>
                  <a:gd name="T90" fmla="*/ 112 w 132"/>
                  <a:gd name="T91" fmla="*/ 72 h 82"/>
                  <a:gd name="T92" fmla="*/ 128 w 132"/>
                  <a:gd name="T93" fmla="*/ 68 h 82"/>
                  <a:gd name="T94" fmla="*/ 132 w 132"/>
                  <a:gd name="T95" fmla="*/ 68 h 82"/>
                  <a:gd name="T96" fmla="*/ 132 w 132"/>
                  <a:gd name="T97" fmla="*/ 64 h 82"/>
                  <a:gd name="T98" fmla="*/ 132 w 132"/>
                  <a:gd name="T99" fmla="*/ 58 h 82"/>
                  <a:gd name="T100" fmla="*/ 130 w 132"/>
                  <a:gd name="T101" fmla="*/ 54 h 82"/>
                  <a:gd name="T102" fmla="*/ 124 w 132"/>
                  <a:gd name="T103" fmla="*/ 46 h 82"/>
                  <a:gd name="T104" fmla="*/ 114 w 132"/>
                  <a:gd name="T105" fmla="*/ 40 h 82"/>
                  <a:gd name="T106" fmla="*/ 110 w 132"/>
                  <a:gd name="T107" fmla="*/ 44 h 82"/>
                  <a:gd name="T108" fmla="*/ 106 w 132"/>
                  <a:gd name="T109" fmla="*/ 42 h 82"/>
                  <a:gd name="T110" fmla="*/ 106 w 132"/>
                  <a:gd name="T111" fmla="*/ 36 h 82"/>
                  <a:gd name="T112" fmla="*/ 98 w 132"/>
                  <a:gd name="T113" fmla="*/ 28 h 82"/>
                  <a:gd name="T114" fmla="*/ 76 w 132"/>
                  <a:gd name="T115" fmla="*/ 32 h 82"/>
                  <a:gd name="T116" fmla="*/ 70 w 132"/>
                  <a:gd name="T117" fmla="*/ 2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32" h="82">
                    <a:moveTo>
                      <a:pt x="70" y="26"/>
                    </a:moveTo>
                    <a:lnTo>
                      <a:pt x="64" y="26"/>
                    </a:lnTo>
                    <a:lnTo>
                      <a:pt x="54" y="28"/>
                    </a:lnTo>
                    <a:lnTo>
                      <a:pt x="50" y="26"/>
                    </a:lnTo>
                    <a:lnTo>
                      <a:pt x="44" y="26"/>
                    </a:lnTo>
                    <a:lnTo>
                      <a:pt x="32" y="26"/>
                    </a:lnTo>
                    <a:lnTo>
                      <a:pt x="28" y="22"/>
                    </a:lnTo>
                    <a:lnTo>
                      <a:pt x="34" y="18"/>
                    </a:lnTo>
                    <a:lnTo>
                      <a:pt x="46" y="18"/>
                    </a:lnTo>
                    <a:lnTo>
                      <a:pt x="50" y="14"/>
                    </a:lnTo>
                    <a:lnTo>
                      <a:pt x="46" y="12"/>
                    </a:lnTo>
                    <a:lnTo>
                      <a:pt x="44" y="8"/>
                    </a:lnTo>
                    <a:lnTo>
                      <a:pt x="46" y="4"/>
                    </a:lnTo>
                    <a:lnTo>
                      <a:pt x="44" y="0"/>
                    </a:lnTo>
                    <a:lnTo>
                      <a:pt x="36" y="6"/>
                    </a:lnTo>
                    <a:lnTo>
                      <a:pt x="26" y="6"/>
                    </a:lnTo>
                    <a:lnTo>
                      <a:pt x="26" y="12"/>
                    </a:lnTo>
                    <a:lnTo>
                      <a:pt x="20" y="12"/>
                    </a:lnTo>
                    <a:lnTo>
                      <a:pt x="16" y="16"/>
                    </a:lnTo>
                    <a:lnTo>
                      <a:pt x="20" y="20"/>
                    </a:lnTo>
                    <a:lnTo>
                      <a:pt x="14" y="26"/>
                    </a:lnTo>
                    <a:lnTo>
                      <a:pt x="4" y="26"/>
                    </a:lnTo>
                    <a:lnTo>
                      <a:pt x="0" y="32"/>
                    </a:lnTo>
                    <a:lnTo>
                      <a:pt x="6" y="36"/>
                    </a:lnTo>
                    <a:lnTo>
                      <a:pt x="12" y="36"/>
                    </a:lnTo>
                    <a:lnTo>
                      <a:pt x="14" y="42"/>
                    </a:lnTo>
                    <a:lnTo>
                      <a:pt x="20" y="54"/>
                    </a:lnTo>
                    <a:lnTo>
                      <a:pt x="12" y="70"/>
                    </a:lnTo>
                    <a:lnTo>
                      <a:pt x="18" y="74"/>
                    </a:lnTo>
                    <a:lnTo>
                      <a:pt x="26" y="76"/>
                    </a:lnTo>
                    <a:lnTo>
                      <a:pt x="34" y="70"/>
                    </a:lnTo>
                    <a:lnTo>
                      <a:pt x="40" y="72"/>
                    </a:lnTo>
                    <a:lnTo>
                      <a:pt x="48" y="64"/>
                    </a:lnTo>
                    <a:lnTo>
                      <a:pt x="52" y="62"/>
                    </a:lnTo>
                    <a:lnTo>
                      <a:pt x="50" y="56"/>
                    </a:lnTo>
                    <a:lnTo>
                      <a:pt x="56" y="48"/>
                    </a:lnTo>
                    <a:lnTo>
                      <a:pt x="66" y="52"/>
                    </a:lnTo>
                    <a:lnTo>
                      <a:pt x="66" y="56"/>
                    </a:lnTo>
                    <a:lnTo>
                      <a:pt x="72" y="58"/>
                    </a:lnTo>
                    <a:lnTo>
                      <a:pt x="76" y="80"/>
                    </a:lnTo>
                    <a:lnTo>
                      <a:pt x="82" y="82"/>
                    </a:lnTo>
                    <a:lnTo>
                      <a:pt x="86" y="78"/>
                    </a:lnTo>
                    <a:lnTo>
                      <a:pt x="94" y="76"/>
                    </a:lnTo>
                    <a:lnTo>
                      <a:pt x="100" y="72"/>
                    </a:lnTo>
                    <a:lnTo>
                      <a:pt x="108" y="70"/>
                    </a:lnTo>
                    <a:lnTo>
                      <a:pt x="112" y="72"/>
                    </a:lnTo>
                    <a:lnTo>
                      <a:pt x="128" y="68"/>
                    </a:lnTo>
                    <a:lnTo>
                      <a:pt x="132" y="68"/>
                    </a:lnTo>
                    <a:lnTo>
                      <a:pt x="132" y="64"/>
                    </a:lnTo>
                    <a:lnTo>
                      <a:pt x="132" y="58"/>
                    </a:lnTo>
                    <a:lnTo>
                      <a:pt x="130" y="54"/>
                    </a:lnTo>
                    <a:lnTo>
                      <a:pt x="124" y="46"/>
                    </a:lnTo>
                    <a:lnTo>
                      <a:pt x="114" y="40"/>
                    </a:lnTo>
                    <a:lnTo>
                      <a:pt x="110" y="44"/>
                    </a:lnTo>
                    <a:lnTo>
                      <a:pt x="106" y="42"/>
                    </a:lnTo>
                    <a:lnTo>
                      <a:pt x="106" y="36"/>
                    </a:lnTo>
                    <a:lnTo>
                      <a:pt x="98" y="28"/>
                    </a:lnTo>
                    <a:lnTo>
                      <a:pt x="76" y="32"/>
                    </a:lnTo>
                    <a:lnTo>
                      <a:pt x="70" y="2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0" name="Freeform 194"/>
              <p:cNvSpPr>
                <a:spLocks/>
              </p:cNvSpPr>
              <p:nvPr/>
            </p:nvSpPr>
            <p:spPr bwMode="auto">
              <a:xfrm>
                <a:off x="5520996" y="1814747"/>
                <a:ext cx="170109" cy="82928"/>
              </a:xfrm>
              <a:custGeom>
                <a:avLst/>
                <a:gdLst>
                  <a:gd name="T0" fmla="*/ 142 w 160"/>
                  <a:gd name="T1" fmla="*/ 8 h 78"/>
                  <a:gd name="T2" fmla="*/ 114 w 160"/>
                  <a:gd name="T3" fmla="*/ 8 h 78"/>
                  <a:gd name="T4" fmla="*/ 102 w 160"/>
                  <a:gd name="T5" fmla="*/ 6 h 78"/>
                  <a:gd name="T6" fmla="*/ 88 w 160"/>
                  <a:gd name="T7" fmla="*/ 6 h 78"/>
                  <a:gd name="T8" fmla="*/ 64 w 160"/>
                  <a:gd name="T9" fmla="*/ 4 h 78"/>
                  <a:gd name="T10" fmla="*/ 56 w 160"/>
                  <a:gd name="T11" fmla="*/ 0 h 78"/>
                  <a:gd name="T12" fmla="*/ 48 w 160"/>
                  <a:gd name="T13" fmla="*/ 2 h 78"/>
                  <a:gd name="T14" fmla="*/ 50 w 160"/>
                  <a:gd name="T15" fmla="*/ 14 h 78"/>
                  <a:gd name="T16" fmla="*/ 42 w 160"/>
                  <a:gd name="T17" fmla="*/ 14 h 78"/>
                  <a:gd name="T18" fmla="*/ 34 w 160"/>
                  <a:gd name="T19" fmla="*/ 12 h 78"/>
                  <a:gd name="T20" fmla="*/ 24 w 160"/>
                  <a:gd name="T21" fmla="*/ 8 h 78"/>
                  <a:gd name="T22" fmla="*/ 18 w 160"/>
                  <a:gd name="T23" fmla="*/ 10 h 78"/>
                  <a:gd name="T24" fmla="*/ 20 w 160"/>
                  <a:gd name="T25" fmla="*/ 14 h 78"/>
                  <a:gd name="T26" fmla="*/ 16 w 160"/>
                  <a:gd name="T27" fmla="*/ 16 h 78"/>
                  <a:gd name="T28" fmla="*/ 16 w 160"/>
                  <a:gd name="T29" fmla="*/ 18 h 78"/>
                  <a:gd name="T30" fmla="*/ 6 w 160"/>
                  <a:gd name="T31" fmla="*/ 26 h 78"/>
                  <a:gd name="T32" fmla="*/ 6 w 160"/>
                  <a:gd name="T33" fmla="*/ 34 h 78"/>
                  <a:gd name="T34" fmla="*/ 16 w 160"/>
                  <a:gd name="T35" fmla="*/ 34 h 78"/>
                  <a:gd name="T36" fmla="*/ 20 w 160"/>
                  <a:gd name="T37" fmla="*/ 40 h 78"/>
                  <a:gd name="T38" fmla="*/ 24 w 160"/>
                  <a:gd name="T39" fmla="*/ 40 h 78"/>
                  <a:gd name="T40" fmla="*/ 30 w 160"/>
                  <a:gd name="T41" fmla="*/ 34 h 78"/>
                  <a:gd name="T42" fmla="*/ 38 w 160"/>
                  <a:gd name="T43" fmla="*/ 40 h 78"/>
                  <a:gd name="T44" fmla="*/ 44 w 160"/>
                  <a:gd name="T45" fmla="*/ 40 h 78"/>
                  <a:gd name="T46" fmla="*/ 48 w 160"/>
                  <a:gd name="T47" fmla="*/ 44 h 78"/>
                  <a:gd name="T48" fmla="*/ 56 w 160"/>
                  <a:gd name="T49" fmla="*/ 46 h 78"/>
                  <a:gd name="T50" fmla="*/ 58 w 160"/>
                  <a:gd name="T51" fmla="*/ 48 h 78"/>
                  <a:gd name="T52" fmla="*/ 54 w 160"/>
                  <a:gd name="T53" fmla="*/ 48 h 78"/>
                  <a:gd name="T54" fmla="*/ 50 w 160"/>
                  <a:gd name="T55" fmla="*/ 54 h 78"/>
                  <a:gd name="T56" fmla="*/ 44 w 160"/>
                  <a:gd name="T57" fmla="*/ 56 h 78"/>
                  <a:gd name="T58" fmla="*/ 38 w 160"/>
                  <a:gd name="T59" fmla="*/ 60 h 78"/>
                  <a:gd name="T60" fmla="*/ 30 w 160"/>
                  <a:gd name="T61" fmla="*/ 60 h 78"/>
                  <a:gd name="T62" fmla="*/ 26 w 160"/>
                  <a:gd name="T63" fmla="*/ 60 h 78"/>
                  <a:gd name="T64" fmla="*/ 22 w 160"/>
                  <a:gd name="T65" fmla="*/ 60 h 78"/>
                  <a:gd name="T66" fmla="*/ 18 w 160"/>
                  <a:gd name="T67" fmla="*/ 64 h 78"/>
                  <a:gd name="T68" fmla="*/ 6 w 160"/>
                  <a:gd name="T69" fmla="*/ 64 h 78"/>
                  <a:gd name="T70" fmla="*/ 0 w 160"/>
                  <a:gd name="T71" fmla="*/ 68 h 78"/>
                  <a:gd name="T72" fmla="*/ 4 w 160"/>
                  <a:gd name="T73" fmla="*/ 72 h 78"/>
                  <a:gd name="T74" fmla="*/ 16 w 160"/>
                  <a:gd name="T75" fmla="*/ 72 h 78"/>
                  <a:gd name="T76" fmla="*/ 22 w 160"/>
                  <a:gd name="T77" fmla="*/ 72 h 78"/>
                  <a:gd name="T78" fmla="*/ 26 w 160"/>
                  <a:gd name="T79" fmla="*/ 74 h 78"/>
                  <a:gd name="T80" fmla="*/ 36 w 160"/>
                  <a:gd name="T81" fmla="*/ 72 h 78"/>
                  <a:gd name="T82" fmla="*/ 42 w 160"/>
                  <a:gd name="T83" fmla="*/ 72 h 78"/>
                  <a:gd name="T84" fmla="*/ 48 w 160"/>
                  <a:gd name="T85" fmla="*/ 78 h 78"/>
                  <a:gd name="T86" fmla="*/ 70 w 160"/>
                  <a:gd name="T87" fmla="*/ 74 h 78"/>
                  <a:gd name="T88" fmla="*/ 74 w 160"/>
                  <a:gd name="T89" fmla="*/ 62 h 78"/>
                  <a:gd name="T90" fmla="*/ 82 w 160"/>
                  <a:gd name="T91" fmla="*/ 60 h 78"/>
                  <a:gd name="T92" fmla="*/ 86 w 160"/>
                  <a:gd name="T93" fmla="*/ 56 h 78"/>
                  <a:gd name="T94" fmla="*/ 96 w 160"/>
                  <a:gd name="T95" fmla="*/ 52 h 78"/>
                  <a:gd name="T96" fmla="*/ 100 w 160"/>
                  <a:gd name="T97" fmla="*/ 56 h 78"/>
                  <a:gd name="T98" fmla="*/ 112 w 160"/>
                  <a:gd name="T99" fmla="*/ 56 h 78"/>
                  <a:gd name="T100" fmla="*/ 114 w 160"/>
                  <a:gd name="T101" fmla="*/ 54 h 78"/>
                  <a:gd name="T102" fmla="*/ 114 w 160"/>
                  <a:gd name="T103" fmla="*/ 44 h 78"/>
                  <a:gd name="T104" fmla="*/ 136 w 160"/>
                  <a:gd name="T105" fmla="*/ 42 h 78"/>
                  <a:gd name="T106" fmla="*/ 138 w 160"/>
                  <a:gd name="T107" fmla="*/ 36 h 78"/>
                  <a:gd name="T108" fmla="*/ 148 w 160"/>
                  <a:gd name="T109" fmla="*/ 28 h 78"/>
                  <a:gd name="T110" fmla="*/ 152 w 160"/>
                  <a:gd name="T111" fmla="*/ 28 h 78"/>
                  <a:gd name="T112" fmla="*/ 156 w 160"/>
                  <a:gd name="T113" fmla="*/ 24 h 78"/>
                  <a:gd name="T114" fmla="*/ 160 w 160"/>
                  <a:gd name="T115" fmla="*/ 22 h 78"/>
                  <a:gd name="T116" fmla="*/ 160 w 160"/>
                  <a:gd name="T117" fmla="*/ 18 h 78"/>
                  <a:gd name="T118" fmla="*/ 158 w 160"/>
                  <a:gd name="T119" fmla="*/ 18 h 78"/>
                  <a:gd name="T120" fmla="*/ 144 w 160"/>
                  <a:gd name="T121" fmla="*/ 12 h 78"/>
                  <a:gd name="T122" fmla="*/ 142 w 160"/>
                  <a:gd name="T123" fmla="*/ 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60" h="78">
                    <a:moveTo>
                      <a:pt x="142" y="8"/>
                    </a:moveTo>
                    <a:lnTo>
                      <a:pt x="114" y="8"/>
                    </a:lnTo>
                    <a:lnTo>
                      <a:pt x="102" y="6"/>
                    </a:lnTo>
                    <a:lnTo>
                      <a:pt x="88" y="6"/>
                    </a:lnTo>
                    <a:lnTo>
                      <a:pt x="64" y="4"/>
                    </a:lnTo>
                    <a:lnTo>
                      <a:pt x="56" y="0"/>
                    </a:lnTo>
                    <a:lnTo>
                      <a:pt x="48" y="2"/>
                    </a:lnTo>
                    <a:lnTo>
                      <a:pt x="50" y="14"/>
                    </a:lnTo>
                    <a:lnTo>
                      <a:pt x="42" y="14"/>
                    </a:lnTo>
                    <a:lnTo>
                      <a:pt x="34" y="12"/>
                    </a:lnTo>
                    <a:lnTo>
                      <a:pt x="24" y="8"/>
                    </a:lnTo>
                    <a:lnTo>
                      <a:pt x="18" y="10"/>
                    </a:lnTo>
                    <a:lnTo>
                      <a:pt x="20" y="14"/>
                    </a:lnTo>
                    <a:lnTo>
                      <a:pt x="16" y="16"/>
                    </a:lnTo>
                    <a:lnTo>
                      <a:pt x="16" y="18"/>
                    </a:lnTo>
                    <a:lnTo>
                      <a:pt x="6" y="26"/>
                    </a:lnTo>
                    <a:lnTo>
                      <a:pt x="6" y="34"/>
                    </a:lnTo>
                    <a:lnTo>
                      <a:pt x="16" y="34"/>
                    </a:lnTo>
                    <a:lnTo>
                      <a:pt x="20" y="40"/>
                    </a:lnTo>
                    <a:lnTo>
                      <a:pt x="24" y="40"/>
                    </a:lnTo>
                    <a:lnTo>
                      <a:pt x="30" y="34"/>
                    </a:lnTo>
                    <a:lnTo>
                      <a:pt x="38" y="40"/>
                    </a:lnTo>
                    <a:lnTo>
                      <a:pt x="44" y="40"/>
                    </a:lnTo>
                    <a:lnTo>
                      <a:pt x="48" y="44"/>
                    </a:lnTo>
                    <a:lnTo>
                      <a:pt x="56" y="46"/>
                    </a:lnTo>
                    <a:lnTo>
                      <a:pt x="58" y="48"/>
                    </a:lnTo>
                    <a:lnTo>
                      <a:pt x="54" y="48"/>
                    </a:lnTo>
                    <a:lnTo>
                      <a:pt x="50" y="54"/>
                    </a:lnTo>
                    <a:lnTo>
                      <a:pt x="44" y="56"/>
                    </a:lnTo>
                    <a:lnTo>
                      <a:pt x="38" y="60"/>
                    </a:lnTo>
                    <a:lnTo>
                      <a:pt x="30" y="60"/>
                    </a:lnTo>
                    <a:lnTo>
                      <a:pt x="26" y="60"/>
                    </a:lnTo>
                    <a:lnTo>
                      <a:pt x="22" y="60"/>
                    </a:lnTo>
                    <a:lnTo>
                      <a:pt x="18" y="64"/>
                    </a:lnTo>
                    <a:lnTo>
                      <a:pt x="6" y="64"/>
                    </a:lnTo>
                    <a:lnTo>
                      <a:pt x="0" y="68"/>
                    </a:lnTo>
                    <a:lnTo>
                      <a:pt x="4" y="72"/>
                    </a:lnTo>
                    <a:lnTo>
                      <a:pt x="16" y="72"/>
                    </a:lnTo>
                    <a:lnTo>
                      <a:pt x="22" y="72"/>
                    </a:lnTo>
                    <a:lnTo>
                      <a:pt x="26" y="74"/>
                    </a:lnTo>
                    <a:lnTo>
                      <a:pt x="36" y="72"/>
                    </a:lnTo>
                    <a:lnTo>
                      <a:pt x="42" y="72"/>
                    </a:lnTo>
                    <a:lnTo>
                      <a:pt x="48" y="78"/>
                    </a:lnTo>
                    <a:lnTo>
                      <a:pt x="70" y="74"/>
                    </a:lnTo>
                    <a:lnTo>
                      <a:pt x="74" y="62"/>
                    </a:lnTo>
                    <a:lnTo>
                      <a:pt x="82" y="60"/>
                    </a:lnTo>
                    <a:lnTo>
                      <a:pt x="86" y="56"/>
                    </a:lnTo>
                    <a:lnTo>
                      <a:pt x="96" y="52"/>
                    </a:lnTo>
                    <a:lnTo>
                      <a:pt x="100" y="56"/>
                    </a:lnTo>
                    <a:lnTo>
                      <a:pt x="112" y="56"/>
                    </a:lnTo>
                    <a:lnTo>
                      <a:pt x="114" y="54"/>
                    </a:lnTo>
                    <a:lnTo>
                      <a:pt x="114" y="44"/>
                    </a:lnTo>
                    <a:lnTo>
                      <a:pt x="136" y="42"/>
                    </a:lnTo>
                    <a:lnTo>
                      <a:pt x="138" y="36"/>
                    </a:lnTo>
                    <a:lnTo>
                      <a:pt x="148" y="28"/>
                    </a:lnTo>
                    <a:lnTo>
                      <a:pt x="152" y="28"/>
                    </a:lnTo>
                    <a:lnTo>
                      <a:pt x="156" y="24"/>
                    </a:lnTo>
                    <a:lnTo>
                      <a:pt x="160" y="22"/>
                    </a:lnTo>
                    <a:lnTo>
                      <a:pt x="160" y="18"/>
                    </a:lnTo>
                    <a:lnTo>
                      <a:pt x="158" y="18"/>
                    </a:lnTo>
                    <a:lnTo>
                      <a:pt x="144" y="12"/>
                    </a:lnTo>
                    <a:lnTo>
                      <a:pt x="142" y="8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1" name="Freeform 195"/>
              <p:cNvSpPr>
                <a:spLocks/>
              </p:cNvSpPr>
              <p:nvPr/>
            </p:nvSpPr>
            <p:spPr bwMode="auto">
              <a:xfrm>
                <a:off x="5763401" y="1630818"/>
                <a:ext cx="547538" cy="217952"/>
              </a:xfrm>
              <a:custGeom>
                <a:avLst/>
                <a:gdLst>
                  <a:gd name="T0" fmla="*/ 18 w 515"/>
                  <a:gd name="T1" fmla="*/ 76 h 205"/>
                  <a:gd name="T2" fmla="*/ 36 w 515"/>
                  <a:gd name="T3" fmla="*/ 82 h 205"/>
                  <a:gd name="T4" fmla="*/ 52 w 515"/>
                  <a:gd name="T5" fmla="*/ 86 h 205"/>
                  <a:gd name="T6" fmla="*/ 70 w 515"/>
                  <a:gd name="T7" fmla="*/ 106 h 205"/>
                  <a:gd name="T8" fmla="*/ 72 w 515"/>
                  <a:gd name="T9" fmla="*/ 131 h 205"/>
                  <a:gd name="T10" fmla="*/ 90 w 515"/>
                  <a:gd name="T11" fmla="*/ 137 h 205"/>
                  <a:gd name="T12" fmla="*/ 120 w 515"/>
                  <a:gd name="T13" fmla="*/ 139 h 205"/>
                  <a:gd name="T14" fmla="*/ 149 w 515"/>
                  <a:gd name="T15" fmla="*/ 153 h 205"/>
                  <a:gd name="T16" fmla="*/ 161 w 515"/>
                  <a:gd name="T17" fmla="*/ 157 h 205"/>
                  <a:gd name="T18" fmla="*/ 173 w 515"/>
                  <a:gd name="T19" fmla="*/ 175 h 205"/>
                  <a:gd name="T20" fmla="*/ 187 w 515"/>
                  <a:gd name="T21" fmla="*/ 183 h 205"/>
                  <a:gd name="T22" fmla="*/ 211 w 515"/>
                  <a:gd name="T23" fmla="*/ 181 h 205"/>
                  <a:gd name="T24" fmla="*/ 247 w 515"/>
                  <a:gd name="T25" fmla="*/ 181 h 205"/>
                  <a:gd name="T26" fmla="*/ 279 w 515"/>
                  <a:gd name="T27" fmla="*/ 191 h 205"/>
                  <a:gd name="T28" fmla="*/ 319 w 515"/>
                  <a:gd name="T29" fmla="*/ 199 h 205"/>
                  <a:gd name="T30" fmla="*/ 331 w 515"/>
                  <a:gd name="T31" fmla="*/ 205 h 205"/>
                  <a:gd name="T32" fmla="*/ 381 w 515"/>
                  <a:gd name="T33" fmla="*/ 187 h 205"/>
                  <a:gd name="T34" fmla="*/ 407 w 515"/>
                  <a:gd name="T35" fmla="*/ 183 h 205"/>
                  <a:gd name="T36" fmla="*/ 419 w 515"/>
                  <a:gd name="T37" fmla="*/ 165 h 205"/>
                  <a:gd name="T38" fmla="*/ 411 w 515"/>
                  <a:gd name="T39" fmla="*/ 155 h 205"/>
                  <a:gd name="T40" fmla="*/ 409 w 515"/>
                  <a:gd name="T41" fmla="*/ 135 h 205"/>
                  <a:gd name="T42" fmla="*/ 437 w 515"/>
                  <a:gd name="T43" fmla="*/ 139 h 205"/>
                  <a:gd name="T44" fmla="*/ 449 w 515"/>
                  <a:gd name="T45" fmla="*/ 131 h 205"/>
                  <a:gd name="T46" fmla="*/ 471 w 515"/>
                  <a:gd name="T47" fmla="*/ 125 h 205"/>
                  <a:gd name="T48" fmla="*/ 481 w 515"/>
                  <a:gd name="T49" fmla="*/ 112 h 205"/>
                  <a:gd name="T50" fmla="*/ 501 w 515"/>
                  <a:gd name="T51" fmla="*/ 106 h 205"/>
                  <a:gd name="T52" fmla="*/ 513 w 515"/>
                  <a:gd name="T53" fmla="*/ 100 h 205"/>
                  <a:gd name="T54" fmla="*/ 491 w 515"/>
                  <a:gd name="T55" fmla="*/ 86 h 205"/>
                  <a:gd name="T56" fmla="*/ 471 w 515"/>
                  <a:gd name="T57" fmla="*/ 78 h 205"/>
                  <a:gd name="T58" fmla="*/ 457 w 515"/>
                  <a:gd name="T59" fmla="*/ 82 h 205"/>
                  <a:gd name="T60" fmla="*/ 435 w 515"/>
                  <a:gd name="T61" fmla="*/ 82 h 205"/>
                  <a:gd name="T62" fmla="*/ 431 w 515"/>
                  <a:gd name="T63" fmla="*/ 68 h 205"/>
                  <a:gd name="T64" fmla="*/ 433 w 515"/>
                  <a:gd name="T65" fmla="*/ 46 h 205"/>
                  <a:gd name="T66" fmla="*/ 417 w 515"/>
                  <a:gd name="T67" fmla="*/ 44 h 205"/>
                  <a:gd name="T68" fmla="*/ 399 w 515"/>
                  <a:gd name="T69" fmla="*/ 38 h 205"/>
                  <a:gd name="T70" fmla="*/ 375 w 515"/>
                  <a:gd name="T71" fmla="*/ 50 h 205"/>
                  <a:gd name="T72" fmla="*/ 349 w 515"/>
                  <a:gd name="T73" fmla="*/ 58 h 205"/>
                  <a:gd name="T74" fmla="*/ 313 w 515"/>
                  <a:gd name="T75" fmla="*/ 56 h 205"/>
                  <a:gd name="T76" fmla="*/ 299 w 515"/>
                  <a:gd name="T77" fmla="*/ 40 h 205"/>
                  <a:gd name="T78" fmla="*/ 277 w 515"/>
                  <a:gd name="T79" fmla="*/ 36 h 205"/>
                  <a:gd name="T80" fmla="*/ 249 w 515"/>
                  <a:gd name="T81" fmla="*/ 40 h 205"/>
                  <a:gd name="T82" fmla="*/ 221 w 515"/>
                  <a:gd name="T83" fmla="*/ 38 h 205"/>
                  <a:gd name="T84" fmla="*/ 205 w 515"/>
                  <a:gd name="T85" fmla="*/ 22 h 205"/>
                  <a:gd name="T86" fmla="*/ 181 w 515"/>
                  <a:gd name="T87" fmla="*/ 10 h 205"/>
                  <a:gd name="T88" fmla="*/ 157 w 515"/>
                  <a:gd name="T89" fmla="*/ 6 h 205"/>
                  <a:gd name="T90" fmla="*/ 138 w 515"/>
                  <a:gd name="T91" fmla="*/ 8 h 205"/>
                  <a:gd name="T92" fmla="*/ 134 w 515"/>
                  <a:gd name="T93" fmla="*/ 22 h 205"/>
                  <a:gd name="T94" fmla="*/ 149 w 515"/>
                  <a:gd name="T95" fmla="*/ 32 h 205"/>
                  <a:gd name="T96" fmla="*/ 140 w 515"/>
                  <a:gd name="T97" fmla="*/ 46 h 205"/>
                  <a:gd name="T98" fmla="*/ 114 w 515"/>
                  <a:gd name="T99" fmla="*/ 42 h 205"/>
                  <a:gd name="T100" fmla="*/ 90 w 515"/>
                  <a:gd name="T101" fmla="*/ 38 h 205"/>
                  <a:gd name="T102" fmla="*/ 66 w 515"/>
                  <a:gd name="T103" fmla="*/ 30 h 205"/>
                  <a:gd name="T104" fmla="*/ 44 w 515"/>
                  <a:gd name="T105" fmla="*/ 34 h 205"/>
                  <a:gd name="T106" fmla="*/ 26 w 515"/>
                  <a:gd name="T107" fmla="*/ 42 h 205"/>
                  <a:gd name="T108" fmla="*/ 8 w 515"/>
                  <a:gd name="T109" fmla="*/ 54 h 205"/>
                  <a:gd name="T110" fmla="*/ 0 w 515"/>
                  <a:gd name="T111" fmla="*/ 6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15" h="205">
                    <a:moveTo>
                      <a:pt x="10" y="74"/>
                    </a:moveTo>
                    <a:lnTo>
                      <a:pt x="18" y="76"/>
                    </a:lnTo>
                    <a:lnTo>
                      <a:pt x="28" y="82"/>
                    </a:lnTo>
                    <a:lnTo>
                      <a:pt x="36" y="82"/>
                    </a:lnTo>
                    <a:lnTo>
                      <a:pt x="44" y="86"/>
                    </a:lnTo>
                    <a:lnTo>
                      <a:pt x="52" y="86"/>
                    </a:lnTo>
                    <a:lnTo>
                      <a:pt x="62" y="100"/>
                    </a:lnTo>
                    <a:lnTo>
                      <a:pt x="70" y="106"/>
                    </a:lnTo>
                    <a:lnTo>
                      <a:pt x="74" y="121"/>
                    </a:lnTo>
                    <a:lnTo>
                      <a:pt x="72" y="131"/>
                    </a:lnTo>
                    <a:lnTo>
                      <a:pt x="78" y="135"/>
                    </a:lnTo>
                    <a:lnTo>
                      <a:pt x="90" y="137"/>
                    </a:lnTo>
                    <a:lnTo>
                      <a:pt x="112" y="137"/>
                    </a:lnTo>
                    <a:lnTo>
                      <a:pt x="120" y="139"/>
                    </a:lnTo>
                    <a:lnTo>
                      <a:pt x="132" y="147"/>
                    </a:lnTo>
                    <a:lnTo>
                      <a:pt x="149" y="153"/>
                    </a:lnTo>
                    <a:lnTo>
                      <a:pt x="159" y="155"/>
                    </a:lnTo>
                    <a:lnTo>
                      <a:pt x="161" y="157"/>
                    </a:lnTo>
                    <a:lnTo>
                      <a:pt x="169" y="163"/>
                    </a:lnTo>
                    <a:lnTo>
                      <a:pt x="173" y="175"/>
                    </a:lnTo>
                    <a:lnTo>
                      <a:pt x="183" y="177"/>
                    </a:lnTo>
                    <a:lnTo>
                      <a:pt x="187" y="183"/>
                    </a:lnTo>
                    <a:lnTo>
                      <a:pt x="205" y="185"/>
                    </a:lnTo>
                    <a:lnTo>
                      <a:pt x="211" y="181"/>
                    </a:lnTo>
                    <a:lnTo>
                      <a:pt x="233" y="185"/>
                    </a:lnTo>
                    <a:lnTo>
                      <a:pt x="247" y="181"/>
                    </a:lnTo>
                    <a:lnTo>
                      <a:pt x="273" y="185"/>
                    </a:lnTo>
                    <a:lnTo>
                      <a:pt x="279" y="191"/>
                    </a:lnTo>
                    <a:lnTo>
                      <a:pt x="309" y="201"/>
                    </a:lnTo>
                    <a:lnTo>
                      <a:pt x="319" y="199"/>
                    </a:lnTo>
                    <a:lnTo>
                      <a:pt x="321" y="203"/>
                    </a:lnTo>
                    <a:lnTo>
                      <a:pt x="331" y="205"/>
                    </a:lnTo>
                    <a:lnTo>
                      <a:pt x="351" y="191"/>
                    </a:lnTo>
                    <a:lnTo>
                      <a:pt x="381" y="187"/>
                    </a:lnTo>
                    <a:lnTo>
                      <a:pt x="395" y="189"/>
                    </a:lnTo>
                    <a:lnTo>
                      <a:pt x="407" y="183"/>
                    </a:lnTo>
                    <a:lnTo>
                      <a:pt x="411" y="171"/>
                    </a:lnTo>
                    <a:lnTo>
                      <a:pt x="419" y="165"/>
                    </a:lnTo>
                    <a:lnTo>
                      <a:pt x="419" y="159"/>
                    </a:lnTo>
                    <a:lnTo>
                      <a:pt x="411" y="155"/>
                    </a:lnTo>
                    <a:lnTo>
                      <a:pt x="407" y="145"/>
                    </a:lnTo>
                    <a:lnTo>
                      <a:pt x="409" y="135"/>
                    </a:lnTo>
                    <a:lnTo>
                      <a:pt x="417" y="133"/>
                    </a:lnTo>
                    <a:lnTo>
                      <a:pt x="437" y="139"/>
                    </a:lnTo>
                    <a:lnTo>
                      <a:pt x="445" y="137"/>
                    </a:lnTo>
                    <a:lnTo>
                      <a:pt x="449" y="131"/>
                    </a:lnTo>
                    <a:lnTo>
                      <a:pt x="465" y="131"/>
                    </a:lnTo>
                    <a:lnTo>
                      <a:pt x="471" y="125"/>
                    </a:lnTo>
                    <a:lnTo>
                      <a:pt x="469" y="117"/>
                    </a:lnTo>
                    <a:lnTo>
                      <a:pt x="481" y="112"/>
                    </a:lnTo>
                    <a:lnTo>
                      <a:pt x="491" y="106"/>
                    </a:lnTo>
                    <a:lnTo>
                      <a:pt x="501" y="106"/>
                    </a:lnTo>
                    <a:lnTo>
                      <a:pt x="515" y="110"/>
                    </a:lnTo>
                    <a:lnTo>
                      <a:pt x="513" y="100"/>
                    </a:lnTo>
                    <a:lnTo>
                      <a:pt x="499" y="90"/>
                    </a:lnTo>
                    <a:lnTo>
                      <a:pt x="491" y="86"/>
                    </a:lnTo>
                    <a:lnTo>
                      <a:pt x="487" y="82"/>
                    </a:lnTo>
                    <a:lnTo>
                      <a:pt x="471" y="78"/>
                    </a:lnTo>
                    <a:lnTo>
                      <a:pt x="465" y="86"/>
                    </a:lnTo>
                    <a:lnTo>
                      <a:pt x="457" y="82"/>
                    </a:lnTo>
                    <a:lnTo>
                      <a:pt x="441" y="86"/>
                    </a:lnTo>
                    <a:lnTo>
                      <a:pt x="435" y="82"/>
                    </a:lnTo>
                    <a:lnTo>
                      <a:pt x="435" y="74"/>
                    </a:lnTo>
                    <a:lnTo>
                      <a:pt x="431" y="68"/>
                    </a:lnTo>
                    <a:lnTo>
                      <a:pt x="433" y="58"/>
                    </a:lnTo>
                    <a:lnTo>
                      <a:pt x="433" y="46"/>
                    </a:lnTo>
                    <a:lnTo>
                      <a:pt x="425" y="40"/>
                    </a:lnTo>
                    <a:lnTo>
                      <a:pt x="417" y="44"/>
                    </a:lnTo>
                    <a:lnTo>
                      <a:pt x="407" y="44"/>
                    </a:lnTo>
                    <a:lnTo>
                      <a:pt x="399" y="38"/>
                    </a:lnTo>
                    <a:lnTo>
                      <a:pt x="377" y="44"/>
                    </a:lnTo>
                    <a:lnTo>
                      <a:pt x="375" y="50"/>
                    </a:lnTo>
                    <a:lnTo>
                      <a:pt x="355" y="54"/>
                    </a:lnTo>
                    <a:lnTo>
                      <a:pt x="349" y="58"/>
                    </a:lnTo>
                    <a:lnTo>
                      <a:pt x="331" y="56"/>
                    </a:lnTo>
                    <a:lnTo>
                      <a:pt x="313" y="56"/>
                    </a:lnTo>
                    <a:lnTo>
                      <a:pt x="303" y="50"/>
                    </a:lnTo>
                    <a:lnTo>
                      <a:pt x="299" y="40"/>
                    </a:lnTo>
                    <a:lnTo>
                      <a:pt x="283" y="40"/>
                    </a:lnTo>
                    <a:lnTo>
                      <a:pt x="277" y="36"/>
                    </a:lnTo>
                    <a:lnTo>
                      <a:pt x="255" y="36"/>
                    </a:lnTo>
                    <a:lnTo>
                      <a:pt x="249" y="40"/>
                    </a:lnTo>
                    <a:lnTo>
                      <a:pt x="227" y="36"/>
                    </a:lnTo>
                    <a:lnTo>
                      <a:pt x="221" y="38"/>
                    </a:lnTo>
                    <a:lnTo>
                      <a:pt x="205" y="28"/>
                    </a:lnTo>
                    <a:lnTo>
                      <a:pt x="205" y="22"/>
                    </a:lnTo>
                    <a:lnTo>
                      <a:pt x="193" y="10"/>
                    </a:lnTo>
                    <a:lnTo>
                      <a:pt x="181" y="10"/>
                    </a:lnTo>
                    <a:lnTo>
                      <a:pt x="173" y="4"/>
                    </a:lnTo>
                    <a:lnTo>
                      <a:pt x="157" y="6"/>
                    </a:lnTo>
                    <a:lnTo>
                      <a:pt x="138" y="0"/>
                    </a:lnTo>
                    <a:lnTo>
                      <a:pt x="138" y="8"/>
                    </a:lnTo>
                    <a:lnTo>
                      <a:pt x="136" y="10"/>
                    </a:lnTo>
                    <a:lnTo>
                      <a:pt x="134" y="22"/>
                    </a:lnTo>
                    <a:lnTo>
                      <a:pt x="140" y="30"/>
                    </a:lnTo>
                    <a:lnTo>
                      <a:pt x="149" y="32"/>
                    </a:lnTo>
                    <a:lnTo>
                      <a:pt x="149" y="40"/>
                    </a:lnTo>
                    <a:lnTo>
                      <a:pt x="140" y="46"/>
                    </a:lnTo>
                    <a:lnTo>
                      <a:pt x="134" y="44"/>
                    </a:lnTo>
                    <a:lnTo>
                      <a:pt x="114" y="42"/>
                    </a:lnTo>
                    <a:lnTo>
                      <a:pt x="106" y="44"/>
                    </a:lnTo>
                    <a:lnTo>
                      <a:pt x="90" y="38"/>
                    </a:lnTo>
                    <a:lnTo>
                      <a:pt x="84" y="30"/>
                    </a:lnTo>
                    <a:lnTo>
                      <a:pt x="66" y="30"/>
                    </a:lnTo>
                    <a:lnTo>
                      <a:pt x="56" y="28"/>
                    </a:lnTo>
                    <a:lnTo>
                      <a:pt x="44" y="34"/>
                    </a:lnTo>
                    <a:lnTo>
                      <a:pt x="38" y="34"/>
                    </a:lnTo>
                    <a:lnTo>
                      <a:pt x="26" y="42"/>
                    </a:lnTo>
                    <a:lnTo>
                      <a:pt x="22" y="50"/>
                    </a:lnTo>
                    <a:lnTo>
                      <a:pt x="8" y="54"/>
                    </a:lnTo>
                    <a:lnTo>
                      <a:pt x="0" y="58"/>
                    </a:lnTo>
                    <a:lnTo>
                      <a:pt x="0" y="66"/>
                    </a:lnTo>
                    <a:lnTo>
                      <a:pt x="10" y="7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2" name="Freeform 196"/>
              <p:cNvSpPr>
                <a:spLocks/>
              </p:cNvSpPr>
              <p:nvPr/>
            </p:nvSpPr>
            <p:spPr bwMode="auto">
              <a:xfrm>
                <a:off x="5099975" y="1564901"/>
                <a:ext cx="652793" cy="296628"/>
              </a:xfrm>
              <a:custGeom>
                <a:avLst/>
                <a:gdLst>
                  <a:gd name="T0" fmla="*/ 98 w 614"/>
                  <a:gd name="T1" fmla="*/ 166 h 279"/>
                  <a:gd name="T2" fmla="*/ 112 w 614"/>
                  <a:gd name="T3" fmla="*/ 179 h 279"/>
                  <a:gd name="T4" fmla="*/ 106 w 614"/>
                  <a:gd name="T5" fmla="*/ 193 h 279"/>
                  <a:gd name="T6" fmla="*/ 84 w 614"/>
                  <a:gd name="T7" fmla="*/ 201 h 279"/>
                  <a:gd name="T8" fmla="*/ 72 w 614"/>
                  <a:gd name="T9" fmla="*/ 213 h 279"/>
                  <a:gd name="T10" fmla="*/ 94 w 614"/>
                  <a:gd name="T11" fmla="*/ 235 h 279"/>
                  <a:gd name="T12" fmla="*/ 116 w 614"/>
                  <a:gd name="T13" fmla="*/ 245 h 279"/>
                  <a:gd name="T14" fmla="*/ 120 w 614"/>
                  <a:gd name="T15" fmla="*/ 265 h 279"/>
                  <a:gd name="T16" fmla="*/ 138 w 614"/>
                  <a:gd name="T17" fmla="*/ 247 h 279"/>
                  <a:gd name="T18" fmla="*/ 166 w 614"/>
                  <a:gd name="T19" fmla="*/ 273 h 279"/>
                  <a:gd name="T20" fmla="*/ 204 w 614"/>
                  <a:gd name="T21" fmla="*/ 189 h 279"/>
                  <a:gd name="T22" fmla="*/ 258 w 614"/>
                  <a:gd name="T23" fmla="*/ 229 h 279"/>
                  <a:gd name="T24" fmla="*/ 306 w 614"/>
                  <a:gd name="T25" fmla="*/ 229 h 279"/>
                  <a:gd name="T26" fmla="*/ 326 w 614"/>
                  <a:gd name="T27" fmla="*/ 261 h 279"/>
                  <a:gd name="T28" fmla="*/ 342 w 614"/>
                  <a:gd name="T29" fmla="*/ 271 h 279"/>
                  <a:gd name="T30" fmla="*/ 380 w 614"/>
                  <a:gd name="T31" fmla="*/ 279 h 279"/>
                  <a:gd name="T32" fmla="*/ 390 w 614"/>
                  <a:gd name="T33" fmla="*/ 265 h 279"/>
                  <a:gd name="T34" fmla="*/ 410 w 614"/>
                  <a:gd name="T35" fmla="*/ 251 h 279"/>
                  <a:gd name="T36" fmla="*/ 414 w 614"/>
                  <a:gd name="T37" fmla="*/ 245 h 279"/>
                  <a:gd name="T38" fmla="*/ 438 w 614"/>
                  <a:gd name="T39" fmla="*/ 249 h 279"/>
                  <a:gd name="T40" fmla="*/ 452 w 614"/>
                  <a:gd name="T41" fmla="*/ 235 h 279"/>
                  <a:gd name="T42" fmla="*/ 498 w 614"/>
                  <a:gd name="T43" fmla="*/ 241 h 279"/>
                  <a:gd name="T44" fmla="*/ 540 w 614"/>
                  <a:gd name="T45" fmla="*/ 247 h 279"/>
                  <a:gd name="T46" fmla="*/ 554 w 614"/>
                  <a:gd name="T47" fmla="*/ 239 h 279"/>
                  <a:gd name="T48" fmla="*/ 532 w 614"/>
                  <a:gd name="T49" fmla="*/ 199 h 279"/>
                  <a:gd name="T50" fmla="*/ 570 w 614"/>
                  <a:gd name="T51" fmla="*/ 199 h 279"/>
                  <a:gd name="T52" fmla="*/ 566 w 614"/>
                  <a:gd name="T53" fmla="*/ 160 h 279"/>
                  <a:gd name="T54" fmla="*/ 606 w 614"/>
                  <a:gd name="T55" fmla="*/ 160 h 279"/>
                  <a:gd name="T56" fmla="*/ 610 w 614"/>
                  <a:gd name="T57" fmla="*/ 134 h 279"/>
                  <a:gd name="T58" fmla="*/ 602 w 614"/>
                  <a:gd name="T59" fmla="*/ 114 h 279"/>
                  <a:gd name="T60" fmla="*/ 586 w 614"/>
                  <a:gd name="T61" fmla="*/ 112 h 279"/>
                  <a:gd name="T62" fmla="*/ 554 w 614"/>
                  <a:gd name="T63" fmla="*/ 90 h 279"/>
                  <a:gd name="T64" fmla="*/ 516 w 614"/>
                  <a:gd name="T65" fmla="*/ 90 h 279"/>
                  <a:gd name="T66" fmla="*/ 504 w 614"/>
                  <a:gd name="T67" fmla="*/ 80 h 279"/>
                  <a:gd name="T68" fmla="*/ 442 w 614"/>
                  <a:gd name="T69" fmla="*/ 42 h 279"/>
                  <a:gd name="T70" fmla="*/ 402 w 614"/>
                  <a:gd name="T71" fmla="*/ 26 h 279"/>
                  <a:gd name="T72" fmla="*/ 382 w 614"/>
                  <a:gd name="T73" fmla="*/ 32 h 279"/>
                  <a:gd name="T74" fmla="*/ 362 w 614"/>
                  <a:gd name="T75" fmla="*/ 26 h 279"/>
                  <a:gd name="T76" fmla="*/ 334 w 614"/>
                  <a:gd name="T77" fmla="*/ 18 h 279"/>
                  <a:gd name="T78" fmla="*/ 294 w 614"/>
                  <a:gd name="T79" fmla="*/ 0 h 279"/>
                  <a:gd name="T80" fmla="*/ 262 w 614"/>
                  <a:gd name="T81" fmla="*/ 16 h 279"/>
                  <a:gd name="T82" fmla="*/ 224 w 614"/>
                  <a:gd name="T83" fmla="*/ 26 h 279"/>
                  <a:gd name="T84" fmla="*/ 194 w 614"/>
                  <a:gd name="T85" fmla="*/ 28 h 279"/>
                  <a:gd name="T86" fmla="*/ 202 w 614"/>
                  <a:gd name="T87" fmla="*/ 42 h 279"/>
                  <a:gd name="T88" fmla="*/ 200 w 614"/>
                  <a:gd name="T89" fmla="*/ 48 h 279"/>
                  <a:gd name="T90" fmla="*/ 192 w 614"/>
                  <a:gd name="T91" fmla="*/ 66 h 279"/>
                  <a:gd name="T92" fmla="*/ 214 w 614"/>
                  <a:gd name="T93" fmla="*/ 86 h 279"/>
                  <a:gd name="T94" fmla="*/ 190 w 614"/>
                  <a:gd name="T95" fmla="*/ 92 h 279"/>
                  <a:gd name="T96" fmla="*/ 158 w 614"/>
                  <a:gd name="T97" fmla="*/ 82 h 279"/>
                  <a:gd name="T98" fmla="*/ 132 w 614"/>
                  <a:gd name="T99" fmla="*/ 92 h 279"/>
                  <a:gd name="T100" fmla="*/ 110 w 614"/>
                  <a:gd name="T101" fmla="*/ 92 h 279"/>
                  <a:gd name="T102" fmla="*/ 92 w 614"/>
                  <a:gd name="T103" fmla="*/ 76 h 279"/>
                  <a:gd name="T104" fmla="*/ 60 w 614"/>
                  <a:gd name="T105" fmla="*/ 74 h 279"/>
                  <a:gd name="T106" fmla="*/ 34 w 614"/>
                  <a:gd name="T107" fmla="*/ 80 h 279"/>
                  <a:gd name="T108" fmla="*/ 30 w 614"/>
                  <a:gd name="T109" fmla="*/ 104 h 279"/>
                  <a:gd name="T110" fmla="*/ 2 w 614"/>
                  <a:gd name="T111" fmla="*/ 104 h 279"/>
                  <a:gd name="T112" fmla="*/ 0 w 614"/>
                  <a:gd name="T113" fmla="*/ 134 h 279"/>
                  <a:gd name="T114" fmla="*/ 24 w 614"/>
                  <a:gd name="T115" fmla="*/ 148 h 279"/>
                  <a:gd name="T116" fmla="*/ 38 w 614"/>
                  <a:gd name="T117" fmla="*/ 174 h 279"/>
                  <a:gd name="T118" fmla="*/ 80 w 614"/>
                  <a:gd name="T119" fmla="*/ 162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14" h="279">
                    <a:moveTo>
                      <a:pt x="80" y="162"/>
                    </a:moveTo>
                    <a:lnTo>
                      <a:pt x="86" y="164"/>
                    </a:lnTo>
                    <a:lnTo>
                      <a:pt x="98" y="166"/>
                    </a:lnTo>
                    <a:lnTo>
                      <a:pt x="100" y="164"/>
                    </a:lnTo>
                    <a:lnTo>
                      <a:pt x="110" y="166"/>
                    </a:lnTo>
                    <a:lnTo>
                      <a:pt x="112" y="179"/>
                    </a:lnTo>
                    <a:lnTo>
                      <a:pt x="108" y="191"/>
                    </a:lnTo>
                    <a:lnTo>
                      <a:pt x="118" y="195"/>
                    </a:lnTo>
                    <a:lnTo>
                      <a:pt x="106" y="193"/>
                    </a:lnTo>
                    <a:lnTo>
                      <a:pt x="88" y="195"/>
                    </a:lnTo>
                    <a:lnTo>
                      <a:pt x="86" y="201"/>
                    </a:lnTo>
                    <a:lnTo>
                      <a:pt x="84" y="201"/>
                    </a:lnTo>
                    <a:lnTo>
                      <a:pt x="92" y="211"/>
                    </a:lnTo>
                    <a:lnTo>
                      <a:pt x="74" y="207"/>
                    </a:lnTo>
                    <a:lnTo>
                      <a:pt x="72" y="213"/>
                    </a:lnTo>
                    <a:lnTo>
                      <a:pt x="84" y="217"/>
                    </a:lnTo>
                    <a:lnTo>
                      <a:pt x="92" y="229"/>
                    </a:lnTo>
                    <a:lnTo>
                      <a:pt x="94" y="235"/>
                    </a:lnTo>
                    <a:lnTo>
                      <a:pt x="102" y="237"/>
                    </a:lnTo>
                    <a:lnTo>
                      <a:pt x="104" y="241"/>
                    </a:lnTo>
                    <a:lnTo>
                      <a:pt x="116" y="245"/>
                    </a:lnTo>
                    <a:lnTo>
                      <a:pt x="120" y="247"/>
                    </a:lnTo>
                    <a:lnTo>
                      <a:pt x="116" y="261"/>
                    </a:lnTo>
                    <a:lnTo>
                      <a:pt x="120" y="265"/>
                    </a:lnTo>
                    <a:lnTo>
                      <a:pt x="124" y="253"/>
                    </a:lnTo>
                    <a:lnTo>
                      <a:pt x="134" y="249"/>
                    </a:lnTo>
                    <a:lnTo>
                      <a:pt x="138" y="247"/>
                    </a:lnTo>
                    <a:lnTo>
                      <a:pt x="150" y="251"/>
                    </a:lnTo>
                    <a:lnTo>
                      <a:pt x="164" y="271"/>
                    </a:lnTo>
                    <a:lnTo>
                      <a:pt x="166" y="273"/>
                    </a:lnTo>
                    <a:lnTo>
                      <a:pt x="176" y="271"/>
                    </a:lnTo>
                    <a:lnTo>
                      <a:pt x="160" y="197"/>
                    </a:lnTo>
                    <a:lnTo>
                      <a:pt x="204" y="189"/>
                    </a:lnTo>
                    <a:lnTo>
                      <a:pt x="244" y="215"/>
                    </a:lnTo>
                    <a:lnTo>
                      <a:pt x="254" y="223"/>
                    </a:lnTo>
                    <a:lnTo>
                      <a:pt x="258" y="229"/>
                    </a:lnTo>
                    <a:lnTo>
                      <a:pt x="274" y="229"/>
                    </a:lnTo>
                    <a:lnTo>
                      <a:pt x="298" y="233"/>
                    </a:lnTo>
                    <a:lnTo>
                      <a:pt x="306" y="229"/>
                    </a:lnTo>
                    <a:lnTo>
                      <a:pt x="324" y="237"/>
                    </a:lnTo>
                    <a:lnTo>
                      <a:pt x="334" y="257"/>
                    </a:lnTo>
                    <a:lnTo>
                      <a:pt x="326" y="261"/>
                    </a:lnTo>
                    <a:lnTo>
                      <a:pt x="326" y="265"/>
                    </a:lnTo>
                    <a:lnTo>
                      <a:pt x="338" y="267"/>
                    </a:lnTo>
                    <a:lnTo>
                      <a:pt x="342" y="271"/>
                    </a:lnTo>
                    <a:lnTo>
                      <a:pt x="356" y="273"/>
                    </a:lnTo>
                    <a:lnTo>
                      <a:pt x="368" y="273"/>
                    </a:lnTo>
                    <a:lnTo>
                      <a:pt x="380" y="279"/>
                    </a:lnTo>
                    <a:lnTo>
                      <a:pt x="386" y="273"/>
                    </a:lnTo>
                    <a:lnTo>
                      <a:pt x="386" y="267"/>
                    </a:lnTo>
                    <a:lnTo>
                      <a:pt x="390" y="265"/>
                    </a:lnTo>
                    <a:lnTo>
                      <a:pt x="398" y="257"/>
                    </a:lnTo>
                    <a:lnTo>
                      <a:pt x="404" y="257"/>
                    </a:lnTo>
                    <a:lnTo>
                      <a:pt x="410" y="251"/>
                    </a:lnTo>
                    <a:lnTo>
                      <a:pt x="412" y="251"/>
                    </a:lnTo>
                    <a:lnTo>
                      <a:pt x="416" y="249"/>
                    </a:lnTo>
                    <a:lnTo>
                      <a:pt x="414" y="245"/>
                    </a:lnTo>
                    <a:lnTo>
                      <a:pt x="420" y="243"/>
                    </a:lnTo>
                    <a:lnTo>
                      <a:pt x="430" y="247"/>
                    </a:lnTo>
                    <a:lnTo>
                      <a:pt x="438" y="249"/>
                    </a:lnTo>
                    <a:lnTo>
                      <a:pt x="446" y="249"/>
                    </a:lnTo>
                    <a:lnTo>
                      <a:pt x="444" y="237"/>
                    </a:lnTo>
                    <a:lnTo>
                      <a:pt x="452" y="235"/>
                    </a:lnTo>
                    <a:lnTo>
                      <a:pt x="460" y="239"/>
                    </a:lnTo>
                    <a:lnTo>
                      <a:pt x="484" y="241"/>
                    </a:lnTo>
                    <a:lnTo>
                      <a:pt x="498" y="241"/>
                    </a:lnTo>
                    <a:lnTo>
                      <a:pt x="510" y="243"/>
                    </a:lnTo>
                    <a:lnTo>
                      <a:pt x="538" y="243"/>
                    </a:lnTo>
                    <a:lnTo>
                      <a:pt x="540" y="247"/>
                    </a:lnTo>
                    <a:lnTo>
                      <a:pt x="554" y="253"/>
                    </a:lnTo>
                    <a:lnTo>
                      <a:pt x="552" y="245"/>
                    </a:lnTo>
                    <a:lnTo>
                      <a:pt x="554" y="239"/>
                    </a:lnTo>
                    <a:lnTo>
                      <a:pt x="542" y="213"/>
                    </a:lnTo>
                    <a:lnTo>
                      <a:pt x="540" y="203"/>
                    </a:lnTo>
                    <a:lnTo>
                      <a:pt x="532" y="199"/>
                    </a:lnTo>
                    <a:lnTo>
                      <a:pt x="534" y="197"/>
                    </a:lnTo>
                    <a:lnTo>
                      <a:pt x="550" y="197"/>
                    </a:lnTo>
                    <a:lnTo>
                      <a:pt x="570" y="199"/>
                    </a:lnTo>
                    <a:lnTo>
                      <a:pt x="570" y="195"/>
                    </a:lnTo>
                    <a:lnTo>
                      <a:pt x="566" y="183"/>
                    </a:lnTo>
                    <a:lnTo>
                      <a:pt x="566" y="160"/>
                    </a:lnTo>
                    <a:lnTo>
                      <a:pt x="590" y="162"/>
                    </a:lnTo>
                    <a:lnTo>
                      <a:pt x="600" y="164"/>
                    </a:lnTo>
                    <a:lnTo>
                      <a:pt x="606" y="160"/>
                    </a:lnTo>
                    <a:lnTo>
                      <a:pt x="600" y="146"/>
                    </a:lnTo>
                    <a:lnTo>
                      <a:pt x="600" y="138"/>
                    </a:lnTo>
                    <a:lnTo>
                      <a:pt x="610" y="134"/>
                    </a:lnTo>
                    <a:lnTo>
                      <a:pt x="608" y="126"/>
                    </a:lnTo>
                    <a:lnTo>
                      <a:pt x="614" y="120"/>
                    </a:lnTo>
                    <a:lnTo>
                      <a:pt x="602" y="114"/>
                    </a:lnTo>
                    <a:lnTo>
                      <a:pt x="600" y="108"/>
                    </a:lnTo>
                    <a:lnTo>
                      <a:pt x="594" y="112"/>
                    </a:lnTo>
                    <a:lnTo>
                      <a:pt x="586" y="112"/>
                    </a:lnTo>
                    <a:lnTo>
                      <a:pt x="574" y="102"/>
                    </a:lnTo>
                    <a:lnTo>
                      <a:pt x="564" y="100"/>
                    </a:lnTo>
                    <a:lnTo>
                      <a:pt x="554" y="90"/>
                    </a:lnTo>
                    <a:lnTo>
                      <a:pt x="540" y="84"/>
                    </a:lnTo>
                    <a:lnTo>
                      <a:pt x="534" y="90"/>
                    </a:lnTo>
                    <a:lnTo>
                      <a:pt x="516" y="90"/>
                    </a:lnTo>
                    <a:lnTo>
                      <a:pt x="516" y="88"/>
                    </a:lnTo>
                    <a:lnTo>
                      <a:pt x="510" y="86"/>
                    </a:lnTo>
                    <a:lnTo>
                      <a:pt x="504" y="80"/>
                    </a:lnTo>
                    <a:lnTo>
                      <a:pt x="498" y="80"/>
                    </a:lnTo>
                    <a:lnTo>
                      <a:pt x="494" y="90"/>
                    </a:lnTo>
                    <a:lnTo>
                      <a:pt x="442" y="42"/>
                    </a:lnTo>
                    <a:lnTo>
                      <a:pt x="418" y="30"/>
                    </a:lnTo>
                    <a:lnTo>
                      <a:pt x="420" y="24"/>
                    </a:lnTo>
                    <a:lnTo>
                      <a:pt x="402" y="26"/>
                    </a:lnTo>
                    <a:lnTo>
                      <a:pt x="392" y="30"/>
                    </a:lnTo>
                    <a:lnTo>
                      <a:pt x="388" y="34"/>
                    </a:lnTo>
                    <a:lnTo>
                      <a:pt x="382" y="32"/>
                    </a:lnTo>
                    <a:lnTo>
                      <a:pt x="374" y="34"/>
                    </a:lnTo>
                    <a:lnTo>
                      <a:pt x="374" y="28"/>
                    </a:lnTo>
                    <a:lnTo>
                      <a:pt x="362" y="26"/>
                    </a:lnTo>
                    <a:lnTo>
                      <a:pt x="352" y="22"/>
                    </a:lnTo>
                    <a:lnTo>
                      <a:pt x="336" y="24"/>
                    </a:lnTo>
                    <a:lnTo>
                      <a:pt x="334" y="18"/>
                    </a:lnTo>
                    <a:lnTo>
                      <a:pt x="330" y="14"/>
                    </a:lnTo>
                    <a:lnTo>
                      <a:pt x="326" y="6"/>
                    </a:lnTo>
                    <a:lnTo>
                      <a:pt x="294" y="0"/>
                    </a:lnTo>
                    <a:lnTo>
                      <a:pt x="290" y="2"/>
                    </a:lnTo>
                    <a:lnTo>
                      <a:pt x="292" y="10"/>
                    </a:lnTo>
                    <a:lnTo>
                      <a:pt x="262" y="16"/>
                    </a:lnTo>
                    <a:lnTo>
                      <a:pt x="252" y="18"/>
                    </a:lnTo>
                    <a:lnTo>
                      <a:pt x="248" y="24"/>
                    </a:lnTo>
                    <a:lnTo>
                      <a:pt x="224" y="26"/>
                    </a:lnTo>
                    <a:lnTo>
                      <a:pt x="210" y="28"/>
                    </a:lnTo>
                    <a:lnTo>
                      <a:pt x="202" y="28"/>
                    </a:lnTo>
                    <a:lnTo>
                      <a:pt x="194" y="28"/>
                    </a:lnTo>
                    <a:lnTo>
                      <a:pt x="192" y="36"/>
                    </a:lnTo>
                    <a:lnTo>
                      <a:pt x="200" y="38"/>
                    </a:lnTo>
                    <a:lnTo>
                      <a:pt x="202" y="42"/>
                    </a:lnTo>
                    <a:lnTo>
                      <a:pt x="208" y="44"/>
                    </a:lnTo>
                    <a:lnTo>
                      <a:pt x="208" y="48"/>
                    </a:lnTo>
                    <a:lnTo>
                      <a:pt x="200" y="48"/>
                    </a:lnTo>
                    <a:lnTo>
                      <a:pt x="194" y="54"/>
                    </a:lnTo>
                    <a:lnTo>
                      <a:pt x="196" y="60"/>
                    </a:lnTo>
                    <a:lnTo>
                      <a:pt x="192" y="66"/>
                    </a:lnTo>
                    <a:lnTo>
                      <a:pt x="198" y="74"/>
                    </a:lnTo>
                    <a:lnTo>
                      <a:pt x="212" y="76"/>
                    </a:lnTo>
                    <a:lnTo>
                      <a:pt x="214" y="86"/>
                    </a:lnTo>
                    <a:lnTo>
                      <a:pt x="204" y="90"/>
                    </a:lnTo>
                    <a:lnTo>
                      <a:pt x="196" y="86"/>
                    </a:lnTo>
                    <a:lnTo>
                      <a:pt x="190" y="92"/>
                    </a:lnTo>
                    <a:lnTo>
                      <a:pt x="174" y="88"/>
                    </a:lnTo>
                    <a:lnTo>
                      <a:pt x="168" y="82"/>
                    </a:lnTo>
                    <a:lnTo>
                      <a:pt x="158" y="82"/>
                    </a:lnTo>
                    <a:lnTo>
                      <a:pt x="154" y="84"/>
                    </a:lnTo>
                    <a:lnTo>
                      <a:pt x="140" y="84"/>
                    </a:lnTo>
                    <a:lnTo>
                      <a:pt x="132" y="92"/>
                    </a:lnTo>
                    <a:lnTo>
                      <a:pt x="114" y="84"/>
                    </a:lnTo>
                    <a:lnTo>
                      <a:pt x="116" y="92"/>
                    </a:lnTo>
                    <a:lnTo>
                      <a:pt x="110" y="92"/>
                    </a:lnTo>
                    <a:lnTo>
                      <a:pt x="108" y="84"/>
                    </a:lnTo>
                    <a:lnTo>
                      <a:pt x="98" y="78"/>
                    </a:lnTo>
                    <a:lnTo>
                      <a:pt x="92" y="76"/>
                    </a:lnTo>
                    <a:lnTo>
                      <a:pt x="80" y="76"/>
                    </a:lnTo>
                    <a:lnTo>
                      <a:pt x="72" y="74"/>
                    </a:lnTo>
                    <a:lnTo>
                      <a:pt x="60" y="74"/>
                    </a:lnTo>
                    <a:lnTo>
                      <a:pt x="58" y="72"/>
                    </a:lnTo>
                    <a:lnTo>
                      <a:pt x="48" y="76"/>
                    </a:lnTo>
                    <a:lnTo>
                      <a:pt x="34" y="80"/>
                    </a:lnTo>
                    <a:lnTo>
                      <a:pt x="32" y="86"/>
                    </a:lnTo>
                    <a:lnTo>
                      <a:pt x="24" y="90"/>
                    </a:lnTo>
                    <a:lnTo>
                      <a:pt x="30" y="104"/>
                    </a:lnTo>
                    <a:lnTo>
                      <a:pt x="22" y="108"/>
                    </a:lnTo>
                    <a:lnTo>
                      <a:pt x="10" y="94"/>
                    </a:lnTo>
                    <a:lnTo>
                      <a:pt x="2" y="104"/>
                    </a:lnTo>
                    <a:lnTo>
                      <a:pt x="0" y="112"/>
                    </a:lnTo>
                    <a:lnTo>
                      <a:pt x="4" y="120"/>
                    </a:lnTo>
                    <a:lnTo>
                      <a:pt x="0" y="134"/>
                    </a:lnTo>
                    <a:lnTo>
                      <a:pt x="8" y="138"/>
                    </a:lnTo>
                    <a:lnTo>
                      <a:pt x="14" y="146"/>
                    </a:lnTo>
                    <a:lnTo>
                      <a:pt x="24" y="148"/>
                    </a:lnTo>
                    <a:lnTo>
                      <a:pt x="42" y="168"/>
                    </a:lnTo>
                    <a:lnTo>
                      <a:pt x="38" y="168"/>
                    </a:lnTo>
                    <a:lnTo>
                      <a:pt x="38" y="174"/>
                    </a:lnTo>
                    <a:lnTo>
                      <a:pt x="48" y="179"/>
                    </a:lnTo>
                    <a:lnTo>
                      <a:pt x="54" y="174"/>
                    </a:lnTo>
                    <a:lnTo>
                      <a:pt x="80" y="162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3" name="Freeform 197"/>
              <p:cNvSpPr>
                <a:spLocks noEditPoints="1"/>
              </p:cNvSpPr>
              <p:nvPr/>
            </p:nvSpPr>
            <p:spPr bwMode="auto">
              <a:xfrm>
                <a:off x="4648125" y="1289537"/>
                <a:ext cx="165856" cy="190310"/>
              </a:xfrm>
              <a:custGeom>
                <a:avLst/>
                <a:gdLst>
                  <a:gd name="T0" fmla="*/ 66 w 156"/>
                  <a:gd name="T1" fmla="*/ 84 h 179"/>
                  <a:gd name="T2" fmla="*/ 62 w 156"/>
                  <a:gd name="T3" fmla="*/ 86 h 179"/>
                  <a:gd name="T4" fmla="*/ 38 w 156"/>
                  <a:gd name="T5" fmla="*/ 177 h 179"/>
                  <a:gd name="T6" fmla="*/ 36 w 156"/>
                  <a:gd name="T7" fmla="*/ 175 h 179"/>
                  <a:gd name="T8" fmla="*/ 38 w 156"/>
                  <a:gd name="T9" fmla="*/ 177 h 179"/>
                  <a:gd name="T10" fmla="*/ 32 w 156"/>
                  <a:gd name="T11" fmla="*/ 171 h 179"/>
                  <a:gd name="T12" fmla="*/ 28 w 156"/>
                  <a:gd name="T13" fmla="*/ 173 h 179"/>
                  <a:gd name="T14" fmla="*/ 20 w 156"/>
                  <a:gd name="T15" fmla="*/ 118 h 179"/>
                  <a:gd name="T16" fmla="*/ 20 w 156"/>
                  <a:gd name="T17" fmla="*/ 114 h 179"/>
                  <a:gd name="T18" fmla="*/ 16 w 156"/>
                  <a:gd name="T19" fmla="*/ 118 h 179"/>
                  <a:gd name="T20" fmla="*/ 38 w 156"/>
                  <a:gd name="T21" fmla="*/ 108 h 179"/>
                  <a:gd name="T22" fmla="*/ 40 w 156"/>
                  <a:gd name="T23" fmla="*/ 104 h 179"/>
                  <a:gd name="T24" fmla="*/ 38 w 156"/>
                  <a:gd name="T25" fmla="*/ 108 h 179"/>
                  <a:gd name="T26" fmla="*/ 10 w 156"/>
                  <a:gd name="T27" fmla="*/ 177 h 179"/>
                  <a:gd name="T28" fmla="*/ 12 w 156"/>
                  <a:gd name="T29" fmla="*/ 171 h 179"/>
                  <a:gd name="T30" fmla="*/ 0 w 156"/>
                  <a:gd name="T31" fmla="*/ 171 h 179"/>
                  <a:gd name="T32" fmla="*/ 8 w 156"/>
                  <a:gd name="T33" fmla="*/ 175 h 179"/>
                  <a:gd name="T34" fmla="*/ 134 w 156"/>
                  <a:gd name="T35" fmla="*/ 152 h 179"/>
                  <a:gd name="T36" fmla="*/ 154 w 156"/>
                  <a:gd name="T37" fmla="*/ 126 h 179"/>
                  <a:gd name="T38" fmla="*/ 138 w 156"/>
                  <a:gd name="T39" fmla="*/ 108 h 179"/>
                  <a:gd name="T40" fmla="*/ 134 w 156"/>
                  <a:gd name="T41" fmla="*/ 96 h 179"/>
                  <a:gd name="T42" fmla="*/ 128 w 156"/>
                  <a:gd name="T43" fmla="*/ 88 h 179"/>
                  <a:gd name="T44" fmla="*/ 128 w 156"/>
                  <a:gd name="T45" fmla="*/ 78 h 179"/>
                  <a:gd name="T46" fmla="*/ 114 w 156"/>
                  <a:gd name="T47" fmla="*/ 52 h 179"/>
                  <a:gd name="T48" fmla="*/ 120 w 156"/>
                  <a:gd name="T49" fmla="*/ 38 h 179"/>
                  <a:gd name="T50" fmla="*/ 106 w 156"/>
                  <a:gd name="T51" fmla="*/ 34 h 179"/>
                  <a:gd name="T52" fmla="*/ 104 w 156"/>
                  <a:gd name="T53" fmla="*/ 20 h 179"/>
                  <a:gd name="T54" fmla="*/ 106 w 156"/>
                  <a:gd name="T55" fmla="*/ 14 h 179"/>
                  <a:gd name="T56" fmla="*/ 108 w 156"/>
                  <a:gd name="T57" fmla="*/ 6 h 179"/>
                  <a:gd name="T58" fmla="*/ 90 w 156"/>
                  <a:gd name="T59" fmla="*/ 0 h 179"/>
                  <a:gd name="T60" fmla="*/ 74 w 156"/>
                  <a:gd name="T61" fmla="*/ 2 h 179"/>
                  <a:gd name="T62" fmla="*/ 66 w 156"/>
                  <a:gd name="T63" fmla="*/ 18 h 179"/>
                  <a:gd name="T64" fmla="*/ 58 w 156"/>
                  <a:gd name="T65" fmla="*/ 26 h 179"/>
                  <a:gd name="T66" fmla="*/ 40 w 156"/>
                  <a:gd name="T67" fmla="*/ 24 h 179"/>
                  <a:gd name="T68" fmla="*/ 10 w 156"/>
                  <a:gd name="T69" fmla="*/ 10 h 179"/>
                  <a:gd name="T70" fmla="*/ 6 w 156"/>
                  <a:gd name="T71" fmla="*/ 16 h 179"/>
                  <a:gd name="T72" fmla="*/ 10 w 156"/>
                  <a:gd name="T73" fmla="*/ 22 h 179"/>
                  <a:gd name="T74" fmla="*/ 30 w 156"/>
                  <a:gd name="T75" fmla="*/ 30 h 179"/>
                  <a:gd name="T76" fmla="*/ 40 w 156"/>
                  <a:gd name="T77" fmla="*/ 44 h 179"/>
                  <a:gd name="T78" fmla="*/ 42 w 156"/>
                  <a:gd name="T79" fmla="*/ 50 h 179"/>
                  <a:gd name="T80" fmla="*/ 46 w 156"/>
                  <a:gd name="T81" fmla="*/ 64 h 179"/>
                  <a:gd name="T82" fmla="*/ 52 w 156"/>
                  <a:gd name="T83" fmla="*/ 72 h 179"/>
                  <a:gd name="T84" fmla="*/ 68 w 156"/>
                  <a:gd name="T85" fmla="*/ 80 h 179"/>
                  <a:gd name="T86" fmla="*/ 72 w 156"/>
                  <a:gd name="T87" fmla="*/ 86 h 179"/>
                  <a:gd name="T88" fmla="*/ 68 w 156"/>
                  <a:gd name="T89" fmla="*/ 88 h 179"/>
                  <a:gd name="T90" fmla="*/ 58 w 156"/>
                  <a:gd name="T91" fmla="*/ 94 h 179"/>
                  <a:gd name="T92" fmla="*/ 50 w 156"/>
                  <a:gd name="T93" fmla="*/ 102 h 179"/>
                  <a:gd name="T94" fmla="*/ 34 w 156"/>
                  <a:gd name="T95" fmla="*/ 114 h 179"/>
                  <a:gd name="T96" fmla="*/ 26 w 156"/>
                  <a:gd name="T97" fmla="*/ 118 h 179"/>
                  <a:gd name="T98" fmla="*/ 16 w 156"/>
                  <a:gd name="T99" fmla="*/ 128 h 179"/>
                  <a:gd name="T100" fmla="*/ 22 w 156"/>
                  <a:gd name="T101" fmla="*/ 144 h 179"/>
                  <a:gd name="T102" fmla="*/ 24 w 156"/>
                  <a:gd name="T103" fmla="*/ 164 h 179"/>
                  <a:gd name="T104" fmla="*/ 34 w 156"/>
                  <a:gd name="T105" fmla="*/ 168 h 179"/>
                  <a:gd name="T106" fmla="*/ 46 w 156"/>
                  <a:gd name="T107" fmla="*/ 171 h 179"/>
                  <a:gd name="T108" fmla="*/ 46 w 156"/>
                  <a:gd name="T109" fmla="*/ 179 h 179"/>
                  <a:gd name="T110" fmla="*/ 54 w 156"/>
                  <a:gd name="T111" fmla="*/ 179 h 179"/>
                  <a:gd name="T112" fmla="*/ 66 w 156"/>
                  <a:gd name="T113" fmla="*/ 177 h 179"/>
                  <a:gd name="T114" fmla="*/ 82 w 156"/>
                  <a:gd name="T115" fmla="*/ 168 h 179"/>
                  <a:gd name="T116" fmla="*/ 94 w 156"/>
                  <a:gd name="T117" fmla="*/ 171 h 179"/>
                  <a:gd name="T118" fmla="*/ 108 w 156"/>
                  <a:gd name="T119" fmla="*/ 168 h 179"/>
                  <a:gd name="T120" fmla="*/ 120 w 156"/>
                  <a:gd name="T121" fmla="*/ 162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56" h="179">
                    <a:moveTo>
                      <a:pt x="62" y="84"/>
                    </a:moveTo>
                    <a:lnTo>
                      <a:pt x="66" y="84"/>
                    </a:lnTo>
                    <a:lnTo>
                      <a:pt x="66" y="86"/>
                    </a:lnTo>
                    <a:lnTo>
                      <a:pt x="62" y="86"/>
                    </a:lnTo>
                    <a:lnTo>
                      <a:pt x="62" y="84"/>
                    </a:lnTo>
                    <a:close/>
                    <a:moveTo>
                      <a:pt x="38" y="177"/>
                    </a:moveTo>
                    <a:lnTo>
                      <a:pt x="42" y="173"/>
                    </a:lnTo>
                    <a:lnTo>
                      <a:pt x="36" y="175"/>
                    </a:lnTo>
                    <a:lnTo>
                      <a:pt x="34" y="179"/>
                    </a:lnTo>
                    <a:lnTo>
                      <a:pt x="38" y="177"/>
                    </a:lnTo>
                    <a:close/>
                    <a:moveTo>
                      <a:pt x="30" y="173"/>
                    </a:moveTo>
                    <a:lnTo>
                      <a:pt x="32" y="171"/>
                    </a:lnTo>
                    <a:lnTo>
                      <a:pt x="30" y="171"/>
                    </a:lnTo>
                    <a:lnTo>
                      <a:pt x="28" y="173"/>
                    </a:lnTo>
                    <a:lnTo>
                      <a:pt x="30" y="173"/>
                    </a:lnTo>
                    <a:close/>
                    <a:moveTo>
                      <a:pt x="20" y="118"/>
                    </a:moveTo>
                    <a:lnTo>
                      <a:pt x="22" y="118"/>
                    </a:lnTo>
                    <a:lnTo>
                      <a:pt x="20" y="114"/>
                    </a:lnTo>
                    <a:lnTo>
                      <a:pt x="16" y="116"/>
                    </a:lnTo>
                    <a:lnTo>
                      <a:pt x="16" y="118"/>
                    </a:lnTo>
                    <a:lnTo>
                      <a:pt x="20" y="118"/>
                    </a:lnTo>
                    <a:close/>
                    <a:moveTo>
                      <a:pt x="38" y="108"/>
                    </a:moveTo>
                    <a:lnTo>
                      <a:pt x="42" y="106"/>
                    </a:lnTo>
                    <a:lnTo>
                      <a:pt x="40" y="104"/>
                    </a:lnTo>
                    <a:lnTo>
                      <a:pt x="38" y="106"/>
                    </a:lnTo>
                    <a:lnTo>
                      <a:pt x="38" y="108"/>
                    </a:lnTo>
                    <a:close/>
                    <a:moveTo>
                      <a:pt x="8" y="175"/>
                    </a:moveTo>
                    <a:lnTo>
                      <a:pt x="10" y="177"/>
                    </a:lnTo>
                    <a:lnTo>
                      <a:pt x="10" y="173"/>
                    </a:lnTo>
                    <a:lnTo>
                      <a:pt x="12" y="171"/>
                    </a:lnTo>
                    <a:lnTo>
                      <a:pt x="8" y="171"/>
                    </a:lnTo>
                    <a:lnTo>
                      <a:pt x="0" y="171"/>
                    </a:lnTo>
                    <a:lnTo>
                      <a:pt x="0" y="175"/>
                    </a:lnTo>
                    <a:lnTo>
                      <a:pt x="8" y="175"/>
                    </a:lnTo>
                    <a:close/>
                    <a:moveTo>
                      <a:pt x="126" y="158"/>
                    </a:moveTo>
                    <a:lnTo>
                      <a:pt x="134" y="152"/>
                    </a:lnTo>
                    <a:lnTo>
                      <a:pt x="146" y="136"/>
                    </a:lnTo>
                    <a:lnTo>
                      <a:pt x="154" y="126"/>
                    </a:lnTo>
                    <a:lnTo>
                      <a:pt x="156" y="120"/>
                    </a:lnTo>
                    <a:lnTo>
                      <a:pt x="138" y="108"/>
                    </a:lnTo>
                    <a:lnTo>
                      <a:pt x="140" y="100"/>
                    </a:lnTo>
                    <a:lnTo>
                      <a:pt x="134" y="96"/>
                    </a:lnTo>
                    <a:lnTo>
                      <a:pt x="132" y="88"/>
                    </a:lnTo>
                    <a:lnTo>
                      <a:pt x="128" y="88"/>
                    </a:lnTo>
                    <a:lnTo>
                      <a:pt x="130" y="80"/>
                    </a:lnTo>
                    <a:lnTo>
                      <a:pt x="128" y="78"/>
                    </a:lnTo>
                    <a:lnTo>
                      <a:pt x="132" y="70"/>
                    </a:lnTo>
                    <a:lnTo>
                      <a:pt x="114" y="52"/>
                    </a:lnTo>
                    <a:lnTo>
                      <a:pt x="122" y="44"/>
                    </a:lnTo>
                    <a:lnTo>
                      <a:pt x="120" y="38"/>
                    </a:lnTo>
                    <a:lnTo>
                      <a:pt x="112" y="34"/>
                    </a:lnTo>
                    <a:lnTo>
                      <a:pt x="106" y="34"/>
                    </a:lnTo>
                    <a:lnTo>
                      <a:pt x="102" y="26"/>
                    </a:lnTo>
                    <a:lnTo>
                      <a:pt x="104" y="20"/>
                    </a:lnTo>
                    <a:lnTo>
                      <a:pt x="106" y="18"/>
                    </a:lnTo>
                    <a:lnTo>
                      <a:pt x="106" y="14"/>
                    </a:lnTo>
                    <a:lnTo>
                      <a:pt x="110" y="10"/>
                    </a:lnTo>
                    <a:lnTo>
                      <a:pt x="108" y="6"/>
                    </a:lnTo>
                    <a:lnTo>
                      <a:pt x="96" y="4"/>
                    </a:lnTo>
                    <a:lnTo>
                      <a:pt x="90" y="0"/>
                    </a:lnTo>
                    <a:lnTo>
                      <a:pt x="82" y="2"/>
                    </a:lnTo>
                    <a:lnTo>
                      <a:pt x="74" y="2"/>
                    </a:lnTo>
                    <a:lnTo>
                      <a:pt x="64" y="8"/>
                    </a:lnTo>
                    <a:lnTo>
                      <a:pt x="66" y="18"/>
                    </a:lnTo>
                    <a:lnTo>
                      <a:pt x="62" y="20"/>
                    </a:lnTo>
                    <a:lnTo>
                      <a:pt x="58" y="26"/>
                    </a:lnTo>
                    <a:lnTo>
                      <a:pt x="42" y="22"/>
                    </a:lnTo>
                    <a:lnTo>
                      <a:pt x="40" y="24"/>
                    </a:lnTo>
                    <a:lnTo>
                      <a:pt x="24" y="24"/>
                    </a:lnTo>
                    <a:lnTo>
                      <a:pt x="10" y="10"/>
                    </a:lnTo>
                    <a:lnTo>
                      <a:pt x="6" y="12"/>
                    </a:lnTo>
                    <a:lnTo>
                      <a:pt x="6" y="16"/>
                    </a:lnTo>
                    <a:lnTo>
                      <a:pt x="4" y="16"/>
                    </a:lnTo>
                    <a:lnTo>
                      <a:pt x="10" y="22"/>
                    </a:lnTo>
                    <a:lnTo>
                      <a:pt x="22" y="28"/>
                    </a:lnTo>
                    <a:lnTo>
                      <a:pt x="30" y="30"/>
                    </a:lnTo>
                    <a:lnTo>
                      <a:pt x="42" y="36"/>
                    </a:lnTo>
                    <a:lnTo>
                      <a:pt x="40" y="44"/>
                    </a:lnTo>
                    <a:lnTo>
                      <a:pt x="44" y="48"/>
                    </a:lnTo>
                    <a:lnTo>
                      <a:pt x="42" y="50"/>
                    </a:lnTo>
                    <a:lnTo>
                      <a:pt x="48" y="56"/>
                    </a:lnTo>
                    <a:lnTo>
                      <a:pt x="46" y="64"/>
                    </a:lnTo>
                    <a:lnTo>
                      <a:pt x="52" y="68"/>
                    </a:lnTo>
                    <a:lnTo>
                      <a:pt x="52" y="72"/>
                    </a:lnTo>
                    <a:lnTo>
                      <a:pt x="58" y="72"/>
                    </a:lnTo>
                    <a:lnTo>
                      <a:pt x="68" y="80"/>
                    </a:lnTo>
                    <a:lnTo>
                      <a:pt x="68" y="84"/>
                    </a:lnTo>
                    <a:lnTo>
                      <a:pt x="72" y="86"/>
                    </a:lnTo>
                    <a:lnTo>
                      <a:pt x="70" y="90"/>
                    </a:lnTo>
                    <a:lnTo>
                      <a:pt x="68" y="88"/>
                    </a:lnTo>
                    <a:lnTo>
                      <a:pt x="60" y="90"/>
                    </a:lnTo>
                    <a:lnTo>
                      <a:pt x="58" y="94"/>
                    </a:lnTo>
                    <a:lnTo>
                      <a:pt x="52" y="100"/>
                    </a:lnTo>
                    <a:lnTo>
                      <a:pt x="50" y="102"/>
                    </a:lnTo>
                    <a:lnTo>
                      <a:pt x="34" y="112"/>
                    </a:lnTo>
                    <a:lnTo>
                      <a:pt x="34" y="114"/>
                    </a:lnTo>
                    <a:lnTo>
                      <a:pt x="28" y="118"/>
                    </a:lnTo>
                    <a:lnTo>
                      <a:pt x="26" y="118"/>
                    </a:lnTo>
                    <a:lnTo>
                      <a:pt x="20" y="120"/>
                    </a:lnTo>
                    <a:lnTo>
                      <a:pt x="16" y="128"/>
                    </a:lnTo>
                    <a:lnTo>
                      <a:pt x="20" y="132"/>
                    </a:lnTo>
                    <a:lnTo>
                      <a:pt x="22" y="144"/>
                    </a:lnTo>
                    <a:lnTo>
                      <a:pt x="22" y="156"/>
                    </a:lnTo>
                    <a:lnTo>
                      <a:pt x="24" y="164"/>
                    </a:lnTo>
                    <a:lnTo>
                      <a:pt x="26" y="168"/>
                    </a:lnTo>
                    <a:lnTo>
                      <a:pt x="34" y="168"/>
                    </a:lnTo>
                    <a:lnTo>
                      <a:pt x="40" y="173"/>
                    </a:lnTo>
                    <a:lnTo>
                      <a:pt x="46" y="171"/>
                    </a:lnTo>
                    <a:lnTo>
                      <a:pt x="42" y="177"/>
                    </a:lnTo>
                    <a:lnTo>
                      <a:pt x="46" y="179"/>
                    </a:lnTo>
                    <a:lnTo>
                      <a:pt x="50" y="179"/>
                    </a:lnTo>
                    <a:lnTo>
                      <a:pt x="54" y="179"/>
                    </a:lnTo>
                    <a:lnTo>
                      <a:pt x="62" y="175"/>
                    </a:lnTo>
                    <a:lnTo>
                      <a:pt x="66" y="177"/>
                    </a:lnTo>
                    <a:lnTo>
                      <a:pt x="72" y="173"/>
                    </a:lnTo>
                    <a:lnTo>
                      <a:pt x="82" y="168"/>
                    </a:lnTo>
                    <a:lnTo>
                      <a:pt x="86" y="171"/>
                    </a:lnTo>
                    <a:lnTo>
                      <a:pt x="94" y="171"/>
                    </a:lnTo>
                    <a:lnTo>
                      <a:pt x="104" y="168"/>
                    </a:lnTo>
                    <a:lnTo>
                      <a:pt x="108" y="168"/>
                    </a:lnTo>
                    <a:lnTo>
                      <a:pt x="114" y="168"/>
                    </a:lnTo>
                    <a:lnTo>
                      <a:pt x="120" y="162"/>
                    </a:lnTo>
                    <a:lnTo>
                      <a:pt x="126" y="15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4" name="Freeform 198"/>
              <p:cNvSpPr>
                <a:spLocks/>
              </p:cNvSpPr>
              <p:nvPr/>
            </p:nvSpPr>
            <p:spPr bwMode="auto">
              <a:xfrm>
                <a:off x="4675766" y="1543636"/>
                <a:ext cx="91434" cy="53159"/>
              </a:xfrm>
              <a:custGeom>
                <a:avLst/>
                <a:gdLst>
                  <a:gd name="T0" fmla="*/ 22 w 86"/>
                  <a:gd name="T1" fmla="*/ 30 h 50"/>
                  <a:gd name="T2" fmla="*/ 26 w 86"/>
                  <a:gd name="T3" fmla="*/ 34 h 50"/>
                  <a:gd name="T4" fmla="*/ 26 w 86"/>
                  <a:gd name="T5" fmla="*/ 40 h 50"/>
                  <a:gd name="T6" fmla="*/ 36 w 86"/>
                  <a:gd name="T7" fmla="*/ 48 h 50"/>
                  <a:gd name="T8" fmla="*/ 44 w 86"/>
                  <a:gd name="T9" fmla="*/ 50 h 50"/>
                  <a:gd name="T10" fmla="*/ 48 w 86"/>
                  <a:gd name="T11" fmla="*/ 48 h 50"/>
                  <a:gd name="T12" fmla="*/ 56 w 86"/>
                  <a:gd name="T13" fmla="*/ 48 h 50"/>
                  <a:gd name="T14" fmla="*/ 60 w 86"/>
                  <a:gd name="T15" fmla="*/ 44 h 50"/>
                  <a:gd name="T16" fmla="*/ 70 w 86"/>
                  <a:gd name="T17" fmla="*/ 42 h 50"/>
                  <a:gd name="T18" fmla="*/ 70 w 86"/>
                  <a:gd name="T19" fmla="*/ 38 h 50"/>
                  <a:gd name="T20" fmla="*/ 72 w 86"/>
                  <a:gd name="T21" fmla="*/ 32 h 50"/>
                  <a:gd name="T22" fmla="*/ 82 w 86"/>
                  <a:gd name="T23" fmla="*/ 26 h 50"/>
                  <a:gd name="T24" fmla="*/ 86 w 86"/>
                  <a:gd name="T25" fmla="*/ 18 h 50"/>
                  <a:gd name="T26" fmla="*/ 80 w 86"/>
                  <a:gd name="T27" fmla="*/ 18 h 50"/>
                  <a:gd name="T28" fmla="*/ 66 w 86"/>
                  <a:gd name="T29" fmla="*/ 8 h 50"/>
                  <a:gd name="T30" fmla="*/ 60 w 86"/>
                  <a:gd name="T31" fmla="*/ 8 h 50"/>
                  <a:gd name="T32" fmla="*/ 54 w 86"/>
                  <a:gd name="T33" fmla="*/ 4 h 50"/>
                  <a:gd name="T34" fmla="*/ 46 w 86"/>
                  <a:gd name="T35" fmla="*/ 8 h 50"/>
                  <a:gd name="T36" fmla="*/ 36 w 86"/>
                  <a:gd name="T37" fmla="*/ 4 h 50"/>
                  <a:gd name="T38" fmla="*/ 24 w 86"/>
                  <a:gd name="T39" fmla="*/ 4 h 50"/>
                  <a:gd name="T40" fmla="*/ 14 w 86"/>
                  <a:gd name="T41" fmla="*/ 0 h 50"/>
                  <a:gd name="T42" fmla="*/ 4 w 86"/>
                  <a:gd name="T43" fmla="*/ 6 h 50"/>
                  <a:gd name="T44" fmla="*/ 4 w 86"/>
                  <a:gd name="T45" fmla="*/ 8 h 50"/>
                  <a:gd name="T46" fmla="*/ 0 w 86"/>
                  <a:gd name="T47" fmla="*/ 10 h 50"/>
                  <a:gd name="T48" fmla="*/ 2 w 86"/>
                  <a:gd name="T49" fmla="*/ 18 h 50"/>
                  <a:gd name="T50" fmla="*/ 4 w 86"/>
                  <a:gd name="T51" fmla="*/ 24 h 50"/>
                  <a:gd name="T52" fmla="*/ 8 w 86"/>
                  <a:gd name="T53" fmla="*/ 26 h 50"/>
                  <a:gd name="T54" fmla="*/ 10 w 86"/>
                  <a:gd name="T55" fmla="*/ 28 h 50"/>
                  <a:gd name="T56" fmla="*/ 22 w 86"/>
                  <a:gd name="T57" fmla="*/ 3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6" h="50">
                    <a:moveTo>
                      <a:pt x="22" y="30"/>
                    </a:moveTo>
                    <a:lnTo>
                      <a:pt x="26" y="34"/>
                    </a:lnTo>
                    <a:lnTo>
                      <a:pt x="26" y="40"/>
                    </a:lnTo>
                    <a:lnTo>
                      <a:pt x="36" y="48"/>
                    </a:lnTo>
                    <a:lnTo>
                      <a:pt x="44" y="50"/>
                    </a:lnTo>
                    <a:lnTo>
                      <a:pt x="48" y="48"/>
                    </a:lnTo>
                    <a:lnTo>
                      <a:pt x="56" y="48"/>
                    </a:lnTo>
                    <a:lnTo>
                      <a:pt x="60" y="44"/>
                    </a:lnTo>
                    <a:lnTo>
                      <a:pt x="70" y="42"/>
                    </a:lnTo>
                    <a:lnTo>
                      <a:pt x="70" y="38"/>
                    </a:lnTo>
                    <a:lnTo>
                      <a:pt x="72" y="32"/>
                    </a:lnTo>
                    <a:lnTo>
                      <a:pt x="82" y="26"/>
                    </a:lnTo>
                    <a:lnTo>
                      <a:pt x="86" y="18"/>
                    </a:lnTo>
                    <a:lnTo>
                      <a:pt x="80" y="18"/>
                    </a:lnTo>
                    <a:lnTo>
                      <a:pt x="66" y="8"/>
                    </a:lnTo>
                    <a:lnTo>
                      <a:pt x="60" y="8"/>
                    </a:lnTo>
                    <a:lnTo>
                      <a:pt x="54" y="4"/>
                    </a:lnTo>
                    <a:lnTo>
                      <a:pt x="46" y="8"/>
                    </a:lnTo>
                    <a:lnTo>
                      <a:pt x="36" y="4"/>
                    </a:lnTo>
                    <a:lnTo>
                      <a:pt x="24" y="4"/>
                    </a:lnTo>
                    <a:lnTo>
                      <a:pt x="14" y="0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0" y="10"/>
                    </a:lnTo>
                    <a:lnTo>
                      <a:pt x="2" y="18"/>
                    </a:lnTo>
                    <a:lnTo>
                      <a:pt x="4" y="24"/>
                    </a:lnTo>
                    <a:lnTo>
                      <a:pt x="8" y="26"/>
                    </a:lnTo>
                    <a:lnTo>
                      <a:pt x="10" y="28"/>
                    </a:lnTo>
                    <a:lnTo>
                      <a:pt x="22" y="3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5" name="Freeform 199"/>
              <p:cNvSpPr>
                <a:spLocks/>
              </p:cNvSpPr>
              <p:nvPr/>
            </p:nvSpPr>
            <p:spPr bwMode="auto">
              <a:xfrm>
                <a:off x="4673641" y="1513867"/>
                <a:ext cx="114823" cy="48906"/>
              </a:xfrm>
              <a:custGeom>
                <a:avLst/>
                <a:gdLst>
                  <a:gd name="T0" fmla="*/ 6 w 108"/>
                  <a:gd name="T1" fmla="*/ 34 h 46"/>
                  <a:gd name="T2" fmla="*/ 16 w 108"/>
                  <a:gd name="T3" fmla="*/ 28 h 46"/>
                  <a:gd name="T4" fmla="*/ 26 w 108"/>
                  <a:gd name="T5" fmla="*/ 32 h 46"/>
                  <a:gd name="T6" fmla="*/ 38 w 108"/>
                  <a:gd name="T7" fmla="*/ 32 h 46"/>
                  <a:gd name="T8" fmla="*/ 48 w 108"/>
                  <a:gd name="T9" fmla="*/ 36 h 46"/>
                  <a:gd name="T10" fmla="*/ 56 w 108"/>
                  <a:gd name="T11" fmla="*/ 32 h 46"/>
                  <a:gd name="T12" fmla="*/ 62 w 108"/>
                  <a:gd name="T13" fmla="*/ 36 h 46"/>
                  <a:gd name="T14" fmla="*/ 68 w 108"/>
                  <a:gd name="T15" fmla="*/ 36 h 46"/>
                  <a:gd name="T16" fmla="*/ 82 w 108"/>
                  <a:gd name="T17" fmla="*/ 46 h 46"/>
                  <a:gd name="T18" fmla="*/ 88 w 108"/>
                  <a:gd name="T19" fmla="*/ 46 h 46"/>
                  <a:gd name="T20" fmla="*/ 90 w 108"/>
                  <a:gd name="T21" fmla="*/ 44 h 46"/>
                  <a:gd name="T22" fmla="*/ 98 w 108"/>
                  <a:gd name="T23" fmla="*/ 42 h 46"/>
                  <a:gd name="T24" fmla="*/ 108 w 108"/>
                  <a:gd name="T25" fmla="*/ 34 h 46"/>
                  <a:gd name="T26" fmla="*/ 104 w 108"/>
                  <a:gd name="T27" fmla="*/ 26 h 46"/>
                  <a:gd name="T28" fmla="*/ 98 w 108"/>
                  <a:gd name="T29" fmla="*/ 20 h 46"/>
                  <a:gd name="T30" fmla="*/ 98 w 108"/>
                  <a:gd name="T31" fmla="*/ 14 h 46"/>
                  <a:gd name="T32" fmla="*/ 90 w 108"/>
                  <a:gd name="T33" fmla="*/ 8 h 46"/>
                  <a:gd name="T34" fmla="*/ 78 w 108"/>
                  <a:gd name="T35" fmla="*/ 8 h 46"/>
                  <a:gd name="T36" fmla="*/ 70 w 108"/>
                  <a:gd name="T37" fmla="*/ 4 h 46"/>
                  <a:gd name="T38" fmla="*/ 54 w 108"/>
                  <a:gd name="T39" fmla="*/ 0 h 46"/>
                  <a:gd name="T40" fmla="*/ 48 w 108"/>
                  <a:gd name="T41" fmla="*/ 2 h 46"/>
                  <a:gd name="T42" fmla="*/ 46 w 108"/>
                  <a:gd name="T43" fmla="*/ 6 h 46"/>
                  <a:gd name="T44" fmla="*/ 48 w 108"/>
                  <a:gd name="T45" fmla="*/ 20 h 46"/>
                  <a:gd name="T46" fmla="*/ 44 w 108"/>
                  <a:gd name="T47" fmla="*/ 22 h 46"/>
                  <a:gd name="T48" fmla="*/ 34 w 108"/>
                  <a:gd name="T49" fmla="*/ 18 h 46"/>
                  <a:gd name="T50" fmla="*/ 30 w 108"/>
                  <a:gd name="T51" fmla="*/ 14 h 46"/>
                  <a:gd name="T52" fmla="*/ 24 w 108"/>
                  <a:gd name="T53" fmla="*/ 10 h 46"/>
                  <a:gd name="T54" fmla="*/ 22 w 108"/>
                  <a:gd name="T55" fmla="*/ 6 h 46"/>
                  <a:gd name="T56" fmla="*/ 16 w 108"/>
                  <a:gd name="T57" fmla="*/ 8 h 46"/>
                  <a:gd name="T58" fmla="*/ 10 w 108"/>
                  <a:gd name="T59" fmla="*/ 10 h 46"/>
                  <a:gd name="T60" fmla="*/ 4 w 108"/>
                  <a:gd name="T61" fmla="*/ 22 h 46"/>
                  <a:gd name="T62" fmla="*/ 0 w 108"/>
                  <a:gd name="T63" fmla="*/ 30 h 46"/>
                  <a:gd name="T64" fmla="*/ 2 w 108"/>
                  <a:gd name="T65" fmla="*/ 38 h 46"/>
                  <a:gd name="T66" fmla="*/ 6 w 108"/>
                  <a:gd name="T67" fmla="*/ 36 h 46"/>
                  <a:gd name="T68" fmla="*/ 6 w 108"/>
                  <a:gd name="T69" fmla="*/ 3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8" h="46">
                    <a:moveTo>
                      <a:pt x="6" y="34"/>
                    </a:moveTo>
                    <a:lnTo>
                      <a:pt x="16" y="28"/>
                    </a:lnTo>
                    <a:lnTo>
                      <a:pt x="26" y="32"/>
                    </a:lnTo>
                    <a:lnTo>
                      <a:pt x="38" y="32"/>
                    </a:lnTo>
                    <a:lnTo>
                      <a:pt x="48" y="36"/>
                    </a:lnTo>
                    <a:lnTo>
                      <a:pt x="56" y="32"/>
                    </a:lnTo>
                    <a:lnTo>
                      <a:pt x="62" y="36"/>
                    </a:lnTo>
                    <a:lnTo>
                      <a:pt x="68" y="36"/>
                    </a:lnTo>
                    <a:lnTo>
                      <a:pt x="82" y="46"/>
                    </a:lnTo>
                    <a:lnTo>
                      <a:pt x="88" y="46"/>
                    </a:lnTo>
                    <a:lnTo>
                      <a:pt x="90" y="44"/>
                    </a:lnTo>
                    <a:lnTo>
                      <a:pt x="98" y="42"/>
                    </a:lnTo>
                    <a:lnTo>
                      <a:pt x="108" y="34"/>
                    </a:lnTo>
                    <a:lnTo>
                      <a:pt x="104" y="26"/>
                    </a:lnTo>
                    <a:lnTo>
                      <a:pt x="98" y="20"/>
                    </a:lnTo>
                    <a:lnTo>
                      <a:pt x="98" y="14"/>
                    </a:lnTo>
                    <a:lnTo>
                      <a:pt x="90" y="8"/>
                    </a:lnTo>
                    <a:lnTo>
                      <a:pt x="78" y="8"/>
                    </a:lnTo>
                    <a:lnTo>
                      <a:pt x="70" y="4"/>
                    </a:lnTo>
                    <a:lnTo>
                      <a:pt x="54" y="0"/>
                    </a:lnTo>
                    <a:lnTo>
                      <a:pt x="48" y="2"/>
                    </a:lnTo>
                    <a:lnTo>
                      <a:pt x="46" y="6"/>
                    </a:lnTo>
                    <a:lnTo>
                      <a:pt x="48" y="20"/>
                    </a:lnTo>
                    <a:lnTo>
                      <a:pt x="44" y="22"/>
                    </a:lnTo>
                    <a:lnTo>
                      <a:pt x="34" y="18"/>
                    </a:lnTo>
                    <a:lnTo>
                      <a:pt x="30" y="14"/>
                    </a:lnTo>
                    <a:lnTo>
                      <a:pt x="24" y="10"/>
                    </a:lnTo>
                    <a:lnTo>
                      <a:pt x="22" y="6"/>
                    </a:lnTo>
                    <a:lnTo>
                      <a:pt x="16" y="8"/>
                    </a:lnTo>
                    <a:lnTo>
                      <a:pt x="10" y="10"/>
                    </a:lnTo>
                    <a:lnTo>
                      <a:pt x="4" y="22"/>
                    </a:lnTo>
                    <a:lnTo>
                      <a:pt x="0" y="30"/>
                    </a:lnTo>
                    <a:lnTo>
                      <a:pt x="2" y="38"/>
                    </a:lnTo>
                    <a:lnTo>
                      <a:pt x="6" y="36"/>
                    </a:lnTo>
                    <a:lnTo>
                      <a:pt x="6" y="3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6" name="Freeform 200"/>
              <p:cNvSpPr>
                <a:spLocks noEditPoints="1"/>
              </p:cNvSpPr>
              <p:nvPr/>
            </p:nvSpPr>
            <p:spPr bwMode="auto">
              <a:xfrm>
                <a:off x="4684271" y="1484098"/>
                <a:ext cx="91434" cy="38275"/>
              </a:xfrm>
              <a:custGeom>
                <a:avLst/>
                <a:gdLst>
                  <a:gd name="T0" fmla="*/ 10 w 86"/>
                  <a:gd name="T1" fmla="*/ 10 h 36"/>
                  <a:gd name="T2" fmla="*/ 14 w 86"/>
                  <a:gd name="T3" fmla="*/ 12 h 36"/>
                  <a:gd name="T4" fmla="*/ 16 w 86"/>
                  <a:gd name="T5" fmla="*/ 14 h 36"/>
                  <a:gd name="T6" fmla="*/ 10 w 86"/>
                  <a:gd name="T7" fmla="*/ 16 h 36"/>
                  <a:gd name="T8" fmla="*/ 8 w 86"/>
                  <a:gd name="T9" fmla="*/ 14 h 36"/>
                  <a:gd name="T10" fmla="*/ 6 w 86"/>
                  <a:gd name="T11" fmla="*/ 14 h 36"/>
                  <a:gd name="T12" fmla="*/ 10 w 86"/>
                  <a:gd name="T13" fmla="*/ 10 h 36"/>
                  <a:gd name="T14" fmla="*/ 4 w 86"/>
                  <a:gd name="T15" fmla="*/ 22 h 36"/>
                  <a:gd name="T16" fmla="*/ 2 w 86"/>
                  <a:gd name="T17" fmla="*/ 20 h 36"/>
                  <a:gd name="T18" fmla="*/ 0 w 86"/>
                  <a:gd name="T19" fmla="*/ 24 h 36"/>
                  <a:gd name="T20" fmla="*/ 6 w 86"/>
                  <a:gd name="T21" fmla="*/ 26 h 36"/>
                  <a:gd name="T22" fmla="*/ 4 w 86"/>
                  <a:gd name="T23" fmla="*/ 30 h 36"/>
                  <a:gd name="T24" fmla="*/ 6 w 86"/>
                  <a:gd name="T25" fmla="*/ 30 h 36"/>
                  <a:gd name="T26" fmla="*/ 8 w 86"/>
                  <a:gd name="T27" fmla="*/ 26 h 36"/>
                  <a:gd name="T28" fmla="*/ 10 w 86"/>
                  <a:gd name="T29" fmla="*/ 26 h 36"/>
                  <a:gd name="T30" fmla="*/ 18 w 86"/>
                  <a:gd name="T31" fmla="*/ 22 h 36"/>
                  <a:gd name="T32" fmla="*/ 18 w 86"/>
                  <a:gd name="T33" fmla="*/ 20 h 36"/>
                  <a:gd name="T34" fmla="*/ 10 w 86"/>
                  <a:gd name="T35" fmla="*/ 20 h 36"/>
                  <a:gd name="T36" fmla="*/ 4 w 86"/>
                  <a:gd name="T37" fmla="*/ 22 h 36"/>
                  <a:gd name="T38" fmla="*/ 82 w 86"/>
                  <a:gd name="T39" fmla="*/ 30 h 36"/>
                  <a:gd name="T40" fmla="*/ 78 w 86"/>
                  <a:gd name="T41" fmla="*/ 26 h 36"/>
                  <a:gd name="T42" fmla="*/ 78 w 86"/>
                  <a:gd name="T43" fmla="*/ 20 h 36"/>
                  <a:gd name="T44" fmla="*/ 74 w 86"/>
                  <a:gd name="T45" fmla="*/ 18 h 36"/>
                  <a:gd name="T46" fmla="*/ 74 w 86"/>
                  <a:gd name="T47" fmla="*/ 12 h 36"/>
                  <a:gd name="T48" fmla="*/ 80 w 86"/>
                  <a:gd name="T49" fmla="*/ 8 h 36"/>
                  <a:gd name="T50" fmla="*/ 84 w 86"/>
                  <a:gd name="T51" fmla="*/ 10 h 36"/>
                  <a:gd name="T52" fmla="*/ 86 w 86"/>
                  <a:gd name="T53" fmla="*/ 10 h 36"/>
                  <a:gd name="T54" fmla="*/ 86 w 86"/>
                  <a:gd name="T55" fmla="*/ 4 h 36"/>
                  <a:gd name="T56" fmla="*/ 78 w 86"/>
                  <a:gd name="T57" fmla="*/ 4 h 36"/>
                  <a:gd name="T58" fmla="*/ 72 w 86"/>
                  <a:gd name="T59" fmla="*/ 4 h 36"/>
                  <a:gd name="T60" fmla="*/ 70 w 86"/>
                  <a:gd name="T61" fmla="*/ 2 h 36"/>
                  <a:gd name="T62" fmla="*/ 58 w 86"/>
                  <a:gd name="T63" fmla="*/ 0 h 36"/>
                  <a:gd name="T64" fmla="*/ 52 w 86"/>
                  <a:gd name="T65" fmla="*/ 2 h 36"/>
                  <a:gd name="T66" fmla="*/ 46 w 86"/>
                  <a:gd name="T67" fmla="*/ 2 h 36"/>
                  <a:gd name="T68" fmla="*/ 36 w 86"/>
                  <a:gd name="T69" fmla="*/ 2 h 36"/>
                  <a:gd name="T70" fmla="*/ 30 w 86"/>
                  <a:gd name="T71" fmla="*/ 6 h 36"/>
                  <a:gd name="T72" fmla="*/ 24 w 86"/>
                  <a:gd name="T73" fmla="*/ 8 h 36"/>
                  <a:gd name="T74" fmla="*/ 24 w 86"/>
                  <a:gd name="T75" fmla="*/ 10 h 36"/>
                  <a:gd name="T76" fmla="*/ 24 w 86"/>
                  <a:gd name="T77" fmla="*/ 14 h 36"/>
                  <a:gd name="T78" fmla="*/ 26 w 86"/>
                  <a:gd name="T79" fmla="*/ 16 h 36"/>
                  <a:gd name="T80" fmla="*/ 26 w 86"/>
                  <a:gd name="T81" fmla="*/ 20 h 36"/>
                  <a:gd name="T82" fmla="*/ 28 w 86"/>
                  <a:gd name="T83" fmla="*/ 22 h 36"/>
                  <a:gd name="T84" fmla="*/ 34 w 86"/>
                  <a:gd name="T85" fmla="*/ 24 h 36"/>
                  <a:gd name="T86" fmla="*/ 38 w 86"/>
                  <a:gd name="T87" fmla="*/ 22 h 36"/>
                  <a:gd name="T88" fmla="*/ 40 w 86"/>
                  <a:gd name="T89" fmla="*/ 24 h 36"/>
                  <a:gd name="T90" fmla="*/ 38 w 86"/>
                  <a:gd name="T91" fmla="*/ 30 h 36"/>
                  <a:gd name="T92" fmla="*/ 44 w 86"/>
                  <a:gd name="T93" fmla="*/ 28 h 36"/>
                  <a:gd name="T94" fmla="*/ 60 w 86"/>
                  <a:gd name="T95" fmla="*/ 32 h 36"/>
                  <a:gd name="T96" fmla="*/ 68 w 86"/>
                  <a:gd name="T97" fmla="*/ 36 h 36"/>
                  <a:gd name="T98" fmla="*/ 80 w 86"/>
                  <a:gd name="T99" fmla="*/ 36 h 36"/>
                  <a:gd name="T100" fmla="*/ 82 w 86"/>
                  <a:gd name="T101" fmla="*/ 30 h 36"/>
                  <a:gd name="T102" fmla="*/ 82 w 86"/>
                  <a:gd name="T103" fmla="*/ 3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86" h="36">
                    <a:moveTo>
                      <a:pt x="10" y="10"/>
                    </a:moveTo>
                    <a:lnTo>
                      <a:pt x="14" y="12"/>
                    </a:lnTo>
                    <a:lnTo>
                      <a:pt x="16" y="14"/>
                    </a:lnTo>
                    <a:lnTo>
                      <a:pt x="10" y="16"/>
                    </a:lnTo>
                    <a:lnTo>
                      <a:pt x="8" y="14"/>
                    </a:lnTo>
                    <a:lnTo>
                      <a:pt x="6" y="14"/>
                    </a:lnTo>
                    <a:lnTo>
                      <a:pt x="10" y="10"/>
                    </a:lnTo>
                    <a:close/>
                    <a:moveTo>
                      <a:pt x="4" y="22"/>
                    </a:moveTo>
                    <a:lnTo>
                      <a:pt x="2" y="20"/>
                    </a:lnTo>
                    <a:lnTo>
                      <a:pt x="0" y="24"/>
                    </a:lnTo>
                    <a:lnTo>
                      <a:pt x="6" y="26"/>
                    </a:lnTo>
                    <a:lnTo>
                      <a:pt x="4" y="30"/>
                    </a:lnTo>
                    <a:lnTo>
                      <a:pt x="6" y="30"/>
                    </a:lnTo>
                    <a:lnTo>
                      <a:pt x="8" y="26"/>
                    </a:lnTo>
                    <a:lnTo>
                      <a:pt x="10" y="26"/>
                    </a:lnTo>
                    <a:lnTo>
                      <a:pt x="18" y="22"/>
                    </a:lnTo>
                    <a:lnTo>
                      <a:pt x="18" y="20"/>
                    </a:lnTo>
                    <a:lnTo>
                      <a:pt x="10" y="20"/>
                    </a:lnTo>
                    <a:lnTo>
                      <a:pt x="4" y="22"/>
                    </a:lnTo>
                    <a:close/>
                    <a:moveTo>
                      <a:pt x="82" y="30"/>
                    </a:moveTo>
                    <a:lnTo>
                      <a:pt x="78" y="26"/>
                    </a:lnTo>
                    <a:lnTo>
                      <a:pt x="78" y="20"/>
                    </a:lnTo>
                    <a:lnTo>
                      <a:pt x="74" y="18"/>
                    </a:lnTo>
                    <a:lnTo>
                      <a:pt x="74" y="12"/>
                    </a:lnTo>
                    <a:lnTo>
                      <a:pt x="80" y="8"/>
                    </a:lnTo>
                    <a:lnTo>
                      <a:pt x="84" y="10"/>
                    </a:lnTo>
                    <a:lnTo>
                      <a:pt x="86" y="10"/>
                    </a:lnTo>
                    <a:lnTo>
                      <a:pt x="86" y="4"/>
                    </a:lnTo>
                    <a:lnTo>
                      <a:pt x="78" y="4"/>
                    </a:lnTo>
                    <a:lnTo>
                      <a:pt x="72" y="4"/>
                    </a:lnTo>
                    <a:lnTo>
                      <a:pt x="70" y="2"/>
                    </a:lnTo>
                    <a:lnTo>
                      <a:pt x="58" y="0"/>
                    </a:lnTo>
                    <a:lnTo>
                      <a:pt x="52" y="2"/>
                    </a:lnTo>
                    <a:lnTo>
                      <a:pt x="46" y="2"/>
                    </a:lnTo>
                    <a:lnTo>
                      <a:pt x="36" y="2"/>
                    </a:lnTo>
                    <a:lnTo>
                      <a:pt x="30" y="6"/>
                    </a:lnTo>
                    <a:lnTo>
                      <a:pt x="24" y="8"/>
                    </a:lnTo>
                    <a:lnTo>
                      <a:pt x="24" y="10"/>
                    </a:lnTo>
                    <a:lnTo>
                      <a:pt x="24" y="14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8" y="22"/>
                    </a:lnTo>
                    <a:lnTo>
                      <a:pt x="34" y="24"/>
                    </a:lnTo>
                    <a:lnTo>
                      <a:pt x="38" y="22"/>
                    </a:lnTo>
                    <a:lnTo>
                      <a:pt x="40" y="24"/>
                    </a:lnTo>
                    <a:lnTo>
                      <a:pt x="38" y="30"/>
                    </a:lnTo>
                    <a:lnTo>
                      <a:pt x="44" y="28"/>
                    </a:lnTo>
                    <a:lnTo>
                      <a:pt x="60" y="32"/>
                    </a:lnTo>
                    <a:lnTo>
                      <a:pt x="68" y="36"/>
                    </a:lnTo>
                    <a:lnTo>
                      <a:pt x="80" y="36"/>
                    </a:lnTo>
                    <a:lnTo>
                      <a:pt x="82" y="30"/>
                    </a:lnTo>
                    <a:lnTo>
                      <a:pt x="82" y="30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7" name="Freeform 201"/>
              <p:cNvSpPr>
                <a:spLocks noEditPoints="1"/>
              </p:cNvSpPr>
              <p:nvPr/>
            </p:nvSpPr>
            <p:spPr bwMode="auto">
              <a:xfrm>
                <a:off x="4456751" y="1737135"/>
                <a:ext cx="195626" cy="215825"/>
              </a:xfrm>
              <a:custGeom>
                <a:avLst/>
                <a:gdLst>
                  <a:gd name="T0" fmla="*/ 48 w 184"/>
                  <a:gd name="T1" fmla="*/ 127 h 203"/>
                  <a:gd name="T2" fmla="*/ 44 w 184"/>
                  <a:gd name="T3" fmla="*/ 113 h 203"/>
                  <a:gd name="T4" fmla="*/ 34 w 184"/>
                  <a:gd name="T5" fmla="*/ 117 h 203"/>
                  <a:gd name="T6" fmla="*/ 26 w 184"/>
                  <a:gd name="T7" fmla="*/ 113 h 203"/>
                  <a:gd name="T8" fmla="*/ 24 w 184"/>
                  <a:gd name="T9" fmla="*/ 123 h 203"/>
                  <a:gd name="T10" fmla="*/ 26 w 184"/>
                  <a:gd name="T11" fmla="*/ 139 h 203"/>
                  <a:gd name="T12" fmla="*/ 30 w 184"/>
                  <a:gd name="T13" fmla="*/ 157 h 203"/>
                  <a:gd name="T14" fmla="*/ 40 w 184"/>
                  <a:gd name="T15" fmla="*/ 151 h 203"/>
                  <a:gd name="T16" fmla="*/ 46 w 184"/>
                  <a:gd name="T17" fmla="*/ 143 h 203"/>
                  <a:gd name="T18" fmla="*/ 134 w 184"/>
                  <a:gd name="T19" fmla="*/ 171 h 203"/>
                  <a:gd name="T20" fmla="*/ 118 w 184"/>
                  <a:gd name="T21" fmla="*/ 175 h 203"/>
                  <a:gd name="T22" fmla="*/ 102 w 184"/>
                  <a:gd name="T23" fmla="*/ 173 h 203"/>
                  <a:gd name="T24" fmla="*/ 92 w 184"/>
                  <a:gd name="T25" fmla="*/ 173 h 203"/>
                  <a:gd name="T26" fmla="*/ 90 w 184"/>
                  <a:gd name="T27" fmla="*/ 185 h 203"/>
                  <a:gd name="T28" fmla="*/ 116 w 184"/>
                  <a:gd name="T29" fmla="*/ 193 h 203"/>
                  <a:gd name="T30" fmla="*/ 128 w 184"/>
                  <a:gd name="T31" fmla="*/ 201 h 203"/>
                  <a:gd name="T32" fmla="*/ 134 w 184"/>
                  <a:gd name="T33" fmla="*/ 195 h 203"/>
                  <a:gd name="T34" fmla="*/ 134 w 184"/>
                  <a:gd name="T35" fmla="*/ 177 h 203"/>
                  <a:gd name="T36" fmla="*/ 134 w 184"/>
                  <a:gd name="T37" fmla="*/ 171 h 203"/>
                  <a:gd name="T38" fmla="*/ 172 w 184"/>
                  <a:gd name="T39" fmla="*/ 123 h 203"/>
                  <a:gd name="T40" fmla="*/ 142 w 184"/>
                  <a:gd name="T41" fmla="*/ 105 h 203"/>
                  <a:gd name="T42" fmla="*/ 142 w 184"/>
                  <a:gd name="T43" fmla="*/ 97 h 203"/>
                  <a:gd name="T44" fmla="*/ 126 w 184"/>
                  <a:gd name="T45" fmla="*/ 97 h 203"/>
                  <a:gd name="T46" fmla="*/ 108 w 184"/>
                  <a:gd name="T47" fmla="*/ 75 h 203"/>
                  <a:gd name="T48" fmla="*/ 90 w 184"/>
                  <a:gd name="T49" fmla="*/ 59 h 203"/>
                  <a:gd name="T50" fmla="*/ 84 w 184"/>
                  <a:gd name="T51" fmla="*/ 43 h 203"/>
                  <a:gd name="T52" fmla="*/ 82 w 184"/>
                  <a:gd name="T53" fmla="*/ 33 h 203"/>
                  <a:gd name="T54" fmla="*/ 88 w 184"/>
                  <a:gd name="T55" fmla="*/ 29 h 203"/>
                  <a:gd name="T56" fmla="*/ 104 w 184"/>
                  <a:gd name="T57" fmla="*/ 29 h 203"/>
                  <a:gd name="T58" fmla="*/ 102 w 184"/>
                  <a:gd name="T59" fmla="*/ 15 h 203"/>
                  <a:gd name="T60" fmla="*/ 80 w 184"/>
                  <a:gd name="T61" fmla="*/ 0 h 203"/>
                  <a:gd name="T62" fmla="*/ 54 w 184"/>
                  <a:gd name="T63" fmla="*/ 0 h 203"/>
                  <a:gd name="T64" fmla="*/ 48 w 184"/>
                  <a:gd name="T65" fmla="*/ 12 h 203"/>
                  <a:gd name="T66" fmla="*/ 36 w 184"/>
                  <a:gd name="T67" fmla="*/ 21 h 203"/>
                  <a:gd name="T68" fmla="*/ 30 w 184"/>
                  <a:gd name="T69" fmla="*/ 15 h 203"/>
                  <a:gd name="T70" fmla="*/ 18 w 184"/>
                  <a:gd name="T71" fmla="*/ 19 h 203"/>
                  <a:gd name="T72" fmla="*/ 2 w 184"/>
                  <a:gd name="T73" fmla="*/ 25 h 203"/>
                  <a:gd name="T74" fmla="*/ 2 w 184"/>
                  <a:gd name="T75" fmla="*/ 45 h 203"/>
                  <a:gd name="T76" fmla="*/ 12 w 184"/>
                  <a:gd name="T77" fmla="*/ 53 h 203"/>
                  <a:gd name="T78" fmla="*/ 16 w 184"/>
                  <a:gd name="T79" fmla="*/ 61 h 203"/>
                  <a:gd name="T80" fmla="*/ 30 w 184"/>
                  <a:gd name="T81" fmla="*/ 49 h 203"/>
                  <a:gd name="T82" fmla="*/ 46 w 184"/>
                  <a:gd name="T83" fmla="*/ 55 h 203"/>
                  <a:gd name="T84" fmla="*/ 56 w 184"/>
                  <a:gd name="T85" fmla="*/ 75 h 203"/>
                  <a:gd name="T86" fmla="*/ 64 w 184"/>
                  <a:gd name="T87" fmla="*/ 89 h 203"/>
                  <a:gd name="T88" fmla="*/ 80 w 184"/>
                  <a:gd name="T89" fmla="*/ 97 h 203"/>
                  <a:gd name="T90" fmla="*/ 96 w 184"/>
                  <a:gd name="T91" fmla="*/ 111 h 203"/>
                  <a:gd name="T92" fmla="*/ 110 w 184"/>
                  <a:gd name="T93" fmla="*/ 115 h 203"/>
                  <a:gd name="T94" fmla="*/ 120 w 184"/>
                  <a:gd name="T95" fmla="*/ 125 h 203"/>
                  <a:gd name="T96" fmla="*/ 126 w 184"/>
                  <a:gd name="T97" fmla="*/ 131 h 203"/>
                  <a:gd name="T98" fmla="*/ 140 w 184"/>
                  <a:gd name="T99" fmla="*/ 143 h 203"/>
                  <a:gd name="T100" fmla="*/ 148 w 184"/>
                  <a:gd name="T101" fmla="*/ 157 h 203"/>
                  <a:gd name="T102" fmla="*/ 142 w 184"/>
                  <a:gd name="T103" fmla="*/ 169 h 203"/>
                  <a:gd name="T104" fmla="*/ 144 w 184"/>
                  <a:gd name="T105" fmla="*/ 177 h 203"/>
                  <a:gd name="T106" fmla="*/ 154 w 184"/>
                  <a:gd name="T107" fmla="*/ 169 h 203"/>
                  <a:gd name="T108" fmla="*/ 158 w 184"/>
                  <a:gd name="T109" fmla="*/ 157 h 203"/>
                  <a:gd name="T110" fmla="*/ 164 w 184"/>
                  <a:gd name="T111" fmla="*/ 147 h 203"/>
                  <a:gd name="T112" fmla="*/ 152 w 184"/>
                  <a:gd name="T113" fmla="*/ 141 h 203"/>
                  <a:gd name="T114" fmla="*/ 158 w 184"/>
                  <a:gd name="T115" fmla="*/ 127 h 203"/>
                  <a:gd name="T116" fmla="*/ 174 w 184"/>
                  <a:gd name="T117" fmla="*/ 131 h 203"/>
                  <a:gd name="T118" fmla="*/ 184 w 184"/>
                  <a:gd name="T119" fmla="*/ 13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84" h="203">
                    <a:moveTo>
                      <a:pt x="46" y="137"/>
                    </a:moveTo>
                    <a:lnTo>
                      <a:pt x="44" y="129"/>
                    </a:lnTo>
                    <a:lnTo>
                      <a:pt x="48" y="127"/>
                    </a:lnTo>
                    <a:lnTo>
                      <a:pt x="48" y="121"/>
                    </a:lnTo>
                    <a:lnTo>
                      <a:pt x="46" y="117"/>
                    </a:lnTo>
                    <a:lnTo>
                      <a:pt x="44" y="113"/>
                    </a:lnTo>
                    <a:lnTo>
                      <a:pt x="40" y="111"/>
                    </a:lnTo>
                    <a:lnTo>
                      <a:pt x="36" y="113"/>
                    </a:lnTo>
                    <a:lnTo>
                      <a:pt x="34" y="117"/>
                    </a:lnTo>
                    <a:lnTo>
                      <a:pt x="26" y="119"/>
                    </a:lnTo>
                    <a:lnTo>
                      <a:pt x="24" y="117"/>
                    </a:lnTo>
                    <a:lnTo>
                      <a:pt x="26" y="113"/>
                    </a:lnTo>
                    <a:lnTo>
                      <a:pt x="24" y="113"/>
                    </a:lnTo>
                    <a:lnTo>
                      <a:pt x="22" y="117"/>
                    </a:lnTo>
                    <a:lnTo>
                      <a:pt x="24" y="123"/>
                    </a:lnTo>
                    <a:lnTo>
                      <a:pt x="26" y="127"/>
                    </a:lnTo>
                    <a:lnTo>
                      <a:pt x="28" y="133"/>
                    </a:lnTo>
                    <a:lnTo>
                      <a:pt x="26" y="139"/>
                    </a:lnTo>
                    <a:lnTo>
                      <a:pt x="26" y="147"/>
                    </a:lnTo>
                    <a:lnTo>
                      <a:pt x="26" y="151"/>
                    </a:lnTo>
                    <a:lnTo>
                      <a:pt x="30" y="157"/>
                    </a:lnTo>
                    <a:lnTo>
                      <a:pt x="36" y="157"/>
                    </a:lnTo>
                    <a:lnTo>
                      <a:pt x="36" y="153"/>
                    </a:lnTo>
                    <a:lnTo>
                      <a:pt x="40" y="151"/>
                    </a:lnTo>
                    <a:lnTo>
                      <a:pt x="42" y="153"/>
                    </a:lnTo>
                    <a:lnTo>
                      <a:pt x="44" y="151"/>
                    </a:lnTo>
                    <a:lnTo>
                      <a:pt x="46" y="143"/>
                    </a:lnTo>
                    <a:lnTo>
                      <a:pt x="46" y="137"/>
                    </a:lnTo>
                    <a:lnTo>
                      <a:pt x="46" y="137"/>
                    </a:lnTo>
                    <a:close/>
                    <a:moveTo>
                      <a:pt x="134" y="171"/>
                    </a:moveTo>
                    <a:lnTo>
                      <a:pt x="130" y="173"/>
                    </a:lnTo>
                    <a:lnTo>
                      <a:pt x="124" y="173"/>
                    </a:lnTo>
                    <a:lnTo>
                      <a:pt x="118" y="175"/>
                    </a:lnTo>
                    <a:lnTo>
                      <a:pt x="112" y="175"/>
                    </a:lnTo>
                    <a:lnTo>
                      <a:pt x="108" y="175"/>
                    </a:lnTo>
                    <a:lnTo>
                      <a:pt x="102" y="173"/>
                    </a:lnTo>
                    <a:lnTo>
                      <a:pt x="98" y="171"/>
                    </a:lnTo>
                    <a:lnTo>
                      <a:pt x="96" y="175"/>
                    </a:lnTo>
                    <a:lnTo>
                      <a:pt x="92" y="173"/>
                    </a:lnTo>
                    <a:lnTo>
                      <a:pt x="88" y="175"/>
                    </a:lnTo>
                    <a:lnTo>
                      <a:pt x="86" y="179"/>
                    </a:lnTo>
                    <a:lnTo>
                      <a:pt x="90" y="185"/>
                    </a:lnTo>
                    <a:lnTo>
                      <a:pt x="102" y="187"/>
                    </a:lnTo>
                    <a:lnTo>
                      <a:pt x="110" y="193"/>
                    </a:lnTo>
                    <a:lnTo>
                      <a:pt x="116" y="193"/>
                    </a:lnTo>
                    <a:lnTo>
                      <a:pt x="118" y="197"/>
                    </a:lnTo>
                    <a:lnTo>
                      <a:pt x="124" y="201"/>
                    </a:lnTo>
                    <a:lnTo>
                      <a:pt x="128" y="201"/>
                    </a:lnTo>
                    <a:lnTo>
                      <a:pt x="132" y="203"/>
                    </a:lnTo>
                    <a:lnTo>
                      <a:pt x="132" y="199"/>
                    </a:lnTo>
                    <a:lnTo>
                      <a:pt x="134" y="195"/>
                    </a:lnTo>
                    <a:lnTo>
                      <a:pt x="130" y="189"/>
                    </a:lnTo>
                    <a:lnTo>
                      <a:pt x="130" y="183"/>
                    </a:lnTo>
                    <a:lnTo>
                      <a:pt x="134" y="177"/>
                    </a:lnTo>
                    <a:lnTo>
                      <a:pt x="136" y="173"/>
                    </a:lnTo>
                    <a:lnTo>
                      <a:pt x="136" y="169"/>
                    </a:lnTo>
                    <a:lnTo>
                      <a:pt x="134" y="171"/>
                    </a:lnTo>
                    <a:close/>
                    <a:moveTo>
                      <a:pt x="178" y="127"/>
                    </a:moveTo>
                    <a:lnTo>
                      <a:pt x="176" y="125"/>
                    </a:lnTo>
                    <a:lnTo>
                      <a:pt x="172" y="123"/>
                    </a:lnTo>
                    <a:lnTo>
                      <a:pt x="158" y="115"/>
                    </a:lnTo>
                    <a:lnTo>
                      <a:pt x="144" y="107"/>
                    </a:lnTo>
                    <a:lnTo>
                      <a:pt x="142" y="105"/>
                    </a:lnTo>
                    <a:lnTo>
                      <a:pt x="144" y="101"/>
                    </a:lnTo>
                    <a:lnTo>
                      <a:pt x="146" y="99"/>
                    </a:lnTo>
                    <a:lnTo>
                      <a:pt x="142" y="97"/>
                    </a:lnTo>
                    <a:lnTo>
                      <a:pt x="140" y="99"/>
                    </a:lnTo>
                    <a:lnTo>
                      <a:pt x="130" y="99"/>
                    </a:lnTo>
                    <a:lnTo>
                      <a:pt x="126" y="97"/>
                    </a:lnTo>
                    <a:lnTo>
                      <a:pt x="116" y="91"/>
                    </a:lnTo>
                    <a:lnTo>
                      <a:pt x="112" y="85"/>
                    </a:lnTo>
                    <a:lnTo>
                      <a:pt x="108" y="75"/>
                    </a:lnTo>
                    <a:lnTo>
                      <a:pt x="104" y="67"/>
                    </a:lnTo>
                    <a:lnTo>
                      <a:pt x="98" y="63"/>
                    </a:lnTo>
                    <a:lnTo>
                      <a:pt x="90" y="59"/>
                    </a:lnTo>
                    <a:lnTo>
                      <a:pt x="86" y="55"/>
                    </a:lnTo>
                    <a:lnTo>
                      <a:pt x="82" y="47"/>
                    </a:lnTo>
                    <a:lnTo>
                      <a:pt x="84" y="43"/>
                    </a:lnTo>
                    <a:lnTo>
                      <a:pt x="86" y="43"/>
                    </a:lnTo>
                    <a:lnTo>
                      <a:pt x="86" y="39"/>
                    </a:lnTo>
                    <a:lnTo>
                      <a:pt x="82" y="33"/>
                    </a:lnTo>
                    <a:lnTo>
                      <a:pt x="82" y="29"/>
                    </a:lnTo>
                    <a:lnTo>
                      <a:pt x="84" y="29"/>
                    </a:lnTo>
                    <a:lnTo>
                      <a:pt x="88" y="29"/>
                    </a:lnTo>
                    <a:lnTo>
                      <a:pt x="94" y="27"/>
                    </a:lnTo>
                    <a:lnTo>
                      <a:pt x="98" y="25"/>
                    </a:lnTo>
                    <a:lnTo>
                      <a:pt x="104" y="29"/>
                    </a:lnTo>
                    <a:lnTo>
                      <a:pt x="106" y="29"/>
                    </a:lnTo>
                    <a:lnTo>
                      <a:pt x="106" y="25"/>
                    </a:lnTo>
                    <a:lnTo>
                      <a:pt x="102" y="15"/>
                    </a:lnTo>
                    <a:lnTo>
                      <a:pt x="106" y="10"/>
                    </a:lnTo>
                    <a:lnTo>
                      <a:pt x="86" y="6"/>
                    </a:lnTo>
                    <a:lnTo>
                      <a:pt x="80" y="0"/>
                    </a:lnTo>
                    <a:lnTo>
                      <a:pt x="66" y="0"/>
                    </a:lnTo>
                    <a:lnTo>
                      <a:pt x="62" y="4"/>
                    </a:lnTo>
                    <a:lnTo>
                      <a:pt x="54" y="0"/>
                    </a:lnTo>
                    <a:lnTo>
                      <a:pt x="52" y="8"/>
                    </a:lnTo>
                    <a:lnTo>
                      <a:pt x="50" y="8"/>
                    </a:lnTo>
                    <a:lnTo>
                      <a:pt x="48" y="12"/>
                    </a:lnTo>
                    <a:lnTo>
                      <a:pt x="42" y="10"/>
                    </a:lnTo>
                    <a:lnTo>
                      <a:pt x="36" y="15"/>
                    </a:lnTo>
                    <a:lnTo>
                      <a:pt x="36" y="21"/>
                    </a:lnTo>
                    <a:lnTo>
                      <a:pt x="34" y="21"/>
                    </a:lnTo>
                    <a:lnTo>
                      <a:pt x="34" y="15"/>
                    </a:lnTo>
                    <a:lnTo>
                      <a:pt x="30" y="15"/>
                    </a:lnTo>
                    <a:lnTo>
                      <a:pt x="26" y="12"/>
                    </a:lnTo>
                    <a:lnTo>
                      <a:pt x="20" y="15"/>
                    </a:lnTo>
                    <a:lnTo>
                      <a:pt x="18" y="19"/>
                    </a:lnTo>
                    <a:lnTo>
                      <a:pt x="12" y="19"/>
                    </a:lnTo>
                    <a:lnTo>
                      <a:pt x="4" y="19"/>
                    </a:lnTo>
                    <a:lnTo>
                      <a:pt x="2" y="25"/>
                    </a:lnTo>
                    <a:lnTo>
                      <a:pt x="6" y="33"/>
                    </a:lnTo>
                    <a:lnTo>
                      <a:pt x="0" y="39"/>
                    </a:lnTo>
                    <a:lnTo>
                      <a:pt x="2" y="45"/>
                    </a:lnTo>
                    <a:lnTo>
                      <a:pt x="2" y="53"/>
                    </a:lnTo>
                    <a:lnTo>
                      <a:pt x="6" y="53"/>
                    </a:lnTo>
                    <a:lnTo>
                      <a:pt x="12" y="53"/>
                    </a:lnTo>
                    <a:lnTo>
                      <a:pt x="12" y="59"/>
                    </a:lnTo>
                    <a:lnTo>
                      <a:pt x="8" y="63"/>
                    </a:lnTo>
                    <a:lnTo>
                      <a:pt x="16" y="61"/>
                    </a:lnTo>
                    <a:lnTo>
                      <a:pt x="22" y="59"/>
                    </a:lnTo>
                    <a:lnTo>
                      <a:pt x="26" y="51"/>
                    </a:lnTo>
                    <a:lnTo>
                      <a:pt x="30" y="49"/>
                    </a:lnTo>
                    <a:lnTo>
                      <a:pt x="38" y="51"/>
                    </a:lnTo>
                    <a:lnTo>
                      <a:pt x="42" y="53"/>
                    </a:lnTo>
                    <a:lnTo>
                      <a:pt x="46" y="55"/>
                    </a:lnTo>
                    <a:lnTo>
                      <a:pt x="52" y="59"/>
                    </a:lnTo>
                    <a:lnTo>
                      <a:pt x="52" y="67"/>
                    </a:lnTo>
                    <a:lnTo>
                      <a:pt x="56" y="75"/>
                    </a:lnTo>
                    <a:lnTo>
                      <a:pt x="56" y="79"/>
                    </a:lnTo>
                    <a:lnTo>
                      <a:pt x="62" y="83"/>
                    </a:lnTo>
                    <a:lnTo>
                      <a:pt x="64" y="89"/>
                    </a:lnTo>
                    <a:lnTo>
                      <a:pt x="72" y="91"/>
                    </a:lnTo>
                    <a:lnTo>
                      <a:pt x="76" y="97"/>
                    </a:lnTo>
                    <a:lnTo>
                      <a:pt x="80" y="97"/>
                    </a:lnTo>
                    <a:lnTo>
                      <a:pt x="88" y="107"/>
                    </a:lnTo>
                    <a:lnTo>
                      <a:pt x="92" y="107"/>
                    </a:lnTo>
                    <a:lnTo>
                      <a:pt x="96" y="111"/>
                    </a:lnTo>
                    <a:lnTo>
                      <a:pt x="102" y="111"/>
                    </a:lnTo>
                    <a:lnTo>
                      <a:pt x="106" y="111"/>
                    </a:lnTo>
                    <a:lnTo>
                      <a:pt x="110" y="115"/>
                    </a:lnTo>
                    <a:lnTo>
                      <a:pt x="114" y="121"/>
                    </a:lnTo>
                    <a:lnTo>
                      <a:pt x="118" y="121"/>
                    </a:lnTo>
                    <a:lnTo>
                      <a:pt x="120" y="125"/>
                    </a:lnTo>
                    <a:lnTo>
                      <a:pt x="120" y="127"/>
                    </a:lnTo>
                    <a:lnTo>
                      <a:pt x="126" y="127"/>
                    </a:lnTo>
                    <a:lnTo>
                      <a:pt x="126" y="131"/>
                    </a:lnTo>
                    <a:lnTo>
                      <a:pt x="132" y="135"/>
                    </a:lnTo>
                    <a:lnTo>
                      <a:pt x="140" y="135"/>
                    </a:lnTo>
                    <a:lnTo>
                      <a:pt x="140" y="143"/>
                    </a:lnTo>
                    <a:lnTo>
                      <a:pt x="144" y="147"/>
                    </a:lnTo>
                    <a:lnTo>
                      <a:pt x="146" y="153"/>
                    </a:lnTo>
                    <a:lnTo>
                      <a:pt x="148" y="157"/>
                    </a:lnTo>
                    <a:lnTo>
                      <a:pt x="146" y="161"/>
                    </a:lnTo>
                    <a:lnTo>
                      <a:pt x="142" y="163"/>
                    </a:lnTo>
                    <a:lnTo>
                      <a:pt x="142" y="169"/>
                    </a:lnTo>
                    <a:lnTo>
                      <a:pt x="138" y="169"/>
                    </a:lnTo>
                    <a:lnTo>
                      <a:pt x="138" y="175"/>
                    </a:lnTo>
                    <a:lnTo>
                      <a:pt x="144" y="177"/>
                    </a:lnTo>
                    <a:lnTo>
                      <a:pt x="148" y="177"/>
                    </a:lnTo>
                    <a:lnTo>
                      <a:pt x="150" y="171"/>
                    </a:lnTo>
                    <a:lnTo>
                      <a:pt x="154" y="169"/>
                    </a:lnTo>
                    <a:lnTo>
                      <a:pt x="154" y="167"/>
                    </a:lnTo>
                    <a:lnTo>
                      <a:pt x="152" y="161"/>
                    </a:lnTo>
                    <a:lnTo>
                      <a:pt x="158" y="157"/>
                    </a:lnTo>
                    <a:lnTo>
                      <a:pt x="162" y="157"/>
                    </a:lnTo>
                    <a:lnTo>
                      <a:pt x="164" y="153"/>
                    </a:lnTo>
                    <a:lnTo>
                      <a:pt x="164" y="147"/>
                    </a:lnTo>
                    <a:lnTo>
                      <a:pt x="158" y="145"/>
                    </a:lnTo>
                    <a:lnTo>
                      <a:pt x="156" y="143"/>
                    </a:lnTo>
                    <a:lnTo>
                      <a:pt x="152" y="141"/>
                    </a:lnTo>
                    <a:lnTo>
                      <a:pt x="154" y="133"/>
                    </a:lnTo>
                    <a:lnTo>
                      <a:pt x="156" y="131"/>
                    </a:lnTo>
                    <a:lnTo>
                      <a:pt x="158" y="127"/>
                    </a:lnTo>
                    <a:lnTo>
                      <a:pt x="164" y="127"/>
                    </a:lnTo>
                    <a:lnTo>
                      <a:pt x="164" y="129"/>
                    </a:lnTo>
                    <a:lnTo>
                      <a:pt x="174" y="131"/>
                    </a:lnTo>
                    <a:lnTo>
                      <a:pt x="178" y="137"/>
                    </a:lnTo>
                    <a:lnTo>
                      <a:pt x="182" y="139"/>
                    </a:lnTo>
                    <a:lnTo>
                      <a:pt x="184" y="133"/>
                    </a:lnTo>
                    <a:lnTo>
                      <a:pt x="178" y="127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8" name="Freeform 202"/>
              <p:cNvSpPr>
                <a:spLocks noEditPoints="1"/>
              </p:cNvSpPr>
              <p:nvPr/>
            </p:nvSpPr>
            <p:spPr bwMode="auto">
              <a:xfrm>
                <a:off x="4467383" y="1940203"/>
                <a:ext cx="68044" cy="147782"/>
              </a:xfrm>
              <a:custGeom>
                <a:avLst/>
                <a:gdLst>
                  <a:gd name="T0" fmla="*/ 56 w 64"/>
                  <a:gd name="T1" fmla="*/ 68 h 139"/>
                  <a:gd name="T2" fmla="*/ 54 w 64"/>
                  <a:gd name="T3" fmla="*/ 70 h 139"/>
                  <a:gd name="T4" fmla="*/ 50 w 64"/>
                  <a:gd name="T5" fmla="*/ 68 h 139"/>
                  <a:gd name="T6" fmla="*/ 50 w 64"/>
                  <a:gd name="T7" fmla="*/ 64 h 139"/>
                  <a:gd name="T8" fmla="*/ 54 w 64"/>
                  <a:gd name="T9" fmla="*/ 64 h 139"/>
                  <a:gd name="T10" fmla="*/ 56 w 64"/>
                  <a:gd name="T11" fmla="*/ 68 h 139"/>
                  <a:gd name="T12" fmla="*/ 12 w 64"/>
                  <a:gd name="T13" fmla="*/ 16 h 139"/>
                  <a:gd name="T14" fmla="*/ 14 w 64"/>
                  <a:gd name="T15" fmla="*/ 22 h 139"/>
                  <a:gd name="T16" fmla="*/ 14 w 64"/>
                  <a:gd name="T17" fmla="*/ 50 h 139"/>
                  <a:gd name="T18" fmla="*/ 4 w 64"/>
                  <a:gd name="T19" fmla="*/ 60 h 139"/>
                  <a:gd name="T20" fmla="*/ 0 w 64"/>
                  <a:gd name="T21" fmla="*/ 68 h 139"/>
                  <a:gd name="T22" fmla="*/ 6 w 64"/>
                  <a:gd name="T23" fmla="*/ 80 h 139"/>
                  <a:gd name="T24" fmla="*/ 12 w 64"/>
                  <a:gd name="T25" fmla="*/ 86 h 139"/>
                  <a:gd name="T26" fmla="*/ 14 w 64"/>
                  <a:gd name="T27" fmla="*/ 94 h 139"/>
                  <a:gd name="T28" fmla="*/ 26 w 64"/>
                  <a:gd name="T29" fmla="*/ 102 h 139"/>
                  <a:gd name="T30" fmla="*/ 32 w 64"/>
                  <a:gd name="T31" fmla="*/ 139 h 139"/>
                  <a:gd name="T32" fmla="*/ 38 w 64"/>
                  <a:gd name="T33" fmla="*/ 137 h 139"/>
                  <a:gd name="T34" fmla="*/ 42 w 64"/>
                  <a:gd name="T35" fmla="*/ 127 h 139"/>
                  <a:gd name="T36" fmla="*/ 38 w 64"/>
                  <a:gd name="T37" fmla="*/ 115 h 139"/>
                  <a:gd name="T38" fmla="*/ 42 w 64"/>
                  <a:gd name="T39" fmla="*/ 109 h 139"/>
                  <a:gd name="T40" fmla="*/ 54 w 64"/>
                  <a:gd name="T41" fmla="*/ 98 h 139"/>
                  <a:gd name="T42" fmla="*/ 64 w 64"/>
                  <a:gd name="T43" fmla="*/ 94 h 139"/>
                  <a:gd name="T44" fmla="*/ 62 w 64"/>
                  <a:gd name="T45" fmla="*/ 88 h 139"/>
                  <a:gd name="T46" fmla="*/ 62 w 64"/>
                  <a:gd name="T47" fmla="*/ 78 h 139"/>
                  <a:gd name="T48" fmla="*/ 56 w 64"/>
                  <a:gd name="T49" fmla="*/ 72 h 139"/>
                  <a:gd name="T50" fmla="*/ 52 w 64"/>
                  <a:gd name="T51" fmla="*/ 72 h 139"/>
                  <a:gd name="T52" fmla="*/ 40 w 64"/>
                  <a:gd name="T53" fmla="*/ 66 h 139"/>
                  <a:gd name="T54" fmla="*/ 36 w 64"/>
                  <a:gd name="T55" fmla="*/ 58 h 139"/>
                  <a:gd name="T56" fmla="*/ 40 w 64"/>
                  <a:gd name="T57" fmla="*/ 54 h 139"/>
                  <a:gd name="T58" fmla="*/ 50 w 64"/>
                  <a:gd name="T59" fmla="*/ 52 h 139"/>
                  <a:gd name="T60" fmla="*/ 54 w 64"/>
                  <a:gd name="T61" fmla="*/ 40 h 139"/>
                  <a:gd name="T62" fmla="*/ 54 w 64"/>
                  <a:gd name="T63" fmla="*/ 30 h 139"/>
                  <a:gd name="T64" fmla="*/ 46 w 64"/>
                  <a:gd name="T65" fmla="*/ 26 h 139"/>
                  <a:gd name="T66" fmla="*/ 44 w 64"/>
                  <a:gd name="T67" fmla="*/ 20 h 139"/>
                  <a:gd name="T68" fmla="*/ 50 w 64"/>
                  <a:gd name="T69" fmla="*/ 14 h 139"/>
                  <a:gd name="T70" fmla="*/ 56 w 64"/>
                  <a:gd name="T71" fmla="*/ 8 h 139"/>
                  <a:gd name="T72" fmla="*/ 54 w 64"/>
                  <a:gd name="T73" fmla="*/ 4 h 139"/>
                  <a:gd name="T74" fmla="*/ 46 w 64"/>
                  <a:gd name="T75" fmla="*/ 10 h 139"/>
                  <a:gd name="T76" fmla="*/ 44 w 64"/>
                  <a:gd name="T77" fmla="*/ 2 h 139"/>
                  <a:gd name="T78" fmla="*/ 36 w 64"/>
                  <a:gd name="T79" fmla="*/ 0 h 139"/>
                  <a:gd name="T80" fmla="*/ 24 w 64"/>
                  <a:gd name="T81" fmla="*/ 2 h 139"/>
                  <a:gd name="T82" fmla="*/ 18 w 64"/>
                  <a:gd name="T83" fmla="*/ 8 h 139"/>
                  <a:gd name="T84" fmla="*/ 18 w 64"/>
                  <a:gd name="T85" fmla="*/ 12 h 139"/>
                  <a:gd name="T86" fmla="*/ 12 w 64"/>
                  <a:gd name="T87" fmla="*/ 1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4" h="139">
                    <a:moveTo>
                      <a:pt x="56" y="68"/>
                    </a:moveTo>
                    <a:lnTo>
                      <a:pt x="54" y="70"/>
                    </a:lnTo>
                    <a:lnTo>
                      <a:pt x="50" y="68"/>
                    </a:lnTo>
                    <a:lnTo>
                      <a:pt x="50" y="64"/>
                    </a:lnTo>
                    <a:lnTo>
                      <a:pt x="54" y="64"/>
                    </a:lnTo>
                    <a:lnTo>
                      <a:pt x="56" y="68"/>
                    </a:lnTo>
                    <a:close/>
                    <a:moveTo>
                      <a:pt x="12" y="16"/>
                    </a:moveTo>
                    <a:lnTo>
                      <a:pt x="14" y="22"/>
                    </a:lnTo>
                    <a:lnTo>
                      <a:pt x="14" y="50"/>
                    </a:lnTo>
                    <a:lnTo>
                      <a:pt x="4" y="60"/>
                    </a:lnTo>
                    <a:lnTo>
                      <a:pt x="0" y="68"/>
                    </a:lnTo>
                    <a:lnTo>
                      <a:pt x="6" y="80"/>
                    </a:lnTo>
                    <a:lnTo>
                      <a:pt x="12" y="86"/>
                    </a:lnTo>
                    <a:lnTo>
                      <a:pt x="14" y="94"/>
                    </a:lnTo>
                    <a:lnTo>
                      <a:pt x="26" y="102"/>
                    </a:lnTo>
                    <a:lnTo>
                      <a:pt x="32" y="139"/>
                    </a:lnTo>
                    <a:lnTo>
                      <a:pt x="38" y="137"/>
                    </a:lnTo>
                    <a:lnTo>
                      <a:pt x="42" y="127"/>
                    </a:lnTo>
                    <a:lnTo>
                      <a:pt x="38" y="115"/>
                    </a:lnTo>
                    <a:lnTo>
                      <a:pt x="42" y="109"/>
                    </a:lnTo>
                    <a:lnTo>
                      <a:pt x="54" y="98"/>
                    </a:lnTo>
                    <a:lnTo>
                      <a:pt x="64" y="94"/>
                    </a:lnTo>
                    <a:lnTo>
                      <a:pt x="62" y="88"/>
                    </a:lnTo>
                    <a:lnTo>
                      <a:pt x="62" y="78"/>
                    </a:lnTo>
                    <a:lnTo>
                      <a:pt x="56" y="72"/>
                    </a:lnTo>
                    <a:lnTo>
                      <a:pt x="52" y="72"/>
                    </a:lnTo>
                    <a:lnTo>
                      <a:pt x="40" y="66"/>
                    </a:lnTo>
                    <a:lnTo>
                      <a:pt x="36" y="58"/>
                    </a:lnTo>
                    <a:lnTo>
                      <a:pt x="40" y="54"/>
                    </a:lnTo>
                    <a:lnTo>
                      <a:pt x="50" y="52"/>
                    </a:lnTo>
                    <a:lnTo>
                      <a:pt x="54" y="40"/>
                    </a:lnTo>
                    <a:lnTo>
                      <a:pt x="54" y="30"/>
                    </a:lnTo>
                    <a:lnTo>
                      <a:pt x="46" y="26"/>
                    </a:lnTo>
                    <a:lnTo>
                      <a:pt x="44" y="20"/>
                    </a:lnTo>
                    <a:lnTo>
                      <a:pt x="50" y="14"/>
                    </a:lnTo>
                    <a:lnTo>
                      <a:pt x="56" y="8"/>
                    </a:lnTo>
                    <a:lnTo>
                      <a:pt x="54" y="4"/>
                    </a:lnTo>
                    <a:lnTo>
                      <a:pt x="46" y="10"/>
                    </a:lnTo>
                    <a:lnTo>
                      <a:pt x="44" y="2"/>
                    </a:lnTo>
                    <a:lnTo>
                      <a:pt x="36" y="0"/>
                    </a:lnTo>
                    <a:lnTo>
                      <a:pt x="24" y="2"/>
                    </a:lnTo>
                    <a:lnTo>
                      <a:pt x="18" y="8"/>
                    </a:lnTo>
                    <a:lnTo>
                      <a:pt x="18" y="12"/>
                    </a:lnTo>
                    <a:lnTo>
                      <a:pt x="12" y="16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49" name="Freeform 205"/>
              <p:cNvSpPr>
                <a:spLocks noEditPoints="1"/>
              </p:cNvSpPr>
              <p:nvPr/>
            </p:nvSpPr>
            <p:spPr bwMode="auto">
              <a:xfrm>
                <a:off x="4652377" y="1755209"/>
                <a:ext cx="70170" cy="85054"/>
              </a:xfrm>
              <a:custGeom>
                <a:avLst/>
                <a:gdLst>
                  <a:gd name="T0" fmla="*/ 32 w 66"/>
                  <a:gd name="T1" fmla="*/ 54 h 80"/>
                  <a:gd name="T2" fmla="*/ 26 w 66"/>
                  <a:gd name="T3" fmla="*/ 66 h 80"/>
                  <a:gd name="T4" fmla="*/ 20 w 66"/>
                  <a:gd name="T5" fmla="*/ 56 h 80"/>
                  <a:gd name="T6" fmla="*/ 10 w 66"/>
                  <a:gd name="T7" fmla="*/ 50 h 80"/>
                  <a:gd name="T8" fmla="*/ 12 w 66"/>
                  <a:gd name="T9" fmla="*/ 42 h 80"/>
                  <a:gd name="T10" fmla="*/ 8 w 66"/>
                  <a:gd name="T11" fmla="*/ 32 h 80"/>
                  <a:gd name="T12" fmla="*/ 6 w 66"/>
                  <a:gd name="T13" fmla="*/ 22 h 80"/>
                  <a:gd name="T14" fmla="*/ 6 w 66"/>
                  <a:gd name="T15" fmla="*/ 16 h 80"/>
                  <a:gd name="T16" fmla="*/ 0 w 66"/>
                  <a:gd name="T17" fmla="*/ 6 h 80"/>
                  <a:gd name="T18" fmla="*/ 12 w 66"/>
                  <a:gd name="T19" fmla="*/ 0 h 80"/>
                  <a:gd name="T20" fmla="*/ 22 w 66"/>
                  <a:gd name="T21" fmla="*/ 0 h 80"/>
                  <a:gd name="T22" fmla="*/ 30 w 66"/>
                  <a:gd name="T23" fmla="*/ 8 h 80"/>
                  <a:gd name="T24" fmla="*/ 32 w 66"/>
                  <a:gd name="T25" fmla="*/ 14 h 80"/>
                  <a:gd name="T26" fmla="*/ 42 w 66"/>
                  <a:gd name="T27" fmla="*/ 20 h 80"/>
                  <a:gd name="T28" fmla="*/ 44 w 66"/>
                  <a:gd name="T29" fmla="*/ 24 h 80"/>
                  <a:gd name="T30" fmla="*/ 54 w 66"/>
                  <a:gd name="T31" fmla="*/ 30 h 80"/>
                  <a:gd name="T32" fmla="*/ 56 w 66"/>
                  <a:gd name="T33" fmla="*/ 28 h 80"/>
                  <a:gd name="T34" fmla="*/ 62 w 66"/>
                  <a:gd name="T35" fmla="*/ 30 h 80"/>
                  <a:gd name="T36" fmla="*/ 58 w 66"/>
                  <a:gd name="T37" fmla="*/ 32 h 80"/>
                  <a:gd name="T38" fmla="*/ 60 w 66"/>
                  <a:gd name="T39" fmla="*/ 36 h 80"/>
                  <a:gd name="T40" fmla="*/ 56 w 66"/>
                  <a:gd name="T41" fmla="*/ 40 h 80"/>
                  <a:gd name="T42" fmla="*/ 56 w 66"/>
                  <a:gd name="T43" fmla="*/ 52 h 80"/>
                  <a:gd name="T44" fmla="*/ 66 w 66"/>
                  <a:gd name="T45" fmla="*/ 58 h 80"/>
                  <a:gd name="T46" fmla="*/ 64 w 66"/>
                  <a:gd name="T47" fmla="*/ 62 h 80"/>
                  <a:gd name="T48" fmla="*/ 60 w 66"/>
                  <a:gd name="T49" fmla="*/ 64 h 80"/>
                  <a:gd name="T50" fmla="*/ 60 w 66"/>
                  <a:gd name="T51" fmla="*/ 74 h 80"/>
                  <a:gd name="T52" fmla="*/ 50 w 66"/>
                  <a:gd name="T53" fmla="*/ 74 h 80"/>
                  <a:gd name="T54" fmla="*/ 36 w 66"/>
                  <a:gd name="T55" fmla="*/ 54 h 80"/>
                  <a:gd name="T56" fmla="*/ 32 w 66"/>
                  <a:gd name="T57" fmla="*/ 54 h 80"/>
                  <a:gd name="T58" fmla="*/ 42 w 66"/>
                  <a:gd name="T59" fmla="*/ 78 h 80"/>
                  <a:gd name="T60" fmla="*/ 50 w 66"/>
                  <a:gd name="T61" fmla="*/ 74 h 80"/>
                  <a:gd name="T62" fmla="*/ 36 w 66"/>
                  <a:gd name="T63" fmla="*/ 54 h 80"/>
                  <a:gd name="T64" fmla="*/ 32 w 66"/>
                  <a:gd name="T65" fmla="*/ 54 h 80"/>
                  <a:gd name="T66" fmla="*/ 26 w 66"/>
                  <a:gd name="T67" fmla="*/ 66 h 80"/>
                  <a:gd name="T68" fmla="*/ 26 w 66"/>
                  <a:gd name="T69" fmla="*/ 70 h 80"/>
                  <a:gd name="T70" fmla="*/ 32 w 66"/>
                  <a:gd name="T71" fmla="*/ 80 h 80"/>
                  <a:gd name="T72" fmla="*/ 38 w 66"/>
                  <a:gd name="T73" fmla="*/ 78 h 80"/>
                  <a:gd name="T74" fmla="*/ 42 w 66"/>
                  <a:gd name="T75" fmla="*/ 7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66" h="80">
                    <a:moveTo>
                      <a:pt x="32" y="54"/>
                    </a:moveTo>
                    <a:lnTo>
                      <a:pt x="26" y="66"/>
                    </a:lnTo>
                    <a:lnTo>
                      <a:pt x="20" y="56"/>
                    </a:lnTo>
                    <a:lnTo>
                      <a:pt x="10" y="50"/>
                    </a:lnTo>
                    <a:lnTo>
                      <a:pt x="12" y="42"/>
                    </a:lnTo>
                    <a:lnTo>
                      <a:pt x="8" y="32"/>
                    </a:lnTo>
                    <a:lnTo>
                      <a:pt x="6" y="22"/>
                    </a:lnTo>
                    <a:lnTo>
                      <a:pt x="6" y="16"/>
                    </a:lnTo>
                    <a:lnTo>
                      <a:pt x="0" y="6"/>
                    </a:lnTo>
                    <a:lnTo>
                      <a:pt x="12" y="0"/>
                    </a:lnTo>
                    <a:lnTo>
                      <a:pt x="22" y="0"/>
                    </a:lnTo>
                    <a:lnTo>
                      <a:pt x="30" y="8"/>
                    </a:lnTo>
                    <a:lnTo>
                      <a:pt x="32" y="14"/>
                    </a:lnTo>
                    <a:lnTo>
                      <a:pt x="42" y="20"/>
                    </a:lnTo>
                    <a:lnTo>
                      <a:pt x="44" y="24"/>
                    </a:lnTo>
                    <a:lnTo>
                      <a:pt x="54" y="30"/>
                    </a:lnTo>
                    <a:lnTo>
                      <a:pt x="56" y="28"/>
                    </a:lnTo>
                    <a:lnTo>
                      <a:pt x="62" y="30"/>
                    </a:lnTo>
                    <a:lnTo>
                      <a:pt x="58" y="32"/>
                    </a:lnTo>
                    <a:lnTo>
                      <a:pt x="60" y="36"/>
                    </a:lnTo>
                    <a:lnTo>
                      <a:pt x="56" y="40"/>
                    </a:lnTo>
                    <a:lnTo>
                      <a:pt x="56" y="52"/>
                    </a:lnTo>
                    <a:lnTo>
                      <a:pt x="66" y="58"/>
                    </a:lnTo>
                    <a:lnTo>
                      <a:pt x="64" y="62"/>
                    </a:lnTo>
                    <a:lnTo>
                      <a:pt x="60" y="64"/>
                    </a:lnTo>
                    <a:lnTo>
                      <a:pt x="60" y="74"/>
                    </a:lnTo>
                    <a:lnTo>
                      <a:pt x="50" y="74"/>
                    </a:lnTo>
                    <a:lnTo>
                      <a:pt x="36" y="54"/>
                    </a:lnTo>
                    <a:lnTo>
                      <a:pt x="32" y="54"/>
                    </a:lnTo>
                    <a:close/>
                    <a:moveTo>
                      <a:pt x="42" y="78"/>
                    </a:moveTo>
                    <a:lnTo>
                      <a:pt x="50" y="74"/>
                    </a:lnTo>
                    <a:lnTo>
                      <a:pt x="36" y="54"/>
                    </a:lnTo>
                    <a:lnTo>
                      <a:pt x="32" y="54"/>
                    </a:lnTo>
                    <a:lnTo>
                      <a:pt x="26" y="66"/>
                    </a:lnTo>
                    <a:lnTo>
                      <a:pt x="26" y="70"/>
                    </a:lnTo>
                    <a:lnTo>
                      <a:pt x="32" y="80"/>
                    </a:lnTo>
                    <a:lnTo>
                      <a:pt x="38" y="78"/>
                    </a:lnTo>
                    <a:lnTo>
                      <a:pt x="42" y="78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50" name="Freeform 207"/>
              <p:cNvSpPr>
                <a:spLocks noEditPoints="1"/>
              </p:cNvSpPr>
              <p:nvPr/>
            </p:nvSpPr>
            <p:spPr bwMode="auto">
              <a:xfrm>
                <a:off x="4660883" y="1103479"/>
                <a:ext cx="2361327" cy="751670"/>
              </a:xfrm>
              <a:custGeom>
                <a:avLst/>
                <a:gdLst>
                  <a:gd name="T0" fmla="*/ 902 w 1109"/>
                  <a:gd name="T1" fmla="*/ 233 h 352"/>
                  <a:gd name="T2" fmla="*/ 952 w 1109"/>
                  <a:gd name="T3" fmla="*/ 301 h 352"/>
                  <a:gd name="T4" fmla="*/ 901 w 1109"/>
                  <a:gd name="T5" fmla="*/ 237 h 352"/>
                  <a:gd name="T6" fmla="*/ 1012 w 1109"/>
                  <a:gd name="T7" fmla="*/ 185 h 352"/>
                  <a:gd name="T8" fmla="*/ 999 w 1109"/>
                  <a:gd name="T9" fmla="*/ 321 h 352"/>
                  <a:gd name="T10" fmla="*/ 1024 w 1109"/>
                  <a:gd name="T11" fmla="*/ 274 h 352"/>
                  <a:gd name="T12" fmla="*/ 426 w 1109"/>
                  <a:gd name="T13" fmla="*/ 37 h 352"/>
                  <a:gd name="T14" fmla="*/ 456 w 1109"/>
                  <a:gd name="T15" fmla="*/ 22 h 352"/>
                  <a:gd name="T16" fmla="*/ 379 w 1109"/>
                  <a:gd name="T17" fmla="*/ 4 h 352"/>
                  <a:gd name="T18" fmla="*/ 414 w 1109"/>
                  <a:gd name="T19" fmla="*/ 21 h 352"/>
                  <a:gd name="T20" fmla="*/ 676 w 1109"/>
                  <a:gd name="T21" fmla="*/ 56 h 352"/>
                  <a:gd name="T22" fmla="*/ 698 w 1109"/>
                  <a:gd name="T23" fmla="*/ 43 h 352"/>
                  <a:gd name="T24" fmla="*/ 749 w 1109"/>
                  <a:gd name="T25" fmla="*/ 46 h 352"/>
                  <a:gd name="T26" fmla="*/ 925 w 1109"/>
                  <a:gd name="T27" fmla="*/ 92 h 352"/>
                  <a:gd name="T28" fmla="*/ 1054 w 1109"/>
                  <a:gd name="T29" fmla="*/ 127 h 352"/>
                  <a:gd name="T30" fmla="*/ 1076 w 1109"/>
                  <a:gd name="T31" fmla="*/ 151 h 352"/>
                  <a:gd name="T32" fmla="*/ 1000 w 1109"/>
                  <a:gd name="T33" fmla="*/ 174 h 352"/>
                  <a:gd name="T34" fmla="*/ 1035 w 1109"/>
                  <a:gd name="T35" fmla="*/ 223 h 352"/>
                  <a:gd name="T36" fmla="*/ 969 w 1109"/>
                  <a:gd name="T37" fmla="*/ 196 h 352"/>
                  <a:gd name="T38" fmla="*/ 970 w 1109"/>
                  <a:gd name="T39" fmla="*/ 157 h 352"/>
                  <a:gd name="T40" fmla="*/ 932 w 1109"/>
                  <a:gd name="T41" fmla="*/ 175 h 352"/>
                  <a:gd name="T42" fmla="*/ 897 w 1109"/>
                  <a:gd name="T43" fmla="*/ 178 h 352"/>
                  <a:gd name="T44" fmla="*/ 850 w 1109"/>
                  <a:gd name="T45" fmla="*/ 224 h 352"/>
                  <a:gd name="T46" fmla="*/ 913 w 1109"/>
                  <a:gd name="T47" fmla="*/ 267 h 352"/>
                  <a:gd name="T48" fmla="*/ 871 w 1109"/>
                  <a:gd name="T49" fmla="*/ 315 h 352"/>
                  <a:gd name="T50" fmla="*/ 751 w 1109"/>
                  <a:gd name="T51" fmla="*/ 250 h 352"/>
                  <a:gd name="T52" fmla="*/ 586 w 1109"/>
                  <a:gd name="T53" fmla="*/ 252 h 352"/>
                  <a:gd name="T54" fmla="*/ 458 w 1109"/>
                  <a:gd name="T55" fmla="*/ 256 h 352"/>
                  <a:gd name="T56" fmla="*/ 310 w 1109"/>
                  <a:gd name="T57" fmla="*/ 240 h 352"/>
                  <a:gd name="T58" fmla="*/ 217 w 1109"/>
                  <a:gd name="T59" fmla="*/ 270 h 352"/>
                  <a:gd name="T60" fmla="*/ 217 w 1109"/>
                  <a:gd name="T61" fmla="*/ 346 h 352"/>
                  <a:gd name="T62" fmla="*/ 145 w 1109"/>
                  <a:gd name="T63" fmla="*/ 293 h 352"/>
                  <a:gd name="T64" fmla="*/ 88 w 1109"/>
                  <a:gd name="T65" fmla="*/ 232 h 352"/>
                  <a:gd name="T66" fmla="*/ 58 w 1109"/>
                  <a:gd name="T67" fmla="*/ 177 h 352"/>
                  <a:gd name="T68" fmla="*/ 55 w 1109"/>
                  <a:gd name="T69" fmla="*/ 109 h 352"/>
                  <a:gd name="T70" fmla="*/ 127 w 1109"/>
                  <a:gd name="T71" fmla="*/ 107 h 352"/>
                  <a:gd name="T72" fmla="*/ 108 w 1109"/>
                  <a:gd name="T73" fmla="*/ 135 h 352"/>
                  <a:gd name="T74" fmla="*/ 146 w 1109"/>
                  <a:gd name="T75" fmla="*/ 112 h 352"/>
                  <a:gd name="T76" fmla="*/ 203 w 1109"/>
                  <a:gd name="T77" fmla="*/ 97 h 352"/>
                  <a:gd name="T78" fmla="*/ 243 w 1109"/>
                  <a:gd name="T79" fmla="*/ 91 h 352"/>
                  <a:gd name="T80" fmla="*/ 286 w 1109"/>
                  <a:gd name="T81" fmla="*/ 64 h 352"/>
                  <a:gd name="T82" fmla="*/ 313 w 1109"/>
                  <a:gd name="T83" fmla="*/ 116 h 352"/>
                  <a:gd name="T84" fmla="*/ 317 w 1109"/>
                  <a:gd name="T85" fmla="*/ 76 h 352"/>
                  <a:gd name="T86" fmla="*/ 375 w 1109"/>
                  <a:gd name="T87" fmla="*/ 81 h 352"/>
                  <a:gd name="T88" fmla="*/ 380 w 1109"/>
                  <a:gd name="T89" fmla="*/ 51 h 352"/>
                  <a:gd name="T90" fmla="*/ 462 w 1109"/>
                  <a:gd name="T91" fmla="*/ 54 h 352"/>
                  <a:gd name="T92" fmla="*/ 478 w 1109"/>
                  <a:gd name="T93" fmla="*/ 36 h 352"/>
                  <a:gd name="T94" fmla="*/ 503 w 1109"/>
                  <a:gd name="T95" fmla="*/ 67 h 352"/>
                  <a:gd name="T96" fmla="*/ 606 w 1109"/>
                  <a:gd name="T97" fmla="*/ 63 h 352"/>
                  <a:gd name="T98" fmla="*/ 694 w 1109"/>
                  <a:gd name="T99" fmla="*/ 75 h 352"/>
                  <a:gd name="T100" fmla="*/ 770 w 1109"/>
                  <a:gd name="T101" fmla="*/ 69 h 352"/>
                  <a:gd name="T102" fmla="*/ 890 w 1109"/>
                  <a:gd name="T103" fmla="*/ 90 h 352"/>
                  <a:gd name="T104" fmla="*/ 1042 w 1109"/>
                  <a:gd name="T105" fmla="*/ 105 h 352"/>
                  <a:gd name="T106" fmla="*/ 1097 w 1109"/>
                  <a:gd name="T107" fmla="*/ 129 h 352"/>
                  <a:gd name="T108" fmla="*/ 240 w 1109"/>
                  <a:gd name="T109" fmla="*/ 86 h 352"/>
                  <a:gd name="T110" fmla="*/ 196 w 1109"/>
                  <a:gd name="T111" fmla="*/ 77 h 352"/>
                  <a:gd name="T112" fmla="*/ 199 w 1109"/>
                  <a:gd name="T113" fmla="*/ 52 h 352"/>
                  <a:gd name="T114" fmla="*/ 258 w 1109"/>
                  <a:gd name="T115" fmla="*/ 34 h 352"/>
                  <a:gd name="T116" fmla="*/ 143 w 1109"/>
                  <a:gd name="T117" fmla="*/ 9 h 352"/>
                  <a:gd name="T118" fmla="*/ 180 w 1109"/>
                  <a:gd name="T119" fmla="*/ 9 h 352"/>
                  <a:gd name="T120" fmla="*/ 208 w 1109"/>
                  <a:gd name="T121" fmla="*/ 7 h 352"/>
                  <a:gd name="T122" fmla="*/ 177 w 1109"/>
                  <a:gd name="T123" fmla="*/ 4 h 352"/>
                  <a:gd name="T124" fmla="*/ 3 w 1109"/>
                  <a:gd name="T125" fmla="*/ 223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109" h="352">
                    <a:moveTo>
                      <a:pt x="1056" y="218"/>
                    </a:moveTo>
                    <a:cubicBezTo>
                      <a:pt x="1056" y="217"/>
                      <a:pt x="1056" y="217"/>
                      <a:pt x="1056" y="217"/>
                    </a:cubicBezTo>
                    <a:cubicBezTo>
                      <a:pt x="1059" y="217"/>
                      <a:pt x="1059" y="217"/>
                      <a:pt x="1059" y="217"/>
                    </a:cubicBezTo>
                    <a:cubicBezTo>
                      <a:pt x="1060" y="218"/>
                      <a:pt x="1060" y="218"/>
                      <a:pt x="1060" y="218"/>
                    </a:cubicBezTo>
                    <a:cubicBezTo>
                      <a:pt x="1067" y="222"/>
                      <a:pt x="1067" y="222"/>
                      <a:pt x="1067" y="222"/>
                    </a:cubicBezTo>
                    <a:cubicBezTo>
                      <a:pt x="1069" y="224"/>
                      <a:pt x="1069" y="224"/>
                      <a:pt x="1069" y="224"/>
                    </a:cubicBezTo>
                    <a:cubicBezTo>
                      <a:pt x="1066" y="223"/>
                      <a:pt x="1066" y="223"/>
                      <a:pt x="1066" y="223"/>
                    </a:cubicBezTo>
                    <a:cubicBezTo>
                      <a:pt x="1060" y="220"/>
                      <a:pt x="1060" y="220"/>
                      <a:pt x="1060" y="220"/>
                    </a:cubicBezTo>
                    <a:cubicBezTo>
                      <a:pt x="1058" y="219"/>
                      <a:pt x="1058" y="219"/>
                      <a:pt x="1058" y="219"/>
                    </a:cubicBezTo>
                    <a:lnTo>
                      <a:pt x="1056" y="218"/>
                    </a:lnTo>
                    <a:close/>
                    <a:moveTo>
                      <a:pt x="1080" y="226"/>
                    </a:moveTo>
                    <a:cubicBezTo>
                      <a:pt x="1075" y="224"/>
                      <a:pt x="1075" y="224"/>
                      <a:pt x="1075" y="224"/>
                    </a:cubicBezTo>
                    <a:cubicBezTo>
                      <a:pt x="1073" y="222"/>
                      <a:pt x="1073" y="222"/>
                      <a:pt x="1073" y="222"/>
                    </a:cubicBezTo>
                    <a:cubicBezTo>
                      <a:pt x="1078" y="224"/>
                      <a:pt x="1078" y="224"/>
                      <a:pt x="1078" y="224"/>
                    </a:cubicBezTo>
                    <a:lnTo>
                      <a:pt x="1080" y="226"/>
                    </a:lnTo>
                    <a:close/>
                    <a:moveTo>
                      <a:pt x="939" y="184"/>
                    </a:moveTo>
                    <a:cubicBezTo>
                      <a:pt x="939" y="184"/>
                      <a:pt x="939" y="184"/>
                      <a:pt x="939" y="184"/>
                    </a:cubicBezTo>
                    <a:cubicBezTo>
                      <a:pt x="939" y="184"/>
                      <a:pt x="939" y="184"/>
                      <a:pt x="938" y="184"/>
                    </a:cubicBezTo>
                    <a:lnTo>
                      <a:pt x="939" y="184"/>
                    </a:lnTo>
                    <a:close/>
                    <a:moveTo>
                      <a:pt x="381" y="84"/>
                    </a:moveTo>
                    <a:cubicBezTo>
                      <a:pt x="382" y="84"/>
                      <a:pt x="382" y="84"/>
                      <a:pt x="382" y="84"/>
                    </a:cubicBezTo>
                    <a:cubicBezTo>
                      <a:pt x="382" y="81"/>
                      <a:pt x="382" y="81"/>
                      <a:pt x="382" y="81"/>
                    </a:cubicBezTo>
                    <a:cubicBezTo>
                      <a:pt x="381" y="81"/>
                      <a:pt x="381" y="81"/>
                      <a:pt x="381" y="81"/>
                    </a:cubicBezTo>
                    <a:lnTo>
                      <a:pt x="381" y="84"/>
                    </a:lnTo>
                    <a:close/>
                    <a:moveTo>
                      <a:pt x="900" y="231"/>
                    </a:moveTo>
                    <a:cubicBezTo>
                      <a:pt x="894" y="229"/>
                      <a:pt x="894" y="229"/>
                      <a:pt x="894" y="229"/>
                    </a:cubicBezTo>
                    <a:cubicBezTo>
                      <a:pt x="893" y="228"/>
                      <a:pt x="893" y="228"/>
                      <a:pt x="893" y="228"/>
                    </a:cubicBezTo>
                    <a:cubicBezTo>
                      <a:pt x="895" y="227"/>
                      <a:pt x="895" y="227"/>
                      <a:pt x="895" y="227"/>
                    </a:cubicBezTo>
                    <a:cubicBezTo>
                      <a:pt x="895" y="226"/>
                      <a:pt x="895" y="226"/>
                      <a:pt x="895" y="226"/>
                    </a:cubicBezTo>
                    <a:cubicBezTo>
                      <a:pt x="897" y="228"/>
                      <a:pt x="897" y="228"/>
                      <a:pt x="897" y="228"/>
                    </a:cubicBezTo>
                    <a:cubicBezTo>
                      <a:pt x="900" y="230"/>
                      <a:pt x="900" y="230"/>
                      <a:pt x="900" y="230"/>
                    </a:cubicBezTo>
                    <a:cubicBezTo>
                      <a:pt x="902" y="233"/>
                      <a:pt x="902" y="233"/>
                      <a:pt x="902" y="233"/>
                    </a:cubicBezTo>
                    <a:cubicBezTo>
                      <a:pt x="904" y="234"/>
                      <a:pt x="904" y="234"/>
                      <a:pt x="904" y="234"/>
                    </a:cubicBezTo>
                    <a:cubicBezTo>
                      <a:pt x="907" y="236"/>
                      <a:pt x="907" y="236"/>
                      <a:pt x="907" y="236"/>
                    </a:cubicBezTo>
                    <a:cubicBezTo>
                      <a:pt x="911" y="241"/>
                      <a:pt x="911" y="241"/>
                      <a:pt x="911" y="241"/>
                    </a:cubicBezTo>
                    <a:cubicBezTo>
                      <a:pt x="913" y="242"/>
                      <a:pt x="913" y="242"/>
                      <a:pt x="913" y="242"/>
                    </a:cubicBezTo>
                    <a:cubicBezTo>
                      <a:pt x="917" y="247"/>
                      <a:pt x="917" y="247"/>
                      <a:pt x="917" y="247"/>
                    </a:cubicBezTo>
                    <a:cubicBezTo>
                      <a:pt x="921" y="253"/>
                      <a:pt x="921" y="253"/>
                      <a:pt x="921" y="253"/>
                    </a:cubicBezTo>
                    <a:cubicBezTo>
                      <a:pt x="922" y="252"/>
                      <a:pt x="922" y="252"/>
                      <a:pt x="922" y="252"/>
                    </a:cubicBezTo>
                    <a:cubicBezTo>
                      <a:pt x="932" y="262"/>
                      <a:pt x="932" y="262"/>
                      <a:pt x="932" y="262"/>
                    </a:cubicBezTo>
                    <a:cubicBezTo>
                      <a:pt x="938" y="268"/>
                      <a:pt x="938" y="268"/>
                      <a:pt x="938" y="268"/>
                    </a:cubicBezTo>
                    <a:cubicBezTo>
                      <a:pt x="944" y="272"/>
                      <a:pt x="944" y="272"/>
                      <a:pt x="944" y="272"/>
                    </a:cubicBezTo>
                    <a:cubicBezTo>
                      <a:pt x="947" y="275"/>
                      <a:pt x="947" y="275"/>
                      <a:pt x="947" y="275"/>
                    </a:cubicBezTo>
                    <a:cubicBezTo>
                      <a:pt x="949" y="277"/>
                      <a:pt x="949" y="277"/>
                      <a:pt x="949" y="277"/>
                    </a:cubicBezTo>
                    <a:cubicBezTo>
                      <a:pt x="952" y="280"/>
                      <a:pt x="952" y="280"/>
                      <a:pt x="952" y="280"/>
                    </a:cubicBezTo>
                    <a:cubicBezTo>
                      <a:pt x="954" y="280"/>
                      <a:pt x="954" y="280"/>
                      <a:pt x="954" y="280"/>
                    </a:cubicBezTo>
                    <a:cubicBezTo>
                      <a:pt x="954" y="283"/>
                      <a:pt x="954" y="283"/>
                      <a:pt x="954" y="283"/>
                    </a:cubicBezTo>
                    <a:cubicBezTo>
                      <a:pt x="947" y="277"/>
                      <a:pt x="947" y="277"/>
                      <a:pt x="947" y="277"/>
                    </a:cubicBezTo>
                    <a:cubicBezTo>
                      <a:pt x="945" y="275"/>
                      <a:pt x="945" y="275"/>
                      <a:pt x="945" y="275"/>
                    </a:cubicBezTo>
                    <a:cubicBezTo>
                      <a:pt x="940" y="274"/>
                      <a:pt x="940" y="274"/>
                      <a:pt x="940" y="274"/>
                    </a:cubicBezTo>
                    <a:cubicBezTo>
                      <a:pt x="938" y="274"/>
                      <a:pt x="938" y="274"/>
                      <a:pt x="938" y="274"/>
                    </a:cubicBezTo>
                    <a:cubicBezTo>
                      <a:pt x="938" y="275"/>
                      <a:pt x="938" y="275"/>
                      <a:pt x="938" y="275"/>
                    </a:cubicBezTo>
                    <a:cubicBezTo>
                      <a:pt x="938" y="276"/>
                      <a:pt x="938" y="276"/>
                      <a:pt x="938" y="276"/>
                    </a:cubicBezTo>
                    <a:cubicBezTo>
                      <a:pt x="939" y="281"/>
                      <a:pt x="939" y="281"/>
                      <a:pt x="939" y="281"/>
                    </a:cubicBezTo>
                    <a:cubicBezTo>
                      <a:pt x="941" y="288"/>
                      <a:pt x="941" y="288"/>
                      <a:pt x="941" y="288"/>
                    </a:cubicBezTo>
                    <a:cubicBezTo>
                      <a:pt x="944" y="291"/>
                      <a:pt x="944" y="291"/>
                      <a:pt x="944" y="291"/>
                    </a:cubicBezTo>
                    <a:cubicBezTo>
                      <a:pt x="948" y="291"/>
                      <a:pt x="948" y="291"/>
                      <a:pt x="948" y="291"/>
                    </a:cubicBezTo>
                    <a:cubicBezTo>
                      <a:pt x="953" y="298"/>
                      <a:pt x="953" y="298"/>
                      <a:pt x="953" y="298"/>
                    </a:cubicBezTo>
                    <a:cubicBezTo>
                      <a:pt x="957" y="298"/>
                      <a:pt x="957" y="298"/>
                      <a:pt x="957" y="298"/>
                    </a:cubicBezTo>
                    <a:cubicBezTo>
                      <a:pt x="959" y="301"/>
                      <a:pt x="959" y="301"/>
                      <a:pt x="959" y="301"/>
                    </a:cubicBezTo>
                    <a:cubicBezTo>
                      <a:pt x="960" y="302"/>
                      <a:pt x="960" y="302"/>
                      <a:pt x="960" y="302"/>
                    </a:cubicBezTo>
                    <a:cubicBezTo>
                      <a:pt x="960" y="306"/>
                      <a:pt x="960" y="306"/>
                      <a:pt x="960" y="306"/>
                    </a:cubicBezTo>
                    <a:cubicBezTo>
                      <a:pt x="957" y="302"/>
                      <a:pt x="957" y="302"/>
                      <a:pt x="957" y="302"/>
                    </a:cubicBezTo>
                    <a:cubicBezTo>
                      <a:pt x="952" y="301"/>
                      <a:pt x="952" y="301"/>
                      <a:pt x="952" y="301"/>
                    </a:cubicBezTo>
                    <a:cubicBezTo>
                      <a:pt x="952" y="301"/>
                      <a:pt x="952" y="301"/>
                      <a:pt x="952" y="301"/>
                    </a:cubicBezTo>
                    <a:cubicBezTo>
                      <a:pt x="951" y="302"/>
                      <a:pt x="951" y="302"/>
                      <a:pt x="951" y="302"/>
                    </a:cubicBezTo>
                    <a:cubicBezTo>
                      <a:pt x="952" y="305"/>
                      <a:pt x="952" y="305"/>
                      <a:pt x="952" y="305"/>
                    </a:cubicBezTo>
                    <a:cubicBezTo>
                      <a:pt x="952" y="308"/>
                      <a:pt x="952" y="308"/>
                      <a:pt x="952" y="308"/>
                    </a:cubicBezTo>
                    <a:cubicBezTo>
                      <a:pt x="949" y="305"/>
                      <a:pt x="949" y="305"/>
                      <a:pt x="949" y="305"/>
                    </a:cubicBezTo>
                    <a:cubicBezTo>
                      <a:pt x="947" y="303"/>
                      <a:pt x="947" y="303"/>
                      <a:pt x="947" y="303"/>
                    </a:cubicBezTo>
                    <a:cubicBezTo>
                      <a:pt x="945" y="301"/>
                      <a:pt x="945" y="301"/>
                      <a:pt x="945" y="301"/>
                    </a:cubicBezTo>
                    <a:cubicBezTo>
                      <a:pt x="944" y="296"/>
                      <a:pt x="944" y="296"/>
                      <a:pt x="944" y="296"/>
                    </a:cubicBezTo>
                    <a:cubicBezTo>
                      <a:pt x="941" y="293"/>
                      <a:pt x="941" y="293"/>
                      <a:pt x="941" y="293"/>
                    </a:cubicBezTo>
                    <a:cubicBezTo>
                      <a:pt x="939" y="288"/>
                      <a:pt x="939" y="288"/>
                      <a:pt x="939" y="288"/>
                    </a:cubicBezTo>
                    <a:cubicBezTo>
                      <a:pt x="936" y="284"/>
                      <a:pt x="936" y="284"/>
                      <a:pt x="936" y="284"/>
                    </a:cubicBezTo>
                    <a:cubicBezTo>
                      <a:pt x="934" y="284"/>
                      <a:pt x="934" y="284"/>
                      <a:pt x="934" y="284"/>
                    </a:cubicBezTo>
                    <a:cubicBezTo>
                      <a:pt x="932" y="283"/>
                      <a:pt x="932" y="283"/>
                      <a:pt x="932" y="283"/>
                    </a:cubicBezTo>
                    <a:cubicBezTo>
                      <a:pt x="932" y="280"/>
                      <a:pt x="932" y="280"/>
                      <a:pt x="932" y="280"/>
                    </a:cubicBezTo>
                    <a:cubicBezTo>
                      <a:pt x="929" y="273"/>
                      <a:pt x="929" y="273"/>
                      <a:pt x="929" y="273"/>
                    </a:cubicBezTo>
                    <a:cubicBezTo>
                      <a:pt x="924" y="266"/>
                      <a:pt x="924" y="266"/>
                      <a:pt x="924" y="266"/>
                    </a:cubicBezTo>
                    <a:cubicBezTo>
                      <a:pt x="919" y="260"/>
                      <a:pt x="919" y="260"/>
                      <a:pt x="919" y="260"/>
                    </a:cubicBezTo>
                    <a:cubicBezTo>
                      <a:pt x="918" y="257"/>
                      <a:pt x="918" y="257"/>
                      <a:pt x="918" y="257"/>
                    </a:cubicBezTo>
                    <a:cubicBezTo>
                      <a:pt x="917" y="255"/>
                      <a:pt x="917" y="255"/>
                      <a:pt x="917" y="255"/>
                    </a:cubicBezTo>
                    <a:cubicBezTo>
                      <a:pt x="915" y="255"/>
                      <a:pt x="915" y="255"/>
                      <a:pt x="915" y="255"/>
                    </a:cubicBezTo>
                    <a:cubicBezTo>
                      <a:pt x="914" y="253"/>
                      <a:pt x="914" y="253"/>
                      <a:pt x="914" y="253"/>
                    </a:cubicBezTo>
                    <a:cubicBezTo>
                      <a:pt x="910" y="252"/>
                      <a:pt x="910" y="252"/>
                      <a:pt x="910" y="252"/>
                    </a:cubicBezTo>
                    <a:cubicBezTo>
                      <a:pt x="909" y="250"/>
                      <a:pt x="909" y="250"/>
                      <a:pt x="909" y="250"/>
                    </a:cubicBezTo>
                    <a:cubicBezTo>
                      <a:pt x="907" y="250"/>
                      <a:pt x="907" y="250"/>
                      <a:pt x="907" y="250"/>
                    </a:cubicBezTo>
                    <a:cubicBezTo>
                      <a:pt x="906" y="247"/>
                      <a:pt x="906" y="247"/>
                      <a:pt x="906" y="247"/>
                    </a:cubicBezTo>
                    <a:cubicBezTo>
                      <a:pt x="905" y="247"/>
                      <a:pt x="905" y="247"/>
                      <a:pt x="905" y="247"/>
                    </a:cubicBezTo>
                    <a:cubicBezTo>
                      <a:pt x="903" y="242"/>
                      <a:pt x="903" y="242"/>
                      <a:pt x="903" y="242"/>
                    </a:cubicBezTo>
                    <a:cubicBezTo>
                      <a:pt x="901" y="239"/>
                      <a:pt x="901" y="239"/>
                      <a:pt x="901" y="239"/>
                    </a:cubicBezTo>
                    <a:cubicBezTo>
                      <a:pt x="897" y="237"/>
                      <a:pt x="897" y="237"/>
                      <a:pt x="897" y="237"/>
                    </a:cubicBezTo>
                    <a:cubicBezTo>
                      <a:pt x="899" y="235"/>
                      <a:pt x="899" y="235"/>
                      <a:pt x="899" y="235"/>
                    </a:cubicBezTo>
                    <a:cubicBezTo>
                      <a:pt x="899" y="236"/>
                      <a:pt x="899" y="236"/>
                      <a:pt x="899" y="236"/>
                    </a:cubicBezTo>
                    <a:cubicBezTo>
                      <a:pt x="901" y="237"/>
                      <a:pt x="901" y="237"/>
                      <a:pt x="901" y="237"/>
                    </a:cubicBezTo>
                    <a:cubicBezTo>
                      <a:pt x="902" y="236"/>
                      <a:pt x="902" y="236"/>
                      <a:pt x="902" y="236"/>
                    </a:cubicBezTo>
                    <a:cubicBezTo>
                      <a:pt x="901" y="233"/>
                      <a:pt x="901" y="233"/>
                      <a:pt x="901" y="233"/>
                    </a:cubicBezTo>
                    <a:lnTo>
                      <a:pt x="900" y="231"/>
                    </a:lnTo>
                    <a:close/>
                    <a:moveTo>
                      <a:pt x="859" y="230"/>
                    </a:moveTo>
                    <a:cubicBezTo>
                      <a:pt x="857" y="228"/>
                      <a:pt x="857" y="228"/>
                      <a:pt x="857" y="228"/>
                    </a:cubicBezTo>
                    <a:cubicBezTo>
                      <a:pt x="858" y="227"/>
                      <a:pt x="858" y="227"/>
                      <a:pt x="858" y="227"/>
                    </a:cubicBezTo>
                    <a:cubicBezTo>
                      <a:pt x="861" y="226"/>
                      <a:pt x="861" y="226"/>
                      <a:pt x="861" y="226"/>
                    </a:cubicBezTo>
                    <a:cubicBezTo>
                      <a:pt x="861" y="228"/>
                      <a:pt x="861" y="228"/>
                      <a:pt x="861" y="228"/>
                    </a:cubicBezTo>
                    <a:cubicBezTo>
                      <a:pt x="859" y="228"/>
                      <a:pt x="859" y="228"/>
                      <a:pt x="859" y="228"/>
                    </a:cubicBezTo>
                    <a:lnTo>
                      <a:pt x="859" y="230"/>
                    </a:lnTo>
                    <a:close/>
                    <a:moveTo>
                      <a:pt x="853" y="223"/>
                    </a:moveTo>
                    <a:cubicBezTo>
                      <a:pt x="852" y="223"/>
                      <a:pt x="852" y="223"/>
                      <a:pt x="852" y="223"/>
                    </a:cubicBezTo>
                    <a:cubicBezTo>
                      <a:pt x="852" y="219"/>
                      <a:pt x="852" y="219"/>
                      <a:pt x="852" y="219"/>
                    </a:cubicBezTo>
                    <a:cubicBezTo>
                      <a:pt x="855" y="219"/>
                      <a:pt x="855" y="219"/>
                      <a:pt x="855" y="219"/>
                    </a:cubicBezTo>
                    <a:cubicBezTo>
                      <a:pt x="856" y="220"/>
                      <a:pt x="856" y="220"/>
                      <a:pt x="856" y="220"/>
                    </a:cubicBezTo>
                    <a:cubicBezTo>
                      <a:pt x="858" y="220"/>
                      <a:pt x="858" y="220"/>
                      <a:pt x="858" y="220"/>
                    </a:cubicBezTo>
                    <a:cubicBezTo>
                      <a:pt x="857" y="222"/>
                      <a:pt x="857" y="222"/>
                      <a:pt x="857" y="222"/>
                    </a:cubicBezTo>
                    <a:cubicBezTo>
                      <a:pt x="857" y="223"/>
                      <a:pt x="857" y="223"/>
                      <a:pt x="857" y="223"/>
                    </a:cubicBezTo>
                    <a:cubicBezTo>
                      <a:pt x="854" y="222"/>
                      <a:pt x="854" y="222"/>
                      <a:pt x="854" y="222"/>
                    </a:cubicBezTo>
                    <a:lnTo>
                      <a:pt x="853" y="223"/>
                    </a:lnTo>
                    <a:close/>
                    <a:moveTo>
                      <a:pt x="848" y="222"/>
                    </a:moveTo>
                    <a:cubicBezTo>
                      <a:pt x="848" y="221"/>
                      <a:pt x="848" y="221"/>
                      <a:pt x="848" y="221"/>
                    </a:cubicBezTo>
                    <a:cubicBezTo>
                      <a:pt x="849" y="219"/>
                      <a:pt x="849" y="219"/>
                      <a:pt x="849" y="219"/>
                    </a:cubicBezTo>
                    <a:cubicBezTo>
                      <a:pt x="850" y="219"/>
                      <a:pt x="850" y="219"/>
                      <a:pt x="850" y="219"/>
                    </a:cubicBezTo>
                    <a:cubicBezTo>
                      <a:pt x="850" y="222"/>
                      <a:pt x="850" y="222"/>
                      <a:pt x="850" y="222"/>
                    </a:cubicBezTo>
                    <a:lnTo>
                      <a:pt x="848" y="222"/>
                    </a:lnTo>
                    <a:close/>
                    <a:moveTo>
                      <a:pt x="1007" y="188"/>
                    </a:moveTo>
                    <a:cubicBezTo>
                      <a:pt x="1007" y="186"/>
                      <a:pt x="1007" y="186"/>
                      <a:pt x="1007" y="186"/>
                    </a:cubicBezTo>
                    <a:cubicBezTo>
                      <a:pt x="1006" y="184"/>
                      <a:pt x="1006" y="184"/>
                      <a:pt x="1006" y="184"/>
                    </a:cubicBezTo>
                    <a:cubicBezTo>
                      <a:pt x="1008" y="181"/>
                      <a:pt x="1008" y="181"/>
                      <a:pt x="1008" y="181"/>
                    </a:cubicBezTo>
                    <a:cubicBezTo>
                      <a:pt x="1010" y="181"/>
                      <a:pt x="1010" y="181"/>
                      <a:pt x="1010" y="181"/>
                    </a:cubicBezTo>
                    <a:cubicBezTo>
                      <a:pt x="1012" y="185"/>
                      <a:pt x="1012" y="185"/>
                      <a:pt x="1012" y="185"/>
                    </a:cubicBezTo>
                    <a:cubicBezTo>
                      <a:pt x="1010" y="185"/>
                      <a:pt x="1010" y="185"/>
                      <a:pt x="1010" y="185"/>
                    </a:cubicBezTo>
                    <a:cubicBezTo>
                      <a:pt x="1009" y="186"/>
                      <a:pt x="1009" y="186"/>
                      <a:pt x="1009" y="186"/>
                    </a:cubicBezTo>
                    <a:cubicBezTo>
                      <a:pt x="1008" y="188"/>
                      <a:pt x="1008" y="188"/>
                      <a:pt x="1008" y="188"/>
                    </a:cubicBezTo>
                    <a:lnTo>
                      <a:pt x="1007" y="188"/>
                    </a:lnTo>
                    <a:close/>
                    <a:moveTo>
                      <a:pt x="1026" y="211"/>
                    </a:moveTo>
                    <a:cubicBezTo>
                      <a:pt x="1026" y="206"/>
                      <a:pt x="1026" y="206"/>
                      <a:pt x="1026" y="206"/>
                    </a:cubicBezTo>
                    <a:cubicBezTo>
                      <a:pt x="1030" y="210"/>
                      <a:pt x="1030" y="210"/>
                      <a:pt x="1030" y="210"/>
                    </a:cubicBezTo>
                    <a:cubicBezTo>
                      <a:pt x="1030" y="211"/>
                      <a:pt x="1030" y="211"/>
                      <a:pt x="1030" y="211"/>
                    </a:cubicBezTo>
                    <a:lnTo>
                      <a:pt x="1026" y="211"/>
                    </a:lnTo>
                    <a:close/>
                    <a:moveTo>
                      <a:pt x="1026" y="261"/>
                    </a:moveTo>
                    <a:cubicBezTo>
                      <a:pt x="1025" y="261"/>
                      <a:pt x="1025" y="261"/>
                      <a:pt x="1025" y="261"/>
                    </a:cubicBezTo>
                    <a:cubicBezTo>
                      <a:pt x="1024" y="260"/>
                      <a:pt x="1024" y="260"/>
                      <a:pt x="1024" y="260"/>
                    </a:cubicBezTo>
                    <a:cubicBezTo>
                      <a:pt x="1025" y="259"/>
                      <a:pt x="1025" y="259"/>
                      <a:pt x="1025" y="259"/>
                    </a:cubicBezTo>
                    <a:cubicBezTo>
                      <a:pt x="1026" y="260"/>
                      <a:pt x="1026" y="260"/>
                      <a:pt x="1026" y="260"/>
                    </a:cubicBezTo>
                    <a:lnTo>
                      <a:pt x="1026" y="261"/>
                    </a:lnTo>
                    <a:close/>
                    <a:moveTo>
                      <a:pt x="1022" y="266"/>
                    </a:moveTo>
                    <a:cubicBezTo>
                      <a:pt x="1021" y="265"/>
                      <a:pt x="1021" y="265"/>
                      <a:pt x="1021" y="265"/>
                    </a:cubicBezTo>
                    <a:cubicBezTo>
                      <a:pt x="1023" y="263"/>
                      <a:pt x="1023" y="263"/>
                      <a:pt x="1023" y="263"/>
                    </a:cubicBezTo>
                    <a:cubicBezTo>
                      <a:pt x="1023" y="260"/>
                      <a:pt x="1023" y="260"/>
                      <a:pt x="1023" y="260"/>
                    </a:cubicBezTo>
                    <a:cubicBezTo>
                      <a:pt x="1025" y="262"/>
                      <a:pt x="1025" y="262"/>
                      <a:pt x="1025" y="262"/>
                    </a:cubicBezTo>
                    <a:cubicBezTo>
                      <a:pt x="1025" y="264"/>
                      <a:pt x="1025" y="264"/>
                      <a:pt x="1025" y="264"/>
                    </a:cubicBezTo>
                    <a:cubicBezTo>
                      <a:pt x="1026" y="265"/>
                      <a:pt x="1026" y="265"/>
                      <a:pt x="1026" y="265"/>
                    </a:cubicBezTo>
                    <a:cubicBezTo>
                      <a:pt x="1024" y="266"/>
                      <a:pt x="1024" y="266"/>
                      <a:pt x="1024" y="266"/>
                    </a:cubicBezTo>
                    <a:cubicBezTo>
                      <a:pt x="1024" y="267"/>
                      <a:pt x="1024" y="267"/>
                      <a:pt x="1024" y="267"/>
                    </a:cubicBezTo>
                    <a:lnTo>
                      <a:pt x="1022" y="266"/>
                    </a:lnTo>
                    <a:close/>
                    <a:moveTo>
                      <a:pt x="992" y="328"/>
                    </a:moveTo>
                    <a:cubicBezTo>
                      <a:pt x="991" y="327"/>
                      <a:pt x="991" y="327"/>
                      <a:pt x="991" y="327"/>
                    </a:cubicBezTo>
                    <a:cubicBezTo>
                      <a:pt x="993" y="321"/>
                      <a:pt x="993" y="321"/>
                      <a:pt x="993" y="321"/>
                    </a:cubicBezTo>
                    <a:cubicBezTo>
                      <a:pt x="996" y="322"/>
                      <a:pt x="996" y="322"/>
                      <a:pt x="996" y="322"/>
                    </a:cubicBezTo>
                    <a:cubicBezTo>
                      <a:pt x="993" y="324"/>
                      <a:pt x="993" y="324"/>
                      <a:pt x="993" y="324"/>
                    </a:cubicBezTo>
                    <a:lnTo>
                      <a:pt x="992" y="328"/>
                    </a:lnTo>
                    <a:close/>
                    <a:moveTo>
                      <a:pt x="999" y="321"/>
                    </a:moveTo>
                    <a:cubicBezTo>
                      <a:pt x="998" y="320"/>
                      <a:pt x="998" y="320"/>
                      <a:pt x="998" y="320"/>
                    </a:cubicBezTo>
                    <a:cubicBezTo>
                      <a:pt x="999" y="318"/>
                      <a:pt x="999" y="318"/>
                      <a:pt x="999" y="318"/>
                    </a:cubicBezTo>
                    <a:cubicBezTo>
                      <a:pt x="999" y="314"/>
                      <a:pt x="999" y="314"/>
                      <a:pt x="999" y="314"/>
                    </a:cubicBezTo>
                    <a:cubicBezTo>
                      <a:pt x="1000" y="314"/>
                      <a:pt x="1000" y="314"/>
                      <a:pt x="1000" y="314"/>
                    </a:cubicBezTo>
                    <a:cubicBezTo>
                      <a:pt x="1000" y="312"/>
                      <a:pt x="1000" y="312"/>
                      <a:pt x="1000" y="312"/>
                    </a:cubicBezTo>
                    <a:cubicBezTo>
                      <a:pt x="1002" y="313"/>
                      <a:pt x="1002" y="313"/>
                      <a:pt x="1002" y="313"/>
                    </a:cubicBezTo>
                    <a:cubicBezTo>
                      <a:pt x="1005" y="311"/>
                      <a:pt x="1005" y="311"/>
                      <a:pt x="1005" y="311"/>
                    </a:cubicBezTo>
                    <a:cubicBezTo>
                      <a:pt x="1007" y="310"/>
                      <a:pt x="1007" y="310"/>
                      <a:pt x="1007" y="310"/>
                    </a:cubicBezTo>
                    <a:cubicBezTo>
                      <a:pt x="1007" y="311"/>
                      <a:pt x="1007" y="311"/>
                      <a:pt x="1007" y="311"/>
                    </a:cubicBezTo>
                    <a:cubicBezTo>
                      <a:pt x="1003" y="314"/>
                      <a:pt x="1003" y="314"/>
                      <a:pt x="1003" y="314"/>
                    </a:cubicBezTo>
                    <a:cubicBezTo>
                      <a:pt x="1001" y="317"/>
                      <a:pt x="1001" y="317"/>
                      <a:pt x="1001" y="317"/>
                    </a:cubicBezTo>
                    <a:lnTo>
                      <a:pt x="999" y="321"/>
                    </a:lnTo>
                    <a:close/>
                    <a:moveTo>
                      <a:pt x="1011" y="309"/>
                    </a:moveTo>
                    <a:cubicBezTo>
                      <a:pt x="1012" y="307"/>
                      <a:pt x="1012" y="307"/>
                      <a:pt x="1012" y="307"/>
                    </a:cubicBezTo>
                    <a:cubicBezTo>
                      <a:pt x="1012" y="306"/>
                      <a:pt x="1012" y="306"/>
                      <a:pt x="1012" y="306"/>
                    </a:cubicBezTo>
                    <a:cubicBezTo>
                      <a:pt x="1013" y="305"/>
                      <a:pt x="1013" y="305"/>
                      <a:pt x="1013" y="305"/>
                    </a:cubicBezTo>
                    <a:cubicBezTo>
                      <a:pt x="1015" y="304"/>
                      <a:pt x="1015" y="304"/>
                      <a:pt x="1015" y="304"/>
                    </a:cubicBezTo>
                    <a:cubicBezTo>
                      <a:pt x="1016" y="304"/>
                      <a:pt x="1016" y="304"/>
                      <a:pt x="1016" y="304"/>
                    </a:cubicBezTo>
                    <a:cubicBezTo>
                      <a:pt x="1014" y="307"/>
                      <a:pt x="1014" y="307"/>
                      <a:pt x="1014" y="307"/>
                    </a:cubicBezTo>
                    <a:cubicBezTo>
                      <a:pt x="1011" y="310"/>
                      <a:pt x="1011" y="310"/>
                      <a:pt x="1011" y="310"/>
                    </a:cubicBezTo>
                    <a:lnTo>
                      <a:pt x="1011" y="309"/>
                    </a:lnTo>
                    <a:close/>
                    <a:moveTo>
                      <a:pt x="1020" y="300"/>
                    </a:moveTo>
                    <a:cubicBezTo>
                      <a:pt x="1019" y="299"/>
                      <a:pt x="1019" y="299"/>
                      <a:pt x="1019" y="299"/>
                    </a:cubicBezTo>
                    <a:cubicBezTo>
                      <a:pt x="1021" y="297"/>
                      <a:pt x="1021" y="297"/>
                      <a:pt x="1021" y="297"/>
                    </a:cubicBezTo>
                    <a:cubicBezTo>
                      <a:pt x="1022" y="294"/>
                      <a:pt x="1022" y="294"/>
                      <a:pt x="1022" y="294"/>
                    </a:cubicBezTo>
                    <a:cubicBezTo>
                      <a:pt x="1023" y="294"/>
                      <a:pt x="1023" y="294"/>
                      <a:pt x="1023" y="294"/>
                    </a:cubicBezTo>
                    <a:cubicBezTo>
                      <a:pt x="1022" y="297"/>
                      <a:pt x="1022" y="297"/>
                      <a:pt x="1022" y="297"/>
                    </a:cubicBezTo>
                    <a:lnTo>
                      <a:pt x="1020" y="300"/>
                    </a:lnTo>
                    <a:close/>
                    <a:moveTo>
                      <a:pt x="1024" y="274"/>
                    </a:moveTo>
                    <a:cubicBezTo>
                      <a:pt x="1023" y="271"/>
                      <a:pt x="1023" y="271"/>
                      <a:pt x="1023" y="271"/>
                    </a:cubicBezTo>
                    <a:cubicBezTo>
                      <a:pt x="1024" y="270"/>
                      <a:pt x="1024" y="270"/>
                      <a:pt x="1024" y="270"/>
                    </a:cubicBezTo>
                    <a:cubicBezTo>
                      <a:pt x="1024" y="274"/>
                      <a:pt x="1024" y="274"/>
                      <a:pt x="1024" y="274"/>
                    </a:cubicBezTo>
                    <a:close/>
                    <a:moveTo>
                      <a:pt x="279" y="83"/>
                    </a:moveTo>
                    <a:cubicBezTo>
                      <a:pt x="281" y="85"/>
                      <a:pt x="281" y="85"/>
                      <a:pt x="281" y="85"/>
                    </a:cubicBezTo>
                    <a:cubicBezTo>
                      <a:pt x="279" y="84"/>
                      <a:pt x="279" y="84"/>
                      <a:pt x="279" y="84"/>
                    </a:cubicBezTo>
                    <a:cubicBezTo>
                      <a:pt x="276" y="81"/>
                      <a:pt x="276" y="81"/>
                      <a:pt x="276" y="81"/>
                    </a:cubicBezTo>
                    <a:lnTo>
                      <a:pt x="279" y="83"/>
                    </a:lnTo>
                    <a:close/>
                    <a:moveTo>
                      <a:pt x="288" y="63"/>
                    </a:moveTo>
                    <a:cubicBezTo>
                      <a:pt x="287" y="62"/>
                      <a:pt x="287" y="62"/>
                      <a:pt x="287" y="62"/>
                    </a:cubicBezTo>
                    <a:cubicBezTo>
                      <a:pt x="286" y="59"/>
                      <a:pt x="286" y="59"/>
                      <a:pt x="286" y="59"/>
                    </a:cubicBezTo>
                    <a:cubicBezTo>
                      <a:pt x="290" y="58"/>
                      <a:pt x="290" y="58"/>
                      <a:pt x="290" y="58"/>
                    </a:cubicBezTo>
                    <a:cubicBezTo>
                      <a:pt x="291" y="59"/>
                      <a:pt x="291" y="59"/>
                      <a:pt x="291" y="59"/>
                    </a:cubicBezTo>
                    <a:cubicBezTo>
                      <a:pt x="293" y="60"/>
                      <a:pt x="293" y="60"/>
                      <a:pt x="293" y="60"/>
                    </a:cubicBezTo>
                    <a:cubicBezTo>
                      <a:pt x="297" y="61"/>
                      <a:pt x="297" y="61"/>
                      <a:pt x="297" y="61"/>
                    </a:cubicBezTo>
                    <a:cubicBezTo>
                      <a:pt x="297" y="62"/>
                      <a:pt x="297" y="62"/>
                      <a:pt x="297" y="62"/>
                    </a:cubicBezTo>
                    <a:cubicBezTo>
                      <a:pt x="294" y="62"/>
                      <a:pt x="294" y="62"/>
                      <a:pt x="294" y="62"/>
                    </a:cubicBezTo>
                    <a:cubicBezTo>
                      <a:pt x="290" y="62"/>
                      <a:pt x="290" y="62"/>
                      <a:pt x="290" y="62"/>
                    </a:cubicBezTo>
                    <a:lnTo>
                      <a:pt x="288" y="63"/>
                    </a:lnTo>
                    <a:close/>
                    <a:moveTo>
                      <a:pt x="333" y="69"/>
                    </a:moveTo>
                    <a:cubicBezTo>
                      <a:pt x="336" y="66"/>
                      <a:pt x="336" y="66"/>
                      <a:pt x="336" y="66"/>
                    </a:cubicBezTo>
                    <a:cubicBezTo>
                      <a:pt x="341" y="67"/>
                      <a:pt x="341" y="67"/>
                      <a:pt x="341" y="67"/>
                    </a:cubicBezTo>
                    <a:cubicBezTo>
                      <a:pt x="339" y="69"/>
                      <a:pt x="339" y="69"/>
                      <a:pt x="339" y="69"/>
                    </a:cubicBezTo>
                    <a:lnTo>
                      <a:pt x="333" y="69"/>
                    </a:lnTo>
                    <a:close/>
                    <a:moveTo>
                      <a:pt x="345" y="65"/>
                    </a:moveTo>
                    <a:cubicBezTo>
                      <a:pt x="341" y="64"/>
                      <a:pt x="341" y="64"/>
                      <a:pt x="341" y="64"/>
                    </a:cubicBezTo>
                    <a:cubicBezTo>
                      <a:pt x="341" y="61"/>
                      <a:pt x="341" y="61"/>
                      <a:pt x="341" y="61"/>
                    </a:cubicBezTo>
                    <a:cubicBezTo>
                      <a:pt x="343" y="61"/>
                      <a:pt x="343" y="61"/>
                      <a:pt x="343" y="61"/>
                    </a:cubicBezTo>
                    <a:lnTo>
                      <a:pt x="345" y="65"/>
                    </a:lnTo>
                    <a:close/>
                    <a:moveTo>
                      <a:pt x="345" y="46"/>
                    </a:moveTo>
                    <a:cubicBezTo>
                      <a:pt x="345" y="45"/>
                      <a:pt x="345" y="45"/>
                      <a:pt x="345" y="45"/>
                    </a:cubicBezTo>
                    <a:cubicBezTo>
                      <a:pt x="348" y="44"/>
                      <a:pt x="348" y="44"/>
                      <a:pt x="348" y="44"/>
                    </a:cubicBezTo>
                    <a:cubicBezTo>
                      <a:pt x="348" y="46"/>
                      <a:pt x="348" y="46"/>
                      <a:pt x="348" y="46"/>
                    </a:cubicBezTo>
                    <a:lnTo>
                      <a:pt x="345" y="46"/>
                    </a:lnTo>
                    <a:close/>
                    <a:moveTo>
                      <a:pt x="426" y="37"/>
                    </a:moveTo>
                    <a:cubicBezTo>
                      <a:pt x="427" y="39"/>
                      <a:pt x="427" y="39"/>
                      <a:pt x="427" y="39"/>
                    </a:cubicBezTo>
                    <a:cubicBezTo>
                      <a:pt x="424" y="39"/>
                      <a:pt x="424" y="39"/>
                      <a:pt x="424" y="39"/>
                    </a:cubicBezTo>
                    <a:cubicBezTo>
                      <a:pt x="422" y="38"/>
                      <a:pt x="422" y="38"/>
                      <a:pt x="422" y="38"/>
                    </a:cubicBezTo>
                    <a:lnTo>
                      <a:pt x="426" y="37"/>
                    </a:lnTo>
                    <a:close/>
                    <a:moveTo>
                      <a:pt x="407" y="34"/>
                    </a:moveTo>
                    <a:cubicBezTo>
                      <a:pt x="411" y="32"/>
                      <a:pt x="411" y="32"/>
                      <a:pt x="411" y="32"/>
                    </a:cubicBezTo>
                    <a:cubicBezTo>
                      <a:pt x="412" y="33"/>
                      <a:pt x="412" y="33"/>
                      <a:pt x="412" y="33"/>
                    </a:cubicBezTo>
                    <a:cubicBezTo>
                      <a:pt x="411" y="34"/>
                      <a:pt x="411" y="34"/>
                      <a:pt x="411" y="34"/>
                    </a:cubicBezTo>
                    <a:lnTo>
                      <a:pt x="407" y="34"/>
                    </a:lnTo>
                    <a:close/>
                    <a:moveTo>
                      <a:pt x="473" y="26"/>
                    </a:moveTo>
                    <a:cubicBezTo>
                      <a:pt x="467" y="26"/>
                      <a:pt x="467" y="26"/>
                      <a:pt x="467" y="26"/>
                    </a:cubicBezTo>
                    <a:cubicBezTo>
                      <a:pt x="468" y="25"/>
                      <a:pt x="468" y="25"/>
                      <a:pt x="468" y="25"/>
                    </a:cubicBezTo>
                    <a:cubicBezTo>
                      <a:pt x="471" y="25"/>
                      <a:pt x="471" y="25"/>
                      <a:pt x="471" y="25"/>
                    </a:cubicBezTo>
                    <a:cubicBezTo>
                      <a:pt x="474" y="25"/>
                      <a:pt x="474" y="25"/>
                      <a:pt x="474" y="25"/>
                    </a:cubicBezTo>
                    <a:lnTo>
                      <a:pt x="473" y="26"/>
                    </a:lnTo>
                    <a:close/>
                    <a:moveTo>
                      <a:pt x="446" y="25"/>
                    </a:moveTo>
                    <a:cubicBezTo>
                      <a:pt x="437" y="25"/>
                      <a:pt x="437" y="25"/>
                      <a:pt x="437" y="25"/>
                    </a:cubicBezTo>
                    <a:cubicBezTo>
                      <a:pt x="431" y="27"/>
                      <a:pt x="431" y="27"/>
                      <a:pt x="431" y="27"/>
                    </a:cubicBezTo>
                    <a:cubicBezTo>
                      <a:pt x="428" y="22"/>
                      <a:pt x="428" y="22"/>
                      <a:pt x="428" y="22"/>
                    </a:cubicBezTo>
                    <a:cubicBezTo>
                      <a:pt x="430" y="20"/>
                      <a:pt x="430" y="20"/>
                      <a:pt x="430" y="20"/>
                    </a:cubicBezTo>
                    <a:cubicBezTo>
                      <a:pt x="429" y="19"/>
                      <a:pt x="429" y="19"/>
                      <a:pt x="429" y="19"/>
                    </a:cubicBezTo>
                    <a:cubicBezTo>
                      <a:pt x="430" y="17"/>
                      <a:pt x="430" y="17"/>
                      <a:pt x="430" y="17"/>
                    </a:cubicBezTo>
                    <a:cubicBezTo>
                      <a:pt x="433" y="18"/>
                      <a:pt x="433" y="18"/>
                      <a:pt x="433" y="18"/>
                    </a:cubicBezTo>
                    <a:cubicBezTo>
                      <a:pt x="433" y="16"/>
                      <a:pt x="433" y="16"/>
                      <a:pt x="433" y="16"/>
                    </a:cubicBezTo>
                    <a:cubicBezTo>
                      <a:pt x="437" y="16"/>
                      <a:pt x="437" y="16"/>
                      <a:pt x="437" y="16"/>
                    </a:cubicBezTo>
                    <a:cubicBezTo>
                      <a:pt x="438" y="19"/>
                      <a:pt x="438" y="19"/>
                      <a:pt x="438" y="19"/>
                    </a:cubicBezTo>
                    <a:cubicBezTo>
                      <a:pt x="440" y="19"/>
                      <a:pt x="440" y="19"/>
                      <a:pt x="440" y="19"/>
                    </a:cubicBezTo>
                    <a:cubicBezTo>
                      <a:pt x="440" y="17"/>
                      <a:pt x="440" y="17"/>
                      <a:pt x="440" y="17"/>
                    </a:cubicBezTo>
                    <a:cubicBezTo>
                      <a:pt x="443" y="17"/>
                      <a:pt x="443" y="17"/>
                      <a:pt x="443" y="17"/>
                    </a:cubicBezTo>
                    <a:cubicBezTo>
                      <a:pt x="447" y="19"/>
                      <a:pt x="447" y="19"/>
                      <a:pt x="447" y="19"/>
                    </a:cubicBezTo>
                    <a:cubicBezTo>
                      <a:pt x="449" y="19"/>
                      <a:pt x="449" y="19"/>
                      <a:pt x="449" y="19"/>
                    </a:cubicBezTo>
                    <a:cubicBezTo>
                      <a:pt x="456" y="22"/>
                      <a:pt x="456" y="22"/>
                      <a:pt x="456" y="22"/>
                    </a:cubicBezTo>
                    <a:cubicBezTo>
                      <a:pt x="457" y="23"/>
                      <a:pt x="457" y="23"/>
                      <a:pt x="457" y="23"/>
                    </a:cubicBezTo>
                    <a:cubicBezTo>
                      <a:pt x="454" y="24"/>
                      <a:pt x="454" y="24"/>
                      <a:pt x="454" y="24"/>
                    </a:cubicBezTo>
                    <a:lnTo>
                      <a:pt x="446" y="25"/>
                    </a:lnTo>
                    <a:close/>
                    <a:moveTo>
                      <a:pt x="294" y="16"/>
                    </a:moveTo>
                    <a:cubicBezTo>
                      <a:pt x="290" y="15"/>
                      <a:pt x="290" y="15"/>
                      <a:pt x="290" y="15"/>
                    </a:cubicBezTo>
                    <a:cubicBezTo>
                      <a:pt x="291" y="14"/>
                      <a:pt x="291" y="14"/>
                      <a:pt x="291" y="14"/>
                    </a:cubicBezTo>
                    <a:cubicBezTo>
                      <a:pt x="296" y="15"/>
                      <a:pt x="296" y="15"/>
                      <a:pt x="296" y="15"/>
                    </a:cubicBezTo>
                    <a:lnTo>
                      <a:pt x="294" y="16"/>
                    </a:lnTo>
                    <a:close/>
                    <a:moveTo>
                      <a:pt x="295" y="7"/>
                    </a:moveTo>
                    <a:cubicBezTo>
                      <a:pt x="296" y="6"/>
                      <a:pt x="296" y="6"/>
                      <a:pt x="296" y="6"/>
                    </a:cubicBezTo>
                    <a:cubicBezTo>
                      <a:pt x="302" y="6"/>
                      <a:pt x="302" y="6"/>
                      <a:pt x="302" y="6"/>
                    </a:cubicBezTo>
                    <a:cubicBezTo>
                      <a:pt x="303" y="7"/>
                      <a:pt x="303" y="7"/>
                      <a:pt x="303" y="7"/>
                    </a:cubicBezTo>
                    <a:cubicBezTo>
                      <a:pt x="299" y="8"/>
                      <a:pt x="299" y="8"/>
                      <a:pt x="299" y="8"/>
                    </a:cubicBezTo>
                    <a:lnTo>
                      <a:pt x="295" y="7"/>
                    </a:lnTo>
                    <a:close/>
                    <a:moveTo>
                      <a:pt x="361" y="4"/>
                    </a:moveTo>
                    <a:cubicBezTo>
                      <a:pt x="361" y="5"/>
                      <a:pt x="361" y="5"/>
                      <a:pt x="361" y="5"/>
                    </a:cubicBezTo>
                    <a:cubicBezTo>
                      <a:pt x="358" y="6"/>
                      <a:pt x="358" y="6"/>
                      <a:pt x="358" y="6"/>
                    </a:cubicBezTo>
                    <a:cubicBezTo>
                      <a:pt x="352" y="4"/>
                      <a:pt x="352" y="4"/>
                      <a:pt x="352" y="4"/>
                    </a:cubicBezTo>
                    <a:cubicBezTo>
                      <a:pt x="355" y="4"/>
                      <a:pt x="355" y="4"/>
                      <a:pt x="355" y="4"/>
                    </a:cubicBezTo>
                    <a:lnTo>
                      <a:pt x="361" y="4"/>
                    </a:lnTo>
                    <a:close/>
                    <a:moveTo>
                      <a:pt x="396" y="7"/>
                    </a:moveTo>
                    <a:cubicBezTo>
                      <a:pt x="395" y="8"/>
                      <a:pt x="395" y="8"/>
                      <a:pt x="395" y="8"/>
                    </a:cubicBezTo>
                    <a:cubicBezTo>
                      <a:pt x="396" y="10"/>
                      <a:pt x="396" y="10"/>
                      <a:pt x="396" y="10"/>
                    </a:cubicBezTo>
                    <a:cubicBezTo>
                      <a:pt x="389" y="10"/>
                      <a:pt x="389" y="10"/>
                      <a:pt x="389" y="10"/>
                    </a:cubicBezTo>
                    <a:cubicBezTo>
                      <a:pt x="387" y="11"/>
                      <a:pt x="387" y="11"/>
                      <a:pt x="387" y="11"/>
                    </a:cubicBezTo>
                    <a:cubicBezTo>
                      <a:pt x="383" y="11"/>
                      <a:pt x="383" y="11"/>
                      <a:pt x="383" y="11"/>
                    </a:cubicBezTo>
                    <a:cubicBezTo>
                      <a:pt x="382" y="12"/>
                      <a:pt x="382" y="12"/>
                      <a:pt x="382" y="12"/>
                    </a:cubicBezTo>
                    <a:cubicBezTo>
                      <a:pt x="370" y="11"/>
                      <a:pt x="370" y="11"/>
                      <a:pt x="370" y="11"/>
                    </a:cubicBezTo>
                    <a:cubicBezTo>
                      <a:pt x="370" y="8"/>
                      <a:pt x="370" y="8"/>
                      <a:pt x="370" y="8"/>
                    </a:cubicBezTo>
                    <a:cubicBezTo>
                      <a:pt x="372" y="6"/>
                      <a:pt x="372" y="6"/>
                      <a:pt x="372" y="6"/>
                    </a:cubicBezTo>
                    <a:cubicBezTo>
                      <a:pt x="379" y="5"/>
                      <a:pt x="379" y="5"/>
                      <a:pt x="379" y="5"/>
                    </a:cubicBezTo>
                    <a:cubicBezTo>
                      <a:pt x="379" y="4"/>
                      <a:pt x="379" y="4"/>
                      <a:pt x="379" y="4"/>
                    </a:cubicBezTo>
                    <a:cubicBezTo>
                      <a:pt x="382" y="3"/>
                      <a:pt x="382" y="3"/>
                      <a:pt x="382" y="3"/>
                    </a:cubicBezTo>
                    <a:cubicBezTo>
                      <a:pt x="391" y="6"/>
                      <a:pt x="391" y="6"/>
                      <a:pt x="391" y="6"/>
                    </a:cubicBezTo>
                    <a:lnTo>
                      <a:pt x="396" y="7"/>
                    </a:lnTo>
                    <a:close/>
                    <a:moveTo>
                      <a:pt x="369" y="13"/>
                    </a:moveTo>
                    <a:cubicBezTo>
                      <a:pt x="369" y="12"/>
                      <a:pt x="369" y="12"/>
                      <a:pt x="369" y="12"/>
                    </a:cubicBezTo>
                    <a:cubicBezTo>
                      <a:pt x="375" y="12"/>
                      <a:pt x="375" y="12"/>
                      <a:pt x="375" y="12"/>
                    </a:cubicBezTo>
                    <a:cubicBezTo>
                      <a:pt x="379" y="13"/>
                      <a:pt x="379" y="13"/>
                      <a:pt x="379" y="13"/>
                    </a:cubicBezTo>
                    <a:cubicBezTo>
                      <a:pt x="379" y="15"/>
                      <a:pt x="379" y="15"/>
                      <a:pt x="379" y="15"/>
                    </a:cubicBezTo>
                    <a:cubicBezTo>
                      <a:pt x="376" y="15"/>
                      <a:pt x="376" y="15"/>
                      <a:pt x="376" y="15"/>
                    </a:cubicBezTo>
                    <a:lnTo>
                      <a:pt x="369" y="13"/>
                    </a:lnTo>
                    <a:close/>
                    <a:moveTo>
                      <a:pt x="390" y="17"/>
                    </a:moveTo>
                    <a:cubicBezTo>
                      <a:pt x="388" y="16"/>
                      <a:pt x="388" y="16"/>
                      <a:pt x="388" y="16"/>
                    </a:cubicBezTo>
                    <a:cubicBezTo>
                      <a:pt x="383" y="15"/>
                      <a:pt x="383" y="15"/>
                      <a:pt x="383" y="15"/>
                    </a:cubicBezTo>
                    <a:cubicBezTo>
                      <a:pt x="383" y="14"/>
                      <a:pt x="383" y="14"/>
                      <a:pt x="383" y="14"/>
                    </a:cubicBezTo>
                    <a:cubicBezTo>
                      <a:pt x="388" y="13"/>
                      <a:pt x="388" y="13"/>
                      <a:pt x="388" y="13"/>
                    </a:cubicBezTo>
                    <a:cubicBezTo>
                      <a:pt x="387" y="12"/>
                      <a:pt x="387" y="12"/>
                      <a:pt x="387" y="12"/>
                    </a:cubicBezTo>
                    <a:cubicBezTo>
                      <a:pt x="392" y="12"/>
                      <a:pt x="392" y="12"/>
                      <a:pt x="392" y="12"/>
                    </a:cubicBezTo>
                    <a:cubicBezTo>
                      <a:pt x="393" y="11"/>
                      <a:pt x="393" y="11"/>
                      <a:pt x="393" y="11"/>
                    </a:cubicBezTo>
                    <a:cubicBezTo>
                      <a:pt x="398" y="11"/>
                      <a:pt x="398" y="11"/>
                      <a:pt x="398" y="11"/>
                    </a:cubicBezTo>
                    <a:cubicBezTo>
                      <a:pt x="404" y="12"/>
                      <a:pt x="404" y="12"/>
                      <a:pt x="404" y="12"/>
                    </a:cubicBezTo>
                    <a:cubicBezTo>
                      <a:pt x="404" y="13"/>
                      <a:pt x="404" y="13"/>
                      <a:pt x="404" y="13"/>
                    </a:cubicBezTo>
                    <a:cubicBezTo>
                      <a:pt x="403" y="15"/>
                      <a:pt x="403" y="15"/>
                      <a:pt x="403" y="15"/>
                    </a:cubicBezTo>
                    <a:cubicBezTo>
                      <a:pt x="406" y="15"/>
                      <a:pt x="406" y="15"/>
                      <a:pt x="406" y="15"/>
                    </a:cubicBezTo>
                    <a:cubicBezTo>
                      <a:pt x="407" y="12"/>
                      <a:pt x="407" y="12"/>
                      <a:pt x="407" y="12"/>
                    </a:cubicBezTo>
                    <a:cubicBezTo>
                      <a:pt x="411" y="12"/>
                      <a:pt x="411" y="12"/>
                      <a:pt x="411" y="12"/>
                    </a:cubicBezTo>
                    <a:cubicBezTo>
                      <a:pt x="415" y="12"/>
                      <a:pt x="415" y="12"/>
                      <a:pt x="415" y="12"/>
                    </a:cubicBezTo>
                    <a:cubicBezTo>
                      <a:pt x="419" y="16"/>
                      <a:pt x="419" y="16"/>
                      <a:pt x="419" y="16"/>
                    </a:cubicBezTo>
                    <a:cubicBezTo>
                      <a:pt x="416" y="16"/>
                      <a:pt x="416" y="16"/>
                      <a:pt x="416" y="16"/>
                    </a:cubicBezTo>
                    <a:cubicBezTo>
                      <a:pt x="416" y="17"/>
                      <a:pt x="416" y="17"/>
                      <a:pt x="416" y="17"/>
                    </a:cubicBezTo>
                    <a:cubicBezTo>
                      <a:pt x="422" y="18"/>
                      <a:pt x="422" y="18"/>
                      <a:pt x="422" y="18"/>
                    </a:cubicBezTo>
                    <a:cubicBezTo>
                      <a:pt x="423" y="20"/>
                      <a:pt x="423" y="20"/>
                      <a:pt x="423" y="20"/>
                    </a:cubicBezTo>
                    <a:cubicBezTo>
                      <a:pt x="414" y="21"/>
                      <a:pt x="414" y="21"/>
                      <a:pt x="414" y="21"/>
                    </a:cubicBezTo>
                    <a:cubicBezTo>
                      <a:pt x="400" y="19"/>
                      <a:pt x="400" y="19"/>
                      <a:pt x="400" y="19"/>
                    </a:cubicBezTo>
                    <a:cubicBezTo>
                      <a:pt x="398" y="18"/>
                      <a:pt x="398" y="18"/>
                      <a:pt x="398" y="18"/>
                    </a:cubicBezTo>
                    <a:cubicBezTo>
                      <a:pt x="395" y="18"/>
                      <a:pt x="395" y="18"/>
                      <a:pt x="395" y="18"/>
                    </a:cubicBezTo>
                    <a:lnTo>
                      <a:pt x="390" y="17"/>
                    </a:lnTo>
                    <a:close/>
                    <a:moveTo>
                      <a:pt x="530" y="55"/>
                    </a:moveTo>
                    <a:cubicBezTo>
                      <a:pt x="529" y="54"/>
                      <a:pt x="529" y="54"/>
                      <a:pt x="529" y="54"/>
                    </a:cubicBezTo>
                    <a:cubicBezTo>
                      <a:pt x="530" y="52"/>
                      <a:pt x="530" y="52"/>
                      <a:pt x="530" y="52"/>
                    </a:cubicBezTo>
                    <a:cubicBezTo>
                      <a:pt x="537" y="52"/>
                      <a:pt x="537" y="52"/>
                      <a:pt x="537" y="52"/>
                    </a:cubicBezTo>
                    <a:cubicBezTo>
                      <a:pt x="537" y="54"/>
                      <a:pt x="537" y="54"/>
                      <a:pt x="537" y="54"/>
                    </a:cubicBezTo>
                    <a:cubicBezTo>
                      <a:pt x="537" y="55"/>
                      <a:pt x="537" y="55"/>
                      <a:pt x="537" y="55"/>
                    </a:cubicBezTo>
                    <a:lnTo>
                      <a:pt x="530" y="55"/>
                    </a:lnTo>
                    <a:close/>
                    <a:moveTo>
                      <a:pt x="718" y="68"/>
                    </a:moveTo>
                    <a:cubicBezTo>
                      <a:pt x="717" y="69"/>
                      <a:pt x="717" y="69"/>
                      <a:pt x="717" y="69"/>
                    </a:cubicBezTo>
                    <a:cubicBezTo>
                      <a:pt x="715" y="70"/>
                      <a:pt x="715" y="70"/>
                      <a:pt x="715" y="70"/>
                    </a:cubicBezTo>
                    <a:cubicBezTo>
                      <a:pt x="713" y="68"/>
                      <a:pt x="713" y="68"/>
                      <a:pt x="713" y="68"/>
                    </a:cubicBezTo>
                    <a:cubicBezTo>
                      <a:pt x="715" y="68"/>
                      <a:pt x="715" y="68"/>
                      <a:pt x="715" y="68"/>
                    </a:cubicBezTo>
                    <a:lnTo>
                      <a:pt x="718" y="68"/>
                    </a:lnTo>
                    <a:close/>
                    <a:moveTo>
                      <a:pt x="715" y="76"/>
                    </a:moveTo>
                    <a:cubicBezTo>
                      <a:pt x="715" y="75"/>
                      <a:pt x="715" y="75"/>
                      <a:pt x="715" y="75"/>
                    </a:cubicBezTo>
                    <a:cubicBezTo>
                      <a:pt x="717" y="74"/>
                      <a:pt x="717" y="74"/>
                      <a:pt x="717" y="74"/>
                    </a:cubicBezTo>
                    <a:cubicBezTo>
                      <a:pt x="719" y="76"/>
                      <a:pt x="719" y="76"/>
                      <a:pt x="719" y="76"/>
                    </a:cubicBezTo>
                    <a:cubicBezTo>
                      <a:pt x="716" y="77"/>
                      <a:pt x="716" y="77"/>
                      <a:pt x="716" y="77"/>
                    </a:cubicBezTo>
                    <a:lnTo>
                      <a:pt x="715" y="76"/>
                    </a:lnTo>
                    <a:close/>
                    <a:moveTo>
                      <a:pt x="713" y="74"/>
                    </a:moveTo>
                    <a:cubicBezTo>
                      <a:pt x="712" y="76"/>
                      <a:pt x="712" y="76"/>
                      <a:pt x="712" y="76"/>
                    </a:cubicBezTo>
                    <a:cubicBezTo>
                      <a:pt x="710" y="76"/>
                      <a:pt x="710" y="76"/>
                      <a:pt x="710" y="76"/>
                    </a:cubicBezTo>
                    <a:cubicBezTo>
                      <a:pt x="706" y="75"/>
                      <a:pt x="706" y="75"/>
                      <a:pt x="706" y="75"/>
                    </a:cubicBezTo>
                    <a:cubicBezTo>
                      <a:pt x="709" y="74"/>
                      <a:pt x="709" y="74"/>
                      <a:pt x="709" y="74"/>
                    </a:cubicBezTo>
                    <a:lnTo>
                      <a:pt x="713" y="74"/>
                    </a:lnTo>
                    <a:close/>
                    <a:moveTo>
                      <a:pt x="672" y="54"/>
                    </a:moveTo>
                    <a:cubicBezTo>
                      <a:pt x="673" y="54"/>
                      <a:pt x="673" y="54"/>
                      <a:pt x="673" y="54"/>
                    </a:cubicBezTo>
                    <a:cubicBezTo>
                      <a:pt x="676" y="56"/>
                      <a:pt x="676" y="56"/>
                      <a:pt x="676" y="56"/>
                    </a:cubicBezTo>
                    <a:cubicBezTo>
                      <a:pt x="679" y="56"/>
                      <a:pt x="679" y="56"/>
                      <a:pt x="679" y="56"/>
                    </a:cubicBezTo>
                    <a:cubicBezTo>
                      <a:pt x="679" y="57"/>
                      <a:pt x="679" y="57"/>
                      <a:pt x="679" y="57"/>
                    </a:cubicBezTo>
                    <a:cubicBezTo>
                      <a:pt x="674" y="56"/>
                      <a:pt x="674" y="56"/>
                      <a:pt x="674" y="56"/>
                    </a:cubicBezTo>
                    <a:lnTo>
                      <a:pt x="672" y="54"/>
                    </a:lnTo>
                    <a:close/>
                    <a:moveTo>
                      <a:pt x="661" y="45"/>
                    </a:moveTo>
                    <a:cubicBezTo>
                      <a:pt x="660" y="46"/>
                      <a:pt x="660" y="46"/>
                      <a:pt x="660" y="46"/>
                    </a:cubicBezTo>
                    <a:cubicBezTo>
                      <a:pt x="658" y="44"/>
                      <a:pt x="658" y="44"/>
                      <a:pt x="658" y="44"/>
                    </a:cubicBezTo>
                    <a:cubicBezTo>
                      <a:pt x="656" y="41"/>
                      <a:pt x="656" y="41"/>
                      <a:pt x="656" y="41"/>
                    </a:cubicBezTo>
                    <a:cubicBezTo>
                      <a:pt x="660" y="43"/>
                      <a:pt x="660" y="43"/>
                      <a:pt x="660" y="43"/>
                    </a:cubicBezTo>
                    <a:lnTo>
                      <a:pt x="661" y="45"/>
                    </a:lnTo>
                    <a:close/>
                    <a:moveTo>
                      <a:pt x="686" y="51"/>
                    </a:moveTo>
                    <a:cubicBezTo>
                      <a:pt x="682" y="51"/>
                      <a:pt x="682" y="51"/>
                      <a:pt x="682" y="51"/>
                    </a:cubicBezTo>
                    <a:cubicBezTo>
                      <a:pt x="678" y="49"/>
                      <a:pt x="678" y="49"/>
                      <a:pt x="678" y="49"/>
                    </a:cubicBezTo>
                    <a:cubicBezTo>
                      <a:pt x="673" y="48"/>
                      <a:pt x="673" y="48"/>
                      <a:pt x="673" y="48"/>
                    </a:cubicBezTo>
                    <a:cubicBezTo>
                      <a:pt x="666" y="44"/>
                      <a:pt x="666" y="44"/>
                      <a:pt x="666" y="44"/>
                    </a:cubicBezTo>
                    <a:cubicBezTo>
                      <a:pt x="665" y="41"/>
                      <a:pt x="665" y="41"/>
                      <a:pt x="665" y="41"/>
                    </a:cubicBezTo>
                    <a:cubicBezTo>
                      <a:pt x="669" y="38"/>
                      <a:pt x="669" y="38"/>
                      <a:pt x="669" y="38"/>
                    </a:cubicBezTo>
                    <a:cubicBezTo>
                      <a:pt x="677" y="40"/>
                      <a:pt x="677" y="40"/>
                      <a:pt x="677" y="40"/>
                    </a:cubicBezTo>
                    <a:cubicBezTo>
                      <a:pt x="679" y="42"/>
                      <a:pt x="679" y="42"/>
                      <a:pt x="679" y="42"/>
                    </a:cubicBezTo>
                    <a:cubicBezTo>
                      <a:pt x="683" y="42"/>
                      <a:pt x="683" y="42"/>
                      <a:pt x="683" y="42"/>
                    </a:cubicBezTo>
                    <a:cubicBezTo>
                      <a:pt x="686" y="43"/>
                      <a:pt x="686" y="43"/>
                      <a:pt x="686" y="43"/>
                    </a:cubicBezTo>
                    <a:cubicBezTo>
                      <a:pt x="687" y="42"/>
                      <a:pt x="687" y="42"/>
                      <a:pt x="687" y="42"/>
                    </a:cubicBezTo>
                    <a:cubicBezTo>
                      <a:pt x="684" y="40"/>
                      <a:pt x="684" y="40"/>
                      <a:pt x="684" y="40"/>
                    </a:cubicBezTo>
                    <a:cubicBezTo>
                      <a:pt x="684" y="39"/>
                      <a:pt x="684" y="39"/>
                      <a:pt x="684" y="39"/>
                    </a:cubicBezTo>
                    <a:cubicBezTo>
                      <a:pt x="688" y="40"/>
                      <a:pt x="688" y="40"/>
                      <a:pt x="688" y="40"/>
                    </a:cubicBezTo>
                    <a:cubicBezTo>
                      <a:pt x="696" y="41"/>
                      <a:pt x="696" y="41"/>
                      <a:pt x="696" y="41"/>
                    </a:cubicBezTo>
                    <a:cubicBezTo>
                      <a:pt x="699" y="41"/>
                      <a:pt x="699" y="41"/>
                      <a:pt x="699" y="41"/>
                    </a:cubicBezTo>
                    <a:cubicBezTo>
                      <a:pt x="712" y="44"/>
                      <a:pt x="712" y="44"/>
                      <a:pt x="712" y="44"/>
                    </a:cubicBezTo>
                    <a:cubicBezTo>
                      <a:pt x="714" y="47"/>
                      <a:pt x="714" y="47"/>
                      <a:pt x="714" y="47"/>
                    </a:cubicBezTo>
                    <a:cubicBezTo>
                      <a:pt x="711" y="48"/>
                      <a:pt x="711" y="48"/>
                      <a:pt x="711" y="48"/>
                    </a:cubicBezTo>
                    <a:cubicBezTo>
                      <a:pt x="699" y="45"/>
                      <a:pt x="699" y="45"/>
                      <a:pt x="699" y="45"/>
                    </a:cubicBezTo>
                    <a:cubicBezTo>
                      <a:pt x="698" y="43"/>
                      <a:pt x="698" y="43"/>
                      <a:pt x="698" y="43"/>
                    </a:cubicBezTo>
                    <a:cubicBezTo>
                      <a:pt x="695" y="43"/>
                      <a:pt x="695" y="43"/>
                      <a:pt x="695" y="43"/>
                    </a:cubicBezTo>
                    <a:cubicBezTo>
                      <a:pt x="696" y="45"/>
                      <a:pt x="696" y="45"/>
                      <a:pt x="696" y="45"/>
                    </a:cubicBezTo>
                    <a:cubicBezTo>
                      <a:pt x="704" y="48"/>
                      <a:pt x="704" y="48"/>
                      <a:pt x="704" y="48"/>
                    </a:cubicBezTo>
                    <a:cubicBezTo>
                      <a:pt x="706" y="49"/>
                      <a:pt x="706" y="49"/>
                      <a:pt x="706" y="49"/>
                    </a:cubicBezTo>
                    <a:cubicBezTo>
                      <a:pt x="704" y="50"/>
                      <a:pt x="704" y="50"/>
                      <a:pt x="704" y="50"/>
                    </a:cubicBezTo>
                    <a:cubicBezTo>
                      <a:pt x="700" y="48"/>
                      <a:pt x="700" y="48"/>
                      <a:pt x="700" y="48"/>
                    </a:cubicBezTo>
                    <a:cubicBezTo>
                      <a:pt x="697" y="49"/>
                      <a:pt x="697" y="49"/>
                      <a:pt x="697" y="49"/>
                    </a:cubicBezTo>
                    <a:cubicBezTo>
                      <a:pt x="692" y="50"/>
                      <a:pt x="692" y="50"/>
                      <a:pt x="692" y="50"/>
                    </a:cubicBezTo>
                    <a:cubicBezTo>
                      <a:pt x="689" y="48"/>
                      <a:pt x="689" y="48"/>
                      <a:pt x="689" y="48"/>
                    </a:cubicBezTo>
                    <a:cubicBezTo>
                      <a:pt x="688" y="48"/>
                      <a:pt x="688" y="48"/>
                      <a:pt x="688" y="48"/>
                    </a:cubicBezTo>
                    <a:cubicBezTo>
                      <a:pt x="689" y="51"/>
                      <a:pt x="689" y="51"/>
                      <a:pt x="689" y="51"/>
                    </a:cubicBezTo>
                    <a:cubicBezTo>
                      <a:pt x="689" y="52"/>
                      <a:pt x="689" y="52"/>
                      <a:pt x="689" y="52"/>
                    </a:cubicBezTo>
                    <a:lnTo>
                      <a:pt x="686" y="51"/>
                    </a:lnTo>
                    <a:close/>
                    <a:moveTo>
                      <a:pt x="705" y="61"/>
                    </a:moveTo>
                    <a:cubicBezTo>
                      <a:pt x="708" y="59"/>
                      <a:pt x="708" y="59"/>
                      <a:pt x="708" y="59"/>
                    </a:cubicBezTo>
                    <a:cubicBezTo>
                      <a:pt x="707" y="57"/>
                      <a:pt x="707" y="57"/>
                      <a:pt x="707" y="57"/>
                    </a:cubicBezTo>
                    <a:cubicBezTo>
                      <a:pt x="711" y="56"/>
                      <a:pt x="711" y="56"/>
                      <a:pt x="711" y="56"/>
                    </a:cubicBezTo>
                    <a:cubicBezTo>
                      <a:pt x="718" y="58"/>
                      <a:pt x="718" y="58"/>
                      <a:pt x="718" y="58"/>
                    </a:cubicBezTo>
                    <a:cubicBezTo>
                      <a:pt x="723" y="59"/>
                      <a:pt x="723" y="59"/>
                      <a:pt x="723" y="59"/>
                    </a:cubicBezTo>
                    <a:cubicBezTo>
                      <a:pt x="726" y="61"/>
                      <a:pt x="726" y="61"/>
                      <a:pt x="726" y="61"/>
                    </a:cubicBezTo>
                    <a:cubicBezTo>
                      <a:pt x="726" y="62"/>
                      <a:pt x="726" y="62"/>
                      <a:pt x="726" y="62"/>
                    </a:cubicBezTo>
                    <a:cubicBezTo>
                      <a:pt x="714" y="61"/>
                      <a:pt x="714" y="61"/>
                      <a:pt x="714" y="61"/>
                    </a:cubicBezTo>
                    <a:cubicBezTo>
                      <a:pt x="708" y="62"/>
                      <a:pt x="708" y="62"/>
                      <a:pt x="708" y="62"/>
                    </a:cubicBezTo>
                    <a:lnTo>
                      <a:pt x="705" y="61"/>
                    </a:lnTo>
                    <a:close/>
                    <a:moveTo>
                      <a:pt x="699" y="55"/>
                    </a:moveTo>
                    <a:cubicBezTo>
                      <a:pt x="699" y="53"/>
                      <a:pt x="699" y="53"/>
                      <a:pt x="699" y="53"/>
                    </a:cubicBezTo>
                    <a:cubicBezTo>
                      <a:pt x="703" y="53"/>
                      <a:pt x="703" y="53"/>
                      <a:pt x="703" y="53"/>
                    </a:cubicBezTo>
                    <a:cubicBezTo>
                      <a:pt x="705" y="56"/>
                      <a:pt x="705" y="56"/>
                      <a:pt x="705" y="56"/>
                    </a:cubicBezTo>
                    <a:cubicBezTo>
                      <a:pt x="702" y="57"/>
                      <a:pt x="702" y="57"/>
                      <a:pt x="702" y="57"/>
                    </a:cubicBezTo>
                    <a:lnTo>
                      <a:pt x="699" y="55"/>
                    </a:lnTo>
                    <a:close/>
                    <a:moveTo>
                      <a:pt x="746" y="46"/>
                    </a:moveTo>
                    <a:cubicBezTo>
                      <a:pt x="749" y="46"/>
                      <a:pt x="749" y="46"/>
                      <a:pt x="749" y="46"/>
                    </a:cubicBezTo>
                    <a:cubicBezTo>
                      <a:pt x="749" y="47"/>
                      <a:pt x="749" y="47"/>
                      <a:pt x="749" y="47"/>
                    </a:cubicBezTo>
                    <a:cubicBezTo>
                      <a:pt x="752" y="49"/>
                      <a:pt x="752" y="49"/>
                      <a:pt x="752" y="49"/>
                    </a:cubicBezTo>
                    <a:cubicBezTo>
                      <a:pt x="751" y="50"/>
                      <a:pt x="751" y="50"/>
                      <a:pt x="751" y="50"/>
                    </a:cubicBezTo>
                    <a:cubicBezTo>
                      <a:pt x="739" y="50"/>
                      <a:pt x="739" y="50"/>
                      <a:pt x="739" y="50"/>
                    </a:cubicBezTo>
                    <a:cubicBezTo>
                      <a:pt x="735" y="48"/>
                      <a:pt x="735" y="48"/>
                      <a:pt x="735" y="48"/>
                    </a:cubicBezTo>
                    <a:cubicBezTo>
                      <a:pt x="726" y="47"/>
                      <a:pt x="726" y="47"/>
                      <a:pt x="726" y="47"/>
                    </a:cubicBezTo>
                    <a:cubicBezTo>
                      <a:pt x="721" y="45"/>
                      <a:pt x="721" y="45"/>
                      <a:pt x="721" y="45"/>
                    </a:cubicBezTo>
                    <a:cubicBezTo>
                      <a:pt x="719" y="43"/>
                      <a:pt x="719" y="43"/>
                      <a:pt x="719" y="43"/>
                    </a:cubicBezTo>
                    <a:cubicBezTo>
                      <a:pt x="726" y="46"/>
                      <a:pt x="726" y="46"/>
                      <a:pt x="726" y="46"/>
                    </a:cubicBezTo>
                    <a:cubicBezTo>
                      <a:pt x="728" y="45"/>
                      <a:pt x="728" y="45"/>
                      <a:pt x="728" y="45"/>
                    </a:cubicBezTo>
                    <a:cubicBezTo>
                      <a:pt x="734" y="45"/>
                      <a:pt x="734" y="45"/>
                      <a:pt x="734" y="45"/>
                    </a:cubicBezTo>
                    <a:cubicBezTo>
                      <a:pt x="736" y="46"/>
                      <a:pt x="736" y="46"/>
                      <a:pt x="736" y="46"/>
                    </a:cubicBezTo>
                    <a:cubicBezTo>
                      <a:pt x="739" y="45"/>
                      <a:pt x="739" y="45"/>
                      <a:pt x="739" y="45"/>
                    </a:cubicBezTo>
                    <a:cubicBezTo>
                      <a:pt x="743" y="45"/>
                      <a:pt x="743" y="45"/>
                      <a:pt x="743" y="45"/>
                    </a:cubicBezTo>
                    <a:lnTo>
                      <a:pt x="746" y="46"/>
                    </a:lnTo>
                    <a:close/>
                    <a:moveTo>
                      <a:pt x="718" y="36"/>
                    </a:moveTo>
                    <a:cubicBezTo>
                      <a:pt x="719" y="35"/>
                      <a:pt x="719" y="35"/>
                      <a:pt x="719" y="35"/>
                    </a:cubicBezTo>
                    <a:cubicBezTo>
                      <a:pt x="722" y="34"/>
                      <a:pt x="722" y="34"/>
                      <a:pt x="722" y="34"/>
                    </a:cubicBezTo>
                    <a:cubicBezTo>
                      <a:pt x="722" y="36"/>
                      <a:pt x="722" y="36"/>
                      <a:pt x="722" y="36"/>
                    </a:cubicBezTo>
                    <a:lnTo>
                      <a:pt x="718" y="36"/>
                    </a:lnTo>
                    <a:close/>
                    <a:moveTo>
                      <a:pt x="880" y="94"/>
                    </a:moveTo>
                    <a:cubicBezTo>
                      <a:pt x="877" y="93"/>
                      <a:pt x="877" y="93"/>
                      <a:pt x="877" y="93"/>
                    </a:cubicBezTo>
                    <a:cubicBezTo>
                      <a:pt x="873" y="91"/>
                      <a:pt x="873" y="91"/>
                      <a:pt x="873" y="91"/>
                    </a:cubicBezTo>
                    <a:cubicBezTo>
                      <a:pt x="878" y="91"/>
                      <a:pt x="878" y="91"/>
                      <a:pt x="878" y="91"/>
                    </a:cubicBezTo>
                    <a:lnTo>
                      <a:pt x="880" y="94"/>
                    </a:lnTo>
                    <a:close/>
                    <a:moveTo>
                      <a:pt x="925" y="92"/>
                    </a:moveTo>
                    <a:cubicBezTo>
                      <a:pt x="920" y="90"/>
                      <a:pt x="920" y="90"/>
                      <a:pt x="920" y="90"/>
                    </a:cubicBezTo>
                    <a:cubicBezTo>
                      <a:pt x="916" y="89"/>
                      <a:pt x="916" y="89"/>
                      <a:pt x="916" y="89"/>
                    </a:cubicBezTo>
                    <a:cubicBezTo>
                      <a:pt x="916" y="88"/>
                      <a:pt x="916" y="88"/>
                      <a:pt x="916" y="88"/>
                    </a:cubicBezTo>
                    <a:cubicBezTo>
                      <a:pt x="925" y="89"/>
                      <a:pt x="925" y="89"/>
                      <a:pt x="925" y="89"/>
                    </a:cubicBezTo>
                    <a:cubicBezTo>
                      <a:pt x="927" y="91"/>
                      <a:pt x="927" y="91"/>
                      <a:pt x="927" y="91"/>
                    </a:cubicBezTo>
                    <a:lnTo>
                      <a:pt x="925" y="92"/>
                    </a:lnTo>
                    <a:close/>
                    <a:moveTo>
                      <a:pt x="973" y="82"/>
                    </a:moveTo>
                    <a:cubicBezTo>
                      <a:pt x="968" y="80"/>
                      <a:pt x="968" y="80"/>
                      <a:pt x="968" y="80"/>
                    </a:cubicBezTo>
                    <a:cubicBezTo>
                      <a:pt x="968" y="77"/>
                      <a:pt x="968" y="77"/>
                      <a:pt x="968" y="77"/>
                    </a:cubicBezTo>
                    <a:cubicBezTo>
                      <a:pt x="969" y="75"/>
                      <a:pt x="969" y="75"/>
                      <a:pt x="969" y="75"/>
                    </a:cubicBezTo>
                    <a:cubicBezTo>
                      <a:pt x="975" y="75"/>
                      <a:pt x="975" y="75"/>
                      <a:pt x="975" y="75"/>
                    </a:cubicBezTo>
                    <a:cubicBezTo>
                      <a:pt x="979" y="75"/>
                      <a:pt x="979" y="75"/>
                      <a:pt x="979" y="75"/>
                    </a:cubicBezTo>
                    <a:cubicBezTo>
                      <a:pt x="990" y="78"/>
                      <a:pt x="990" y="78"/>
                      <a:pt x="990" y="78"/>
                    </a:cubicBezTo>
                    <a:cubicBezTo>
                      <a:pt x="989" y="80"/>
                      <a:pt x="989" y="80"/>
                      <a:pt x="989" y="80"/>
                    </a:cubicBezTo>
                    <a:cubicBezTo>
                      <a:pt x="982" y="80"/>
                      <a:pt x="982" y="80"/>
                      <a:pt x="982" y="80"/>
                    </a:cubicBezTo>
                    <a:cubicBezTo>
                      <a:pt x="978" y="80"/>
                      <a:pt x="978" y="80"/>
                      <a:pt x="978" y="80"/>
                    </a:cubicBezTo>
                    <a:cubicBezTo>
                      <a:pt x="977" y="81"/>
                      <a:pt x="977" y="81"/>
                      <a:pt x="977" y="81"/>
                    </a:cubicBezTo>
                    <a:lnTo>
                      <a:pt x="973" y="82"/>
                    </a:lnTo>
                    <a:close/>
                    <a:moveTo>
                      <a:pt x="322" y="117"/>
                    </a:moveTo>
                    <a:cubicBezTo>
                      <a:pt x="324" y="117"/>
                      <a:pt x="324" y="117"/>
                      <a:pt x="324" y="117"/>
                    </a:cubicBezTo>
                    <a:cubicBezTo>
                      <a:pt x="326" y="116"/>
                      <a:pt x="326" y="116"/>
                      <a:pt x="326" y="116"/>
                    </a:cubicBezTo>
                    <a:cubicBezTo>
                      <a:pt x="326" y="117"/>
                      <a:pt x="326" y="117"/>
                      <a:pt x="326" y="117"/>
                    </a:cubicBezTo>
                    <a:lnTo>
                      <a:pt x="322" y="117"/>
                    </a:lnTo>
                    <a:close/>
                    <a:moveTo>
                      <a:pt x="1108" y="136"/>
                    </a:moveTo>
                    <a:cubicBezTo>
                      <a:pt x="1104" y="136"/>
                      <a:pt x="1104" y="136"/>
                      <a:pt x="1104" y="136"/>
                    </a:cubicBezTo>
                    <a:cubicBezTo>
                      <a:pt x="1106" y="137"/>
                      <a:pt x="1106" y="137"/>
                      <a:pt x="1106" y="137"/>
                    </a:cubicBezTo>
                    <a:cubicBezTo>
                      <a:pt x="1106" y="137"/>
                      <a:pt x="1106" y="137"/>
                      <a:pt x="1106" y="137"/>
                    </a:cubicBezTo>
                    <a:cubicBezTo>
                      <a:pt x="1101" y="136"/>
                      <a:pt x="1101" y="136"/>
                      <a:pt x="1101" y="136"/>
                    </a:cubicBezTo>
                    <a:cubicBezTo>
                      <a:pt x="1101" y="137"/>
                      <a:pt x="1101" y="137"/>
                      <a:pt x="1101" y="137"/>
                    </a:cubicBezTo>
                    <a:cubicBezTo>
                      <a:pt x="1097" y="135"/>
                      <a:pt x="1097" y="135"/>
                      <a:pt x="1097" y="135"/>
                    </a:cubicBezTo>
                    <a:cubicBezTo>
                      <a:pt x="1087" y="132"/>
                      <a:pt x="1087" y="132"/>
                      <a:pt x="1087" y="132"/>
                    </a:cubicBezTo>
                    <a:cubicBezTo>
                      <a:pt x="1085" y="133"/>
                      <a:pt x="1085" y="133"/>
                      <a:pt x="1085" y="133"/>
                    </a:cubicBezTo>
                    <a:cubicBezTo>
                      <a:pt x="1079" y="130"/>
                      <a:pt x="1079" y="130"/>
                      <a:pt x="1079" y="130"/>
                    </a:cubicBezTo>
                    <a:cubicBezTo>
                      <a:pt x="1072" y="127"/>
                      <a:pt x="1072" y="127"/>
                      <a:pt x="1072" y="127"/>
                    </a:cubicBezTo>
                    <a:cubicBezTo>
                      <a:pt x="1064" y="126"/>
                      <a:pt x="1064" y="126"/>
                      <a:pt x="1064" y="126"/>
                    </a:cubicBezTo>
                    <a:cubicBezTo>
                      <a:pt x="1063" y="127"/>
                      <a:pt x="1063" y="127"/>
                      <a:pt x="1063" y="127"/>
                    </a:cubicBezTo>
                    <a:cubicBezTo>
                      <a:pt x="1057" y="128"/>
                      <a:pt x="1057" y="128"/>
                      <a:pt x="1057" y="128"/>
                    </a:cubicBezTo>
                    <a:cubicBezTo>
                      <a:pt x="1054" y="127"/>
                      <a:pt x="1054" y="127"/>
                      <a:pt x="1054" y="127"/>
                    </a:cubicBezTo>
                    <a:cubicBezTo>
                      <a:pt x="1053" y="124"/>
                      <a:pt x="1053" y="124"/>
                      <a:pt x="1053" y="124"/>
                    </a:cubicBezTo>
                    <a:cubicBezTo>
                      <a:pt x="1049" y="123"/>
                      <a:pt x="1049" y="123"/>
                      <a:pt x="1049" y="123"/>
                    </a:cubicBezTo>
                    <a:cubicBezTo>
                      <a:pt x="1046" y="121"/>
                      <a:pt x="1046" y="121"/>
                      <a:pt x="1046" y="121"/>
                    </a:cubicBezTo>
                    <a:cubicBezTo>
                      <a:pt x="1045" y="118"/>
                      <a:pt x="1045" y="118"/>
                      <a:pt x="1045" y="118"/>
                    </a:cubicBezTo>
                    <a:cubicBezTo>
                      <a:pt x="1043" y="118"/>
                      <a:pt x="1043" y="118"/>
                      <a:pt x="1043" y="118"/>
                    </a:cubicBezTo>
                    <a:cubicBezTo>
                      <a:pt x="1043" y="119"/>
                      <a:pt x="1043" y="119"/>
                      <a:pt x="1043" y="119"/>
                    </a:cubicBezTo>
                    <a:cubicBezTo>
                      <a:pt x="1040" y="118"/>
                      <a:pt x="1040" y="118"/>
                      <a:pt x="1040" y="118"/>
                    </a:cubicBezTo>
                    <a:cubicBezTo>
                      <a:pt x="1041" y="120"/>
                      <a:pt x="1041" y="120"/>
                      <a:pt x="1041" y="120"/>
                    </a:cubicBezTo>
                    <a:cubicBezTo>
                      <a:pt x="1040" y="121"/>
                      <a:pt x="1040" y="121"/>
                      <a:pt x="1040" y="121"/>
                    </a:cubicBezTo>
                    <a:cubicBezTo>
                      <a:pt x="1042" y="125"/>
                      <a:pt x="1042" y="125"/>
                      <a:pt x="1042" y="125"/>
                    </a:cubicBezTo>
                    <a:cubicBezTo>
                      <a:pt x="1048" y="127"/>
                      <a:pt x="1048" y="127"/>
                      <a:pt x="1048" y="127"/>
                    </a:cubicBezTo>
                    <a:cubicBezTo>
                      <a:pt x="1049" y="130"/>
                      <a:pt x="1049" y="130"/>
                      <a:pt x="1049" y="130"/>
                    </a:cubicBezTo>
                    <a:cubicBezTo>
                      <a:pt x="1049" y="133"/>
                      <a:pt x="1049" y="133"/>
                      <a:pt x="1049" y="133"/>
                    </a:cubicBezTo>
                    <a:cubicBezTo>
                      <a:pt x="1047" y="133"/>
                      <a:pt x="1047" y="133"/>
                      <a:pt x="1047" y="133"/>
                    </a:cubicBezTo>
                    <a:cubicBezTo>
                      <a:pt x="1042" y="134"/>
                      <a:pt x="1042" y="134"/>
                      <a:pt x="1042" y="134"/>
                    </a:cubicBezTo>
                    <a:cubicBezTo>
                      <a:pt x="1038" y="133"/>
                      <a:pt x="1038" y="133"/>
                      <a:pt x="1038" y="133"/>
                    </a:cubicBezTo>
                    <a:cubicBezTo>
                      <a:pt x="1035" y="131"/>
                      <a:pt x="1035" y="131"/>
                      <a:pt x="1035" y="131"/>
                    </a:cubicBezTo>
                    <a:cubicBezTo>
                      <a:pt x="1030" y="132"/>
                      <a:pt x="1030" y="132"/>
                      <a:pt x="1030" y="132"/>
                    </a:cubicBezTo>
                    <a:cubicBezTo>
                      <a:pt x="1033" y="134"/>
                      <a:pt x="1033" y="134"/>
                      <a:pt x="1033" y="134"/>
                    </a:cubicBezTo>
                    <a:cubicBezTo>
                      <a:pt x="1036" y="133"/>
                      <a:pt x="1036" y="133"/>
                      <a:pt x="1036" y="133"/>
                    </a:cubicBezTo>
                    <a:cubicBezTo>
                      <a:pt x="1040" y="136"/>
                      <a:pt x="1040" y="136"/>
                      <a:pt x="1040" y="136"/>
                    </a:cubicBezTo>
                    <a:cubicBezTo>
                      <a:pt x="1049" y="137"/>
                      <a:pt x="1049" y="137"/>
                      <a:pt x="1049" y="137"/>
                    </a:cubicBezTo>
                    <a:cubicBezTo>
                      <a:pt x="1051" y="139"/>
                      <a:pt x="1051" y="139"/>
                      <a:pt x="1051" y="139"/>
                    </a:cubicBezTo>
                    <a:cubicBezTo>
                      <a:pt x="1055" y="140"/>
                      <a:pt x="1055" y="140"/>
                      <a:pt x="1055" y="140"/>
                    </a:cubicBezTo>
                    <a:cubicBezTo>
                      <a:pt x="1056" y="142"/>
                      <a:pt x="1056" y="142"/>
                      <a:pt x="1056" y="142"/>
                    </a:cubicBezTo>
                    <a:cubicBezTo>
                      <a:pt x="1060" y="142"/>
                      <a:pt x="1060" y="142"/>
                      <a:pt x="1060" y="142"/>
                    </a:cubicBezTo>
                    <a:cubicBezTo>
                      <a:pt x="1066" y="145"/>
                      <a:pt x="1066" y="145"/>
                      <a:pt x="1066" y="145"/>
                    </a:cubicBezTo>
                    <a:cubicBezTo>
                      <a:pt x="1069" y="145"/>
                      <a:pt x="1069" y="145"/>
                      <a:pt x="1069" y="145"/>
                    </a:cubicBezTo>
                    <a:cubicBezTo>
                      <a:pt x="1069" y="148"/>
                      <a:pt x="1069" y="148"/>
                      <a:pt x="1069" y="148"/>
                    </a:cubicBezTo>
                    <a:cubicBezTo>
                      <a:pt x="1073" y="148"/>
                      <a:pt x="1073" y="148"/>
                      <a:pt x="1073" y="148"/>
                    </a:cubicBezTo>
                    <a:cubicBezTo>
                      <a:pt x="1074" y="150"/>
                      <a:pt x="1074" y="150"/>
                      <a:pt x="1074" y="150"/>
                    </a:cubicBezTo>
                    <a:cubicBezTo>
                      <a:pt x="1076" y="151"/>
                      <a:pt x="1076" y="151"/>
                      <a:pt x="1076" y="151"/>
                    </a:cubicBezTo>
                    <a:cubicBezTo>
                      <a:pt x="1075" y="152"/>
                      <a:pt x="1075" y="152"/>
                      <a:pt x="1075" y="152"/>
                    </a:cubicBezTo>
                    <a:cubicBezTo>
                      <a:pt x="1077" y="155"/>
                      <a:pt x="1077" y="155"/>
                      <a:pt x="1077" y="155"/>
                    </a:cubicBezTo>
                    <a:cubicBezTo>
                      <a:pt x="1069" y="152"/>
                      <a:pt x="1069" y="152"/>
                      <a:pt x="1069" y="152"/>
                    </a:cubicBezTo>
                    <a:cubicBezTo>
                      <a:pt x="1062" y="153"/>
                      <a:pt x="1062" y="153"/>
                      <a:pt x="1062" y="153"/>
                    </a:cubicBezTo>
                    <a:cubicBezTo>
                      <a:pt x="1060" y="150"/>
                      <a:pt x="1060" y="150"/>
                      <a:pt x="1060" y="150"/>
                    </a:cubicBezTo>
                    <a:cubicBezTo>
                      <a:pt x="1057" y="150"/>
                      <a:pt x="1057" y="150"/>
                      <a:pt x="1057" y="150"/>
                    </a:cubicBezTo>
                    <a:cubicBezTo>
                      <a:pt x="1060" y="153"/>
                      <a:pt x="1060" y="153"/>
                      <a:pt x="1060" y="153"/>
                    </a:cubicBezTo>
                    <a:cubicBezTo>
                      <a:pt x="1058" y="152"/>
                      <a:pt x="1058" y="152"/>
                      <a:pt x="1058" y="152"/>
                    </a:cubicBezTo>
                    <a:cubicBezTo>
                      <a:pt x="1057" y="155"/>
                      <a:pt x="1057" y="155"/>
                      <a:pt x="1057" y="155"/>
                    </a:cubicBezTo>
                    <a:cubicBezTo>
                      <a:pt x="1052" y="156"/>
                      <a:pt x="1052" y="156"/>
                      <a:pt x="1052" y="156"/>
                    </a:cubicBezTo>
                    <a:cubicBezTo>
                      <a:pt x="1051" y="158"/>
                      <a:pt x="1051" y="158"/>
                      <a:pt x="1051" y="158"/>
                    </a:cubicBezTo>
                    <a:cubicBezTo>
                      <a:pt x="1047" y="159"/>
                      <a:pt x="1047" y="159"/>
                      <a:pt x="1047" y="159"/>
                    </a:cubicBezTo>
                    <a:cubicBezTo>
                      <a:pt x="1044" y="159"/>
                      <a:pt x="1044" y="159"/>
                      <a:pt x="1044" y="159"/>
                    </a:cubicBezTo>
                    <a:cubicBezTo>
                      <a:pt x="1045" y="161"/>
                      <a:pt x="1045" y="161"/>
                      <a:pt x="1045" y="161"/>
                    </a:cubicBezTo>
                    <a:cubicBezTo>
                      <a:pt x="1044" y="165"/>
                      <a:pt x="1044" y="165"/>
                      <a:pt x="1044" y="165"/>
                    </a:cubicBezTo>
                    <a:cubicBezTo>
                      <a:pt x="1043" y="169"/>
                      <a:pt x="1043" y="169"/>
                      <a:pt x="1043" y="169"/>
                    </a:cubicBezTo>
                    <a:cubicBezTo>
                      <a:pt x="1039" y="170"/>
                      <a:pt x="1039" y="170"/>
                      <a:pt x="1039" y="170"/>
                    </a:cubicBezTo>
                    <a:cubicBezTo>
                      <a:pt x="1039" y="174"/>
                      <a:pt x="1039" y="174"/>
                      <a:pt x="1039" y="174"/>
                    </a:cubicBezTo>
                    <a:cubicBezTo>
                      <a:pt x="1035" y="172"/>
                      <a:pt x="1035" y="172"/>
                      <a:pt x="1035" y="172"/>
                    </a:cubicBezTo>
                    <a:cubicBezTo>
                      <a:pt x="1026" y="169"/>
                      <a:pt x="1026" y="169"/>
                      <a:pt x="1026" y="169"/>
                    </a:cubicBezTo>
                    <a:cubicBezTo>
                      <a:pt x="1020" y="169"/>
                      <a:pt x="1020" y="169"/>
                      <a:pt x="1020" y="169"/>
                    </a:cubicBezTo>
                    <a:cubicBezTo>
                      <a:pt x="1015" y="171"/>
                      <a:pt x="1015" y="171"/>
                      <a:pt x="1015" y="171"/>
                    </a:cubicBezTo>
                    <a:cubicBezTo>
                      <a:pt x="1014" y="174"/>
                      <a:pt x="1014" y="174"/>
                      <a:pt x="1014" y="174"/>
                    </a:cubicBezTo>
                    <a:cubicBezTo>
                      <a:pt x="1013" y="174"/>
                      <a:pt x="1013" y="174"/>
                      <a:pt x="1013" y="174"/>
                    </a:cubicBezTo>
                    <a:cubicBezTo>
                      <a:pt x="1011" y="173"/>
                      <a:pt x="1011" y="173"/>
                      <a:pt x="1011" y="173"/>
                    </a:cubicBezTo>
                    <a:cubicBezTo>
                      <a:pt x="1009" y="170"/>
                      <a:pt x="1009" y="170"/>
                      <a:pt x="1009" y="170"/>
                    </a:cubicBezTo>
                    <a:cubicBezTo>
                      <a:pt x="1008" y="170"/>
                      <a:pt x="1008" y="170"/>
                      <a:pt x="1008" y="170"/>
                    </a:cubicBezTo>
                    <a:cubicBezTo>
                      <a:pt x="1004" y="172"/>
                      <a:pt x="1004" y="172"/>
                      <a:pt x="1004" y="172"/>
                    </a:cubicBezTo>
                    <a:cubicBezTo>
                      <a:pt x="1005" y="174"/>
                      <a:pt x="1005" y="174"/>
                      <a:pt x="1005" y="174"/>
                    </a:cubicBezTo>
                    <a:cubicBezTo>
                      <a:pt x="1005" y="175"/>
                      <a:pt x="1005" y="175"/>
                      <a:pt x="1005" y="175"/>
                    </a:cubicBezTo>
                    <a:cubicBezTo>
                      <a:pt x="1002" y="174"/>
                      <a:pt x="1002" y="174"/>
                      <a:pt x="1002" y="174"/>
                    </a:cubicBezTo>
                    <a:cubicBezTo>
                      <a:pt x="1000" y="174"/>
                      <a:pt x="1000" y="174"/>
                      <a:pt x="1000" y="174"/>
                    </a:cubicBezTo>
                    <a:cubicBezTo>
                      <a:pt x="999" y="174"/>
                      <a:pt x="999" y="174"/>
                      <a:pt x="999" y="174"/>
                    </a:cubicBezTo>
                    <a:cubicBezTo>
                      <a:pt x="998" y="174"/>
                      <a:pt x="998" y="174"/>
                      <a:pt x="998" y="174"/>
                    </a:cubicBezTo>
                    <a:cubicBezTo>
                      <a:pt x="996" y="175"/>
                      <a:pt x="996" y="175"/>
                      <a:pt x="996" y="175"/>
                    </a:cubicBezTo>
                    <a:cubicBezTo>
                      <a:pt x="996" y="178"/>
                      <a:pt x="996" y="178"/>
                      <a:pt x="996" y="178"/>
                    </a:cubicBezTo>
                    <a:cubicBezTo>
                      <a:pt x="998" y="179"/>
                      <a:pt x="998" y="179"/>
                      <a:pt x="998" y="179"/>
                    </a:cubicBezTo>
                    <a:cubicBezTo>
                      <a:pt x="999" y="182"/>
                      <a:pt x="999" y="182"/>
                      <a:pt x="999" y="182"/>
                    </a:cubicBezTo>
                    <a:cubicBezTo>
                      <a:pt x="999" y="182"/>
                      <a:pt x="999" y="183"/>
                      <a:pt x="1000" y="184"/>
                    </a:cubicBezTo>
                    <a:cubicBezTo>
                      <a:pt x="1000" y="184"/>
                      <a:pt x="1000" y="184"/>
                      <a:pt x="1000" y="184"/>
                    </a:cubicBezTo>
                    <a:cubicBezTo>
                      <a:pt x="999" y="186"/>
                      <a:pt x="999" y="186"/>
                      <a:pt x="999" y="186"/>
                    </a:cubicBezTo>
                    <a:cubicBezTo>
                      <a:pt x="1001" y="191"/>
                      <a:pt x="1001" y="191"/>
                      <a:pt x="1001" y="191"/>
                    </a:cubicBezTo>
                    <a:cubicBezTo>
                      <a:pt x="1005" y="194"/>
                      <a:pt x="1005" y="194"/>
                      <a:pt x="1005" y="194"/>
                    </a:cubicBezTo>
                    <a:cubicBezTo>
                      <a:pt x="1006" y="195"/>
                      <a:pt x="1006" y="195"/>
                      <a:pt x="1006" y="195"/>
                    </a:cubicBezTo>
                    <a:cubicBezTo>
                      <a:pt x="1008" y="195"/>
                      <a:pt x="1008" y="195"/>
                      <a:pt x="1008" y="195"/>
                    </a:cubicBezTo>
                    <a:cubicBezTo>
                      <a:pt x="1009" y="193"/>
                      <a:pt x="1009" y="193"/>
                      <a:pt x="1009" y="193"/>
                    </a:cubicBezTo>
                    <a:cubicBezTo>
                      <a:pt x="1012" y="194"/>
                      <a:pt x="1012" y="194"/>
                      <a:pt x="1012" y="194"/>
                    </a:cubicBezTo>
                    <a:cubicBezTo>
                      <a:pt x="1014" y="194"/>
                      <a:pt x="1014" y="194"/>
                      <a:pt x="1014" y="194"/>
                    </a:cubicBezTo>
                    <a:cubicBezTo>
                      <a:pt x="1015" y="196"/>
                      <a:pt x="1015" y="196"/>
                      <a:pt x="1015" y="196"/>
                    </a:cubicBezTo>
                    <a:cubicBezTo>
                      <a:pt x="1014" y="196"/>
                      <a:pt x="1014" y="196"/>
                      <a:pt x="1014" y="196"/>
                    </a:cubicBezTo>
                    <a:cubicBezTo>
                      <a:pt x="1014" y="199"/>
                      <a:pt x="1014" y="199"/>
                      <a:pt x="1014" y="199"/>
                    </a:cubicBezTo>
                    <a:cubicBezTo>
                      <a:pt x="1017" y="201"/>
                      <a:pt x="1017" y="201"/>
                      <a:pt x="1017" y="201"/>
                    </a:cubicBezTo>
                    <a:cubicBezTo>
                      <a:pt x="1019" y="204"/>
                      <a:pt x="1019" y="204"/>
                      <a:pt x="1019" y="204"/>
                    </a:cubicBezTo>
                    <a:cubicBezTo>
                      <a:pt x="1021" y="205"/>
                      <a:pt x="1021" y="205"/>
                      <a:pt x="1021" y="205"/>
                    </a:cubicBezTo>
                    <a:cubicBezTo>
                      <a:pt x="1023" y="204"/>
                      <a:pt x="1023" y="204"/>
                      <a:pt x="1023" y="204"/>
                    </a:cubicBezTo>
                    <a:cubicBezTo>
                      <a:pt x="1025" y="205"/>
                      <a:pt x="1025" y="205"/>
                      <a:pt x="1025" y="205"/>
                    </a:cubicBezTo>
                    <a:cubicBezTo>
                      <a:pt x="1025" y="206"/>
                      <a:pt x="1025" y="206"/>
                      <a:pt x="1025" y="206"/>
                    </a:cubicBezTo>
                    <a:cubicBezTo>
                      <a:pt x="1022" y="208"/>
                      <a:pt x="1022" y="208"/>
                      <a:pt x="1022" y="208"/>
                    </a:cubicBezTo>
                    <a:cubicBezTo>
                      <a:pt x="1023" y="209"/>
                      <a:pt x="1023" y="209"/>
                      <a:pt x="1023" y="209"/>
                    </a:cubicBezTo>
                    <a:cubicBezTo>
                      <a:pt x="1022" y="211"/>
                      <a:pt x="1022" y="211"/>
                      <a:pt x="1022" y="211"/>
                    </a:cubicBezTo>
                    <a:cubicBezTo>
                      <a:pt x="1025" y="217"/>
                      <a:pt x="1025" y="217"/>
                      <a:pt x="1025" y="217"/>
                    </a:cubicBezTo>
                    <a:cubicBezTo>
                      <a:pt x="1028" y="219"/>
                      <a:pt x="1028" y="219"/>
                      <a:pt x="1028" y="219"/>
                    </a:cubicBezTo>
                    <a:cubicBezTo>
                      <a:pt x="1033" y="221"/>
                      <a:pt x="1033" y="221"/>
                      <a:pt x="1033" y="221"/>
                    </a:cubicBezTo>
                    <a:cubicBezTo>
                      <a:pt x="1035" y="223"/>
                      <a:pt x="1035" y="223"/>
                      <a:pt x="1035" y="223"/>
                    </a:cubicBezTo>
                    <a:cubicBezTo>
                      <a:pt x="1034" y="225"/>
                      <a:pt x="1034" y="225"/>
                      <a:pt x="1034" y="225"/>
                    </a:cubicBezTo>
                    <a:cubicBezTo>
                      <a:pt x="1031" y="226"/>
                      <a:pt x="1031" y="226"/>
                      <a:pt x="1031" y="226"/>
                    </a:cubicBezTo>
                    <a:cubicBezTo>
                      <a:pt x="1031" y="225"/>
                      <a:pt x="1031" y="225"/>
                      <a:pt x="1031" y="225"/>
                    </a:cubicBezTo>
                    <a:cubicBezTo>
                      <a:pt x="1028" y="226"/>
                      <a:pt x="1028" y="226"/>
                      <a:pt x="1028" y="226"/>
                    </a:cubicBezTo>
                    <a:cubicBezTo>
                      <a:pt x="1026" y="229"/>
                      <a:pt x="1026" y="229"/>
                      <a:pt x="1026" y="229"/>
                    </a:cubicBezTo>
                    <a:cubicBezTo>
                      <a:pt x="1027" y="232"/>
                      <a:pt x="1027" y="232"/>
                      <a:pt x="1027" y="232"/>
                    </a:cubicBezTo>
                    <a:cubicBezTo>
                      <a:pt x="1029" y="233"/>
                      <a:pt x="1029" y="233"/>
                      <a:pt x="1029" y="233"/>
                    </a:cubicBezTo>
                    <a:cubicBezTo>
                      <a:pt x="1030" y="235"/>
                      <a:pt x="1030" y="235"/>
                      <a:pt x="1030" y="235"/>
                    </a:cubicBezTo>
                    <a:cubicBezTo>
                      <a:pt x="1032" y="236"/>
                      <a:pt x="1032" y="236"/>
                      <a:pt x="1032" y="236"/>
                    </a:cubicBezTo>
                    <a:cubicBezTo>
                      <a:pt x="1031" y="238"/>
                      <a:pt x="1031" y="238"/>
                      <a:pt x="1031" y="238"/>
                    </a:cubicBezTo>
                    <a:cubicBezTo>
                      <a:pt x="1029" y="237"/>
                      <a:pt x="1029" y="237"/>
                      <a:pt x="1029" y="237"/>
                    </a:cubicBezTo>
                    <a:cubicBezTo>
                      <a:pt x="1027" y="238"/>
                      <a:pt x="1027" y="238"/>
                      <a:pt x="1027" y="238"/>
                    </a:cubicBezTo>
                    <a:cubicBezTo>
                      <a:pt x="1025" y="238"/>
                      <a:pt x="1025" y="238"/>
                      <a:pt x="1025" y="238"/>
                    </a:cubicBezTo>
                    <a:cubicBezTo>
                      <a:pt x="1026" y="240"/>
                      <a:pt x="1026" y="240"/>
                      <a:pt x="1026" y="240"/>
                    </a:cubicBezTo>
                    <a:cubicBezTo>
                      <a:pt x="1027" y="243"/>
                      <a:pt x="1027" y="243"/>
                      <a:pt x="1027" y="243"/>
                    </a:cubicBezTo>
                    <a:cubicBezTo>
                      <a:pt x="1030" y="247"/>
                      <a:pt x="1030" y="247"/>
                      <a:pt x="1030" y="247"/>
                    </a:cubicBezTo>
                    <a:cubicBezTo>
                      <a:pt x="1030" y="251"/>
                      <a:pt x="1030" y="251"/>
                      <a:pt x="1030" y="251"/>
                    </a:cubicBezTo>
                    <a:cubicBezTo>
                      <a:pt x="1027" y="253"/>
                      <a:pt x="1027" y="253"/>
                      <a:pt x="1027" y="253"/>
                    </a:cubicBezTo>
                    <a:cubicBezTo>
                      <a:pt x="1027" y="258"/>
                      <a:pt x="1027" y="258"/>
                      <a:pt x="1027" y="258"/>
                    </a:cubicBezTo>
                    <a:cubicBezTo>
                      <a:pt x="1024" y="255"/>
                      <a:pt x="1024" y="255"/>
                      <a:pt x="1024" y="255"/>
                    </a:cubicBezTo>
                    <a:cubicBezTo>
                      <a:pt x="1023" y="254"/>
                      <a:pt x="1023" y="254"/>
                      <a:pt x="1023" y="254"/>
                    </a:cubicBezTo>
                    <a:cubicBezTo>
                      <a:pt x="1014" y="244"/>
                      <a:pt x="1014" y="244"/>
                      <a:pt x="1014" y="244"/>
                    </a:cubicBezTo>
                    <a:cubicBezTo>
                      <a:pt x="1009" y="242"/>
                      <a:pt x="1009" y="242"/>
                      <a:pt x="1009" y="242"/>
                    </a:cubicBezTo>
                    <a:cubicBezTo>
                      <a:pt x="1000" y="234"/>
                      <a:pt x="1000" y="234"/>
                      <a:pt x="1000" y="234"/>
                    </a:cubicBezTo>
                    <a:cubicBezTo>
                      <a:pt x="997" y="233"/>
                      <a:pt x="997" y="233"/>
                      <a:pt x="997" y="233"/>
                    </a:cubicBezTo>
                    <a:cubicBezTo>
                      <a:pt x="986" y="222"/>
                      <a:pt x="986" y="222"/>
                      <a:pt x="986" y="222"/>
                    </a:cubicBezTo>
                    <a:cubicBezTo>
                      <a:pt x="978" y="214"/>
                      <a:pt x="978" y="214"/>
                      <a:pt x="978" y="214"/>
                    </a:cubicBezTo>
                    <a:cubicBezTo>
                      <a:pt x="974" y="207"/>
                      <a:pt x="974" y="207"/>
                      <a:pt x="974" y="207"/>
                    </a:cubicBezTo>
                    <a:cubicBezTo>
                      <a:pt x="972" y="204"/>
                      <a:pt x="972" y="204"/>
                      <a:pt x="972" y="204"/>
                    </a:cubicBezTo>
                    <a:cubicBezTo>
                      <a:pt x="974" y="202"/>
                      <a:pt x="974" y="202"/>
                      <a:pt x="974" y="202"/>
                    </a:cubicBezTo>
                    <a:cubicBezTo>
                      <a:pt x="973" y="199"/>
                      <a:pt x="973" y="199"/>
                      <a:pt x="973" y="199"/>
                    </a:cubicBezTo>
                    <a:cubicBezTo>
                      <a:pt x="969" y="196"/>
                      <a:pt x="969" y="196"/>
                      <a:pt x="969" y="196"/>
                    </a:cubicBezTo>
                    <a:cubicBezTo>
                      <a:pt x="969" y="195"/>
                      <a:pt x="969" y="195"/>
                      <a:pt x="969" y="195"/>
                    </a:cubicBezTo>
                    <a:cubicBezTo>
                      <a:pt x="972" y="194"/>
                      <a:pt x="972" y="194"/>
                      <a:pt x="972" y="194"/>
                    </a:cubicBezTo>
                    <a:cubicBezTo>
                      <a:pt x="973" y="193"/>
                      <a:pt x="973" y="193"/>
                      <a:pt x="973" y="193"/>
                    </a:cubicBezTo>
                    <a:cubicBezTo>
                      <a:pt x="977" y="193"/>
                      <a:pt x="977" y="193"/>
                      <a:pt x="977" y="193"/>
                    </a:cubicBezTo>
                    <a:cubicBezTo>
                      <a:pt x="979" y="185"/>
                      <a:pt x="979" y="185"/>
                      <a:pt x="979" y="185"/>
                    </a:cubicBezTo>
                    <a:cubicBezTo>
                      <a:pt x="979" y="185"/>
                      <a:pt x="979" y="184"/>
                      <a:pt x="978" y="184"/>
                    </a:cubicBezTo>
                    <a:cubicBezTo>
                      <a:pt x="978" y="184"/>
                      <a:pt x="978" y="183"/>
                      <a:pt x="978" y="183"/>
                    </a:cubicBezTo>
                    <a:cubicBezTo>
                      <a:pt x="979" y="177"/>
                      <a:pt x="979" y="177"/>
                      <a:pt x="979" y="177"/>
                    </a:cubicBezTo>
                    <a:cubicBezTo>
                      <a:pt x="981" y="174"/>
                      <a:pt x="981" y="174"/>
                      <a:pt x="981" y="174"/>
                    </a:cubicBezTo>
                    <a:cubicBezTo>
                      <a:pt x="980" y="172"/>
                      <a:pt x="980" y="172"/>
                      <a:pt x="980" y="172"/>
                    </a:cubicBezTo>
                    <a:cubicBezTo>
                      <a:pt x="978" y="170"/>
                      <a:pt x="978" y="170"/>
                      <a:pt x="978" y="170"/>
                    </a:cubicBezTo>
                    <a:cubicBezTo>
                      <a:pt x="981" y="169"/>
                      <a:pt x="981" y="169"/>
                      <a:pt x="981" y="169"/>
                    </a:cubicBezTo>
                    <a:cubicBezTo>
                      <a:pt x="982" y="167"/>
                      <a:pt x="982" y="167"/>
                      <a:pt x="982" y="167"/>
                    </a:cubicBezTo>
                    <a:cubicBezTo>
                      <a:pt x="985" y="166"/>
                      <a:pt x="985" y="166"/>
                      <a:pt x="985" y="166"/>
                    </a:cubicBezTo>
                    <a:cubicBezTo>
                      <a:pt x="985" y="165"/>
                      <a:pt x="985" y="165"/>
                      <a:pt x="985" y="165"/>
                    </a:cubicBezTo>
                    <a:cubicBezTo>
                      <a:pt x="983" y="164"/>
                      <a:pt x="983" y="164"/>
                      <a:pt x="983" y="164"/>
                    </a:cubicBezTo>
                    <a:cubicBezTo>
                      <a:pt x="982" y="162"/>
                      <a:pt x="982" y="162"/>
                      <a:pt x="982" y="162"/>
                    </a:cubicBezTo>
                    <a:cubicBezTo>
                      <a:pt x="980" y="162"/>
                      <a:pt x="980" y="162"/>
                      <a:pt x="980" y="162"/>
                    </a:cubicBezTo>
                    <a:cubicBezTo>
                      <a:pt x="979" y="159"/>
                      <a:pt x="979" y="159"/>
                      <a:pt x="979" y="159"/>
                    </a:cubicBezTo>
                    <a:cubicBezTo>
                      <a:pt x="976" y="155"/>
                      <a:pt x="976" y="155"/>
                      <a:pt x="976" y="155"/>
                    </a:cubicBezTo>
                    <a:cubicBezTo>
                      <a:pt x="977" y="153"/>
                      <a:pt x="977" y="153"/>
                      <a:pt x="977" y="153"/>
                    </a:cubicBezTo>
                    <a:cubicBezTo>
                      <a:pt x="980" y="153"/>
                      <a:pt x="980" y="153"/>
                      <a:pt x="980" y="153"/>
                    </a:cubicBezTo>
                    <a:cubicBezTo>
                      <a:pt x="981" y="153"/>
                      <a:pt x="981" y="153"/>
                      <a:pt x="981" y="153"/>
                    </a:cubicBezTo>
                    <a:cubicBezTo>
                      <a:pt x="981" y="151"/>
                      <a:pt x="981" y="151"/>
                      <a:pt x="981" y="151"/>
                    </a:cubicBezTo>
                    <a:cubicBezTo>
                      <a:pt x="976" y="152"/>
                      <a:pt x="976" y="152"/>
                      <a:pt x="976" y="152"/>
                    </a:cubicBezTo>
                    <a:cubicBezTo>
                      <a:pt x="974" y="151"/>
                      <a:pt x="974" y="151"/>
                      <a:pt x="974" y="151"/>
                    </a:cubicBezTo>
                    <a:cubicBezTo>
                      <a:pt x="971" y="150"/>
                      <a:pt x="971" y="150"/>
                      <a:pt x="971" y="150"/>
                    </a:cubicBezTo>
                    <a:cubicBezTo>
                      <a:pt x="970" y="151"/>
                      <a:pt x="970" y="151"/>
                      <a:pt x="970" y="151"/>
                    </a:cubicBezTo>
                    <a:cubicBezTo>
                      <a:pt x="967" y="151"/>
                      <a:pt x="967" y="151"/>
                      <a:pt x="967" y="151"/>
                    </a:cubicBezTo>
                    <a:cubicBezTo>
                      <a:pt x="966" y="153"/>
                      <a:pt x="966" y="153"/>
                      <a:pt x="966" y="153"/>
                    </a:cubicBezTo>
                    <a:cubicBezTo>
                      <a:pt x="968" y="154"/>
                      <a:pt x="968" y="154"/>
                      <a:pt x="968" y="154"/>
                    </a:cubicBezTo>
                    <a:cubicBezTo>
                      <a:pt x="970" y="157"/>
                      <a:pt x="970" y="157"/>
                      <a:pt x="970" y="157"/>
                    </a:cubicBezTo>
                    <a:cubicBezTo>
                      <a:pt x="973" y="160"/>
                      <a:pt x="973" y="160"/>
                      <a:pt x="973" y="160"/>
                    </a:cubicBezTo>
                    <a:cubicBezTo>
                      <a:pt x="975" y="159"/>
                      <a:pt x="975" y="159"/>
                      <a:pt x="975" y="159"/>
                    </a:cubicBezTo>
                    <a:cubicBezTo>
                      <a:pt x="975" y="162"/>
                      <a:pt x="975" y="162"/>
                      <a:pt x="975" y="162"/>
                    </a:cubicBezTo>
                    <a:cubicBezTo>
                      <a:pt x="974" y="162"/>
                      <a:pt x="974" y="162"/>
                      <a:pt x="974" y="162"/>
                    </a:cubicBezTo>
                    <a:cubicBezTo>
                      <a:pt x="972" y="161"/>
                      <a:pt x="972" y="161"/>
                      <a:pt x="972" y="161"/>
                    </a:cubicBezTo>
                    <a:cubicBezTo>
                      <a:pt x="972" y="161"/>
                      <a:pt x="972" y="161"/>
                      <a:pt x="972" y="161"/>
                    </a:cubicBezTo>
                    <a:cubicBezTo>
                      <a:pt x="970" y="161"/>
                      <a:pt x="970" y="161"/>
                      <a:pt x="970" y="161"/>
                    </a:cubicBezTo>
                    <a:cubicBezTo>
                      <a:pt x="968" y="165"/>
                      <a:pt x="968" y="165"/>
                      <a:pt x="968" y="165"/>
                    </a:cubicBezTo>
                    <a:cubicBezTo>
                      <a:pt x="969" y="168"/>
                      <a:pt x="969" y="168"/>
                      <a:pt x="969" y="168"/>
                    </a:cubicBezTo>
                    <a:cubicBezTo>
                      <a:pt x="965" y="168"/>
                      <a:pt x="965" y="168"/>
                      <a:pt x="965" y="168"/>
                    </a:cubicBezTo>
                    <a:cubicBezTo>
                      <a:pt x="965" y="170"/>
                      <a:pt x="965" y="170"/>
                      <a:pt x="965" y="170"/>
                    </a:cubicBezTo>
                    <a:cubicBezTo>
                      <a:pt x="964" y="170"/>
                      <a:pt x="964" y="170"/>
                      <a:pt x="964" y="170"/>
                    </a:cubicBezTo>
                    <a:cubicBezTo>
                      <a:pt x="963" y="166"/>
                      <a:pt x="963" y="166"/>
                      <a:pt x="963" y="166"/>
                    </a:cubicBezTo>
                    <a:cubicBezTo>
                      <a:pt x="961" y="165"/>
                      <a:pt x="961" y="165"/>
                      <a:pt x="961" y="165"/>
                    </a:cubicBezTo>
                    <a:cubicBezTo>
                      <a:pt x="959" y="166"/>
                      <a:pt x="959" y="166"/>
                      <a:pt x="959" y="166"/>
                    </a:cubicBezTo>
                    <a:cubicBezTo>
                      <a:pt x="959" y="168"/>
                      <a:pt x="959" y="168"/>
                      <a:pt x="959" y="168"/>
                    </a:cubicBezTo>
                    <a:cubicBezTo>
                      <a:pt x="958" y="167"/>
                      <a:pt x="958" y="167"/>
                      <a:pt x="958" y="167"/>
                    </a:cubicBezTo>
                    <a:cubicBezTo>
                      <a:pt x="958" y="165"/>
                      <a:pt x="958" y="165"/>
                      <a:pt x="958" y="165"/>
                    </a:cubicBezTo>
                    <a:cubicBezTo>
                      <a:pt x="956" y="164"/>
                      <a:pt x="956" y="164"/>
                      <a:pt x="956" y="164"/>
                    </a:cubicBezTo>
                    <a:cubicBezTo>
                      <a:pt x="956" y="162"/>
                      <a:pt x="956" y="162"/>
                      <a:pt x="956" y="162"/>
                    </a:cubicBezTo>
                    <a:cubicBezTo>
                      <a:pt x="952" y="158"/>
                      <a:pt x="952" y="158"/>
                      <a:pt x="952" y="158"/>
                    </a:cubicBezTo>
                    <a:cubicBezTo>
                      <a:pt x="952" y="158"/>
                      <a:pt x="952" y="158"/>
                      <a:pt x="952" y="158"/>
                    </a:cubicBezTo>
                    <a:cubicBezTo>
                      <a:pt x="952" y="160"/>
                      <a:pt x="952" y="160"/>
                      <a:pt x="952" y="160"/>
                    </a:cubicBezTo>
                    <a:cubicBezTo>
                      <a:pt x="950" y="160"/>
                      <a:pt x="950" y="160"/>
                      <a:pt x="950" y="160"/>
                    </a:cubicBezTo>
                    <a:cubicBezTo>
                      <a:pt x="944" y="158"/>
                      <a:pt x="944" y="158"/>
                      <a:pt x="944" y="158"/>
                    </a:cubicBezTo>
                    <a:cubicBezTo>
                      <a:pt x="943" y="159"/>
                      <a:pt x="943" y="159"/>
                      <a:pt x="943" y="159"/>
                    </a:cubicBezTo>
                    <a:cubicBezTo>
                      <a:pt x="940" y="160"/>
                      <a:pt x="940" y="160"/>
                      <a:pt x="940" y="160"/>
                    </a:cubicBezTo>
                    <a:cubicBezTo>
                      <a:pt x="936" y="160"/>
                      <a:pt x="936" y="160"/>
                      <a:pt x="936" y="160"/>
                    </a:cubicBezTo>
                    <a:cubicBezTo>
                      <a:pt x="934" y="163"/>
                      <a:pt x="934" y="163"/>
                      <a:pt x="934" y="163"/>
                    </a:cubicBezTo>
                    <a:cubicBezTo>
                      <a:pt x="932" y="171"/>
                      <a:pt x="932" y="171"/>
                      <a:pt x="932" y="171"/>
                    </a:cubicBezTo>
                    <a:cubicBezTo>
                      <a:pt x="930" y="172"/>
                      <a:pt x="930" y="172"/>
                      <a:pt x="930" y="172"/>
                    </a:cubicBezTo>
                    <a:cubicBezTo>
                      <a:pt x="932" y="175"/>
                      <a:pt x="932" y="175"/>
                      <a:pt x="932" y="175"/>
                    </a:cubicBezTo>
                    <a:cubicBezTo>
                      <a:pt x="933" y="178"/>
                      <a:pt x="933" y="178"/>
                      <a:pt x="933" y="178"/>
                    </a:cubicBezTo>
                    <a:cubicBezTo>
                      <a:pt x="935" y="180"/>
                      <a:pt x="935" y="180"/>
                      <a:pt x="935" y="180"/>
                    </a:cubicBezTo>
                    <a:cubicBezTo>
                      <a:pt x="938" y="180"/>
                      <a:pt x="938" y="180"/>
                      <a:pt x="938" y="180"/>
                    </a:cubicBezTo>
                    <a:cubicBezTo>
                      <a:pt x="943" y="180"/>
                      <a:pt x="943" y="180"/>
                      <a:pt x="943" y="180"/>
                    </a:cubicBezTo>
                    <a:cubicBezTo>
                      <a:pt x="944" y="183"/>
                      <a:pt x="944" y="183"/>
                      <a:pt x="944" y="183"/>
                    </a:cubicBezTo>
                    <a:cubicBezTo>
                      <a:pt x="942" y="183"/>
                      <a:pt x="942" y="183"/>
                      <a:pt x="942" y="183"/>
                    </a:cubicBezTo>
                    <a:cubicBezTo>
                      <a:pt x="939" y="183"/>
                      <a:pt x="939" y="183"/>
                      <a:pt x="939" y="183"/>
                    </a:cubicBezTo>
                    <a:cubicBezTo>
                      <a:pt x="939" y="183"/>
                      <a:pt x="939" y="183"/>
                      <a:pt x="939" y="184"/>
                    </a:cubicBezTo>
                    <a:cubicBezTo>
                      <a:pt x="938" y="184"/>
                      <a:pt x="938" y="184"/>
                      <a:pt x="938" y="184"/>
                    </a:cubicBezTo>
                    <a:cubicBezTo>
                      <a:pt x="938" y="184"/>
                      <a:pt x="935" y="183"/>
                      <a:pt x="935" y="183"/>
                    </a:cubicBezTo>
                    <a:cubicBezTo>
                      <a:pt x="935" y="182"/>
                      <a:pt x="935" y="182"/>
                      <a:pt x="935" y="182"/>
                    </a:cubicBezTo>
                    <a:cubicBezTo>
                      <a:pt x="932" y="182"/>
                      <a:pt x="932" y="182"/>
                      <a:pt x="932" y="182"/>
                    </a:cubicBezTo>
                    <a:cubicBezTo>
                      <a:pt x="932" y="182"/>
                      <a:pt x="931" y="183"/>
                      <a:pt x="930" y="184"/>
                    </a:cubicBezTo>
                    <a:cubicBezTo>
                      <a:pt x="930" y="184"/>
                      <a:pt x="930" y="184"/>
                      <a:pt x="930" y="184"/>
                    </a:cubicBezTo>
                    <a:cubicBezTo>
                      <a:pt x="930" y="185"/>
                      <a:pt x="930" y="185"/>
                      <a:pt x="930" y="185"/>
                    </a:cubicBezTo>
                    <a:cubicBezTo>
                      <a:pt x="927" y="184"/>
                      <a:pt x="927" y="184"/>
                      <a:pt x="927" y="184"/>
                    </a:cubicBezTo>
                    <a:cubicBezTo>
                      <a:pt x="925" y="184"/>
                      <a:pt x="925" y="184"/>
                      <a:pt x="925" y="184"/>
                    </a:cubicBezTo>
                    <a:cubicBezTo>
                      <a:pt x="926" y="186"/>
                      <a:pt x="926" y="186"/>
                      <a:pt x="926" y="186"/>
                    </a:cubicBezTo>
                    <a:cubicBezTo>
                      <a:pt x="920" y="186"/>
                      <a:pt x="920" y="186"/>
                      <a:pt x="920" y="186"/>
                    </a:cubicBezTo>
                    <a:cubicBezTo>
                      <a:pt x="920" y="186"/>
                      <a:pt x="918" y="184"/>
                      <a:pt x="917" y="184"/>
                    </a:cubicBezTo>
                    <a:cubicBezTo>
                      <a:pt x="917" y="184"/>
                      <a:pt x="916" y="183"/>
                      <a:pt x="916" y="183"/>
                    </a:cubicBezTo>
                    <a:cubicBezTo>
                      <a:pt x="917" y="183"/>
                      <a:pt x="917" y="183"/>
                      <a:pt x="917" y="183"/>
                    </a:cubicBezTo>
                    <a:cubicBezTo>
                      <a:pt x="921" y="184"/>
                      <a:pt x="921" y="184"/>
                      <a:pt x="921" y="184"/>
                    </a:cubicBezTo>
                    <a:cubicBezTo>
                      <a:pt x="924" y="182"/>
                      <a:pt x="924" y="182"/>
                      <a:pt x="924" y="182"/>
                    </a:cubicBezTo>
                    <a:cubicBezTo>
                      <a:pt x="923" y="181"/>
                      <a:pt x="923" y="181"/>
                      <a:pt x="923" y="181"/>
                    </a:cubicBezTo>
                    <a:cubicBezTo>
                      <a:pt x="919" y="181"/>
                      <a:pt x="919" y="181"/>
                      <a:pt x="919" y="181"/>
                    </a:cubicBezTo>
                    <a:cubicBezTo>
                      <a:pt x="915" y="179"/>
                      <a:pt x="915" y="179"/>
                      <a:pt x="915" y="179"/>
                    </a:cubicBezTo>
                    <a:cubicBezTo>
                      <a:pt x="911" y="179"/>
                      <a:pt x="911" y="179"/>
                      <a:pt x="911" y="179"/>
                    </a:cubicBezTo>
                    <a:cubicBezTo>
                      <a:pt x="905" y="179"/>
                      <a:pt x="905" y="179"/>
                      <a:pt x="905" y="179"/>
                    </a:cubicBezTo>
                    <a:cubicBezTo>
                      <a:pt x="902" y="178"/>
                      <a:pt x="902" y="178"/>
                      <a:pt x="902" y="178"/>
                    </a:cubicBezTo>
                    <a:cubicBezTo>
                      <a:pt x="897" y="177"/>
                      <a:pt x="897" y="177"/>
                      <a:pt x="897" y="177"/>
                    </a:cubicBezTo>
                    <a:cubicBezTo>
                      <a:pt x="897" y="178"/>
                      <a:pt x="897" y="178"/>
                      <a:pt x="897" y="178"/>
                    </a:cubicBezTo>
                    <a:cubicBezTo>
                      <a:pt x="899" y="180"/>
                      <a:pt x="899" y="180"/>
                      <a:pt x="899" y="180"/>
                    </a:cubicBezTo>
                    <a:cubicBezTo>
                      <a:pt x="898" y="181"/>
                      <a:pt x="898" y="181"/>
                      <a:pt x="898" y="181"/>
                    </a:cubicBezTo>
                    <a:cubicBezTo>
                      <a:pt x="899" y="182"/>
                      <a:pt x="899" y="182"/>
                      <a:pt x="899" y="182"/>
                    </a:cubicBezTo>
                    <a:cubicBezTo>
                      <a:pt x="896" y="182"/>
                      <a:pt x="896" y="182"/>
                      <a:pt x="896" y="182"/>
                    </a:cubicBezTo>
                    <a:cubicBezTo>
                      <a:pt x="894" y="181"/>
                      <a:pt x="894" y="181"/>
                      <a:pt x="894" y="181"/>
                    </a:cubicBezTo>
                    <a:cubicBezTo>
                      <a:pt x="892" y="181"/>
                      <a:pt x="892" y="181"/>
                      <a:pt x="892" y="181"/>
                    </a:cubicBezTo>
                    <a:cubicBezTo>
                      <a:pt x="890" y="182"/>
                      <a:pt x="890" y="182"/>
                      <a:pt x="890" y="182"/>
                    </a:cubicBezTo>
                    <a:cubicBezTo>
                      <a:pt x="882" y="180"/>
                      <a:pt x="882" y="180"/>
                      <a:pt x="882" y="180"/>
                    </a:cubicBezTo>
                    <a:cubicBezTo>
                      <a:pt x="881" y="181"/>
                      <a:pt x="881" y="181"/>
                      <a:pt x="881" y="181"/>
                    </a:cubicBezTo>
                    <a:cubicBezTo>
                      <a:pt x="883" y="183"/>
                      <a:pt x="883" y="183"/>
                      <a:pt x="883" y="183"/>
                    </a:cubicBezTo>
                    <a:cubicBezTo>
                      <a:pt x="881" y="183"/>
                      <a:pt x="881" y="183"/>
                      <a:pt x="881" y="183"/>
                    </a:cubicBezTo>
                    <a:cubicBezTo>
                      <a:pt x="878" y="182"/>
                      <a:pt x="878" y="182"/>
                      <a:pt x="878" y="182"/>
                    </a:cubicBezTo>
                    <a:cubicBezTo>
                      <a:pt x="877" y="180"/>
                      <a:pt x="877" y="180"/>
                      <a:pt x="877" y="180"/>
                    </a:cubicBezTo>
                    <a:cubicBezTo>
                      <a:pt x="873" y="181"/>
                      <a:pt x="873" y="181"/>
                      <a:pt x="873" y="181"/>
                    </a:cubicBezTo>
                    <a:cubicBezTo>
                      <a:pt x="859" y="181"/>
                      <a:pt x="859" y="181"/>
                      <a:pt x="859" y="181"/>
                    </a:cubicBezTo>
                    <a:cubicBezTo>
                      <a:pt x="855" y="182"/>
                      <a:pt x="855" y="182"/>
                      <a:pt x="855" y="182"/>
                    </a:cubicBezTo>
                    <a:cubicBezTo>
                      <a:pt x="855" y="182"/>
                      <a:pt x="855" y="183"/>
                      <a:pt x="855" y="184"/>
                    </a:cubicBezTo>
                    <a:cubicBezTo>
                      <a:pt x="854" y="185"/>
                      <a:pt x="853" y="187"/>
                      <a:pt x="853" y="187"/>
                    </a:cubicBezTo>
                    <a:cubicBezTo>
                      <a:pt x="850" y="190"/>
                      <a:pt x="850" y="190"/>
                      <a:pt x="850" y="190"/>
                    </a:cubicBezTo>
                    <a:cubicBezTo>
                      <a:pt x="852" y="195"/>
                      <a:pt x="852" y="195"/>
                      <a:pt x="852" y="195"/>
                    </a:cubicBezTo>
                    <a:cubicBezTo>
                      <a:pt x="851" y="197"/>
                      <a:pt x="851" y="197"/>
                      <a:pt x="851" y="197"/>
                    </a:cubicBezTo>
                    <a:cubicBezTo>
                      <a:pt x="847" y="204"/>
                      <a:pt x="847" y="204"/>
                      <a:pt x="847" y="204"/>
                    </a:cubicBezTo>
                    <a:cubicBezTo>
                      <a:pt x="846" y="208"/>
                      <a:pt x="846" y="208"/>
                      <a:pt x="846" y="208"/>
                    </a:cubicBezTo>
                    <a:cubicBezTo>
                      <a:pt x="844" y="214"/>
                      <a:pt x="844" y="214"/>
                      <a:pt x="844" y="214"/>
                    </a:cubicBezTo>
                    <a:cubicBezTo>
                      <a:pt x="841" y="216"/>
                      <a:pt x="841" y="216"/>
                      <a:pt x="841" y="216"/>
                    </a:cubicBezTo>
                    <a:cubicBezTo>
                      <a:pt x="841" y="218"/>
                      <a:pt x="841" y="218"/>
                      <a:pt x="841" y="218"/>
                    </a:cubicBezTo>
                    <a:cubicBezTo>
                      <a:pt x="840" y="220"/>
                      <a:pt x="840" y="220"/>
                      <a:pt x="840" y="220"/>
                    </a:cubicBezTo>
                    <a:cubicBezTo>
                      <a:pt x="838" y="221"/>
                      <a:pt x="838" y="221"/>
                      <a:pt x="838" y="221"/>
                    </a:cubicBezTo>
                    <a:cubicBezTo>
                      <a:pt x="838" y="222"/>
                      <a:pt x="838" y="222"/>
                      <a:pt x="838" y="222"/>
                    </a:cubicBezTo>
                    <a:cubicBezTo>
                      <a:pt x="844" y="225"/>
                      <a:pt x="844" y="225"/>
                      <a:pt x="844" y="225"/>
                    </a:cubicBezTo>
                    <a:cubicBezTo>
                      <a:pt x="848" y="225"/>
                      <a:pt x="848" y="225"/>
                      <a:pt x="848" y="225"/>
                    </a:cubicBezTo>
                    <a:cubicBezTo>
                      <a:pt x="850" y="224"/>
                      <a:pt x="850" y="224"/>
                      <a:pt x="850" y="224"/>
                    </a:cubicBezTo>
                    <a:cubicBezTo>
                      <a:pt x="853" y="225"/>
                      <a:pt x="853" y="225"/>
                      <a:pt x="853" y="225"/>
                    </a:cubicBezTo>
                    <a:cubicBezTo>
                      <a:pt x="853" y="226"/>
                      <a:pt x="853" y="226"/>
                      <a:pt x="853" y="226"/>
                    </a:cubicBezTo>
                    <a:cubicBezTo>
                      <a:pt x="857" y="231"/>
                      <a:pt x="857" y="231"/>
                      <a:pt x="857" y="231"/>
                    </a:cubicBezTo>
                    <a:cubicBezTo>
                      <a:pt x="860" y="231"/>
                      <a:pt x="860" y="231"/>
                      <a:pt x="860" y="231"/>
                    </a:cubicBezTo>
                    <a:cubicBezTo>
                      <a:pt x="860" y="230"/>
                      <a:pt x="860" y="230"/>
                      <a:pt x="860" y="230"/>
                    </a:cubicBezTo>
                    <a:cubicBezTo>
                      <a:pt x="864" y="231"/>
                      <a:pt x="864" y="231"/>
                      <a:pt x="864" y="231"/>
                    </a:cubicBezTo>
                    <a:cubicBezTo>
                      <a:pt x="864" y="233"/>
                      <a:pt x="864" y="233"/>
                      <a:pt x="864" y="233"/>
                    </a:cubicBezTo>
                    <a:cubicBezTo>
                      <a:pt x="862" y="234"/>
                      <a:pt x="862" y="234"/>
                      <a:pt x="862" y="234"/>
                    </a:cubicBezTo>
                    <a:cubicBezTo>
                      <a:pt x="868" y="234"/>
                      <a:pt x="868" y="234"/>
                      <a:pt x="868" y="234"/>
                    </a:cubicBezTo>
                    <a:cubicBezTo>
                      <a:pt x="869" y="233"/>
                      <a:pt x="869" y="233"/>
                      <a:pt x="869" y="233"/>
                    </a:cubicBezTo>
                    <a:cubicBezTo>
                      <a:pt x="870" y="234"/>
                      <a:pt x="870" y="234"/>
                      <a:pt x="870" y="234"/>
                    </a:cubicBezTo>
                    <a:cubicBezTo>
                      <a:pt x="873" y="234"/>
                      <a:pt x="873" y="234"/>
                      <a:pt x="873" y="234"/>
                    </a:cubicBezTo>
                    <a:cubicBezTo>
                      <a:pt x="872" y="232"/>
                      <a:pt x="872" y="232"/>
                      <a:pt x="872" y="232"/>
                    </a:cubicBezTo>
                    <a:cubicBezTo>
                      <a:pt x="869" y="231"/>
                      <a:pt x="869" y="231"/>
                      <a:pt x="869" y="231"/>
                    </a:cubicBezTo>
                    <a:cubicBezTo>
                      <a:pt x="871" y="230"/>
                      <a:pt x="871" y="230"/>
                      <a:pt x="871" y="230"/>
                    </a:cubicBezTo>
                    <a:cubicBezTo>
                      <a:pt x="868" y="227"/>
                      <a:pt x="868" y="227"/>
                      <a:pt x="868" y="227"/>
                    </a:cubicBezTo>
                    <a:cubicBezTo>
                      <a:pt x="875" y="228"/>
                      <a:pt x="875" y="228"/>
                      <a:pt x="875" y="228"/>
                    </a:cubicBezTo>
                    <a:cubicBezTo>
                      <a:pt x="876" y="227"/>
                      <a:pt x="876" y="227"/>
                      <a:pt x="876" y="227"/>
                    </a:cubicBezTo>
                    <a:cubicBezTo>
                      <a:pt x="882" y="230"/>
                      <a:pt x="882" y="230"/>
                      <a:pt x="882" y="230"/>
                    </a:cubicBezTo>
                    <a:cubicBezTo>
                      <a:pt x="883" y="233"/>
                      <a:pt x="883" y="233"/>
                      <a:pt x="883" y="233"/>
                    </a:cubicBezTo>
                    <a:cubicBezTo>
                      <a:pt x="891" y="236"/>
                      <a:pt x="891" y="236"/>
                      <a:pt x="891" y="236"/>
                    </a:cubicBezTo>
                    <a:cubicBezTo>
                      <a:pt x="894" y="237"/>
                      <a:pt x="894" y="237"/>
                      <a:pt x="894" y="237"/>
                    </a:cubicBezTo>
                    <a:cubicBezTo>
                      <a:pt x="896" y="238"/>
                      <a:pt x="896" y="238"/>
                      <a:pt x="896" y="238"/>
                    </a:cubicBezTo>
                    <a:cubicBezTo>
                      <a:pt x="898" y="240"/>
                      <a:pt x="898" y="240"/>
                      <a:pt x="898" y="240"/>
                    </a:cubicBezTo>
                    <a:cubicBezTo>
                      <a:pt x="894" y="240"/>
                      <a:pt x="894" y="240"/>
                      <a:pt x="894" y="240"/>
                    </a:cubicBezTo>
                    <a:cubicBezTo>
                      <a:pt x="895" y="241"/>
                      <a:pt x="895" y="241"/>
                      <a:pt x="895" y="241"/>
                    </a:cubicBezTo>
                    <a:cubicBezTo>
                      <a:pt x="899" y="242"/>
                      <a:pt x="899" y="242"/>
                      <a:pt x="899" y="242"/>
                    </a:cubicBezTo>
                    <a:cubicBezTo>
                      <a:pt x="901" y="246"/>
                      <a:pt x="901" y="246"/>
                      <a:pt x="901" y="246"/>
                    </a:cubicBezTo>
                    <a:cubicBezTo>
                      <a:pt x="904" y="246"/>
                      <a:pt x="904" y="246"/>
                      <a:pt x="904" y="246"/>
                    </a:cubicBezTo>
                    <a:cubicBezTo>
                      <a:pt x="904" y="254"/>
                      <a:pt x="904" y="254"/>
                      <a:pt x="904" y="254"/>
                    </a:cubicBezTo>
                    <a:cubicBezTo>
                      <a:pt x="906" y="259"/>
                      <a:pt x="906" y="259"/>
                      <a:pt x="906" y="259"/>
                    </a:cubicBezTo>
                    <a:cubicBezTo>
                      <a:pt x="913" y="267"/>
                      <a:pt x="913" y="267"/>
                      <a:pt x="913" y="267"/>
                    </a:cubicBezTo>
                    <a:cubicBezTo>
                      <a:pt x="914" y="270"/>
                      <a:pt x="914" y="270"/>
                      <a:pt x="914" y="270"/>
                    </a:cubicBezTo>
                    <a:cubicBezTo>
                      <a:pt x="916" y="272"/>
                      <a:pt x="916" y="272"/>
                      <a:pt x="916" y="272"/>
                    </a:cubicBezTo>
                    <a:cubicBezTo>
                      <a:pt x="917" y="276"/>
                      <a:pt x="917" y="276"/>
                      <a:pt x="917" y="276"/>
                    </a:cubicBezTo>
                    <a:cubicBezTo>
                      <a:pt x="919" y="280"/>
                      <a:pt x="919" y="280"/>
                      <a:pt x="919" y="280"/>
                    </a:cubicBezTo>
                    <a:cubicBezTo>
                      <a:pt x="920" y="283"/>
                      <a:pt x="920" y="283"/>
                      <a:pt x="920" y="283"/>
                    </a:cubicBezTo>
                    <a:cubicBezTo>
                      <a:pt x="918" y="290"/>
                      <a:pt x="918" y="290"/>
                      <a:pt x="918" y="290"/>
                    </a:cubicBezTo>
                    <a:cubicBezTo>
                      <a:pt x="919" y="299"/>
                      <a:pt x="919" y="299"/>
                      <a:pt x="919" y="299"/>
                    </a:cubicBezTo>
                    <a:cubicBezTo>
                      <a:pt x="919" y="303"/>
                      <a:pt x="919" y="303"/>
                      <a:pt x="919" y="303"/>
                    </a:cubicBezTo>
                    <a:cubicBezTo>
                      <a:pt x="918" y="310"/>
                      <a:pt x="918" y="310"/>
                      <a:pt x="918" y="310"/>
                    </a:cubicBezTo>
                    <a:cubicBezTo>
                      <a:pt x="916" y="315"/>
                      <a:pt x="916" y="315"/>
                      <a:pt x="916" y="315"/>
                    </a:cubicBezTo>
                    <a:cubicBezTo>
                      <a:pt x="914" y="321"/>
                      <a:pt x="914" y="321"/>
                      <a:pt x="914" y="321"/>
                    </a:cubicBezTo>
                    <a:cubicBezTo>
                      <a:pt x="913" y="322"/>
                      <a:pt x="913" y="322"/>
                      <a:pt x="913" y="322"/>
                    </a:cubicBezTo>
                    <a:cubicBezTo>
                      <a:pt x="911" y="328"/>
                      <a:pt x="911" y="328"/>
                      <a:pt x="911" y="328"/>
                    </a:cubicBezTo>
                    <a:cubicBezTo>
                      <a:pt x="909" y="332"/>
                      <a:pt x="909" y="332"/>
                      <a:pt x="909" y="332"/>
                    </a:cubicBezTo>
                    <a:cubicBezTo>
                      <a:pt x="905" y="336"/>
                      <a:pt x="905" y="336"/>
                      <a:pt x="905" y="336"/>
                    </a:cubicBezTo>
                    <a:cubicBezTo>
                      <a:pt x="900" y="337"/>
                      <a:pt x="900" y="337"/>
                      <a:pt x="900" y="337"/>
                    </a:cubicBezTo>
                    <a:cubicBezTo>
                      <a:pt x="897" y="336"/>
                      <a:pt x="897" y="336"/>
                      <a:pt x="897" y="336"/>
                    </a:cubicBezTo>
                    <a:cubicBezTo>
                      <a:pt x="892" y="336"/>
                      <a:pt x="892" y="336"/>
                      <a:pt x="892" y="336"/>
                    </a:cubicBezTo>
                    <a:cubicBezTo>
                      <a:pt x="890" y="333"/>
                      <a:pt x="890" y="333"/>
                      <a:pt x="890" y="333"/>
                    </a:cubicBezTo>
                    <a:cubicBezTo>
                      <a:pt x="889" y="333"/>
                      <a:pt x="889" y="333"/>
                      <a:pt x="889" y="333"/>
                    </a:cubicBezTo>
                    <a:cubicBezTo>
                      <a:pt x="885" y="333"/>
                      <a:pt x="885" y="333"/>
                      <a:pt x="885" y="333"/>
                    </a:cubicBezTo>
                    <a:cubicBezTo>
                      <a:pt x="885" y="335"/>
                      <a:pt x="885" y="335"/>
                      <a:pt x="885" y="335"/>
                    </a:cubicBezTo>
                    <a:cubicBezTo>
                      <a:pt x="884" y="335"/>
                      <a:pt x="884" y="335"/>
                      <a:pt x="884" y="335"/>
                    </a:cubicBezTo>
                    <a:cubicBezTo>
                      <a:pt x="884" y="338"/>
                      <a:pt x="884" y="338"/>
                      <a:pt x="884" y="338"/>
                    </a:cubicBezTo>
                    <a:cubicBezTo>
                      <a:pt x="882" y="338"/>
                      <a:pt x="882" y="338"/>
                      <a:pt x="882" y="338"/>
                    </a:cubicBezTo>
                    <a:cubicBezTo>
                      <a:pt x="883" y="340"/>
                      <a:pt x="883" y="340"/>
                      <a:pt x="883" y="340"/>
                    </a:cubicBezTo>
                    <a:cubicBezTo>
                      <a:pt x="880" y="340"/>
                      <a:pt x="880" y="340"/>
                      <a:pt x="880" y="340"/>
                    </a:cubicBezTo>
                    <a:cubicBezTo>
                      <a:pt x="879" y="338"/>
                      <a:pt x="879" y="338"/>
                      <a:pt x="879" y="338"/>
                    </a:cubicBezTo>
                    <a:cubicBezTo>
                      <a:pt x="881" y="335"/>
                      <a:pt x="881" y="335"/>
                      <a:pt x="881" y="335"/>
                    </a:cubicBezTo>
                    <a:cubicBezTo>
                      <a:pt x="879" y="326"/>
                      <a:pt x="879" y="326"/>
                      <a:pt x="879" y="326"/>
                    </a:cubicBezTo>
                    <a:cubicBezTo>
                      <a:pt x="873" y="319"/>
                      <a:pt x="873" y="319"/>
                      <a:pt x="873" y="319"/>
                    </a:cubicBezTo>
                    <a:cubicBezTo>
                      <a:pt x="871" y="315"/>
                      <a:pt x="871" y="315"/>
                      <a:pt x="871" y="315"/>
                    </a:cubicBezTo>
                    <a:cubicBezTo>
                      <a:pt x="874" y="315"/>
                      <a:pt x="874" y="315"/>
                      <a:pt x="874" y="315"/>
                    </a:cubicBezTo>
                    <a:cubicBezTo>
                      <a:pt x="876" y="314"/>
                      <a:pt x="876" y="314"/>
                      <a:pt x="876" y="314"/>
                    </a:cubicBezTo>
                    <a:cubicBezTo>
                      <a:pt x="882" y="315"/>
                      <a:pt x="882" y="315"/>
                      <a:pt x="882" y="315"/>
                    </a:cubicBezTo>
                    <a:cubicBezTo>
                      <a:pt x="886" y="316"/>
                      <a:pt x="886" y="316"/>
                      <a:pt x="886" y="316"/>
                    </a:cubicBezTo>
                    <a:cubicBezTo>
                      <a:pt x="887" y="312"/>
                      <a:pt x="887" y="312"/>
                      <a:pt x="887" y="312"/>
                    </a:cubicBezTo>
                    <a:cubicBezTo>
                      <a:pt x="886" y="305"/>
                      <a:pt x="886" y="305"/>
                      <a:pt x="886" y="305"/>
                    </a:cubicBezTo>
                    <a:cubicBezTo>
                      <a:pt x="883" y="300"/>
                      <a:pt x="883" y="300"/>
                      <a:pt x="883" y="300"/>
                    </a:cubicBezTo>
                    <a:cubicBezTo>
                      <a:pt x="882" y="295"/>
                      <a:pt x="882" y="295"/>
                      <a:pt x="882" y="295"/>
                    </a:cubicBezTo>
                    <a:cubicBezTo>
                      <a:pt x="884" y="293"/>
                      <a:pt x="884" y="293"/>
                      <a:pt x="884" y="293"/>
                    </a:cubicBezTo>
                    <a:cubicBezTo>
                      <a:pt x="880" y="286"/>
                      <a:pt x="880" y="286"/>
                      <a:pt x="880" y="286"/>
                    </a:cubicBezTo>
                    <a:cubicBezTo>
                      <a:pt x="877" y="283"/>
                      <a:pt x="877" y="283"/>
                      <a:pt x="877" y="283"/>
                    </a:cubicBezTo>
                    <a:cubicBezTo>
                      <a:pt x="869" y="286"/>
                      <a:pt x="869" y="286"/>
                      <a:pt x="869" y="286"/>
                    </a:cubicBezTo>
                    <a:cubicBezTo>
                      <a:pt x="866" y="289"/>
                      <a:pt x="866" y="289"/>
                      <a:pt x="866" y="289"/>
                    </a:cubicBezTo>
                    <a:cubicBezTo>
                      <a:pt x="858" y="290"/>
                      <a:pt x="858" y="290"/>
                      <a:pt x="858" y="290"/>
                    </a:cubicBezTo>
                    <a:cubicBezTo>
                      <a:pt x="848" y="286"/>
                      <a:pt x="848" y="286"/>
                      <a:pt x="848" y="286"/>
                    </a:cubicBezTo>
                    <a:cubicBezTo>
                      <a:pt x="843" y="278"/>
                      <a:pt x="843" y="278"/>
                      <a:pt x="843" y="278"/>
                    </a:cubicBezTo>
                    <a:cubicBezTo>
                      <a:pt x="832" y="273"/>
                      <a:pt x="832" y="273"/>
                      <a:pt x="832" y="273"/>
                    </a:cubicBezTo>
                    <a:cubicBezTo>
                      <a:pt x="825" y="271"/>
                      <a:pt x="825" y="271"/>
                      <a:pt x="825" y="271"/>
                    </a:cubicBezTo>
                    <a:cubicBezTo>
                      <a:pt x="818" y="271"/>
                      <a:pt x="818" y="271"/>
                      <a:pt x="818" y="271"/>
                    </a:cubicBezTo>
                    <a:cubicBezTo>
                      <a:pt x="813" y="266"/>
                      <a:pt x="813" y="266"/>
                      <a:pt x="813" y="266"/>
                    </a:cubicBezTo>
                    <a:cubicBezTo>
                      <a:pt x="806" y="261"/>
                      <a:pt x="806" y="261"/>
                      <a:pt x="806" y="261"/>
                    </a:cubicBezTo>
                    <a:cubicBezTo>
                      <a:pt x="795" y="252"/>
                      <a:pt x="795" y="252"/>
                      <a:pt x="795" y="252"/>
                    </a:cubicBezTo>
                    <a:cubicBezTo>
                      <a:pt x="793" y="247"/>
                      <a:pt x="793" y="247"/>
                      <a:pt x="793" y="247"/>
                    </a:cubicBezTo>
                    <a:cubicBezTo>
                      <a:pt x="783" y="241"/>
                      <a:pt x="783" y="241"/>
                      <a:pt x="783" y="241"/>
                    </a:cubicBezTo>
                    <a:cubicBezTo>
                      <a:pt x="777" y="237"/>
                      <a:pt x="777" y="237"/>
                      <a:pt x="777" y="237"/>
                    </a:cubicBezTo>
                    <a:cubicBezTo>
                      <a:pt x="775" y="238"/>
                      <a:pt x="775" y="238"/>
                      <a:pt x="775" y="238"/>
                    </a:cubicBezTo>
                    <a:cubicBezTo>
                      <a:pt x="758" y="236"/>
                      <a:pt x="758" y="236"/>
                      <a:pt x="758" y="236"/>
                    </a:cubicBezTo>
                    <a:cubicBezTo>
                      <a:pt x="750" y="238"/>
                      <a:pt x="750" y="238"/>
                      <a:pt x="750" y="238"/>
                    </a:cubicBezTo>
                    <a:cubicBezTo>
                      <a:pt x="745" y="238"/>
                      <a:pt x="745" y="238"/>
                      <a:pt x="745" y="238"/>
                    </a:cubicBezTo>
                    <a:cubicBezTo>
                      <a:pt x="744" y="243"/>
                      <a:pt x="744" y="243"/>
                      <a:pt x="744" y="243"/>
                    </a:cubicBezTo>
                    <a:cubicBezTo>
                      <a:pt x="749" y="244"/>
                      <a:pt x="749" y="244"/>
                      <a:pt x="749" y="244"/>
                    </a:cubicBezTo>
                    <a:cubicBezTo>
                      <a:pt x="751" y="250"/>
                      <a:pt x="751" y="250"/>
                      <a:pt x="751" y="250"/>
                    </a:cubicBezTo>
                    <a:cubicBezTo>
                      <a:pt x="749" y="252"/>
                      <a:pt x="749" y="252"/>
                      <a:pt x="749" y="252"/>
                    </a:cubicBezTo>
                    <a:cubicBezTo>
                      <a:pt x="750" y="265"/>
                      <a:pt x="750" y="265"/>
                      <a:pt x="750" y="265"/>
                    </a:cubicBezTo>
                    <a:cubicBezTo>
                      <a:pt x="752" y="267"/>
                      <a:pt x="752" y="267"/>
                      <a:pt x="752" y="267"/>
                    </a:cubicBezTo>
                    <a:cubicBezTo>
                      <a:pt x="745" y="270"/>
                      <a:pt x="745" y="270"/>
                      <a:pt x="745" y="270"/>
                    </a:cubicBezTo>
                    <a:cubicBezTo>
                      <a:pt x="734" y="270"/>
                      <a:pt x="734" y="270"/>
                      <a:pt x="734" y="270"/>
                    </a:cubicBezTo>
                    <a:cubicBezTo>
                      <a:pt x="730" y="267"/>
                      <a:pt x="730" y="267"/>
                      <a:pt x="730" y="267"/>
                    </a:cubicBezTo>
                    <a:cubicBezTo>
                      <a:pt x="726" y="269"/>
                      <a:pt x="726" y="269"/>
                      <a:pt x="726" y="269"/>
                    </a:cubicBezTo>
                    <a:cubicBezTo>
                      <a:pt x="721" y="269"/>
                      <a:pt x="721" y="269"/>
                      <a:pt x="721" y="269"/>
                    </a:cubicBezTo>
                    <a:cubicBezTo>
                      <a:pt x="717" y="266"/>
                      <a:pt x="717" y="266"/>
                      <a:pt x="717" y="266"/>
                    </a:cubicBezTo>
                    <a:cubicBezTo>
                      <a:pt x="706" y="269"/>
                      <a:pt x="706" y="269"/>
                      <a:pt x="706" y="269"/>
                    </a:cubicBezTo>
                    <a:cubicBezTo>
                      <a:pt x="705" y="272"/>
                      <a:pt x="705" y="272"/>
                      <a:pt x="705" y="272"/>
                    </a:cubicBezTo>
                    <a:cubicBezTo>
                      <a:pt x="695" y="274"/>
                      <a:pt x="695" y="274"/>
                      <a:pt x="695" y="274"/>
                    </a:cubicBezTo>
                    <a:cubicBezTo>
                      <a:pt x="692" y="276"/>
                      <a:pt x="692" y="276"/>
                      <a:pt x="692" y="276"/>
                    </a:cubicBezTo>
                    <a:cubicBezTo>
                      <a:pt x="683" y="275"/>
                      <a:pt x="683" y="275"/>
                      <a:pt x="683" y="275"/>
                    </a:cubicBezTo>
                    <a:cubicBezTo>
                      <a:pt x="674" y="275"/>
                      <a:pt x="674" y="275"/>
                      <a:pt x="674" y="275"/>
                    </a:cubicBezTo>
                    <a:cubicBezTo>
                      <a:pt x="669" y="272"/>
                      <a:pt x="669" y="272"/>
                      <a:pt x="669" y="272"/>
                    </a:cubicBezTo>
                    <a:cubicBezTo>
                      <a:pt x="667" y="267"/>
                      <a:pt x="667" y="267"/>
                      <a:pt x="667" y="267"/>
                    </a:cubicBezTo>
                    <a:cubicBezTo>
                      <a:pt x="659" y="267"/>
                      <a:pt x="659" y="267"/>
                      <a:pt x="659" y="267"/>
                    </a:cubicBezTo>
                    <a:cubicBezTo>
                      <a:pt x="656" y="265"/>
                      <a:pt x="656" y="265"/>
                      <a:pt x="656" y="265"/>
                    </a:cubicBezTo>
                    <a:cubicBezTo>
                      <a:pt x="645" y="265"/>
                      <a:pt x="645" y="265"/>
                      <a:pt x="645" y="265"/>
                    </a:cubicBezTo>
                    <a:cubicBezTo>
                      <a:pt x="642" y="267"/>
                      <a:pt x="642" y="267"/>
                      <a:pt x="642" y="267"/>
                    </a:cubicBezTo>
                    <a:cubicBezTo>
                      <a:pt x="631" y="265"/>
                      <a:pt x="631" y="265"/>
                      <a:pt x="631" y="265"/>
                    </a:cubicBezTo>
                    <a:cubicBezTo>
                      <a:pt x="628" y="266"/>
                      <a:pt x="628" y="266"/>
                      <a:pt x="628" y="266"/>
                    </a:cubicBezTo>
                    <a:cubicBezTo>
                      <a:pt x="620" y="261"/>
                      <a:pt x="620" y="261"/>
                      <a:pt x="620" y="261"/>
                    </a:cubicBezTo>
                    <a:cubicBezTo>
                      <a:pt x="620" y="258"/>
                      <a:pt x="620" y="258"/>
                      <a:pt x="620" y="258"/>
                    </a:cubicBezTo>
                    <a:cubicBezTo>
                      <a:pt x="614" y="252"/>
                      <a:pt x="614" y="252"/>
                      <a:pt x="614" y="252"/>
                    </a:cubicBezTo>
                    <a:cubicBezTo>
                      <a:pt x="608" y="252"/>
                      <a:pt x="608" y="252"/>
                      <a:pt x="608" y="252"/>
                    </a:cubicBezTo>
                    <a:cubicBezTo>
                      <a:pt x="604" y="249"/>
                      <a:pt x="604" y="249"/>
                      <a:pt x="604" y="249"/>
                    </a:cubicBezTo>
                    <a:cubicBezTo>
                      <a:pt x="596" y="250"/>
                      <a:pt x="596" y="250"/>
                      <a:pt x="596" y="250"/>
                    </a:cubicBezTo>
                    <a:cubicBezTo>
                      <a:pt x="587" y="247"/>
                      <a:pt x="587" y="247"/>
                      <a:pt x="587" y="247"/>
                    </a:cubicBezTo>
                    <a:cubicBezTo>
                      <a:pt x="587" y="251"/>
                      <a:pt x="587" y="251"/>
                      <a:pt x="587" y="251"/>
                    </a:cubicBezTo>
                    <a:cubicBezTo>
                      <a:pt x="586" y="252"/>
                      <a:pt x="586" y="252"/>
                      <a:pt x="586" y="252"/>
                    </a:cubicBezTo>
                    <a:cubicBezTo>
                      <a:pt x="585" y="258"/>
                      <a:pt x="585" y="258"/>
                      <a:pt x="585" y="258"/>
                    </a:cubicBezTo>
                    <a:cubicBezTo>
                      <a:pt x="588" y="262"/>
                      <a:pt x="588" y="262"/>
                      <a:pt x="588" y="262"/>
                    </a:cubicBezTo>
                    <a:cubicBezTo>
                      <a:pt x="592" y="263"/>
                      <a:pt x="592" y="263"/>
                      <a:pt x="592" y="263"/>
                    </a:cubicBezTo>
                    <a:cubicBezTo>
                      <a:pt x="592" y="267"/>
                      <a:pt x="592" y="267"/>
                      <a:pt x="592" y="267"/>
                    </a:cubicBezTo>
                    <a:cubicBezTo>
                      <a:pt x="588" y="270"/>
                      <a:pt x="588" y="270"/>
                      <a:pt x="588" y="270"/>
                    </a:cubicBezTo>
                    <a:cubicBezTo>
                      <a:pt x="585" y="269"/>
                      <a:pt x="585" y="269"/>
                      <a:pt x="585" y="269"/>
                    </a:cubicBezTo>
                    <a:cubicBezTo>
                      <a:pt x="575" y="268"/>
                      <a:pt x="575" y="268"/>
                      <a:pt x="575" y="268"/>
                    </a:cubicBezTo>
                    <a:cubicBezTo>
                      <a:pt x="571" y="269"/>
                      <a:pt x="571" y="269"/>
                      <a:pt x="571" y="269"/>
                    </a:cubicBezTo>
                    <a:cubicBezTo>
                      <a:pt x="563" y="266"/>
                      <a:pt x="563" y="266"/>
                      <a:pt x="563" y="266"/>
                    </a:cubicBezTo>
                    <a:cubicBezTo>
                      <a:pt x="560" y="262"/>
                      <a:pt x="560" y="262"/>
                      <a:pt x="560" y="262"/>
                    </a:cubicBezTo>
                    <a:cubicBezTo>
                      <a:pt x="551" y="262"/>
                      <a:pt x="551" y="262"/>
                      <a:pt x="551" y="262"/>
                    </a:cubicBezTo>
                    <a:cubicBezTo>
                      <a:pt x="546" y="261"/>
                      <a:pt x="546" y="261"/>
                      <a:pt x="546" y="261"/>
                    </a:cubicBezTo>
                    <a:cubicBezTo>
                      <a:pt x="540" y="264"/>
                      <a:pt x="540" y="264"/>
                      <a:pt x="540" y="264"/>
                    </a:cubicBezTo>
                    <a:cubicBezTo>
                      <a:pt x="537" y="264"/>
                      <a:pt x="537" y="264"/>
                      <a:pt x="537" y="264"/>
                    </a:cubicBezTo>
                    <a:cubicBezTo>
                      <a:pt x="531" y="268"/>
                      <a:pt x="531" y="268"/>
                      <a:pt x="531" y="268"/>
                    </a:cubicBezTo>
                    <a:cubicBezTo>
                      <a:pt x="529" y="272"/>
                      <a:pt x="529" y="272"/>
                      <a:pt x="529" y="272"/>
                    </a:cubicBezTo>
                    <a:cubicBezTo>
                      <a:pt x="522" y="274"/>
                      <a:pt x="522" y="274"/>
                      <a:pt x="522" y="274"/>
                    </a:cubicBezTo>
                    <a:cubicBezTo>
                      <a:pt x="518" y="276"/>
                      <a:pt x="518" y="276"/>
                      <a:pt x="518" y="276"/>
                    </a:cubicBezTo>
                    <a:cubicBezTo>
                      <a:pt x="513" y="276"/>
                      <a:pt x="513" y="276"/>
                      <a:pt x="513" y="276"/>
                    </a:cubicBezTo>
                    <a:cubicBezTo>
                      <a:pt x="507" y="273"/>
                      <a:pt x="507" y="273"/>
                      <a:pt x="507" y="273"/>
                    </a:cubicBezTo>
                    <a:cubicBezTo>
                      <a:pt x="506" y="270"/>
                      <a:pt x="506" y="270"/>
                      <a:pt x="506" y="270"/>
                    </a:cubicBezTo>
                    <a:cubicBezTo>
                      <a:pt x="503" y="272"/>
                      <a:pt x="503" y="272"/>
                      <a:pt x="503" y="272"/>
                    </a:cubicBezTo>
                    <a:cubicBezTo>
                      <a:pt x="499" y="272"/>
                      <a:pt x="499" y="272"/>
                      <a:pt x="499" y="272"/>
                    </a:cubicBezTo>
                    <a:cubicBezTo>
                      <a:pt x="493" y="267"/>
                      <a:pt x="493" y="267"/>
                      <a:pt x="493" y="267"/>
                    </a:cubicBezTo>
                    <a:cubicBezTo>
                      <a:pt x="488" y="266"/>
                      <a:pt x="488" y="266"/>
                      <a:pt x="488" y="266"/>
                    </a:cubicBezTo>
                    <a:cubicBezTo>
                      <a:pt x="483" y="261"/>
                      <a:pt x="483" y="261"/>
                      <a:pt x="483" y="261"/>
                    </a:cubicBezTo>
                    <a:cubicBezTo>
                      <a:pt x="476" y="258"/>
                      <a:pt x="476" y="258"/>
                      <a:pt x="476" y="258"/>
                    </a:cubicBezTo>
                    <a:cubicBezTo>
                      <a:pt x="473" y="261"/>
                      <a:pt x="473" y="261"/>
                      <a:pt x="473" y="261"/>
                    </a:cubicBezTo>
                    <a:cubicBezTo>
                      <a:pt x="464" y="261"/>
                      <a:pt x="464" y="261"/>
                      <a:pt x="464" y="261"/>
                    </a:cubicBezTo>
                    <a:cubicBezTo>
                      <a:pt x="464" y="260"/>
                      <a:pt x="464" y="260"/>
                      <a:pt x="464" y="260"/>
                    </a:cubicBezTo>
                    <a:cubicBezTo>
                      <a:pt x="461" y="259"/>
                      <a:pt x="461" y="259"/>
                      <a:pt x="461" y="259"/>
                    </a:cubicBezTo>
                    <a:cubicBezTo>
                      <a:pt x="458" y="256"/>
                      <a:pt x="458" y="256"/>
                      <a:pt x="458" y="256"/>
                    </a:cubicBezTo>
                    <a:cubicBezTo>
                      <a:pt x="455" y="256"/>
                      <a:pt x="455" y="256"/>
                      <a:pt x="455" y="256"/>
                    </a:cubicBezTo>
                    <a:cubicBezTo>
                      <a:pt x="453" y="261"/>
                      <a:pt x="453" y="261"/>
                      <a:pt x="453" y="261"/>
                    </a:cubicBezTo>
                    <a:cubicBezTo>
                      <a:pt x="427" y="237"/>
                      <a:pt x="427" y="237"/>
                      <a:pt x="427" y="237"/>
                    </a:cubicBezTo>
                    <a:cubicBezTo>
                      <a:pt x="415" y="231"/>
                      <a:pt x="415" y="231"/>
                      <a:pt x="415" y="231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07" y="229"/>
                      <a:pt x="407" y="229"/>
                      <a:pt x="407" y="229"/>
                    </a:cubicBezTo>
                    <a:cubicBezTo>
                      <a:pt x="402" y="231"/>
                      <a:pt x="402" y="231"/>
                      <a:pt x="402" y="231"/>
                    </a:cubicBezTo>
                    <a:cubicBezTo>
                      <a:pt x="400" y="233"/>
                      <a:pt x="400" y="233"/>
                      <a:pt x="400" y="233"/>
                    </a:cubicBezTo>
                    <a:cubicBezTo>
                      <a:pt x="397" y="232"/>
                      <a:pt x="397" y="232"/>
                      <a:pt x="397" y="232"/>
                    </a:cubicBezTo>
                    <a:cubicBezTo>
                      <a:pt x="393" y="233"/>
                      <a:pt x="393" y="233"/>
                      <a:pt x="393" y="233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387" y="229"/>
                      <a:pt x="387" y="229"/>
                      <a:pt x="387" y="229"/>
                    </a:cubicBezTo>
                    <a:cubicBezTo>
                      <a:pt x="382" y="227"/>
                      <a:pt x="382" y="227"/>
                      <a:pt x="382" y="227"/>
                    </a:cubicBezTo>
                    <a:cubicBezTo>
                      <a:pt x="374" y="228"/>
                      <a:pt x="374" y="228"/>
                      <a:pt x="374" y="228"/>
                    </a:cubicBezTo>
                    <a:cubicBezTo>
                      <a:pt x="373" y="225"/>
                      <a:pt x="373" y="225"/>
                      <a:pt x="373" y="225"/>
                    </a:cubicBezTo>
                    <a:cubicBezTo>
                      <a:pt x="371" y="223"/>
                      <a:pt x="371" y="223"/>
                      <a:pt x="371" y="223"/>
                    </a:cubicBezTo>
                    <a:cubicBezTo>
                      <a:pt x="369" y="219"/>
                      <a:pt x="369" y="219"/>
                      <a:pt x="369" y="219"/>
                    </a:cubicBezTo>
                    <a:cubicBezTo>
                      <a:pt x="353" y="216"/>
                      <a:pt x="353" y="216"/>
                      <a:pt x="353" y="216"/>
                    </a:cubicBezTo>
                    <a:cubicBezTo>
                      <a:pt x="351" y="217"/>
                      <a:pt x="351" y="217"/>
                      <a:pt x="351" y="217"/>
                    </a:cubicBezTo>
                    <a:cubicBezTo>
                      <a:pt x="352" y="221"/>
                      <a:pt x="352" y="221"/>
                      <a:pt x="352" y="221"/>
                    </a:cubicBezTo>
                    <a:cubicBezTo>
                      <a:pt x="337" y="224"/>
                      <a:pt x="337" y="224"/>
                      <a:pt x="337" y="224"/>
                    </a:cubicBezTo>
                    <a:cubicBezTo>
                      <a:pt x="332" y="225"/>
                      <a:pt x="332" y="225"/>
                      <a:pt x="332" y="225"/>
                    </a:cubicBezTo>
                    <a:cubicBezTo>
                      <a:pt x="330" y="228"/>
                      <a:pt x="330" y="228"/>
                      <a:pt x="330" y="228"/>
                    </a:cubicBezTo>
                    <a:cubicBezTo>
                      <a:pt x="318" y="229"/>
                      <a:pt x="318" y="229"/>
                      <a:pt x="318" y="229"/>
                    </a:cubicBezTo>
                    <a:cubicBezTo>
                      <a:pt x="311" y="230"/>
                      <a:pt x="311" y="230"/>
                      <a:pt x="311" y="230"/>
                    </a:cubicBezTo>
                    <a:cubicBezTo>
                      <a:pt x="307" y="230"/>
                      <a:pt x="307" y="230"/>
                      <a:pt x="307" y="230"/>
                    </a:cubicBezTo>
                    <a:cubicBezTo>
                      <a:pt x="303" y="230"/>
                      <a:pt x="303" y="230"/>
                      <a:pt x="303" y="230"/>
                    </a:cubicBezTo>
                    <a:cubicBezTo>
                      <a:pt x="302" y="234"/>
                      <a:pt x="302" y="234"/>
                      <a:pt x="302" y="234"/>
                    </a:cubicBezTo>
                    <a:cubicBezTo>
                      <a:pt x="306" y="235"/>
                      <a:pt x="306" y="235"/>
                      <a:pt x="306" y="235"/>
                    </a:cubicBezTo>
                    <a:cubicBezTo>
                      <a:pt x="307" y="237"/>
                      <a:pt x="307" y="237"/>
                      <a:pt x="307" y="237"/>
                    </a:cubicBezTo>
                    <a:cubicBezTo>
                      <a:pt x="310" y="238"/>
                      <a:pt x="310" y="238"/>
                      <a:pt x="310" y="238"/>
                    </a:cubicBezTo>
                    <a:cubicBezTo>
                      <a:pt x="310" y="240"/>
                      <a:pt x="310" y="240"/>
                      <a:pt x="310" y="240"/>
                    </a:cubicBezTo>
                    <a:cubicBezTo>
                      <a:pt x="306" y="240"/>
                      <a:pt x="306" y="240"/>
                      <a:pt x="306" y="240"/>
                    </a:cubicBezTo>
                    <a:cubicBezTo>
                      <a:pt x="303" y="243"/>
                      <a:pt x="303" y="243"/>
                      <a:pt x="303" y="243"/>
                    </a:cubicBezTo>
                    <a:cubicBezTo>
                      <a:pt x="304" y="246"/>
                      <a:pt x="304" y="246"/>
                      <a:pt x="304" y="246"/>
                    </a:cubicBezTo>
                    <a:cubicBezTo>
                      <a:pt x="302" y="249"/>
                      <a:pt x="302" y="249"/>
                      <a:pt x="302" y="249"/>
                    </a:cubicBezTo>
                    <a:cubicBezTo>
                      <a:pt x="305" y="253"/>
                      <a:pt x="305" y="253"/>
                      <a:pt x="305" y="253"/>
                    </a:cubicBezTo>
                    <a:cubicBezTo>
                      <a:pt x="312" y="254"/>
                      <a:pt x="312" y="254"/>
                      <a:pt x="312" y="254"/>
                    </a:cubicBezTo>
                    <a:cubicBezTo>
                      <a:pt x="313" y="259"/>
                      <a:pt x="313" y="259"/>
                      <a:pt x="313" y="259"/>
                    </a:cubicBezTo>
                    <a:cubicBezTo>
                      <a:pt x="308" y="261"/>
                      <a:pt x="308" y="261"/>
                      <a:pt x="308" y="261"/>
                    </a:cubicBezTo>
                    <a:cubicBezTo>
                      <a:pt x="304" y="259"/>
                      <a:pt x="304" y="259"/>
                      <a:pt x="304" y="259"/>
                    </a:cubicBezTo>
                    <a:cubicBezTo>
                      <a:pt x="301" y="262"/>
                      <a:pt x="301" y="262"/>
                      <a:pt x="301" y="262"/>
                    </a:cubicBezTo>
                    <a:cubicBezTo>
                      <a:pt x="293" y="260"/>
                      <a:pt x="293" y="260"/>
                      <a:pt x="293" y="260"/>
                    </a:cubicBezTo>
                    <a:cubicBezTo>
                      <a:pt x="290" y="257"/>
                      <a:pt x="290" y="257"/>
                      <a:pt x="290" y="257"/>
                    </a:cubicBezTo>
                    <a:cubicBezTo>
                      <a:pt x="285" y="257"/>
                      <a:pt x="285" y="257"/>
                      <a:pt x="285" y="257"/>
                    </a:cubicBezTo>
                    <a:cubicBezTo>
                      <a:pt x="283" y="258"/>
                      <a:pt x="283" y="258"/>
                      <a:pt x="283" y="258"/>
                    </a:cubicBezTo>
                    <a:cubicBezTo>
                      <a:pt x="276" y="258"/>
                      <a:pt x="276" y="258"/>
                      <a:pt x="276" y="258"/>
                    </a:cubicBezTo>
                    <a:cubicBezTo>
                      <a:pt x="272" y="262"/>
                      <a:pt x="272" y="262"/>
                      <a:pt x="272" y="262"/>
                    </a:cubicBezTo>
                    <a:cubicBezTo>
                      <a:pt x="263" y="258"/>
                      <a:pt x="263" y="258"/>
                      <a:pt x="263" y="258"/>
                    </a:cubicBezTo>
                    <a:cubicBezTo>
                      <a:pt x="264" y="262"/>
                      <a:pt x="264" y="262"/>
                      <a:pt x="264" y="262"/>
                    </a:cubicBezTo>
                    <a:cubicBezTo>
                      <a:pt x="261" y="262"/>
                      <a:pt x="261" y="262"/>
                      <a:pt x="261" y="262"/>
                    </a:cubicBezTo>
                    <a:cubicBezTo>
                      <a:pt x="260" y="258"/>
                      <a:pt x="260" y="258"/>
                      <a:pt x="260" y="258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2" y="254"/>
                      <a:pt x="252" y="254"/>
                      <a:pt x="252" y="254"/>
                    </a:cubicBezTo>
                    <a:cubicBezTo>
                      <a:pt x="246" y="254"/>
                      <a:pt x="246" y="254"/>
                      <a:pt x="246" y="254"/>
                    </a:cubicBezTo>
                    <a:cubicBezTo>
                      <a:pt x="242" y="253"/>
                      <a:pt x="242" y="253"/>
                      <a:pt x="242" y="253"/>
                    </a:cubicBezTo>
                    <a:cubicBezTo>
                      <a:pt x="236" y="253"/>
                      <a:pt x="236" y="253"/>
                      <a:pt x="236" y="253"/>
                    </a:cubicBezTo>
                    <a:cubicBezTo>
                      <a:pt x="235" y="252"/>
                      <a:pt x="235" y="252"/>
                      <a:pt x="235" y="252"/>
                    </a:cubicBezTo>
                    <a:cubicBezTo>
                      <a:pt x="230" y="254"/>
                      <a:pt x="230" y="254"/>
                      <a:pt x="230" y="254"/>
                    </a:cubicBezTo>
                    <a:cubicBezTo>
                      <a:pt x="223" y="256"/>
                      <a:pt x="223" y="256"/>
                      <a:pt x="223" y="256"/>
                    </a:cubicBezTo>
                    <a:cubicBezTo>
                      <a:pt x="222" y="259"/>
                      <a:pt x="222" y="259"/>
                      <a:pt x="222" y="259"/>
                    </a:cubicBezTo>
                    <a:cubicBezTo>
                      <a:pt x="218" y="261"/>
                      <a:pt x="218" y="261"/>
                      <a:pt x="218" y="261"/>
                    </a:cubicBezTo>
                    <a:cubicBezTo>
                      <a:pt x="221" y="268"/>
                      <a:pt x="221" y="268"/>
                      <a:pt x="221" y="268"/>
                    </a:cubicBezTo>
                    <a:cubicBezTo>
                      <a:pt x="217" y="270"/>
                      <a:pt x="217" y="270"/>
                      <a:pt x="217" y="270"/>
                    </a:cubicBezTo>
                    <a:cubicBezTo>
                      <a:pt x="211" y="263"/>
                      <a:pt x="211" y="263"/>
                      <a:pt x="211" y="263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206" y="272"/>
                      <a:pt x="206" y="272"/>
                      <a:pt x="206" y="272"/>
                    </a:cubicBezTo>
                    <a:cubicBezTo>
                      <a:pt x="208" y="276"/>
                      <a:pt x="208" y="276"/>
                      <a:pt x="208" y="276"/>
                    </a:cubicBezTo>
                    <a:cubicBezTo>
                      <a:pt x="206" y="283"/>
                      <a:pt x="206" y="283"/>
                      <a:pt x="206" y="283"/>
                    </a:cubicBezTo>
                    <a:cubicBezTo>
                      <a:pt x="210" y="285"/>
                      <a:pt x="210" y="285"/>
                      <a:pt x="210" y="285"/>
                    </a:cubicBezTo>
                    <a:cubicBezTo>
                      <a:pt x="213" y="289"/>
                      <a:pt x="213" y="289"/>
                      <a:pt x="213" y="289"/>
                    </a:cubicBezTo>
                    <a:cubicBezTo>
                      <a:pt x="218" y="290"/>
                      <a:pt x="218" y="290"/>
                      <a:pt x="218" y="290"/>
                    </a:cubicBezTo>
                    <a:cubicBezTo>
                      <a:pt x="227" y="300"/>
                      <a:pt x="227" y="300"/>
                      <a:pt x="227" y="300"/>
                    </a:cubicBezTo>
                    <a:cubicBezTo>
                      <a:pt x="225" y="300"/>
                      <a:pt x="225" y="300"/>
                      <a:pt x="225" y="300"/>
                    </a:cubicBezTo>
                    <a:cubicBezTo>
                      <a:pt x="225" y="303"/>
                      <a:pt x="225" y="303"/>
                      <a:pt x="225" y="303"/>
                    </a:cubicBezTo>
                    <a:cubicBezTo>
                      <a:pt x="230" y="305"/>
                      <a:pt x="230" y="305"/>
                      <a:pt x="230" y="305"/>
                    </a:cubicBezTo>
                    <a:cubicBezTo>
                      <a:pt x="228" y="307"/>
                      <a:pt x="228" y="307"/>
                      <a:pt x="228" y="307"/>
                    </a:cubicBezTo>
                    <a:cubicBezTo>
                      <a:pt x="224" y="309"/>
                      <a:pt x="224" y="309"/>
                      <a:pt x="224" y="309"/>
                    </a:cubicBezTo>
                    <a:cubicBezTo>
                      <a:pt x="222" y="311"/>
                      <a:pt x="222" y="311"/>
                      <a:pt x="222" y="311"/>
                    </a:cubicBezTo>
                    <a:cubicBezTo>
                      <a:pt x="219" y="310"/>
                      <a:pt x="219" y="310"/>
                      <a:pt x="219" y="310"/>
                    </a:cubicBezTo>
                    <a:cubicBezTo>
                      <a:pt x="217" y="317"/>
                      <a:pt x="217" y="317"/>
                      <a:pt x="217" y="317"/>
                    </a:cubicBezTo>
                    <a:cubicBezTo>
                      <a:pt x="216" y="319"/>
                      <a:pt x="216" y="319"/>
                      <a:pt x="216" y="319"/>
                    </a:cubicBezTo>
                    <a:cubicBezTo>
                      <a:pt x="216" y="321"/>
                      <a:pt x="216" y="321"/>
                      <a:pt x="216" y="321"/>
                    </a:cubicBezTo>
                    <a:cubicBezTo>
                      <a:pt x="221" y="325"/>
                      <a:pt x="221" y="325"/>
                      <a:pt x="221" y="325"/>
                    </a:cubicBezTo>
                    <a:cubicBezTo>
                      <a:pt x="222" y="329"/>
                      <a:pt x="222" y="329"/>
                      <a:pt x="222" y="329"/>
                    </a:cubicBezTo>
                    <a:cubicBezTo>
                      <a:pt x="222" y="327"/>
                      <a:pt x="222" y="327"/>
                      <a:pt x="222" y="327"/>
                    </a:cubicBezTo>
                    <a:cubicBezTo>
                      <a:pt x="223" y="334"/>
                      <a:pt x="223" y="334"/>
                      <a:pt x="223" y="334"/>
                    </a:cubicBezTo>
                    <a:cubicBezTo>
                      <a:pt x="230" y="342"/>
                      <a:pt x="230" y="342"/>
                      <a:pt x="230" y="342"/>
                    </a:cubicBezTo>
                    <a:cubicBezTo>
                      <a:pt x="231" y="345"/>
                      <a:pt x="231" y="345"/>
                      <a:pt x="231" y="345"/>
                    </a:cubicBezTo>
                    <a:cubicBezTo>
                      <a:pt x="234" y="347"/>
                      <a:pt x="234" y="347"/>
                      <a:pt x="234" y="347"/>
                    </a:cubicBezTo>
                    <a:cubicBezTo>
                      <a:pt x="233" y="350"/>
                      <a:pt x="233" y="350"/>
                      <a:pt x="233" y="350"/>
                    </a:cubicBezTo>
                    <a:cubicBezTo>
                      <a:pt x="231" y="350"/>
                      <a:pt x="231" y="350"/>
                      <a:pt x="231" y="350"/>
                    </a:cubicBezTo>
                    <a:cubicBezTo>
                      <a:pt x="229" y="352"/>
                      <a:pt x="229" y="352"/>
                      <a:pt x="229" y="352"/>
                    </a:cubicBezTo>
                    <a:cubicBezTo>
                      <a:pt x="226" y="352"/>
                      <a:pt x="226" y="352"/>
                      <a:pt x="226" y="352"/>
                    </a:cubicBezTo>
                    <a:cubicBezTo>
                      <a:pt x="221" y="347"/>
                      <a:pt x="221" y="347"/>
                      <a:pt x="221" y="347"/>
                    </a:cubicBezTo>
                    <a:cubicBezTo>
                      <a:pt x="217" y="346"/>
                      <a:pt x="217" y="346"/>
                      <a:pt x="217" y="346"/>
                    </a:cubicBezTo>
                    <a:cubicBezTo>
                      <a:pt x="210" y="342"/>
                      <a:pt x="210" y="342"/>
                      <a:pt x="210" y="342"/>
                    </a:cubicBezTo>
                    <a:cubicBezTo>
                      <a:pt x="210" y="340"/>
                      <a:pt x="210" y="340"/>
                      <a:pt x="210" y="340"/>
                    </a:cubicBezTo>
                    <a:cubicBezTo>
                      <a:pt x="208" y="339"/>
                      <a:pt x="208" y="339"/>
                      <a:pt x="208" y="339"/>
                    </a:cubicBezTo>
                    <a:cubicBezTo>
                      <a:pt x="206" y="338"/>
                      <a:pt x="206" y="338"/>
                      <a:pt x="206" y="338"/>
                    </a:cubicBezTo>
                    <a:cubicBezTo>
                      <a:pt x="200" y="338"/>
                      <a:pt x="200" y="338"/>
                      <a:pt x="200" y="338"/>
                    </a:cubicBezTo>
                    <a:cubicBezTo>
                      <a:pt x="196" y="339"/>
                      <a:pt x="196" y="339"/>
                      <a:pt x="196" y="339"/>
                    </a:cubicBezTo>
                    <a:cubicBezTo>
                      <a:pt x="194" y="337"/>
                      <a:pt x="194" y="337"/>
                      <a:pt x="194" y="337"/>
                    </a:cubicBezTo>
                    <a:cubicBezTo>
                      <a:pt x="190" y="336"/>
                      <a:pt x="190" y="336"/>
                      <a:pt x="190" y="336"/>
                    </a:cubicBezTo>
                    <a:cubicBezTo>
                      <a:pt x="187" y="334"/>
                      <a:pt x="187" y="334"/>
                      <a:pt x="187" y="334"/>
                    </a:cubicBezTo>
                    <a:cubicBezTo>
                      <a:pt x="183" y="333"/>
                      <a:pt x="183" y="333"/>
                      <a:pt x="183" y="333"/>
                    </a:cubicBezTo>
                    <a:cubicBezTo>
                      <a:pt x="177" y="333"/>
                      <a:pt x="177" y="333"/>
                      <a:pt x="177" y="333"/>
                    </a:cubicBezTo>
                    <a:cubicBezTo>
                      <a:pt x="170" y="330"/>
                      <a:pt x="170" y="330"/>
                      <a:pt x="170" y="330"/>
                    </a:cubicBezTo>
                    <a:cubicBezTo>
                      <a:pt x="166" y="330"/>
                      <a:pt x="166" y="330"/>
                      <a:pt x="166" y="330"/>
                    </a:cubicBezTo>
                    <a:cubicBezTo>
                      <a:pt x="164" y="330"/>
                      <a:pt x="164" y="330"/>
                      <a:pt x="164" y="330"/>
                    </a:cubicBezTo>
                    <a:cubicBezTo>
                      <a:pt x="163" y="329"/>
                      <a:pt x="163" y="329"/>
                      <a:pt x="163" y="329"/>
                    </a:cubicBezTo>
                    <a:cubicBezTo>
                      <a:pt x="151" y="321"/>
                      <a:pt x="151" y="321"/>
                      <a:pt x="151" y="321"/>
                    </a:cubicBezTo>
                    <a:cubicBezTo>
                      <a:pt x="141" y="317"/>
                      <a:pt x="141" y="317"/>
                      <a:pt x="141" y="317"/>
                    </a:cubicBezTo>
                    <a:cubicBezTo>
                      <a:pt x="137" y="315"/>
                      <a:pt x="137" y="315"/>
                      <a:pt x="137" y="315"/>
                    </a:cubicBezTo>
                    <a:cubicBezTo>
                      <a:pt x="137" y="313"/>
                      <a:pt x="137" y="313"/>
                      <a:pt x="137" y="313"/>
                    </a:cubicBezTo>
                    <a:cubicBezTo>
                      <a:pt x="143" y="312"/>
                      <a:pt x="143" y="312"/>
                      <a:pt x="143" y="312"/>
                    </a:cubicBezTo>
                    <a:cubicBezTo>
                      <a:pt x="142" y="308"/>
                      <a:pt x="142" y="308"/>
                      <a:pt x="142" y="308"/>
                    </a:cubicBezTo>
                    <a:cubicBezTo>
                      <a:pt x="147" y="305"/>
                      <a:pt x="147" y="305"/>
                      <a:pt x="147" y="305"/>
                    </a:cubicBezTo>
                    <a:cubicBezTo>
                      <a:pt x="143" y="303"/>
                      <a:pt x="143" y="303"/>
                      <a:pt x="143" y="303"/>
                    </a:cubicBezTo>
                    <a:cubicBezTo>
                      <a:pt x="142" y="301"/>
                      <a:pt x="142" y="301"/>
                      <a:pt x="142" y="301"/>
                    </a:cubicBezTo>
                    <a:cubicBezTo>
                      <a:pt x="147" y="300"/>
                      <a:pt x="147" y="300"/>
                      <a:pt x="147" y="300"/>
                    </a:cubicBezTo>
                    <a:cubicBezTo>
                      <a:pt x="148" y="299"/>
                      <a:pt x="148" y="299"/>
                      <a:pt x="148" y="299"/>
                    </a:cubicBezTo>
                    <a:cubicBezTo>
                      <a:pt x="152" y="296"/>
                      <a:pt x="152" y="296"/>
                      <a:pt x="152" y="296"/>
                    </a:cubicBezTo>
                    <a:cubicBezTo>
                      <a:pt x="151" y="294"/>
                      <a:pt x="151" y="294"/>
                      <a:pt x="151" y="294"/>
                    </a:cubicBezTo>
                    <a:cubicBezTo>
                      <a:pt x="150" y="293"/>
                      <a:pt x="150" y="293"/>
                      <a:pt x="150" y="293"/>
                    </a:cubicBezTo>
                    <a:cubicBezTo>
                      <a:pt x="148" y="295"/>
                      <a:pt x="148" y="295"/>
                      <a:pt x="148" y="295"/>
                    </a:cubicBezTo>
                    <a:cubicBezTo>
                      <a:pt x="146" y="295"/>
                      <a:pt x="146" y="295"/>
                      <a:pt x="146" y="295"/>
                    </a:cubicBezTo>
                    <a:cubicBezTo>
                      <a:pt x="145" y="293"/>
                      <a:pt x="145" y="293"/>
                      <a:pt x="145" y="293"/>
                    </a:cubicBezTo>
                    <a:cubicBezTo>
                      <a:pt x="147" y="289"/>
                      <a:pt x="147" y="289"/>
                      <a:pt x="147" y="289"/>
                    </a:cubicBezTo>
                    <a:cubicBezTo>
                      <a:pt x="150" y="288"/>
                      <a:pt x="150" y="288"/>
                      <a:pt x="150" y="288"/>
                    </a:cubicBezTo>
                    <a:cubicBezTo>
                      <a:pt x="155" y="288"/>
                      <a:pt x="155" y="288"/>
                      <a:pt x="155" y="288"/>
                    </a:cubicBezTo>
                    <a:cubicBezTo>
                      <a:pt x="157" y="285"/>
                      <a:pt x="157" y="285"/>
                      <a:pt x="157" y="285"/>
                    </a:cubicBezTo>
                    <a:cubicBezTo>
                      <a:pt x="153" y="281"/>
                      <a:pt x="153" y="281"/>
                      <a:pt x="153" y="281"/>
                    </a:cubicBezTo>
                    <a:cubicBezTo>
                      <a:pt x="154" y="280"/>
                      <a:pt x="154" y="280"/>
                      <a:pt x="154" y="280"/>
                    </a:cubicBezTo>
                    <a:cubicBezTo>
                      <a:pt x="155" y="279"/>
                      <a:pt x="155" y="279"/>
                      <a:pt x="155" y="279"/>
                    </a:cubicBezTo>
                    <a:cubicBezTo>
                      <a:pt x="155" y="277"/>
                      <a:pt x="155" y="277"/>
                      <a:pt x="155" y="277"/>
                    </a:cubicBezTo>
                    <a:cubicBezTo>
                      <a:pt x="157" y="272"/>
                      <a:pt x="157" y="272"/>
                      <a:pt x="157" y="272"/>
                    </a:cubicBezTo>
                    <a:cubicBezTo>
                      <a:pt x="152" y="271"/>
                      <a:pt x="152" y="271"/>
                      <a:pt x="152" y="271"/>
                    </a:cubicBezTo>
                    <a:cubicBezTo>
                      <a:pt x="143" y="267"/>
                      <a:pt x="143" y="267"/>
                      <a:pt x="143" y="267"/>
                    </a:cubicBezTo>
                    <a:cubicBezTo>
                      <a:pt x="141" y="267"/>
                      <a:pt x="141" y="267"/>
                      <a:pt x="141" y="267"/>
                    </a:cubicBezTo>
                    <a:cubicBezTo>
                      <a:pt x="134" y="262"/>
                      <a:pt x="134" y="262"/>
                      <a:pt x="134" y="262"/>
                    </a:cubicBezTo>
                    <a:cubicBezTo>
                      <a:pt x="130" y="265"/>
                      <a:pt x="130" y="265"/>
                      <a:pt x="130" y="265"/>
                    </a:cubicBezTo>
                    <a:cubicBezTo>
                      <a:pt x="121" y="263"/>
                      <a:pt x="121" y="263"/>
                      <a:pt x="121" y="263"/>
                    </a:cubicBezTo>
                    <a:cubicBezTo>
                      <a:pt x="119" y="261"/>
                      <a:pt x="119" y="261"/>
                      <a:pt x="119" y="261"/>
                    </a:cubicBezTo>
                    <a:cubicBezTo>
                      <a:pt x="115" y="256"/>
                      <a:pt x="115" y="256"/>
                      <a:pt x="115" y="256"/>
                    </a:cubicBezTo>
                    <a:cubicBezTo>
                      <a:pt x="109" y="256"/>
                      <a:pt x="109" y="256"/>
                      <a:pt x="109" y="256"/>
                    </a:cubicBezTo>
                    <a:cubicBezTo>
                      <a:pt x="108" y="252"/>
                      <a:pt x="108" y="252"/>
                      <a:pt x="108" y="252"/>
                    </a:cubicBezTo>
                    <a:cubicBezTo>
                      <a:pt x="110" y="250"/>
                      <a:pt x="110" y="250"/>
                      <a:pt x="110" y="250"/>
                    </a:cubicBezTo>
                    <a:cubicBezTo>
                      <a:pt x="106" y="245"/>
                      <a:pt x="106" y="245"/>
                      <a:pt x="106" y="245"/>
                    </a:cubicBezTo>
                    <a:cubicBezTo>
                      <a:pt x="99" y="246"/>
                      <a:pt x="99" y="246"/>
                      <a:pt x="99" y="246"/>
                    </a:cubicBezTo>
                    <a:cubicBezTo>
                      <a:pt x="93" y="246"/>
                      <a:pt x="93" y="246"/>
                      <a:pt x="93" y="246"/>
                    </a:cubicBezTo>
                    <a:cubicBezTo>
                      <a:pt x="93" y="247"/>
                      <a:pt x="93" y="247"/>
                      <a:pt x="93" y="247"/>
                    </a:cubicBezTo>
                    <a:cubicBezTo>
                      <a:pt x="89" y="247"/>
                      <a:pt x="89" y="247"/>
                      <a:pt x="89" y="247"/>
                    </a:cubicBezTo>
                    <a:cubicBezTo>
                      <a:pt x="87" y="242"/>
                      <a:pt x="87" y="242"/>
                      <a:pt x="87" y="242"/>
                    </a:cubicBezTo>
                    <a:cubicBezTo>
                      <a:pt x="85" y="239"/>
                      <a:pt x="85" y="239"/>
                      <a:pt x="85" y="239"/>
                    </a:cubicBezTo>
                    <a:cubicBezTo>
                      <a:pt x="87" y="237"/>
                      <a:pt x="87" y="237"/>
                      <a:pt x="87" y="237"/>
                    </a:cubicBezTo>
                    <a:cubicBezTo>
                      <a:pt x="89" y="239"/>
                      <a:pt x="89" y="239"/>
                      <a:pt x="89" y="239"/>
                    </a:cubicBezTo>
                    <a:cubicBezTo>
                      <a:pt x="93" y="238"/>
                      <a:pt x="93" y="238"/>
                      <a:pt x="93" y="238"/>
                    </a:cubicBezTo>
                    <a:cubicBezTo>
                      <a:pt x="95" y="236"/>
                      <a:pt x="95" y="236"/>
                      <a:pt x="95" y="236"/>
                    </a:cubicBezTo>
                    <a:cubicBezTo>
                      <a:pt x="88" y="232"/>
                      <a:pt x="88" y="232"/>
                      <a:pt x="88" y="232"/>
                    </a:cubicBezTo>
                    <a:cubicBezTo>
                      <a:pt x="88" y="230"/>
                      <a:pt x="88" y="230"/>
                      <a:pt x="88" y="230"/>
                    </a:cubicBezTo>
                    <a:cubicBezTo>
                      <a:pt x="83" y="226"/>
                      <a:pt x="83" y="226"/>
                      <a:pt x="83" y="226"/>
                    </a:cubicBezTo>
                    <a:cubicBezTo>
                      <a:pt x="83" y="224"/>
                      <a:pt x="83" y="224"/>
                      <a:pt x="83" y="224"/>
                    </a:cubicBezTo>
                    <a:cubicBezTo>
                      <a:pt x="80" y="222"/>
                      <a:pt x="80" y="222"/>
                      <a:pt x="80" y="222"/>
                    </a:cubicBezTo>
                    <a:cubicBezTo>
                      <a:pt x="80" y="215"/>
                      <a:pt x="80" y="215"/>
                      <a:pt x="80" y="215"/>
                    </a:cubicBezTo>
                    <a:cubicBezTo>
                      <a:pt x="72" y="213"/>
                      <a:pt x="72" y="213"/>
                      <a:pt x="72" y="213"/>
                    </a:cubicBezTo>
                    <a:cubicBezTo>
                      <a:pt x="69" y="213"/>
                      <a:pt x="69" y="213"/>
                      <a:pt x="69" y="213"/>
                    </a:cubicBezTo>
                    <a:cubicBezTo>
                      <a:pt x="68" y="212"/>
                      <a:pt x="68" y="212"/>
                      <a:pt x="68" y="212"/>
                    </a:cubicBezTo>
                    <a:cubicBezTo>
                      <a:pt x="60" y="209"/>
                      <a:pt x="60" y="209"/>
                      <a:pt x="60" y="209"/>
                    </a:cubicBezTo>
                    <a:cubicBezTo>
                      <a:pt x="58" y="205"/>
                      <a:pt x="58" y="205"/>
                      <a:pt x="58" y="205"/>
                    </a:cubicBezTo>
                    <a:cubicBezTo>
                      <a:pt x="55" y="202"/>
                      <a:pt x="55" y="202"/>
                      <a:pt x="55" y="202"/>
                    </a:cubicBezTo>
                    <a:cubicBezTo>
                      <a:pt x="55" y="199"/>
                      <a:pt x="55" y="199"/>
                      <a:pt x="55" y="199"/>
                    </a:cubicBezTo>
                    <a:cubicBezTo>
                      <a:pt x="51" y="196"/>
                      <a:pt x="51" y="196"/>
                      <a:pt x="51" y="196"/>
                    </a:cubicBezTo>
                    <a:cubicBezTo>
                      <a:pt x="52" y="193"/>
                      <a:pt x="52" y="193"/>
                      <a:pt x="52" y="193"/>
                    </a:cubicBezTo>
                    <a:cubicBezTo>
                      <a:pt x="53" y="194"/>
                      <a:pt x="53" y="194"/>
                      <a:pt x="53" y="194"/>
                    </a:cubicBezTo>
                    <a:cubicBezTo>
                      <a:pt x="53" y="195"/>
                      <a:pt x="53" y="195"/>
                      <a:pt x="53" y="195"/>
                    </a:cubicBezTo>
                    <a:cubicBezTo>
                      <a:pt x="55" y="195"/>
                      <a:pt x="55" y="195"/>
                      <a:pt x="55" y="195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5" y="192"/>
                      <a:pt x="55" y="192"/>
                      <a:pt x="55" y="192"/>
                    </a:cubicBezTo>
                    <a:cubicBezTo>
                      <a:pt x="54" y="191"/>
                      <a:pt x="54" y="191"/>
                      <a:pt x="54" y="191"/>
                    </a:cubicBezTo>
                    <a:cubicBezTo>
                      <a:pt x="53" y="191"/>
                      <a:pt x="53" y="191"/>
                      <a:pt x="53" y="191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54" y="187"/>
                      <a:pt x="54" y="187"/>
                      <a:pt x="54" y="187"/>
                    </a:cubicBezTo>
                    <a:cubicBezTo>
                      <a:pt x="54" y="185"/>
                      <a:pt x="54" y="185"/>
                      <a:pt x="54" y="185"/>
                    </a:cubicBezTo>
                    <a:cubicBezTo>
                      <a:pt x="55" y="183"/>
                      <a:pt x="55" y="183"/>
                      <a:pt x="55" y="183"/>
                    </a:cubicBezTo>
                    <a:cubicBezTo>
                      <a:pt x="54" y="183"/>
                      <a:pt x="54" y="183"/>
                      <a:pt x="54" y="183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80"/>
                      <a:pt x="54" y="180"/>
                      <a:pt x="54" y="180"/>
                    </a:cubicBezTo>
                    <a:cubicBezTo>
                      <a:pt x="54" y="178"/>
                      <a:pt x="54" y="178"/>
                      <a:pt x="54" y="178"/>
                    </a:cubicBezTo>
                    <a:cubicBezTo>
                      <a:pt x="56" y="179"/>
                      <a:pt x="56" y="179"/>
                      <a:pt x="56" y="179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58" y="177"/>
                      <a:pt x="58" y="177"/>
                      <a:pt x="58" y="177"/>
                    </a:cubicBezTo>
                    <a:cubicBezTo>
                      <a:pt x="59" y="178"/>
                      <a:pt x="59" y="178"/>
                      <a:pt x="59" y="178"/>
                    </a:cubicBezTo>
                    <a:cubicBezTo>
                      <a:pt x="60" y="178"/>
                      <a:pt x="60" y="178"/>
                      <a:pt x="60" y="178"/>
                    </a:cubicBezTo>
                    <a:cubicBezTo>
                      <a:pt x="61" y="176"/>
                      <a:pt x="61" y="176"/>
                      <a:pt x="61" y="176"/>
                    </a:cubicBezTo>
                    <a:cubicBezTo>
                      <a:pt x="67" y="177"/>
                      <a:pt x="67" y="177"/>
                      <a:pt x="67" y="177"/>
                    </a:cubicBezTo>
                    <a:cubicBezTo>
                      <a:pt x="70" y="177"/>
                      <a:pt x="70" y="177"/>
                      <a:pt x="70" y="177"/>
                    </a:cubicBezTo>
                    <a:cubicBezTo>
                      <a:pt x="70" y="175"/>
                      <a:pt x="70" y="175"/>
                      <a:pt x="70" y="175"/>
                    </a:cubicBezTo>
                    <a:cubicBezTo>
                      <a:pt x="67" y="175"/>
                      <a:pt x="67" y="175"/>
                      <a:pt x="67" y="175"/>
                    </a:cubicBezTo>
                    <a:cubicBezTo>
                      <a:pt x="67" y="173"/>
                      <a:pt x="67" y="173"/>
                      <a:pt x="67" y="173"/>
                    </a:cubicBezTo>
                    <a:cubicBezTo>
                      <a:pt x="64" y="173"/>
                      <a:pt x="64" y="173"/>
                      <a:pt x="64" y="173"/>
                    </a:cubicBezTo>
                    <a:cubicBezTo>
                      <a:pt x="61" y="174"/>
                      <a:pt x="61" y="174"/>
                      <a:pt x="61" y="174"/>
                    </a:cubicBezTo>
                    <a:cubicBezTo>
                      <a:pt x="57" y="172"/>
                      <a:pt x="57" y="172"/>
                      <a:pt x="57" y="172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59" y="171"/>
                      <a:pt x="59" y="171"/>
                      <a:pt x="59" y="171"/>
                    </a:cubicBezTo>
                    <a:cubicBezTo>
                      <a:pt x="58" y="169"/>
                      <a:pt x="58" y="169"/>
                      <a:pt x="58" y="169"/>
                    </a:cubicBezTo>
                    <a:cubicBezTo>
                      <a:pt x="54" y="171"/>
                      <a:pt x="54" y="171"/>
                      <a:pt x="54" y="171"/>
                    </a:cubicBezTo>
                    <a:cubicBezTo>
                      <a:pt x="51" y="171"/>
                      <a:pt x="51" y="171"/>
                      <a:pt x="51" y="171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57" y="166"/>
                      <a:pt x="57" y="166"/>
                      <a:pt x="57" y="166"/>
                    </a:cubicBezTo>
                    <a:cubicBezTo>
                      <a:pt x="61" y="163"/>
                      <a:pt x="61" y="163"/>
                      <a:pt x="61" y="163"/>
                    </a:cubicBezTo>
                    <a:cubicBezTo>
                      <a:pt x="67" y="155"/>
                      <a:pt x="67" y="155"/>
                      <a:pt x="67" y="155"/>
                    </a:cubicBezTo>
                    <a:cubicBezTo>
                      <a:pt x="71" y="150"/>
                      <a:pt x="71" y="150"/>
                      <a:pt x="71" y="150"/>
                    </a:cubicBezTo>
                    <a:cubicBezTo>
                      <a:pt x="72" y="147"/>
                      <a:pt x="72" y="147"/>
                      <a:pt x="72" y="147"/>
                    </a:cubicBezTo>
                    <a:cubicBezTo>
                      <a:pt x="63" y="141"/>
                      <a:pt x="63" y="141"/>
                      <a:pt x="63" y="141"/>
                    </a:cubicBezTo>
                    <a:cubicBezTo>
                      <a:pt x="64" y="137"/>
                      <a:pt x="64" y="137"/>
                      <a:pt x="64" y="137"/>
                    </a:cubicBezTo>
                    <a:cubicBezTo>
                      <a:pt x="61" y="135"/>
                      <a:pt x="61" y="135"/>
                      <a:pt x="61" y="135"/>
                    </a:cubicBezTo>
                    <a:cubicBezTo>
                      <a:pt x="60" y="131"/>
                      <a:pt x="60" y="131"/>
                      <a:pt x="60" y="131"/>
                    </a:cubicBezTo>
                    <a:cubicBezTo>
                      <a:pt x="58" y="131"/>
                      <a:pt x="58" y="131"/>
                      <a:pt x="58" y="131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6"/>
                      <a:pt x="58" y="126"/>
                      <a:pt x="58" y="126"/>
                    </a:cubicBezTo>
                    <a:cubicBezTo>
                      <a:pt x="60" y="122"/>
                      <a:pt x="60" y="122"/>
                      <a:pt x="60" y="122"/>
                    </a:cubicBezTo>
                    <a:cubicBezTo>
                      <a:pt x="51" y="113"/>
                      <a:pt x="51" y="113"/>
                      <a:pt x="51" y="113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4" y="106"/>
                      <a:pt x="54" y="106"/>
                      <a:pt x="54" y="106"/>
                    </a:cubicBezTo>
                    <a:cubicBezTo>
                      <a:pt x="50" y="104"/>
                      <a:pt x="50" y="104"/>
                      <a:pt x="50" y="104"/>
                    </a:cubicBezTo>
                    <a:cubicBezTo>
                      <a:pt x="47" y="104"/>
                      <a:pt x="47" y="104"/>
                      <a:pt x="47" y="104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97"/>
                      <a:pt x="46" y="97"/>
                      <a:pt x="46" y="97"/>
                    </a:cubicBezTo>
                    <a:cubicBezTo>
                      <a:pt x="47" y="96"/>
                      <a:pt x="47" y="96"/>
                      <a:pt x="47" y="96"/>
                    </a:cubicBezTo>
                    <a:cubicBezTo>
                      <a:pt x="50" y="95"/>
                      <a:pt x="50" y="95"/>
                      <a:pt x="50" y="95"/>
                    </a:cubicBezTo>
                    <a:cubicBezTo>
                      <a:pt x="51" y="94"/>
                      <a:pt x="51" y="94"/>
                      <a:pt x="51" y="94"/>
                    </a:cubicBezTo>
                    <a:cubicBezTo>
                      <a:pt x="54" y="93"/>
                      <a:pt x="54" y="93"/>
                      <a:pt x="54" y="93"/>
                    </a:cubicBezTo>
                    <a:cubicBezTo>
                      <a:pt x="55" y="91"/>
                      <a:pt x="55" y="91"/>
                      <a:pt x="55" y="91"/>
                    </a:cubicBezTo>
                    <a:cubicBezTo>
                      <a:pt x="57" y="93"/>
                      <a:pt x="57" y="93"/>
                      <a:pt x="57" y="93"/>
                    </a:cubicBezTo>
                    <a:cubicBezTo>
                      <a:pt x="58" y="92"/>
                      <a:pt x="58" y="92"/>
                      <a:pt x="58" y="92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63" y="90"/>
                      <a:pt x="63" y="90"/>
                      <a:pt x="63" y="90"/>
                    </a:cubicBezTo>
                    <a:cubicBezTo>
                      <a:pt x="65" y="88"/>
                      <a:pt x="65" y="88"/>
                      <a:pt x="65" y="88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73" y="90"/>
                      <a:pt x="73" y="90"/>
                      <a:pt x="73" y="90"/>
                    </a:cubicBezTo>
                    <a:cubicBezTo>
                      <a:pt x="72" y="91"/>
                      <a:pt x="72" y="91"/>
                      <a:pt x="72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75" y="98"/>
                      <a:pt x="75" y="98"/>
                      <a:pt x="75" y="98"/>
                    </a:cubicBezTo>
                    <a:cubicBezTo>
                      <a:pt x="76" y="98"/>
                      <a:pt x="76" y="98"/>
                      <a:pt x="76" y="98"/>
                    </a:cubicBezTo>
                    <a:cubicBezTo>
                      <a:pt x="77" y="93"/>
                      <a:pt x="77" y="93"/>
                      <a:pt x="77" y="93"/>
                    </a:cubicBezTo>
                    <a:cubicBezTo>
                      <a:pt x="81" y="93"/>
                      <a:pt x="81" y="93"/>
                      <a:pt x="81" y="93"/>
                    </a:cubicBezTo>
                    <a:cubicBezTo>
                      <a:pt x="86" y="95"/>
                      <a:pt x="86" y="95"/>
                      <a:pt x="86" y="95"/>
                    </a:cubicBezTo>
                    <a:cubicBezTo>
                      <a:pt x="97" y="96"/>
                      <a:pt x="97" y="96"/>
                      <a:pt x="97" y="96"/>
                    </a:cubicBezTo>
                    <a:cubicBezTo>
                      <a:pt x="110" y="102"/>
                      <a:pt x="110" y="102"/>
                      <a:pt x="110" y="102"/>
                    </a:cubicBezTo>
                    <a:cubicBezTo>
                      <a:pt x="116" y="104"/>
                      <a:pt x="116" y="104"/>
                      <a:pt x="116" y="104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23" y="107"/>
                      <a:pt x="123" y="107"/>
                      <a:pt x="123" y="107"/>
                    </a:cubicBezTo>
                    <a:cubicBezTo>
                      <a:pt x="127" y="107"/>
                      <a:pt x="127" y="107"/>
                      <a:pt x="127" y="107"/>
                    </a:cubicBezTo>
                    <a:cubicBezTo>
                      <a:pt x="129" y="111"/>
                      <a:pt x="129" y="111"/>
                      <a:pt x="129" y="111"/>
                    </a:cubicBezTo>
                    <a:cubicBezTo>
                      <a:pt x="131" y="111"/>
                      <a:pt x="131" y="111"/>
                      <a:pt x="131" y="111"/>
                    </a:cubicBezTo>
                    <a:cubicBezTo>
                      <a:pt x="131" y="114"/>
                      <a:pt x="131" y="114"/>
                      <a:pt x="131" y="114"/>
                    </a:cubicBezTo>
                    <a:cubicBezTo>
                      <a:pt x="126" y="117"/>
                      <a:pt x="126" y="117"/>
                      <a:pt x="126" y="117"/>
                    </a:cubicBezTo>
                    <a:cubicBezTo>
                      <a:pt x="124" y="119"/>
                      <a:pt x="124" y="119"/>
                      <a:pt x="124" y="119"/>
                    </a:cubicBezTo>
                    <a:cubicBezTo>
                      <a:pt x="114" y="121"/>
                      <a:pt x="114" y="121"/>
                      <a:pt x="114" y="121"/>
                    </a:cubicBezTo>
                    <a:cubicBezTo>
                      <a:pt x="110" y="121"/>
                      <a:pt x="110" y="121"/>
                      <a:pt x="110" y="121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94" y="118"/>
                      <a:pt x="94" y="118"/>
                      <a:pt x="94" y="118"/>
                    </a:cubicBezTo>
                    <a:cubicBezTo>
                      <a:pt x="88" y="116"/>
                      <a:pt x="88" y="116"/>
                      <a:pt x="88" y="116"/>
                    </a:cubicBezTo>
                    <a:cubicBezTo>
                      <a:pt x="84" y="116"/>
                      <a:pt x="84" y="116"/>
                      <a:pt x="84" y="116"/>
                    </a:cubicBezTo>
                    <a:cubicBezTo>
                      <a:pt x="81" y="115"/>
                      <a:pt x="81" y="115"/>
                      <a:pt x="81" y="115"/>
                    </a:cubicBezTo>
                    <a:cubicBezTo>
                      <a:pt x="76" y="113"/>
                      <a:pt x="76" y="113"/>
                      <a:pt x="76" y="113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76" y="116"/>
                      <a:pt x="76" y="116"/>
                      <a:pt x="76" y="116"/>
                    </a:cubicBezTo>
                    <a:cubicBezTo>
                      <a:pt x="80" y="118"/>
                      <a:pt x="80" y="118"/>
                      <a:pt x="80" y="118"/>
                    </a:cubicBezTo>
                    <a:cubicBezTo>
                      <a:pt x="82" y="119"/>
                      <a:pt x="82" y="119"/>
                      <a:pt x="82" y="119"/>
                    </a:cubicBezTo>
                    <a:cubicBezTo>
                      <a:pt x="86" y="119"/>
                      <a:pt x="86" y="119"/>
                      <a:pt x="86" y="119"/>
                    </a:cubicBezTo>
                    <a:cubicBezTo>
                      <a:pt x="92" y="124"/>
                      <a:pt x="92" y="124"/>
                      <a:pt x="92" y="124"/>
                    </a:cubicBezTo>
                    <a:cubicBezTo>
                      <a:pt x="90" y="128"/>
                      <a:pt x="90" y="128"/>
                      <a:pt x="90" y="128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92" y="133"/>
                      <a:pt x="92" y="133"/>
                      <a:pt x="92" y="133"/>
                    </a:cubicBezTo>
                    <a:cubicBezTo>
                      <a:pt x="92" y="134"/>
                      <a:pt x="92" y="134"/>
                      <a:pt x="92" y="134"/>
                    </a:cubicBezTo>
                    <a:cubicBezTo>
                      <a:pt x="97" y="136"/>
                      <a:pt x="97" y="136"/>
                      <a:pt x="97" y="136"/>
                    </a:cubicBezTo>
                    <a:cubicBezTo>
                      <a:pt x="99" y="136"/>
                      <a:pt x="99" y="136"/>
                      <a:pt x="99" y="136"/>
                    </a:cubicBezTo>
                    <a:cubicBezTo>
                      <a:pt x="102" y="138"/>
                      <a:pt x="102" y="138"/>
                      <a:pt x="102" y="138"/>
                    </a:cubicBezTo>
                    <a:cubicBezTo>
                      <a:pt x="103" y="140"/>
                      <a:pt x="103" y="140"/>
                      <a:pt x="103" y="140"/>
                    </a:cubicBezTo>
                    <a:cubicBezTo>
                      <a:pt x="109" y="140"/>
                      <a:pt x="109" y="140"/>
                      <a:pt x="109" y="140"/>
                    </a:cubicBezTo>
                    <a:cubicBezTo>
                      <a:pt x="111" y="140"/>
                      <a:pt x="111" y="140"/>
                      <a:pt x="111" y="140"/>
                    </a:cubicBezTo>
                    <a:cubicBezTo>
                      <a:pt x="116" y="139"/>
                      <a:pt x="116" y="139"/>
                      <a:pt x="116" y="139"/>
                    </a:cubicBezTo>
                    <a:cubicBezTo>
                      <a:pt x="113" y="135"/>
                      <a:pt x="113" y="135"/>
                      <a:pt x="113" y="135"/>
                    </a:cubicBezTo>
                    <a:cubicBezTo>
                      <a:pt x="108" y="135"/>
                      <a:pt x="108" y="135"/>
                      <a:pt x="108" y="135"/>
                    </a:cubicBezTo>
                    <a:cubicBezTo>
                      <a:pt x="106" y="133"/>
                      <a:pt x="106" y="133"/>
                      <a:pt x="106" y="133"/>
                    </a:cubicBezTo>
                    <a:cubicBezTo>
                      <a:pt x="103" y="131"/>
                      <a:pt x="103" y="131"/>
                      <a:pt x="103" y="131"/>
                    </a:cubicBezTo>
                    <a:cubicBezTo>
                      <a:pt x="105" y="130"/>
                      <a:pt x="105" y="130"/>
                      <a:pt x="105" y="130"/>
                    </a:cubicBezTo>
                    <a:cubicBezTo>
                      <a:pt x="105" y="129"/>
                      <a:pt x="105" y="129"/>
                      <a:pt x="105" y="129"/>
                    </a:cubicBezTo>
                    <a:cubicBezTo>
                      <a:pt x="109" y="129"/>
                      <a:pt x="109" y="129"/>
                      <a:pt x="109" y="129"/>
                    </a:cubicBezTo>
                    <a:cubicBezTo>
                      <a:pt x="113" y="131"/>
                      <a:pt x="113" y="131"/>
                      <a:pt x="113" y="131"/>
                    </a:cubicBezTo>
                    <a:cubicBezTo>
                      <a:pt x="114" y="134"/>
                      <a:pt x="114" y="134"/>
                      <a:pt x="114" y="134"/>
                    </a:cubicBezTo>
                    <a:cubicBezTo>
                      <a:pt x="116" y="132"/>
                      <a:pt x="116" y="132"/>
                      <a:pt x="116" y="132"/>
                    </a:cubicBezTo>
                    <a:cubicBezTo>
                      <a:pt x="122" y="133"/>
                      <a:pt x="122" y="133"/>
                      <a:pt x="122" y="133"/>
                    </a:cubicBezTo>
                    <a:cubicBezTo>
                      <a:pt x="125" y="134"/>
                      <a:pt x="125" y="134"/>
                      <a:pt x="125" y="134"/>
                    </a:cubicBezTo>
                    <a:cubicBezTo>
                      <a:pt x="128" y="134"/>
                      <a:pt x="128" y="134"/>
                      <a:pt x="128" y="134"/>
                    </a:cubicBezTo>
                    <a:cubicBezTo>
                      <a:pt x="131" y="136"/>
                      <a:pt x="131" y="136"/>
                      <a:pt x="131" y="136"/>
                    </a:cubicBezTo>
                    <a:cubicBezTo>
                      <a:pt x="134" y="137"/>
                      <a:pt x="134" y="137"/>
                      <a:pt x="134" y="137"/>
                    </a:cubicBezTo>
                    <a:cubicBezTo>
                      <a:pt x="135" y="134"/>
                      <a:pt x="135" y="134"/>
                      <a:pt x="135" y="134"/>
                    </a:cubicBezTo>
                    <a:cubicBezTo>
                      <a:pt x="132" y="134"/>
                      <a:pt x="132" y="134"/>
                      <a:pt x="132" y="134"/>
                    </a:cubicBezTo>
                    <a:cubicBezTo>
                      <a:pt x="130" y="133"/>
                      <a:pt x="130" y="133"/>
                      <a:pt x="130" y="133"/>
                    </a:cubicBezTo>
                    <a:cubicBezTo>
                      <a:pt x="129" y="130"/>
                      <a:pt x="129" y="130"/>
                      <a:pt x="129" y="130"/>
                    </a:cubicBezTo>
                    <a:cubicBezTo>
                      <a:pt x="125" y="128"/>
                      <a:pt x="125" y="128"/>
                      <a:pt x="125" y="128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7" y="124"/>
                      <a:pt x="127" y="124"/>
                      <a:pt x="127" y="124"/>
                    </a:cubicBezTo>
                    <a:cubicBezTo>
                      <a:pt x="129" y="122"/>
                      <a:pt x="129" y="122"/>
                      <a:pt x="129" y="122"/>
                    </a:cubicBezTo>
                    <a:cubicBezTo>
                      <a:pt x="134" y="120"/>
                      <a:pt x="134" y="120"/>
                      <a:pt x="134" y="120"/>
                    </a:cubicBezTo>
                    <a:cubicBezTo>
                      <a:pt x="137" y="117"/>
                      <a:pt x="137" y="117"/>
                      <a:pt x="137" y="117"/>
                    </a:cubicBezTo>
                    <a:cubicBezTo>
                      <a:pt x="141" y="119"/>
                      <a:pt x="141" y="119"/>
                      <a:pt x="141" y="119"/>
                    </a:cubicBezTo>
                    <a:cubicBezTo>
                      <a:pt x="145" y="119"/>
                      <a:pt x="145" y="119"/>
                      <a:pt x="145" y="119"/>
                    </a:cubicBezTo>
                    <a:cubicBezTo>
                      <a:pt x="148" y="121"/>
                      <a:pt x="148" y="121"/>
                      <a:pt x="148" y="121"/>
                    </a:cubicBezTo>
                    <a:cubicBezTo>
                      <a:pt x="149" y="121"/>
                      <a:pt x="149" y="121"/>
                      <a:pt x="149" y="121"/>
                    </a:cubicBezTo>
                    <a:cubicBezTo>
                      <a:pt x="152" y="123"/>
                      <a:pt x="152" y="123"/>
                      <a:pt x="152" y="123"/>
                    </a:cubicBezTo>
                    <a:cubicBezTo>
                      <a:pt x="150" y="119"/>
                      <a:pt x="150" y="119"/>
                      <a:pt x="150" y="119"/>
                    </a:cubicBezTo>
                    <a:cubicBezTo>
                      <a:pt x="150" y="115"/>
                      <a:pt x="150" y="115"/>
                      <a:pt x="150" y="115"/>
                    </a:cubicBezTo>
                    <a:cubicBezTo>
                      <a:pt x="150" y="113"/>
                      <a:pt x="150" y="113"/>
                      <a:pt x="150" y="113"/>
                    </a:cubicBezTo>
                    <a:cubicBezTo>
                      <a:pt x="146" y="112"/>
                      <a:pt x="146" y="112"/>
                      <a:pt x="146" y="112"/>
                    </a:cubicBezTo>
                    <a:cubicBezTo>
                      <a:pt x="147" y="106"/>
                      <a:pt x="147" y="106"/>
                      <a:pt x="147" y="106"/>
                    </a:cubicBezTo>
                    <a:cubicBezTo>
                      <a:pt x="143" y="101"/>
                      <a:pt x="143" y="101"/>
                      <a:pt x="143" y="101"/>
                    </a:cubicBezTo>
                    <a:cubicBezTo>
                      <a:pt x="138" y="98"/>
                      <a:pt x="138" y="98"/>
                      <a:pt x="138" y="98"/>
                    </a:cubicBezTo>
                    <a:cubicBezTo>
                      <a:pt x="138" y="97"/>
                      <a:pt x="138" y="97"/>
                      <a:pt x="138" y="97"/>
                    </a:cubicBezTo>
                    <a:cubicBezTo>
                      <a:pt x="144" y="99"/>
                      <a:pt x="144" y="99"/>
                      <a:pt x="144" y="99"/>
                    </a:cubicBezTo>
                    <a:cubicBezTo>
                      <a:pt x="156" y="100"/>
                      <a:pt x="156" y="100"/>
                      <a:pt x="156" y="100"/>
                    </a:cubicBezTo>
                    <a:cubicBezTo>
                      <a:pt x="157" y="102"/>
                      <a:pt x="157" y="102"/>
                      <a:pt x="157" y="102"/>
                    </a:cubicBezTo>
                    <a:cubicBezTo>
                      <a:pt x="161" y="104"/>
                      <a:pt x="161" y="104"/>
                      <a:pt x="161" y="104"/>
                    </a:cubicBezTo>
                    <a:cubicBezTo>
                      <a:pt x="161" y="105"/>
                      <a:pt x="161" y="105"/>
                      <a:pt x="161" y="105"/>
                    </a:cubicBezTo>
                    <a:cubicBezTo>
                      <a:pt x="155" y="107"/>
                      <a:pt x="155" y="107"/>
                      <a:pt x="155" y="107"/>
                    </a:cubicBezTo>
                    <a:cubicBezTo>
                      <a:pt x="153" y="109"/>
                      <a:pt x="153" y="109"/>
                      <a:pt x="153" y="109"/>
                    </a:cubicBezTo>
                    <a:cubicBezTo>
                      <a:pt x="153" y="110"/>
                      <a:pt x="153" y="110"/>
                      <a:pt x="153" y="110"/>
                    </a:cubicBezTo>
                    <a:cubicBezTo>
                      <a:pt x="156" y="111"/>
                      <a:pt x="156" y="111"/>
                      <a:pt x="156" y="111"/>
                    </a:cubicBezTo>
                    <a:cubicBezTo>
                      <a:pt x="158" y="114"/>
                      <a:pt x="158" y="114"/>
                      <a:pt x="158" y="114"/>
                    </a:cubicBezTo>
                    <a:cubicBezTo>
                      <a:pt x="163" y="115"/>
                      <a:pt x="163" y="115"/>
                      <a:pt x="163" y="115"/>
                    </a:cubicBezTo>
                    <a:cubicBezTo>
                      <a:pt x="164" y="115"/>
                      <a:pt x="164" y="115"/>
                      <a:pt x="164" y="115"/>
                    </a:cubicBezTo>
                    <a:cubicBezTo>
                      <a:pt x="166" y="115"/>
                      <a:pt x="166" y="115"/>
                      <a:pt x="166" y="115"/>
                    </a:cubicBezTo>
                    <a:cubicBezTo>
                      <a:pt x="170" y="114"/>
                      <a:pt x="170" y="114"/>
                      <a:pt x="170" y="114"/>
                    </a:cubicBezTo>
                    <a:cubicBezTo>
                      <a:pt x="172" y="114"/>
                      <a:pt x="172" y="114"/>
                      <a:pt x="172" y="114"/>
                    </a:cubicBezTo>
                    <a:cubicBezTo>
                      <a:pt x="173" y="109"/>
                      <a:pt x="173" y="109"/>
                      <a:pt x="173" y="109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77" y="107"/>
                      <a:pt x="177" y="107"/>
                      <a:pt x="177" y="107"/>
                    </a:cubicBezTo>
                    <a:cubicBezTo>
                      <a:pt x="180" y="107"/>
                      <a:pt x="180" y="107"/>
                      <a:pt x="180" y="107"/>
                    </a:cubicBezTo>
                    <a:cubicBezTo>
                      <a:pt x="188" y="102"/>
                      <a:pt x="188" y="102"/>
                      <a:pt x="188" y="102"/>
                    </a:cubicBezTo>
                    <a:cubicBezTo>
                      <a:pt x="190" y="102"/>
                      <a:pt x="190" y="102"/>
                      <a:pt x="190" y="102"/>
                    </a:cubicBezTo>
                    <a:cubicBezTo>
                      <a:pt x="194" y="102"/>
                      <a:pt x="194" y="102"/>
                      <a:pt x="194" y="102"/>
                    </a:cubicBezTo>
                    <a:cubicBezTo>
                      <a:pt x="197" y="101"/>
                      <a:pt x="197" y="101"/>
                      <a:pt x="197" y="101"/>
                    </a:cubicBezTo>
                    <a:cubicBezTo>
                      <a:pt x="197" y="102"/>
                      <a:pt x="197" y="102"/>
                      <a:pt x="197" y="102"/>
                    </a:cubicBezTo>
                    <a:cubicBezTo>
                      <a:pt x="198" y="102"/>
                      <a:pt x="198" y="102"/>
                      <a:pt x="198" y="102"/>
                    </a:cubicBezTo>
                    <a:cubicBezTo>
                      <a:pt x="200" y="101"/>
                      <a:pt x="200" y="101"/>
                      <a:pt x="200" y="101"/>
                    </a:cubicBezTo>
                    <a:cubicBezTo>
                      <a:pt x="198" y="99"/>
                      <a:pt x="198" y="99"/>
                      <a:pt x="198" y="99"/>
                    </a:cubicBezTo>
                    <a:cubicBezTo>
                      <a:pt x="203" y="97"/>
                      <a:pt x="203" y="97"/>
                      <a:pt x="203" y="97"/>
                    </a:cubicBezTo>
                    <a:cubicBezTo>
                      <a:pt x="204" y="98"/>
                      <a:pt x="204" y="98"/>
                      <a:pt x="204" y="98"/>
                    </a:cubicBezTo>
                    <a:cubicBezTo>
                      <a:pt x="205" y="96"/>
                      <a:pt x="205" y="96"/>
                      <a:pt x="205" y="96"/>
                    </a:cubicBezTo>
                    <a:cubicBezTo>
                      <a:pt x="209" y="96"/>
                      <a:pt x="209" y="96"/>
                      <a:pt x="209" y="96"/>
                    </a:cubicBezTo>
                    <a:cubicBezTo>
                      <a:pt x="206" y="98"/>
                      <a:pt x="206" y="98"/>
                      <a:pt x="206" y="98"/>
                    </a:cubicBezTo>
                    <a:cubicBezTo>
                      <a:pt x="206" y="100"/>
                      <a:pt x="206" y="100"/>
                      <a:pt x="206" y="100"/>
                    </a:cubicBezTo>
                    <a:cubicBezTo>
                      <a:pt x="205" y="101"/>
                      <a:pt x="205" y="101"/>
                      <a:pt x="205" y="101"/>
                    </a:cubicBezTo>
                    <a:cubicBezTo>
                      <a:pt x="203" y="103"/>
                      <a:pt x="203" y="103"/>
                      <a:pt x="203" y="103"/>
                    </a:cubicBezTo>
                    <a:cubicBezTo>
                      <a:pt x="205" y="103"/>
                      <a:pt x="205" y="103"/>
                      <a:pt x="205" y="103"/>
                    </a:cubicBezTo>
                    <a:cubicBezTo>
                      <a:pt x="204" y="105"/>
                      <a:pt x="204" y="105"/>
                      <a:pt x="204" y="105"/>
                    </a:cubicBezTo>
                    <a:cubicBezTo>
                      <a:pt x="200" y="106"/>
                      <a:pt x="200" y="106"/>
                      <a:pt x="200" y="106"/>
                    </a:cubicBezTo>
                    <a:cubicBezTo>
                      <a:pt x="198" y="109"/>
                      <a:pt x="198" y="109"/>
                      <a:pt x="198" y="109"/>
                    </a:cubicBezTo>
                    <a:cubicBezTo>
                      <a:pt x="201" y="113"/>
                      <a:pt x="201" y="113"/>
                      <a:pt x="201" y="113"/>
                    </a:cubicBezTo>
                    <a:cubicBezTo>
                      <a:pt x="200" y="108"/>
                      <a:pt x="200" y="108"/>
                      <a:pt x="200" y="108"/>
                    </a:cubicBez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6" y="106"/>
                      <a:pt x="206" y="106"/>
                      <a:pt x="206" y="106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11" y="101"/>
                      <a:pt x="211" y="101"/>
                      <a:pt x="211" y="101"/>
                    </a:cubicBezTo>
                    <a:cubicBezTo>
                      <a:pt x="213" y="101"/>
                      <a:pt x="213" y="101"/>
                      <a:pt x="213" y="101"/>
                    </a:cubicBezTo>
                    <a:cubicBezTo>
                      <a:pt x="215" y="102"/>
                      <a:pt x="215" y="102"/>
                      <a:pt x="215" y="102"/>
                    </a:cubicBezTo>
                    <a:cubicBezTo>
                      <a:pt x="216" y="100"/>
                      <a:pt x="216" y="100"/>
                      <a:pt x="216" y="100"/>
                    </a:cubicBezTo>
                    <a:cubicBezTo>
                      <a:pt x="225" y="99"/>
                      <a:pt x="225" y="99"/>
                      <a:pt x="225" y="99"/>
                    </a:cubicBezTo>
                    <a:cubicBezTo>
                      <a:pt x="228" y="101"/>
                      <a:pt x="228" y="101"/>
                      <a:pt x="228" y="101"/>
                    </a:cubicBezTo>
                    <a:cubicBezTo>
                      <a:pt x="232" y="98"/>
                      <a:pt x="232" y="98"/>
                      <a:pt x="232" y="98"/>
                    </a:cubicBezTo>
                    <a:cubicBezTo>
                      <a:pt x="237" y="97"/>
                      <a:pt x="237" y="97"/>
                      <a:pt x="237" y="97"/>
                    </a:cubicBezTo>
                    <a:cubicBezTo>
                      <a:pt x="240" y="99"/>
                      <a:pt x="240" y="99"/>
                      <a:pt x="240" y="99"/>
                    </a:cubicBezTo>
                    <a:cubicBezTo>
                      <a:pt x="240" y="101"/>
                      <a:pt x="240" y="101"/>
                      <a:pt x="240" y="101"/>
                    </a:cubicBezTo>
                    <a:cubicBezTo>
                      <a:pt x="246" y="102"/>
                      <a:pt x="246" y="102"/>
                      <a:pt x="246" y="102"/>
                    </a:cubicBezTo>
                    <a:cubicBezTo>
                      <a:pt x="245" y="99"/>
                      <a:pt x="245" y="99"/>
                      <a:pt x="245" y="99"/>
                    </a:cubicBezTo>
                    <a:cubicBezTo>
                      <a:pt x="250" y="100"/>
                      <a:pt x="250" y="100"/>
                      <a:pt x="250" y="100"/>
                    </a:cubicBezTo>
                    <a:cubicBezTo>
                      <a:pt x="251" y="98"/>
                      <a:pt x="251" y="98"/>
                      <a:pt x="251" y="98"/>
                    </a:cubicBezTo>
                    <a:cubicBezTo>
                      <a:pt x="249" y="95"/>
                      <a:pt x="249" y="95"/>
                      <a:pt x="249" y="95"/>
                    </a:cubicBezTo>
                    <a:cubicBezTo>
                      <a:pt x="243" y="91"/>
                      <a:pt x="243" y="91"/>
                      <a:pt x="243" y="91"/>
                    </a:cubicBezTo>
                    <a:cubicBezTo>
                      <a:pt x="243" y="90"/>
                      <a:pt x="243" y="90"/>
                      <a:pt x="243" y="90"/>
                    </a:cubicBezTo>
                    <a:cubicBezTo>
                      <a:pt x="246" y="90"/>
                      <a:pt x="246" y="90"/>
                      <a:pt x="246" y="90"/>
                    </a:cubicBezTo>
                    <a:cubicBezTo>
                      <a:pt x="246" y="89"/>
                      <a:pt x="246" y="89"/>
                      <a:pt x="246" y="89"/>
                    </a:cubicBezTo>
                    <a:cubicBezTo>
                      <a:pt x="249" y="89"/>
                      <a:pt x="249" y="89"/>
                      <a:pt x="249" y="89"/>
                    </a:cubicBezTo>
                    <a:cubicBezTo>
                      <a:pt x="253" y="90"/>
                      <a:pt x="253" y="90"/>
                      <a:pt x="253" y="90"/>
                    </a:cubicBezTo>
                    <a:cubicBezTo>
                      <a:pt x="261" y="90"/>
                      <a:pt x="261" y="90"/>
                      <a:pt x="261" y="90"/>
                    </a:cubicBezTo>
                    <a:cubicBezTo>
                      <a:pt x="265" y="90"/>
                      <a:pt x="265" y="90"/>
                      <a:pt x="265" y="90"/>
                    </a:cubicBezTo>
                    <a:cubicBezTo>
                      <a:pt x="273" y="93"/>
                      <a:pt x="273" y="93"/>
                      <a:pt x="273" y="93"/>
                    </a:cubicBezTo>
                    <a:cubicBezTo>
                      <a:pt x="276" y="94"/>
                      <a:pt x="276" y="94"/>
                      <a:pt x="276" y="94"/>
                    </a:cubicBezTo>
                    <a:cubicBezTo>
                      <a:pt x="283" y="96"/>
                      <a:pt x="283" y="96"/>
                      <a:pt x="283" y="96"/>
                    </a:cubicBezTo>
                    <a:cubicBezTo>
                      <a:pt x="291" y="98"/>
                      <a:pt x="291" y="98"/>
                      <a:pt x="291" y="98"/>
                    </a:cubicBezTo>
                    <a:cubicBezTo>
                      <a:pt x="298" y="102"/>
                      <a:pt x="298" y="102"/>
                      <a:pt x="298" y="102"/>
                    </a:cubicBezTo>
                    <a:cubicBezTo>
                      <a:pt x="299" y="104"/>
                      <a:pt x="299" y="104"/>
                      <a:pt x="299" y="104"/>
                    </a:cubicBezTo>
                    <a:cubicBezTo>
                      <a:pt x="300" y="104"/>
                      <a:pt x="300" y="104"/>
                      <a:pt x="300" y="104"/>
                    </a:cubicBezTo>
                    <a:cubicBezTo>
                      <a:pt x="303" y="98"/>
                      <a:pt x="303" y="98"/>
                      <a:pt x="303" y="98"/>
                    </a:cubicBezTo>
                    <a:cubicBezTo>
                      <a:pt x="302" y="98"/>
                      <a:pt x="302" y="98"/>
                      <a:pt x="302" y="98"/>
                    </a:cubicBezTo>
                    <a:cubicBezTo>
                      <a:pt x="299" y="98"/>
                      <a:pt x="299" y="98"/>
                      <a:pt x="299" y="98"/>
                    </a:cubicBezTo>
                    <a:cubicBezTo>
                      <a:pt x="294" y="95"/>
                      <a:pt x="294" y="95"/>
                      <a:pt x="294" y="95"/>
                    </a:cubicBezTo>
                    <a:cubicBezTo>
                      <a:pt x="294" y="92"/>
                      <a:pt x="294" y="92"/>
                      <a:pt x="294" y="92"/>
                    </a:cubicBezTo>
                    <a:cubicBezTo>
                      <a:pt x="287" y="92"/>
                      <a:pt x="287" y="92"/>
                      <a:pt x="287" y="92"/>
                    </a:cubicBezTo>
                    <a:cubicBezTo>
                      <a:pt x="286" y="93"/>
                      <a:pt x="286" y="93"/>
                      <a:pt x="286" y="93"/>
                    </a:cubicBezTo>
                    <a:cubicBezTo>
                      <a:pt x="284" y="90"/>
                      <a:pt x="284" y="90"/>
                      <a:pt x="284" y="90"/>
                    </a:cubicBezTo>
                    <a:cubicBezTo>
                      <a:pt x="284" y="88"/>
                      <a:pt x="284" y="88"/>
                      <a:pt x="284" y="88"/>
                    </a:cubicBezTo>
                    <a:cubicBezTo>
                      <a:pt x="285" y="88"/>
                      <a:pt x="285" y="88"/>
                      <a:pt x="285" y="88"/>
                    </a:cubicBezTo>
                    <a:cubicBezTo>
                      <a:pt x="283" y="85"/>
                      <a:pt x="283" y="85"/>
                      <a:pt x="283" y="85"/>
                    </a:cubicBezTo>
                    <a:cubicBezTo>
                      <a:pt x="280" y="82"/>
                      <a:pt x="280" y="82"/>
                      <a:pt x="280" y="82"/>
                    </a:cubicBezTo>
                    <a:cubicBezTo>
                      <a:pt x="278" y="81"/>
                      <a:pt x="278" y="81"/>
                      <a:pt x="278" y="81"/>
                    </a:cubicBezTo>
                    <a:cubicBezTo>
                      <a:pt x="277" y="80"/>
                      <a:pt x="277" y="80"/>
                      <a:pt x="277" y="80"/>
                    </a:cubicBezTo>
                    <a:cubicBezTo>
                      <a:pt x="279" y="77"/>
                      <a:pt x="279" y="77"/>
                      <a:pt x="279" y="77"/>
                    </a:cubicBezTo>
                    <a:cubicBezTo>
                      <a:pt x="285" y="75"/>
                      <a:pt x="285" y="75"/>
                      <a:pt x="285" y="75"/>
                    </a:cubicBezTo>
                    <a:cubicBezTo>
                      <a:pt x="284" y="67"/>
                      <a:pt x="284" y="67"/>
                      <a:pt x="284" y="67"/>
                    </a:cubicBezTo>
                    <a:cubicBezTo>
                      <a:pt x="286" y="64"/>
                      <a:pt x="286" y="64"/>
                      <a:pt x="286" y="64"/>
                    </a:cubicBezTo>
                    <a:cubicBezTo>
                      <a:pt x="290" y="65"/>
                      <a:pt x="290" y="65"/>
                      <a:pt x="290" y="65"/>
                    </a:cubicBezTo>
                    <a:cubicBezTo>
                      <a:pt x="300" y="64"/>
                      <a:pt x="300" y="64"/>
                      <a:pt x="300" y="64"/>
                    </a:cubicBezTo>
                    <a:cubicBezTo>
                      <a:pt x="302" y="64"/>
                      <a:pt x="302" y="64"/>
                      <a:pt x="302" y="64"/>
                    </a:cubicBezTo>
                    <a:cubicBezTo>
                      <a:pt x="308" y="66"/>
                      <a:pt x="308" y="66"/>
                      <a:pt x="308" y="66"/>
                    </a:cubicBezTo>
                    <a:cubicBezTo>
                      <a:pt x="307" y="67"/>
                      <a:pt x="307" y="67"/>
                      <a:pt x="307" y="67"/>
                    </a:cubicBezTo>
                    <a:cubicBezTo>
                      <a:pt x="309" y="70"/>
                      <a:pt x="309" y="70"/>
                      <a:pt x="309" y="70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8" y="76"/>
                      <a:pt x="308" y="76"/>
                      <a:pt x="308" y="76"/>
                    </a:cubicBezTo>
                    <a:cubicBezTo>
                      <a:pt x="312" y="79"/>
                      <a:pt x="312" y="79"/>
                      <a:pt x="312" y="79"/>
                    </a:cubicBezTo>
                    <a:cubicBezTo>
                      <a:pt x="315" y="79"/>
                      <a:pt x="315" y="79"/>
                      <a:pt x="315" y="79"/>
                    </a:cubicBezTo>
                    <a:cubicBezTo>
                      <a:pt x="318" y="84"/>
                      <a:pt x="318" y="84"/>
                      <a:pt x="318" y="84"/>
                    </a:cubicBezTo>
                    <a:cubicBezTo>
                      <a:pt x="318" y="86"/>
                      <a:pt x="318" y="86"/>
                      <a:pt x="318" y="86"/>
                    </a:cubicBezTo>
                    <a:cubicBezTo>
                      <a:pt x="319" y="86"/>
                      <a:pt x="319" y="86"/>
                      <a:pt x="319" y="86"/>
                    </a:cubicBezTo>
                    <a:cubicBezTo>
                      <a:pt x="321" y="90"/>
                      <a:pt x="321" y="90"/>
                      <a:pt x="321" y="90"/>
                    </a:cubicBezTo>
                    <a:cubicBezTo>
                      <a:pt x="324" y="94"/>
                      <a:pt x="324" y="94"/>
                      <a:pt x="324" y="94"/>
                    </a:cubicBezTo>
                    <a:cubicBezTo>
                      <a:pt x="325" y="97"/>
                      <a:pt x="325" y="97"/>
                      <a:pt x="325" y="97"/>
                    </a:cubicBezTo>
                    <a:cubicBezTo>
                      <a:pt x="328" y="99"/>
                      <a:pt x="328" y="99"/>
                      <a:pt x="328" y="99"/>
                    </a:cubicBezTo>
                    <a:cubicBezTo>
                      <a:pt x="331" y="100"/>
                      <a:pt x="331" y="100"/>
                      <a:pt x="331" y="100"/>
                    </a:cubicBezTo>
                    <a:cubicBezTo>
                      <a:pt x="330" y="102"/>
                      <a:pt x="330" y="102"/>
                      <a:pt x="330" y="102"/>
                    </a:cubicBezTo>
                    <a:cubicBezTo>
                      <a:pt x="332" y="106"/>
                      <a:pt x="332" y="106"/>
                      <a:pt x="332" y="106"/>
                    </a:cubicBezTo>
                    <a:cubicBezTo>
                      <a:pt x="329" y="110"/>
                      <a:pt x="329" y="110"/>
                      <a:pt x="329" y="110"/>
                    </a:cubicBezTo>
                    <a:cubicBezTo>
                      <a:pt x="330" y="111"/>
                      <a:pt x="330" y="111"/>
                      <a:pt x="330" y="111"/>
                    </a:cubicBezTo>
                    <a:cubicBezTo>
                      <a:pt x="329" y="114"/>
                      <a:pt x="329" y="114"/>
                      <a:pt x="329" y="114"/>
                    </a:cubicBezTo>
                    <a:cubicBezTo>
                      <a:pt x="326" y="115"/>
                      <a:pt x="326" y="115"/>
                      <a:pt x="326" y="115"/>
                    </a:cubicBezTo>
                    <a:cubicBezTo>
                      <a:pt x="322" y="116"/>
                      <a:pt x="322" y="116"/>
                      <a:pt x="322" y="116"/>
                    </a:cubicBezTo>
                    <a:cubicBezTo>
                      <a:pt x="318" y="116"/>
                      <a:pt x="318" y="116"/>
                      <a:pt x="318" y="116"/>
                    </a:cubicBezTo>
                    <a:cubicBezTo>
                      <a:pt x="314" y="115"/>
                      <a:pt x="314" y="115"/>
                      <a:pt x="314" y="115"/>
                    </a:cubicBezTo>
                    <a:cubicBezTo>
                      <a:pt x="308" y="115"/>
                      <a:pt x="308" y="115"/>
                      <a:pt x="308" y="115"/>
                    </a:cubicBezTo>
                    <a:cubicBezTo>
                      <a:pt x="302" y="116"/>
                      <a:pt x="302" y="116"/>
                      <a:pt x="302" y="116"/>
                    </a:cubicBezTo>
                    <a:cubicBezTo>
                      <a:pt x="304" y="116"/>
                      <a:pt x="304" y="116"/>
                      <a:pt x="304" y="116"/>
                    </a:cubicBezTo>
                    <a:cubicBezTo>
                      <a:pt x="310" y="116"/>
                      <a:pt x="310" y="116"/>
                      <a:pt x="310" y="116"/>
                    </a:cubicBezTo>
                    <a:cubicBezTo>
                      <a:pt x="313" y="116"/>
                      <a:pt x="313" y="116"/>
                      <a:pt x="313" y="116"/>
                    </a:cubicBezTo>
                    <a:cubicBezTo>
                      <a:pt x="316" y="118"/>
                      <a:pt x="316" y="118"/>
                      <a:pt x="316" y="118"/>
                    </a:cubicBezTo>
                    <a:cubicBezTo>
                      <a:pt x="325" y="119"/>
                      <a:pt x="325" y="119"/>
                      <a:pt x="325" y="119"/>
                    </a:cubicBezTo>
                    <a:cubicBezTo>
                      <a:pt x="328" y="119"/>
                      <a:pt x="328" y="119"/>
                      <a:pt x="328" y="119"/>
                    </a:cubicBezTo>
                    <a:cubicBezTo>
                      <a:pt x="332" y="120"/>
                      <a:pt x="332" y="120"/>
                      <a:pt x="332" y="120"/>
                    </a:cubicBezTo>
                    <a:cubicBezTo>
                      <a:pt x="334" y="119"/>
                      <a:pt x="334" y="119"/>
                      <a:pt x="334" y="119"/>
                    </a:cubicBezTo>
                    <a:cubicBezTo>
                      <a:pt x="334" y="117"/>
                      <a:pt x="334" y="117"/>
                      <a:pt x="334" y="117"/>
                    </a:cubicBezTo>
                    <a:cubicBezTo>
                      <a:pt x="341" y="113"/>
                      <a:pt x="341" y="113"/>
                      <a:pt x="341" y="113"/>
                    </a:cubicBezTo>
                    <a:cubicBezTo>
                      <a:pt x="340" y="110"/>
                      <a:pt x="340" y="110"/>
                      <a:pt x="340" y="110"/>
                    </a:cubicBezTo>
                    <a:cubicBezTo>
                      <a:pt x="343" y="105"/>
                      <a:pt x="343" y="105"/>
                      <a:pt x="343" y="105"/>
                    </a:cubicBezTo>
                    <a:cubicBezTo>
                      <a:pt x="338" y="102"/>
                      <a:pt x="338" y="102"/>
                      <a:pt x="338" y="102"/>
                    </a:cubicBezTo>
                    <a:cubicBezTo>
                      <a:pt x="338" y="98"/>
                      <a:pt x="338" y="98"/>
                      <a:pt x="338" y="98"/>
                    </a:cubicBezTo>
                    <a:cubicBezTo>
                      <a:pt x="347" y="96"/>
                      <a:pt x="347" y="96"/>
                      <a:pt x="347" y="96"/>
                    </a:cubicBezTo>
                    <a:cubicBezTo>
                      <a:pt x="355" y="100"/>
                      <a:pt x="355" y="100"/>
                      <a:pt x="355" y="100"/>
                    </a:cubicBezTo>
                    <a:cubicBezTo>
                      <a:pt x="359" y="107"/>
                      <a:pt x="359" y="107"/>
                      <a:pt x="359" y="107"/>
                    </a:cubicBezTo>
                    <a:cubicBezTo>
                      <a:pt x="363" y="108"/>
                      <a:pt x="363" y="108"/>
                      <a:pt x="363" y="108"/>
                    </a:cubicBezTo>
                    <a:cubicBezTo>
                      <a:pt x="360" y="105"/>
                      <a:pt x="360" y="105"/>
                      <a:pt x="360" y="105"/>
                    </a:cubicBezTo>
                    <a:cubicBezTo>
                      <a:pt x="359" y="103"/>
                      <a:pt x="359" y="103"/>
                      <a:pt x="359" y="103"/>
                    </a:cubicBezTo>
                    <a:cubicBezTo>
                      <a:pt x="362" y="102"/>
                      <a:pt x="362" y="102"/>
                      <a:pt x="362" y="102"/>
                    </a:cubicBezTo>
                    <a:cubicBezTo>
                      <a:pt x="356" y="97"/>
                      <a:pt x="356" y="97"/>
                      <a:pt x="356" y="97"/>
                    </a:cubicBezTo>
                    <a:cubicBezTo>
                      <a:pt x="350" y="96"/>
                      <a:pt x="350" y="96"/>
                      <a:pt x="350" y="96"/>
                    </a:cubicBezTo>
                    <a:cubicBezTo>
                      <a:pt x="349" y="95"/>
                      <a:pt x="349" y="95"/>
                      <a:pt x="349" y="95"/>
                    </a:cubicBezTo>
                    <a:cubicBezTo>
                      <a:pt x="340" y="93"/>
                      <a:pt x="340" y="93"/>
                      <a:pt x="340" y="93"/>
                    </a:cubicBezTo>
                    <a:cubicBezTo>
                      <a:pt x="338" y="95"/>
                      <a:pt x="338" y="95"/>
                      <a:pt x="338" y="95"/>
                    </a:cubicBezTo>
                    <a:cubicBezTo>
                      <a:pt x="334" y="94"/>
                      <a:pt x="334" y="94"/>
                      <a:pt x="334" y="94"/>
                    </a:cubicBezTo>
                    <a:cubicBezTo>
                      <a:pt x="331" y="95"/>
                      <a:pt x="331" y="95"/>
                      <a:pt x="331" y="95"/>
                    </a:cubicBezTo>
                    <a:cubicBezTo>
                      <a:pt x="329" y="92"/>
                      <a:pt x="329" y="92"/>
                      <a:pt x="329" y="92"/>
                    </a:cubicBezTo>
                    <a:cubicBezTo>
                      <a:pt x="327" y="90"/>
                      <a:pt x="327" y="90"/>
                      <a:pt x="327" y="90"/>
                    </a:cubicBezTo>
                    <a:cubicBezTo>
                      <a:pt x="326" y="86"/>
                      <a:pt x="326" y="86"/>
                      <a:pt x="326" y="86"/>
                    </a:cubicBezTo>
                    <a:cubicBezTo>
                      <a:pt x="326" y="82"/>
                      <a:pt x="326" y="82"/>
                      <a:pt x="326" y="82"/>
                    </a:cubicBezTo>
                    <a:cubicBezTo>
                      <a:pt x="319" y="78"/>
                      <a:pt x="319" y="78"/>
                      <a:pt x="319" y="78"/>
                    </a:cubicBezTo>
                    <a:cubicBezTo>
                      <a:pt x="315" y="77"/>
                      <a:pt x="315" y="77"/>
                      <a:pt x="315" y="77"/>
                    </a:cubicBezTo>
                    <a:cubicBezTo>
                      <a:pt x="317" y="76"/>
                      <a:pt x="317" y="76"/>
                      <a:pt x="317" y="76"/>
                    </a:cubicBezTo>
                    <a:cubicBezTo>
                      <a:pt x="318" y="73"/>
                      <a:pt x="318" y="73"/>
                      <a:pt x="318" y="73"/>
                    </a:cubicBezTo>
                    <a:cubicBezTo>
                      <a:pt x="322" y="71"/>
                      <a:pt x="322" y="71"/>
                      <a:pt x="322" y="71"/>
                    </a:cubicBezTo>
                    <a:cubicBezTo>
                      <a:pt x="322" y="69"/>
                      <a:pt x="322" y="69"/>
                      <a:pt x="322" y="69"/>
                    </a:cubicBezTo>
                    <a:cubicBezTo>
                      <a:pt x="320" y="64"/>
                      <a:pt x="320" y="64"/>
                      <a:pt x="320" y="64"/>
                    </a:cubicBezTo>
                    <a:cubicBezTo>
                      <a:pt x="323" y="66"/>
                      <a:pt x="323" y="66"/>
                      <a:pt x="323" y="66"/>
                    </a:cubicBezTo>
                    <a:cubicBezTo>
                      <a:pt x="326" y="70"/>
                      <a:pt x="326" y="70"/>
                      <a:pt x="326" y="70"/>
                    </a:cubicBezTo>
                    <a:cubicBezTo>
                      <a:pt x="327" y="73"/>
                      <a:pt x="327" y="73"/>
                      <a:pt x="327" y="73"/>
                    </a:cubicBezTo>
                    <a:cubicBezTo>
                      <a:pt x="328" y="74"/>
                      <a:pt x="328" y="74"/>
                      <a:pt x="328" y="74"/>
                    </a:cubicBezTo>
                    <a:cubicBezTo>
                      <a:pt x="329" y="77"/>
                      <a:pt x="329" y="77"/>
                      <a:pt x="329" y="77"/>
                    </a:cubicBezTo>
                    <a:cubicBezTo>
                      <a:pt x="339" y="79"/>
                      <a:pt x="339" y="79"/>
                      <a:pt x="339" y="79"/>
                    </a:cubicBezTo>
                    <a:cubicBezTo>
                      <a:pt x="345" y="79"/>
                      <a:pt x="345" y="79"/>
                      <a:pt x="345" y="79"/>
                    </a:cubicBezTo>
                    <a:cubicBezTo>
                      <a:pt x="349" y="80"/>
                      <a:pt x="349" y="80"/>
                      <a:pt x="349" y="80"/>
                    </a:cubicBezTo>
                    <a:cubicBezTo>
                      <a:pt x="352" y="80"/>
                      <a:pt x="352" y="80"/>
                      <a:pt x="352" y="80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42" y="77"/>
                      <a:pt x="342" y="77"/>
                      <a:pt x="342" y="77"/>
                    </a:cubicBezTo>
                    <a:cubicBezTo>
                      <a:pt x="336" y="76"/>
                      <a:pt x="336" y="76"/>
                      <a:pt x="336" y="76"/>
                    </a:cubicBezTo>
                    <a:cubicBezTo>
                      <a:pt x="330" y="72"/>
                      <a:pt x="330" y="72"/>
                      <a:pt x="330" y="72"/>
                    </a:cubicBezTo>
                    <a:cubicBezTo>
                      <a:pt x="336" y="71"/>
                      <a:pt x="336" y="71"/>
                      <a:pt x="336" y="71"/>
                    </a:cubicBezTo>
                    <a:cubicBezTo>
                      <a:pt x="341" y="73"/>
                      <a:pt x="341" y="73"/>
                      <a:pt x="341" y="73"/>
                    </a:cubicBezTo>
                    <a:cubicBezTo>
                      <a:pt x="344" y="73"/>
                      <a:pt x="344" y="73"/>
                      <a:pt x="344" y="73"/>
                    </a:cubicBezTo>
                    <a:cubicBezTo>
                      <a:pt x="344" y="71"/>
                      <a:pt x="344" y="71"/>
                      <a:pt x="344" y="71"/>
                    </a:cubicBezTo>
                    <a:cubicBezTo>
                      <a:pt x="339" y="71"/>
                      <a:pt x="339" y="71"/>
                      <a:pt x="339" y="71"/>
                    </a:cubicBezTo>
                    <a:cubicBezTo>
                      <a:pt x="341" y="69"/>
                      <a:pt x="341" y="69"/>
                      <a:pt x="341" y="69"/>
                    </a:cubicBezTo>
                    <a:cubicBezTo>
                      <a:pt x="348" y="68"/>
                      <a:pt x="348" y="68"/>
                      <a:pt x="348" y="68"/>
                    </a:cubicBezTo>
                    <a:cubicBezTo>
                      <a:pt x="353" y="70"/>
                      <a:pt x="353" y="70"/>
                      <a:pt x="353" y="70"/>
                    </a:cubicBezTo>
                    <a:cubicBezTo>
                      <a:pt x="357" y="70"/>
                      <a:pt x="357" y="70"/>
                      <a:pt x="357" y="70"/>
                    </a:cubicBezTo>
                    <a:cubicBezTo>
                      <a:pt x="362" y="73"/>
                      <a:pt x="362" y="73"/>
                      <a:pt x="362" y="73"/>
                    </a:cubicBezTo>
                    <a:cubicBezTo>
                      <a:pt x="366" y="74"/>
                      <a:pt x="366" y="74"/>
                      <a:pt x="366" y="74"/>
                    </a:cubicBezTo>
                    <a:cubicBezTo>
                      <a:pt x="374" y="75"/>
                      <a:pt x="374" y="75"/>
                      <a:pt x="374" y="75"/>
                    </a:cubicBezTo>
                    <a:cubicBezTo>
                      <a:pt x="375" y="76"/>
                      <a:pt x="375" y="76"/>
                      <a:pt x="375" y="76"/>
                    </a:cubicBezTo>
                    <a:cubicBezTo>
                      <a:pt x="372" y="77"/>
                      <a:pt x="372" y="77"/>
                      <a:pt x="372" y="77"/>
                    </a:cubicBezTo>
                    <a:cubicBezTo>
                      <a:pt x="375" y="81"/>
                      <a:pt x="375" y="81"/>
                      <a:pt x="375" y="81"/>
                    </a:cubicBezTo>
                    <a:cubicBezTo>
                      <a:pt x="375" y="84"/>
                      <a:pt x="375" y="84"/>
                      <a:pt x="375" y="84"/>
                    </a:cubicBezTo>
                    <a:cubicBezTo>
                      <a:pt x="377" y="84"/>
                      <a:pt x="377" y="84"/>
                      <a:pt x="377" y="84"/>
                    </a:cubicBezTo>
                    <a:cubicBezTo>
                      <a:pt x="378" y="81"/>
                      <a:pt x="378" y="81"/>
                      <a:pt x="378" y="81"/>
                    </a:cubicBezTo>
                    <a:cubicBezTo>
                      <a:pt x="380" y="82"/>
                      <a:pt x="380" y="82"/>
                      <a:pt x="380" y="82"/>
                    </a:cubicBezTo>
                    <a:cubicBezTo>
                      <a:pt x="381" y="86"/>
                      <a:pt x="381" y="86"/>
                      <a:pt x="381" y="86"/>
                    </a:cubicBezTo>
                    <a:cubicBezTo>
                      <a:pt x="385" y="88"/>
                      <a:pt x="385" y="88"/>
                      <a:pt x="385" y="88"/>
                    </a:cubicBezTo>
                    <a:cubicBezTo>
                      <a:pt x="390" y="90"/>
                      <a:pt x="390" y="90"/>
                      <a:pt x="390" y="90"/>
                    </a:cubicBezTo>
                    <a:cubicBezTo>
                      <a:pt x="386" y="87"/>
                      <a:pt x="386" y="87"/>
                      <a:pt x="386" y="87"/>
                    </a:cubicBezTo>
                    <a:cubicBezTo>
                      <a:pt x="382" y="86"/>
                      <a:pt x="382" y="86"/>
                      <a:pt x="382" y="86"/>
                    </a:cubicBezTo>
                    <a:cubicBezTo>
                      <a:pt x="386" y="85"/>
                      <a:pt x="386" y="85"/>
                      <a:pt x="386" y="85"/>
                    </a:cubicBezTo>
                    <a:cubicBezTo>
                      <a:pt x="386" y="83"/>
                      <a:pt x="386" y="83"/>
                      <a:pt x="386" y="83"/>
                    </a:cubicBezTo>
                    <a:cubicBezTo>
                      <a:pt x="379" y="79"/>
                      <a:pt x="379" y="79"/>
                      <a:pt x="379" y="79"/>
                    </a:cubicBezTo>
                    <a:cubicBezTo>
                      <a:pt x="378" y="75"/>
                      <a:pt x="378" y="75"/>
                      <a:pt x="378" y="75"/>
                    </a:cubicBezTo>
                    <a:cubicBezTo>
                      <a:pt x="374" y="73"/>
                      <a:pt x="374" y="73"/>
                      <a:pt x="374" y="73"/>
                    </a:cubicBezTo>
                    <a:cubicBezTo>
                      <a:pt x="370" y="73"/>
                      <a:pt x="370" y="73"/>
                      <a:pt x="370" y="73"/>
                    </a:cubicBezTo>
                    <a:cubicBezTo>
                      <a:pt x="366" y="70"/>
                      <a:pt x="366" y="70"/>
                      <a:pt x="366" y="70"/>
                    </a:cubicBezTo>
                    <a:cubicBezTo>
                      <a:pt x="359" y="69"/>
                      <a:pt x="359" y="69"/>
                      <a:pt x="359" y="69"/>
                    </a:cubicBezTo>
                    <a:cubicBezTo>
                      <a:pt x="355" y="67"/>
                      <a:pt x="355" y="67"/>
                      <a:pt x="355" y="67"/>
                    </a:cubicBezTo>
                    <a:cubicBezTo>
                      <a:pt x="355" y="65"/>
                      <a:pt x="355" y="65"/>
                      <a:pt x="355" y="65"/>
                    </a:cubicBezTo>
                    <a:cubicBezTo>
                      <a:pt x="350" y="60"/>
                      <a:pt x="350" y="60"/>
                      <a:pt x="350" y="60"/>
                    </a:cubicBezTo>
                    <a:cubicBezTo>
                      <a:pt x="354" y="58"/>
                      <a:pt x="354" y="58"/>
                      <a:pt x="354" y="58"/>
                    </a:cubicBezTo>
                    <a:cubicBezTo>
                      <a:pt x="364" y="58"/>
                      <a:pt x="364" y="58"/>
                      <a:pt x="364" y="58"/>
                    </a:cubicBezTo>
                    <a:cubicBezTo>
                      <a:pt x="374" y="57"/>
                      <a:pt x="374" y="57"/>
                      <a:pt x="374" y="57"/>
                    </a:cubicBezTo>
                    <a:cubicBezTo>
                      <a:pt x="378" y="58"/>
                      <a:pt x="378" y="58"/>
                      <a:pt x="378" y="58"/>
                    </a:cubicBezTo>
                    <a:cubicBezTo>
                      <a:pt x="380" y="57"/>
                      <a:pt x="380" y="57"/>
                      <a:pt x="380" y="57"/>
                    </a:cubicBezTo>
                    <a:cubicBezTo>
                      <a:pt x="386" y="57"/>
                      <a:pt x="386" y="57"/>
                      <a:pt x="386" y="57"/>
                    </a:cubicBezTo>
                    <a:cubicBezTo>
                      <a:pt x="383" y="55"/>
                      <a:pt x="383" y="55"/>
                      <a:pt x="383" y="55"/>
                    </a:cubicBezTo>
                    <a:cubicBezTo>
                      <a:pt x="379" y="54"/>
                      <a:pt x="379" y="54"/>
                      <a:pt x="379" y="54"/>
                    </a:cubicBezTo>
                    <a:cubicBezTo>
                      <a:pt x="377" y="53"/>
                      <a:pt x="377" y="53"/>
                      <a:pt x="377" y="53"/>
                    </a:cubicBezTo>
                    <a:cubicBezTo>
                      <a:pt x="378" y="52"/>
                      <a:pt x="378" y="52"/>
                      <a:pt x="378" y="52"/>
                    </a:cubicBezTo>
                    <a:cubicBezTo>
                      <a:pt x="381" y="52"/>
                      <a:pt x="381" y="52"/>
                      <a:pt x="381" y="52"/>
                    </a:cubicBezTo>
                    <a:cubicBezTo>
                      <a:pt x="380" y="51"/>
                      <a:pt x="380" y="51"/>
                      <a:pt x="380" y="51"/>
                    </a:cubicBezTo>
                    <a:cubicBezTo>
                      <a:pt x="376" y="50"/>
                      <a:pt x="376" y="50"/>
                      <a:pt x="376" y="50"/>
                    </a:cubicBezTo>
                    <a:cubicBezTo>
                      <a:pt x="377" y="49"/>
                      <a:pt x="377" y="49"/>
                      <a:pt x="377" y="49"/>
                    </a:cubicBezTo>
                    <a:cubicBezTo>
                      <a:pt x="381" y="48"/>
                      <a:pt x="381" y="48"/>
                      <a:pt x="381" y="48"/>
                    </a:cubicBezTo>
                    <a:cubicBezTo>
                      <a:pt x="378" y="47"/>
                      <a:pt x="378" y="47"/>
                      <a:pt x="378" y="47"/>
                    </a:cubicBezTo>
                    <a:cubicBezTo>
                      <a:pt x="383" y="47"/>
                      <a:pt x="383" y="47"/>
                      <a:pt x="383" y="47"/>
                    </a:cubicBezTo>
                    <a:cubicBezTo>
                      <a:pt x="388" y="44"/>
                      <a:pt x="388" y="44"/>
                      <a:pt x="388" y="44"/>
                    </a:cubicBezTo>
                    <a:cubicBezTo>
                      <a:pt x="391" y="45"/>
                      <a:pt x="391" y="45"/>
                      <a:pt x="391" y="45"/>
                    </a:cubicBezTo>
                    <a:cubicBezTo>
                      <a:pt x="396" y="43"/>
                      <a:pt x="396" y="43"/>
                      <a:pt x="396" y="43"/>
                    </a:cubicBezTo>
                    <a:cubicBezTo>
                      <a:pt x="401" y="43"/>
                      <a:pt x="401" y="43"/>
                      <a:pt x="401" y="43"/>
                    </a:cubicBezTo>
                    <a:cubicBezTo>
                      <a:pt x="408" y="43"/>
                      <a:pt x="408" y="43"/>
                      <a:pt x="408" y="43"/>
                    </a:cubicBezTo>
                    <a:cubicBezTo>
                      <a:pt x="412" y="42"/>
                      <a:pt x="412" y="42"/>
                      <a:pt x="412" y="42"/>
                    </a:cubicBezTo>
                    <a:cubicBezTo>
                      <a:pt x="409" y="41"/>
                      <a:pt x="409" y="41"/>
                      <a:pt x="409" y="41"/>
                    </a:cubicBezTo>
                    <a:cubicBezTo>
                      <a:pt x="406" y="41"/>
                      <a:pt x="406" y="41"/>
                      <a:pt x="406" y="41"/>
                    </a:cubicBezTo>
                    <a:cubicBezTo>
                      <a:pt x="405" y="40"/>
                      <a:pt x="405" y="40"/>
                      <a:pt x="405" y="40"/>
                    </a:cubicBezTo>
                    <a:cubicBezTo>
                      <a:pt x="408" y="39"/>
                      <a:pt x="408" y="39"/>
                      <a:pt x="408" y="39"/>
                    </a:cubicBezTo>
                    <a:cubicBezTo>
                      <a:pt x="409" y="39"/>
                      <a:pt x="409" y="39"/>
                      <a:pt x="409" y="39"/>
                    </a:cubicBezTo>
                    <a:cubicBezTo>
                      <a:pt x="414" y="40"/>
                      <a:pt x="414" y="40"/>
                      <a:pt x="414" y="40"/>
                    </a:cubicBezTo>
                    <a:cubicBezTo>
                      <a:pt x="419" y="39"/>
                      <a:pt x="419" y="39"/>
                      <a:pt x="419" y="39"/>
                    </a:cubicBezTo>
                    <a:cubicBezTo>
                      <a:pt x="423" y="40"/>
                      <a:pt x="423" y="40"/>
                      <a:pt x="423" y="40"/>
                    </a:cubicBezTo>
                    <a:cubicBezTo>
                      <a:pt x="423" y="42"/>
                      <a:pt x="423" y="42"/>
                      <a:pt x="423" y="42"/>
                    </a:cubicBezTo>
                    <a:cubicBezTo>
                      <a:pt x="426" y="41"/>
                      <a:pt x="426" y="41"/>
                      <a:pt x="426" y="41"/>
                    </a:cubicBezTo>
                    <a:cubicBezTo>
                      <a:pt x="427" y="42"/>
                      <a:pt x="427" y="42"/>
                      <a:pt x="427" y="42"/>
                    </a:cubicBezTo>
                    <a:cubicBezTo>
                      <a:pt x="431" y="41"/>
                      <a:pt x="431" y="41"/>
                      <a:pt x="431" y="41"/>
                    </a:cubicBezTo>
                    <a:cubicBezTo>
                      <a:pt x="433" y="41"/>
                      <a:pt x="433" y="41"/>
                      <a:pt x="433" y="41"/>
                    </a:cubicBezTo>
                    <a:cubicBezTo>
                      <a:pt x="435" y="40"/>
                      <a:pt x="435" y="40"/>
                      <a:pt x="435" y="40"/>
                    </a:cubicBezTo>
                    <a:cubicBezTo>
                      <a:pt x="442" y="40"/>
                      <a:pt x="442" y="40"/>
                      <a:pt x="442" y="40"/>
                    </a:cubicBezTo>
                    <a:cubicBezTo>
                      <a:pt x="445" y="41"/>
                      <a:pt x="445" y="41"/>
                      <a:pt x="445" y="41"/>
                    </a:cubicBezTo>
                    <a:cubicBezTo>
                      <a:pt x="448" y="45"/>
                      <a:pt x="448" y="45"/>
                      <a:pt x="448" y="45"/>
                    </a:cubicBezTo>
                    <a:cubicBezTo>
                      <a:pt x="456" y="48"/>
                      <a:pt x="456" y="48"/>
                      <a:pt x="456" y="48"/>
                    </a:cubicBezTo>
                    <a:cubicBezTo>
                      <a:pt x="459" y="51"/>
                      <a:pt x="459" y="51"/>
                      <a:pt x="459" y="51"/>
                    </a:cubicBezTo>
                    <a:cubicBezTo>
                      <a:pt x="457" y="54"/>
                      <a:pt x="457" y="54"/>
                      <a:pt x="457" y="54"/>
                    </a:cubicBezTo>
                    <a:cubicBezTo>
                      <a:pt x="462" y="54"/>
                      <a:pt x="462" y="54"/>
                      <a:pt x="462" y="54"/>
                    </a:cubicBezTo>
                    <a:cubicBezTo>
                      <a:pt x="467" y="55"/>
                      <a:pt x="467" y="55"/>
                      <a:pt x="467" y="55"/>
                    </a:cubicBezTo>
                    <a:cubicBezTo>
                      <a:pt x="470" y="56"/>
                      <a:pt x="470" y="56"/>
                      <a:pt x="470" y="56"/>
                    </a:cubicBezTo>
                    <a:cubicBezTo>
                      <a:pt x="468" y="53"/>
                      <a:pt x="468" y="53"/>
                      <a:pt x="468" y="53"/>
                    </a:cubicBezTo>
                    <a:cubicBezTo>
                      <a:pt x="484" y="49"/>
                      <a:pt x="484" y="49"/>
                      <a:pt x="484" y="49"/>
                    </a:cubicBezTo>
                    <a:cubicBezTo>
                      <a:pt x="479" y="48"/>
                      <a:pt x="479" y="48"/>
                      <a:pt x="479" y="48"/>
                    </a:cubicBezTo>
                    <a:cubicBezTo>
                      <a:pt x="477" y="49"/>
                      <a:pt x="477" y="49"/>
                      <a:pt x="477" y="49"/>
                    </a:cubicBezTo>
                    <a:cubicBezTo>
                      <a:pt x="461" y="50"/>
                      <a:pt x="461" y="50"/>
                      <a:pt x="461" y="50"/>
                    </a:cubicBezTo>
                    <a:cubicBezTo>
                      <a:pt x="457" y="47"/>
                      <a:pt x="457" y="47"/>
                      <a:pt x="457" y="47"/>
                    </a:cubicBezTo>
                    <a:cubicBezTo>
                      <a:pt x="448" y="44"/>
                      <a:pt x="448" y="44"/>
                      <a:pt x="448" y="44"/>
                    </a:cubicBezTo>
                    <a:cubicBezTo>
                      <a:pt x="445" y="40"/>
                      <a:pt x="445" y="40"/>
                      <a:pt x="445" y="40"/>
                    </a:cubicBezTo>
                    <a:cubicBezTo>
                      <a:pt x="437" y="37"/>
                      <a:pt x="437" y="37"/>
                      <a:pt x="437" y="37"/>
                    </a:cubicBezTo>
                    <a:cubicBezTo>
                      <a:pt x="441" y="38"/>
                      <a:pt x="441" y="38"/>
                      <a:pt x="441" y="38"/>
                    </a:cubicBezTo>
                    <a:cubicBezTo>
                      <a:pt x="449" y="37"/>
                      <a:pt x="449" y="37"/>
                      <a:pt x="449" y="37"/>
                    </a:cubicBezTo>
                    <a:cubicBezTo>
                      <a:pt x="451" y="38"/>
                      <a:pt x="451" y="38"/>
                      <a:pt x="451" y="38"/>
                    </a:cubicBezTo>
                    <a:cubicBezTo>
                      <a:pt x="459" y="39"/>
                      <a:pt x="459" y="39"/>
                      <a:pt x="459" y="39"/>
                    </a:cubicBezTo>
                    <a:cubicBezTo>
                      <a:pt x="450" y="36"/>
                      <a:pt x="450" y="36"/>
                      <a:pt x="450" y="36"/>
                    </a:cubicBezTo>
                    <a:cubicBezTo>
                      <a:pt x="447" y="34"/>
                      <a:pt x="447" y="34"/>
                      <a:pt x="447" y="34"/>
                    </a:cubicBezTo>
                    <a:cubicBezTo>
                      <a:pt x="447" y="32"/>
                      <a:pt x="447" y="32"/>
                      <a:pt x="447" y="32"/>
                    </a:cubicBezTo>
                    <a:cubicBezTo>
                      <a:pt x="449" y="31"/>
                      <a:pt x="449" y="31"/>
                      <a:pt x="449" y="31"/>
                    </a:cubicBezTo>
                    <a:cubicBezTo>
                      <a:pt x="452" y="28"/>
                      <a:pt x="452" y="28"/>
                      <a:pt x="452" y="28"/>
                    </a:cubicBezTo>
                    <a:cubicBezTo>
                      <a:pt x="454" y="28"/>
                      <a:pt x="454" y="28"/>
                      <a:pt x="454" y="28"/>
                    </a:cubicBezTo>
                    <a:cubicBezTo>
                      <a:pt x="456" y="27"/>
                      <a:pt x="456" y="27"/>
                      <a:pt x="456" y="27"/>
                    </a:cubicBezTo>
                    <a:cubicBezTo>
                      <a:pt x="466" y="29"/>
                      <a:pt x="466" y="29"/>
                      <a:pt x="466" y="29"/>
                    </a:cubicBezTo>
                    <a:cubicBezTo>
                      <a:pt x="469" y="29"/>
                      <a:pt x="469" y="29"/>
                      <a:pt x="469" y="29"/>
                    </a:cubicBezTo>
                    <a:cubicBezTo>
                      <a:pt x="470" y="30"/>
                      <a:pt x="470" y="30"/>
                      <a:pt x="470" y="30"/>
                    </a:cubicBezTo>
                    <a:cubicBezTo>
                      <a:pt x="464" y="33"/>
                      <a:pt x="464" y="33"/>
                      <a:pt x="464" y="33"/>
                    </a:cubicBezTo>
                    <a:cubicBezTo>
                      <a:pt x="467" y="33"/>
                      <a:pt x="467" y="33"/>
                      <a:pt x="467" y="33"/>
                    </a:cubicBezTo>
                    <a:cubicBezTo>
                      <a:pt x="470" y="32"/>
                      <a:pt x="470" y="32"/>
                      <a:pt x="470" y="32"/>
                    </a:cubicBezTo>
                    <a:cubicBezTo>
                      <a:pt x="473" y="33"/>
                      <a:pt x="473" y="33"/>
                      <a:pt x="473" y="33"/>
                    </a:cubicBezTo>
                    <a:cubicBezTo>
                      <a:pt x="478" y="33"/>
                      <a:pt x="478" y="33"/>
                      <a:pt x="478" y="33"/>
                    </a:cubicBezTo>
                    <a:cubicBezTo>
                      <a:pt x="481" y="33"/>
                      <a:pt x="481" y="33"/>
                      <a:pt x="481" y="33"/>
                    </a:cubicBezTo>
                    <a:cubicBezTo>
                      <a:pt x="478" y="36"/>
                      <a:pt x="478" y="36"/>
                      <a:pt x="478" y="36"/>
                    </a:cubicBezTo>
                    <a:cubicBezTo>
                      <a:pt x="484" y="36"/>
                      <a:pt x="484" y="36"/>
                      <a:pt x="484" y="36"/>
                    </a:cubicBezTo>
                    <a:cubicBezTo>
                      <a:pt x="488" y="35"/>
                      <a:pt x="488" y="35"/>
                      <a:pt x="488" y="35"/>
                    </a:cubicBezTo>
                    <a:cubicBezTo>
                      <a:pt x="493" y="36"/>
                      <a:pt x="493" y="36"/>
                      <a:pt x="493" y="36"/>
                    </a:cubicBezTo>
                    <a:cubicBezTo>
                      <a:pt x="498" y="35"/>
                      <a:pt x="498" y="35"/>
                      <a:pt x="498" y="35"/>
                    </a:cubicBezTo>
                    <a:cubicBezTo>
                      <a:pt x="501" y="34"/>
                      <a:pt x="501" y="34"/>
                      <a:pt x="501" y="34"/>
                    </a:cubicBezTo>
                    <a:cubicBezTo>
                      <a:pt x="509" y="36"/>
                      <a:pt x="509" y="36"/>
                      <a:pt x="509" y="36"/>
                    </a:cubicBezTo>
                    <a:cubicBezTo>
                      <a:pt x="517" y="38"/>
                      <a:pt x="517" y="38"/>
                      <a:pt x="517" y="38"/>
                    </a:cubicBezTo>
                    <a:cubicBezTo>
                      <a:pt x="521" y="42"/>
                      <a:pt x="521" y="42"/>
                      <a:pt x="521" y="42"/>
                    </a:cubicBezTo>
                    <a:cubicBezTo>
                      <a:pt x="522" y="40"/>
                      <a:pt x="522" y="40"/>
                      <a:pt x="522" y="40"/>
                    </a:cubicBezTo>
                    <a:cubicBezTo>
                      <a:pt x="527" y="41"/>
                      <a:pt x="527" y="41"/>
                      <a:pt x="527" y="41"/>
                    </a:cubicBezTo>
                    <a:cubicBezTo>
                      <a:pt x="530" y="42"/>
                      <a:pt x="530" y="42"/>
                      <a:pt x="530" y="42"/>
                    </a:cubicBezTo>
                    <a:cubicBezTo>
                      <a:pt x="530" y="44"/>
                      <a:pt x="530" y="44"/>
                      <a:pt x="530" y="44"/>
                    </a:cubicBezTo>
                    <a:cubicBezTo>
                      <a:pt x="527" y="43"/>
                      <a:pt x="527" y="43"/>
                      <a:pt x="527" y="43"/>
                    </a:cubicBezTo>
                    <a:cubicBezTo>
                      <a:pt x="523" y="42"/>
                      <a:pt x="523" y="42"/>
                      <a:pt x="523" y="42"/>
                    </a:cubicBezTo>
                    <a:cubicBezTo>
                      <a:pt x="524" y="44"/>
                      <a:pt x="524" y="44"/>
                      <a:pt x="524" y="44"/>
                    </a:cubicBezTo>
                    <a:cubicBezTo>
                      <a:pt x="527" y="45"/>
                      <a:pt x="527" y="45"/>
                      <a:pt x="527" y="45"/>
                    </a:cubicBezTo>
                    <a:cubicBezTo>
                      <a:pt x="532" y="45"/>
                      <a:pt x="532" y="45"/>
                      <a:pt x="532" y="45"/>
                    </a:cubicBezTo>
                    <a:cubicBezTo>
                      <a:pt x="532" y="48"/>
                      <a:pt x="532" y="48"/>
                      <a:pt x="532" y="48"/>
                    </a:cubicBezTo>
                    <a:cubicBezTo>
                      <a:pt x="528" y="49"/>
                      <a:pt x="528" y="49"/>
                      <a:pt x="528" y="49"/>
                    </a:cubicBezTo>
                    <a:cubicBezTo>
                      <a:pt x="527" y="51"/>
                      <a:pt x="527" y="51"/>
                      <a:pt x="527" y="51"/>
                    </a:cubicBezTo>
                    <a:cubicBezTo>
                      <a:pt x="524" y="51"/>
                      <a:pt x="524" y="51"/>
                      <a:pt x="524" y="51"/>
                    </a:cubicBezTo>
                    <a:cubicBezTo>
                      <a:pt x="517" y="54"/>
                      <a:pt x="517" y="54"/>
                      <a:pt x="517" y="54"/>
                    </a:cubicBezTo>
                    <a:cubicBezTo>
                      <a:pt x="514" y="56"/>
                      <a:pt x="514" y="56"/>
                      <a:pt x="514" y="56"/>
                    </a:cubicBezTo>
                    <a:cubicBezTo>
                      <a:pt x="509" y="58"/>
                      <a:pt x="509" y="58"/>
                      <a:pt x="509" y="58"/>
                    </a:cubicBezTo>
                    <a:cubicBezTo>
                      <a:pt x="507" y="59"/>
                      <a:pt x="507" y="59"/>
                      <a:pt x="507" y="59"/>
                    </a:cubicBezTo>
                    <a:cubicBezTo>
                      <a:pt x="506" y="61"/>
                      <a:pt x="506" y="61"/>
                      <a:pt x="506" y="61"/>
                    </a:cubicBezTo>
                    <a:cubicBezTo>
                      <a:pt x="505" y="62"/>
                      <a:pt x="505" y="62"/>
                      <a:pt x="505" y="62"/>
                    </a:cubicBezTo>
                    <a:cubicBezTo>
                      <a:pt x="502" y="66"/>
                      <a:pt x="502" y="66"/>
                      <a:pt x="502" y="66"/>
                    </a:cubicBezTo>
                    <a:cubicBezTo>
                      <a:pt x="497" y="68"/>
                      <a:pt x="497" y="68"/>
                      <a:pt x="497" y="68"/>
                    </a:cubicBezTo>
                    <a:cubicBezTo>
                      <a:pt x="494" y="69"/>
                      <a:pt x="494" y="69"/>
                      <a:pt x="494" y="69"/>
                    </a:cubicBezTo>
                    <a:cubicBezTo>
                      <a:pt x="499" y="68"/>
                      <a:pt x="499" y="68"/>
                      <a:pt x="499" y="68"/>
                    </a:cubicBezTo>
                    <a:cubicBezTo>
                      <a:pt x="503" y="67"/>
                      <a:pt x="503" y="67"/>
                      <a:pt x="503" y="67"/>
                    </a:cubicBezTo>
                    <a:cubicBezTo>
                      <a:pt x="508" y="65"/>
                      <a:pt x="508" y="65"/>
                      <a:pt x="508" y="65"/>
                    </a:cubicBezTo>
                    <a:cubicBezTo>
                      <a:pt x="506" y="63"/>
                      <a:pt x="506" y="63"/>
                      <a:pt x="506" y="63"/>
                    </a:cubicBezTo>
                    <a:cubicBezTo>
                      <a:pt x="508" y="62"/>
                      <a:pt x="508" y="62"/>
                      <a:pt x="508" y="62"/>
                    </a:cubicBezTo>
                    <a:cubicBezTo>
                      <a:pt x="512" y="63"/>
                      <a:pt x="512" y="63"/>
                      <a:pt x="512" y="63"/>
                    </a:cubicBezTo>
                    <a:cubicBezTo>
                      <a:pt x="517" y="62"/>
                      <a:pt x="517" y="62"/>
                      <a:pt x="517" y="62"/>
                    </a:cubicBezTo>
                    <a:cubicBezTo>
                      <a:pt x="521" y="60"/>
                      <a:pt x="521" y="60"/>
                      <a:pt x="521" y="60"/>
                    </a:cubicBezTo>
                    <a:cubicBezTo>
                      <a:pt x="525" y="60"/>
                      <a:pt x="525" y="60"/>
                      <a:pt x="525" y="60"/>
                    </a:cubicBezTo>
                    <a:cubicBezTo>
                      <a:pt x="527" y="58"/>
                      <a:pt x="527" y="58"/>
                      <a:pt x="527" y="58"/>
                    </a:cubicBezTo>
                    <a:cubicBezTo>
                      <a:pt x="526" y="57"/>
                      <a:pt x="526" y="57"/>
                      <a:pt x="526" y="57"/>
                    </a:cubicBezTo>
                    <a:cubicBezTo>
                      <a:pt x="522" y="58"/>
                      <a:pt x="522" y="58"/>
                      <a:pt x="522" y="58"/>
                    </a:cubicBezTo>
                    <a:cubicBezTo>
                      <a:pt x="521" y="56"/>
                      <a:pt x="521" y="56"/>
                      <a:pt x="521" y="56"/>
                    </a:cubicBezTo>
                    <a:cubicBezTo>
                      <a:pt x="527" y="56"/>
                      <a:pt x="527" y="56"/>
                      <a:pt x="527" y="56"/>
                    </a:cubicBezTo>
                    <a:cubicBezTo>
                      <a:pt x="530" y="55"/>
                      <a:pt x="530" y="55"/>
                      <a:pt x="530" y="55"/>
                    </a:cubicBezTo>
                    <a:cubicBezTo>
                      <a:pt x="530" y="57"/>
                      <a:pt x="530" y="57"/>
                      <a:pt x="530" y="57"/>
                    </a:cubicBezTo>
                    <a:cubicBezTo>
                      <a:pt x="537" y="59"/>
                      <a:pt x="537" y="59"/>
                      <a:pt x="537" y="59"/>
                    </a:cubicBezTo>
                    <a:cubicBezTo>
                      <a:pt x="541" y="59"/>
                      <a:pt x="541" y="59"/>
                      <a:pt x="541" y="59"/>
                    </a:cubicBezTo>
                    <a:cubicBezTo>
                      <a:pt x="538" y="56"/>
                      <a:pt x="538" y="56"/>
                      <a:pt x="538" y="56"/>
                    </a:cubicBezTo>
                    <a:cubicBezTo>
                      <a:pt x="543" y="57"/>
                      <a:pt x="543" y="57"/>
                      <a:pt x="543" y="57"/>
                    </a:cubicBezTo>
                    <a:cubicBezTo>
                      <a:pt x="548" y="61"/>
                      <a:pt x="548" y="61"/>
                      <a:pt x="548" y="61"/>
                    </a:cubicBezTo>
                    <a:cubicBezTo>
                      <a:pt x="552" y="64"/>
                      <a:pt x="552" y="64"/>
                      <a:pt x="552" y="64"/>
                    </a:cubicBezTo>
                    <a:cubicBezTo>
                      <a:pt x="549" y="59"/>
                      <a:pt x="549" y="59"/>
                      <a:pt x="549" y="59"/>
                    </a:cubicBezTo>
                    <a:cubicBezTo>
                      <a:pt x="555" y="58"/>
                      <a:pt x="555" y="58"/>
                      <a:pt x="555" y="58"/>
                    </a:cubicBezTo>
                    <a:cubicBezTo>
                      <a:pt x="557" y="58"/>
                      <a:pt x="557" y="58"/>
                      <a:pt x="557" y="58"/>
                    </a:cubicBezTo>
                    <a:cubicBezTo>
                      <a:pt x="576" y="58"/>
                      <a:pt x="576" y="58"/>
                      <a:pt x="576" y="58"/>
                    </a:cubicBezTo>
                    <a:cubicBezTo>
                      <a:pt x="577" y="59"/>
                      <a:pt x="577" y="59"/>
                      <a:pt x="577" y="59"/>
                    </a:cubicBezTo>
                    <a:cubicBezTo>
                      <a:pt x="576" y="60"/>
                      <a:pt x="576" y="60"/>
                      <a:pt x="576" y="60"/>
                    </a:cubicBezTo>
                    <a:cubicBezTo>
                      <a:pt x="577" y="61"/>
                      <a:pt x="577" y="61"/>
                      <a:pt x="577" y="61"/>
                    </a:cubicBezTo>
                    <a:cubicBezTo>
                      <a:pt x="586" y="62"/>
                      <a:pt x="586" y="62"/>
                      <a:pt x="586" y="62"/>
                    </a:cubicBezTo>
                    <a:cubicBezTo>
                      <a:pt x="589" y="61"/>
                      <a:pt x="589" y="61"/>
                      <a:pt x="589" y="61"/>
                    </a:cubicBezTo>
                    <a:cubicBezTo>
                      <a:pt x="592" y="63"/>
                      <a:pt x="592" y="63"/>
                      <a:pt x="592" y="63"/>
                    </a:cubicBezTo>
                    <a:cubicBezTo>
                      <a:pt x="600" y="63"/>
                      <a:pt x="600" y="63"/>
                      <a:pt x="600" y="63"/>
                    </a:cubicBezTo>
                    <a:cubicBezTo>
                      <a:pt x="606" y="63"/>
                      <a:pt x="606" y="63"/>
                      <a:pt x="606" y="63"/>
                    </a:cubicBezTo>
                    <a:cubicBezTo>
                      <a:pt x="609" y="64"/>
                      <a:pt x="609" y="64"/>
                      <a:pt x="609" y="64"/>
                    </a:cubicBezTo>
                    <a:cubicBezTo>
                      <a:pt x="611" y="63"/>
                      <a:pt x="611" y="63"/>
                      <a:pt x="611" y="63"/>
                    </a:cubicBezTo>
                    <a:cubicBezTo>
                      <a:pt x="605" y="59"/>
                      <a:pt x="605" y="59"/>
                      <a:pt x="605" y="59"/>
                    </a:cubicBezTo>
                    <a:cubicBezTo>
                      <a:pt x="607" y="58"/>
                      <a:pt x="607" y="58"/>
                      <a:pt x="607" y="58"/>
                    </a:cubicBezTo>
                    <a:cubicBezTo>
                      <a:pt x="607" y="56"/>
                      <a:pt x="607" y="56"/>
                      <a:pt x="607" y="56"/>
                    </a:cubicBezTo>
                    <a:cubicBezTo>
                      <a:pt x="618" y="59"/>
                      <a:pt x="618" y="59"/>
                      <a:pt x="618" y="59"/>
                    </a:cubicBezTo>
                    <a:cubicBezTo>
                      <a:pt x="620" y="57"/>
                      <a:pt x="620" y="57"/>
                      <a:pt x="620" y="57"/>
                    </a:cubicBezTo>
                    <a:cubicBezTo>
                      <a:pt x="625" y="58"/>
                      <a:pt x="625" y="58"/>
                      <a:pt x="625" y="58"/>
                    </a:cubicBezTo>
                    <a:cubicBezTo>
                      <a:pt x="630" y="58"/>
                      <a:pt x="630" y="58"/>
                      <a:pt x="630" y="58"/>
                    </a:cubicBezTo>
                    <a:cubicBezTo>
                      <a:pt x="636" y="59"/>
                      <a:pt x="636" y="59"/>
                      <a:pt x="636" y="59"/>
                    </a:cubicBezTo>
                    <a:cubicBezTo>
                      <a:pt x="639" y="61"/>
                      <a:pt x="639" y="61"/>
                      <a:pt x="639" y="61"/>
                    </a:cubicBezTo>
                    <a:cubicBezTo>
                      <a:pt x="643" y="62"/>
                      <a:pt x="643" y="62"/>
                      <a:pt x="643" y="62"/>
                    </a:cubicBezTo>
                    <a:cubicBezTo>
                      <a:pt x="646" y="64"/>
                      <a:pt x="646" y="64"/>
                      <a:pt x="646" y="64"/>
                    </a:cubicBezTo>
                    <a:cubicBezTo>
                      <a:pt x="647" y="67"/>
                      <a:pt x="647" y="67"/>
                      <a:pt x="647" y="67"/>
                    </a:cubicBezTo>
                    <a:cubicBezTo>
                      <a:pt x="652" y="69"/>
                      <a:pt x="652" y="69"/>
                      <a:pt x="652" y="69"/>
                    </a:cubicBezTo>
                    <a:cubicBezTo>
                      <a:pt x="652" y="71"/>
                      <a:pt x="652" y="71"/>
                      <a:pt x="652" y="71"/>
                    </a:cubicBezTo>
                    <a:cubicBezTo>
                      <a:pt x="650" y="72"/>
                      <a:pt x="650" y="72"/>
                      <a:pt x="650" y="72"/>
                    </a:cubicBezTo>
                    <a:cubicBezTo>
                      <a:pt x="654" y="75"/>
                      <a:pt x="654" y="75"/>
                      <a:pt x="654" y="75"/>
                    </a:cubicBezTo>
                    <a:cubicBezTo>
                      <a:pt x="657" y="75"/>
                      <a:pt x="657" y="75"/>
                      <a:pt x="657" y="75"/>
                    </a:cubicBezTo>
                    <a:cubicBezTo>
                      <a:pt x="664" y="77"/>
                      <a:pt x="664" y="77"/>
                      <a:pt x="664" y="77"/>
                    </a:cubicBezTo>
                    <a:cubicBezTo>
                      <a:pt x="673" y="80"/>
                      <a:pt x="673" y="80"/>
                      <a:pt x="673" y="80"/>
                    </a:cubicBezTo>
                    <a:cubicBezTo>
                      <a:pt x="679" y="82"/>
                      <a:pt x="679" y="82"/>
                      <a:pt x="679" y="82"/>
                    </a:cubicBezTo>
                    <a:cubicBezTo>
                      <a:pt x="678" y="78"/>
                      <a:pt x="678" y="78"/>
                      <a:pt x="678" y="78"/>
                    </a:cubicBezTo>
                    <a:cubicBezTo>
                      <a:pt x="676" y="76"/>
                      <a:pt x="676" y="76"/>
                      <a:pt x="676" y="76"/>
                    </a:cubicBezTo>
                    <a:cubicBezTo>
                      <a:pt x="676" y="72"/>
                      <a:pt x="676" y="72"/>
                      <a:pt x="676" y="72"/>
                    </a:cubicBezTo>
                    <a:cubicBezTo>
                      <a:pt x="679" y="75"/>
                      <a:pt x="679" y="75"/>
                      <a:pt x="679" y="75"/>
                    </a:cubicBezTo>
                    <a:cubicBezTo>
                      <a:pt x="685" y="76"/>
                      <a:pt x="685" y="76"/>
                      <a:pt x="685" y="76"/>
                    </a:cubicBezTo>
                    <a:cubicBezTo>
                      <a:pt x="690" y="77"/>
                      <a:pt x="690" y="77"/>
                      <a:pt x="690" y="77"/>
                    </a:cubicBezTo>
                    <a:cubicBezTo>
                      <a:pt x="695" y="77"/>
                      <a:pt x="695" y="77"/>
                      <a:pt x="695" y="77"/>
                    </a:cubicBezTo>
                    <a:cubicBezTo>
                      <a:pt x="702" y="78"/>
                      <a:pt x="702" y="78"/>
                      <a:pt x="702" y="78"/>
                    </a:cubicBezTo>
                    <a:cubicBezTo>
                      <a:pt x="701" y="76"/>
                      <a:pt x="701" y="76"/>
                      <a:pt x="701" y="76"/>
                    </a:cubicBezTo>
                    <a:cubicBezTo>
                      <a:pt x="694" y="75"/>
                      <a:pt x="694" y="75"/>
                      <a:pt x="694" y="75"/>
                    </a:cubicBezTo>
                    <a:cubicBezTo>
                      <a:pt x="695" y="73"/>
                      <a:pt x="695" y="73"/>
                      <a:pt x="695" y="73"/>
                    </a:cubicBezTo>
                    <a:cubicBezTo>
                      <a:pt x="698" y="74"/>
                      <a:pt x="698" y="74"/>
                      <a:pt x="698" y="74"/>
                    </a:cubicBezTo>
                    <a:cubicBezTo>
                      <a:pt x="704" y="75"/>
                      <a:pt x="704" y="75"/>
                      <a:pt x="704" y="75"/>
                    </a:cubicBezTo>
                    <a:cubicBezTo>
                      <a:pt x="710" y="77"/>
                      <a:pt x="710" y="77"/>
                      <a:pt x="710" y="77"/>
                    </a:cubicBezTo>
                    <a:cubicBezTo>
                      <a:pt x="716" y="79"/>
                      <a:pt x="716" y="79"/>
                      <a:pt x="716" y="79"/>
                    </a:cubicBezTo>
                    <a:cubicBezTo>
                      <a:pt x="718" y="78"/>
                      <a:pt x="718" y="78"/>
                      <a:pt x="718" y="78"/>
                    </a:cubicBezTo>
                    <a:cubicBezTo>
                      <a:pt x="720" y="77"/>
                      <a:pt x="720" y="77"/>
                      <a:pt x="720" y="77"/>
                    </a:cubicBezTo>
                    <a:cubicBezTo>
                      <a:pt x="726" y="77"/>
                      <a:pt x="726" y="77"/>
                      <a:pt x="726" y="77"/>
                    </a:cubicBezTo>
                    <a:cubicBezTo>
                      <a:pt x="722" y="74"/>
                      <a:pt x="722" y="74"/>
                      <a:pt x="722" y="74"/>
                    </a:cubicBezTo>
                    <a:cubicBezTo>
                      <a:pt x="718" y="72"/>
                      <a:pt x="718" y="72"/>
                      <a:pt x="718" y="72"/>
                    </a:cubicBezTo>
                    <a:cubicBezTo>
                      <a:pt x="719" y="71"/>
                      <a:pt x="719" y="71"/>
                      <a:pt x="719" y="71"/>
                    </a:cubicBezTo>
                    <a:cubicBezTo>
                      <a:pt x="719" y="68"/>
                      <a:pt x="719" y="68"/>
                      <a:pt x="719" y="68"/>
                    </a:cubicBezTo>
                    <a:cubicBezTo>
                      <a:pt x="719" y="66"/>
                      <a:pt x="719" y="66"/>
                      <a:pt x="719" y="66"/>
                    </a:cubicBezTo>
                    <a:cubicBezTo>
                      <a:pt x="717" y="65"/>
                      <a:pt x="717" y="65"/>
                      <a:pt x="717" y="65"/>
                    </a:cubicBezTo>
                    <a:cubicBezTo>
                      <a:pt x="719" y="64"/>
                      <a:pt x="719" y="64"/>
                      <a:pt x="719" y="64"/>
                    </a:cubicBezTo>
                    <a:cubicBezTo>
                      <a:pt x="724" y="66"/>
                      <a:pt x="724" y="66"/>
                      <a:pt x="724" y="66"/>
                    </a:cubicBezTo>
                    <a:cubicBezTo>
                      <a:pt x="734" y="66"/>
                      <a:pt x="734" y="66"/>
                      <a:pt x="734" y="66"/>
                    </a:cubicBezTo>
                    <a:cubicBezTo>
                      <a:pt x="744" y="67"/>
                      <a:pt x="744" y="67"/>
                      <a:pt x="744" y="67"/>
                    </a:cubicBezTo>
                    <a:cubicBezTo>
                      <a:pt x="750" y="67"/>
                      <a:pt x="750" y="67"/>
                      <a:pt x="750" y="67"/>
                    </a:cubicBezTo>
                    <a:cubicBezTo>
                      <a:pt x="744" y="68"/>
                      <a:pt x="744" y="68"/>
                      <a:pt x="744" y="68"/>
                    </a:cubicBezTo>
                    <a:cubicBezTo>
                      <a:pt x="744" y="71"/>
                      <a:pt x="744" y="71"/>
                      <a:pt x="744" y="71"/>
                    </a:cubicBezTo>
                    <a:cubicBezTo>
                      <a:pt x="751" y="70"/>
                      <a:pt x="751" y="70"/>
                      <a:pt x="751" y="70"/>
                    </a:cubicBezTo>
                    <a:cubicBezTo>
                      <a:pt x="755" y="70"/>
                      <a:pt x="755" y="70"/>
                      <a:pt x="755" y="70"/>
                    </a:cubicBezTo>
                    <a:cubicBezTo>
                      <a:pt x="757" y="70"/>
                      <a:pt x="757" y="70"/>
                      <a:pt x="757" y="70"/>
                    </a:cubicBezTo>
                    <a:cubicBezTo>
                      <a:pt x="758" y="71"/>
                      <a:pt x="758" y="71"/>
                      <a:pt x="758" y="71"/>
                    </a:cubicBezTo>
                    <a:cubicBezTo>
                      <a:pt x="756" y="71"/>
                      <a:pt x="756" y="71"/>
                      <a:pt x="756" y="71"/>
                    </a:cubicBezTo>
                    <a:cubicBezTo>
                      <a:pt x="754" y="72"/>
                      <a:pt x="754" y="72"/>
                      <a:pt x="754" y="72"/>
                    </a:cubicBezTo>
                    <a:cubicBezTo>
                      <a:pt x="754" y="73"/>
                      <a:pt x="754" y="73"/>
                      <a:pt x="754" y="73"/>
                    </a:cubicBezTo>
                    <a:cubicBezTo>
                      <a:pt x="758" y="75"/>
                      <a:pt x="758" y="75"/>
                      <a:pt x="758" y="75"/>
                    </a:cubicBezTo>
                    <a:cubicBezTo>
                      <a:pt x="760" y="74"/>
                      <a:pt x="760" y="74"/>
                      <a:pt x="760" y="74"/>
                    </a:cubicBezTo>
                    <a:cubicBezTo>
                      <a:pt x="760" y="69"/>
                      <a:pt x="760" y="69"/>
                      <a:pt x="760" y="69"/>
                    </a:cubicBezTo>
                    <a:cubicBezTo>
                      <a:pt x="770" y="69"/>
                      <a:pt x="770" y="69"/>
                      <a:pt x="770" y="69"/>
                    </a:cubicBezTo>
                    <a:cubicBezTo>
                      <a:pt x="776" y="72"/>
                      <a:pt x="776" y="72"/>
                      <a:pt x="776" y="72"/>
                    </a:cubicBezTo>
                    <a:cubicBezTo>
                      <a:pt x="776" y="71"/>
                      <a:pt x="776" y="71"/>
                      <a:pt x="776" y="71"/>
                    </a:cubicBezTo>
                    <a:cubicBezTo>
                      <a:pt x="782" y="72"/>
                      <a:pt x="782" y="72"/>
                      <a:pt x="782" y="72"/>
                    </a:cubicBezTo>
                    <a:cubicBezTo>
                      <a:pt x="782" y="73"/>
                      <a:pt x="782" y="73"/>
                      <a:pt x="782" y="73"/>
                    </a:cubicBezTo>
                    <a:cubicBezTo>
                      <a:pt x="779" y="73"/>
                      <a:pt x="779" y="73"/>
                      <a:pt x="779" y="73"/>
                    </a:cubicBezTo>
                    <a:cubicBezTo>
                      <a:pt x="779" y="75"/>
                      <a:pt x="779" y="75"/>
                      <a:pt x="779" y="75"/>
                    </a:cubicBezTo>
                    <a:cubicBezTo>
                      <a:pt x="786" y="75"/>
                      <a:pt x="786" y="75"/>
                      <a:pt x="786" y="75"/>
                    </a:cubicBezTo>
                    <a:cubicBezTo>
                      <a:pt x="790" y="76"/>
                      <a:pt x="790" y="76"/>
                      <a:pt x="790" y="76"/>
                    </a:cubicBezTo>
                    <a:cubicBezTo>
                      <a:pt x="796" y="76"/>
                      <a:pt x="796" y="76"/>
                      <a:pt x="796" y="76"/>
                    </a:cubicBezTo>
                    <a:cubicBezTo>
                      <a:pt x="800" y="76"/>
                      <a:pt x="800" y="76"/>
                      <a:pt x="800" y="76"/>
                    </a:cubicBezTo>
                    <a:cubicBezTo>
                      <a:pt x="805" y="78"/>
                      <a:pt x="805" y="78"/>
                      <a:pt x="805" y="78"/>
                    </a:cubicBezTo>
                    <a:cubicBezTo>
                      <a:pt x="806" y="81"/>
                      <a:pt x="806" y="81"/>
                      <a:pt x="806" y="81"/>
                    </a:cubicBezTo>
                    <a:cubicBezTo>
                      <a:pt x="812" y="81"/>
                      <a:pt x="812" y="81"/>
                      <a:pt x="812" y="81"/>
                    </a:cubicBezTo>
                    <a:cubicBezTo>
                      <a:pt x="819" y="81"/>
                      <a:pt x="819" y="81"/>
                      <a:pt x="819" y="81"/>
                    </a:cubicBezTo>
                    <a:cubicBezTo>
                      <a:pt x="822" y="80"/>
                      <a:pt x="822" y="80"/>
                      <a:pt x="822" y="80"/>
                    </a:cubicBezTo>
                    <a:cubicBezTo>
                      <a:pt x="830" y="80"/>
                      <a:pt x="830" y="80"/>
                      <a:pt x="830" y="80"/>
                    </a:cubicBezTo>
                    <a:cubicBezTo>
                      <a:pt x="832" y="80"/>
                      <a:pt x="832" y="80"/>
                      <a:pt x="832" y="80"/>
                    </a:cubicBezTo>
                    <a:cubicBezTo>
                      <a:pt x="837" y="80"/>
                      <a:pt x="837" y="80"/>
                      <a:pt x="837" y="80"/>
                    </a:cubicBezTo>
                    <a:cubicBezTo>
                      <a:pt x="839" y="80"/>
                      <a:pt x="839" y="80"/>
                      <a:pt x="839" y="80"/>
                    </a:cubicBezTo>
                    <a:cubicBezTo>
                      <a:pt x="848" y="80"/>
                      <a:pt x="848" y="80"/>
                      <a:pt x="848" y="80"/>
                    </a:cubicBezTo>
                    <a:cubicBezTo>
                      <a:pt x="857" y="83"/>
                      <a:pt x="857" y="83"/>
                      <a:pt x="857" y="83"/>
                    </a:cubicBezTo>
                    <a:cubicBezTo>
                      <a:pt x="861" y="84"/>
                      <a:pt x="861" y="84"/>
                      <a:pt x="861" y="84"/>
                    </a:cubicBezTo>
                    <a:cubicBezTo>
                      <a:pt x="864" y="87"/>
                      <a:pt x="864" y="87"/>
                      <a:pt x="864" y="87"/>
                    </a:cubicBezTo>
                    <a:cubicBezTo>
                      <a:pt x="866" y="90"/>
                      <a:pt x="866" y="90"/>
                      <a:pt x="866" y="90"/>
                    </a:cubicBezTo>
                    <a:cubicBezTo>
                      <a:pt x="872" y="92"/>
                      <a:pt x="872" y="92"/>
                      <a:pt x="872" y="92"/>
                    </a:cubicBezTo>
                    <a:cubicBezTo>
                      <a:pt x="876" y="94"/>
                      <a:pt x="876" y="94"/>
                      <a:pt x="876" y="94"/>
                    </a:cubicBezTo>
                    <a:cubicBezTo>
                      <a:pt x="883" y="96"/>
                      <a:pt x="883" y="96"/>
                      <a:pt x="883" y="96"/>
                    </a:cubicBezTo>
                    <a:cubicBezTo>
                      <a:pt x="887" y="98"/>
                      <a:pt x="887" y="98"/>
                      <a:pt x="887" y="98"/>
                    </a:cubicBezTo>
                    <a:cubicBezTo>
                      <a:pt x="888" y="98"/>
                      <a:pt x="888" y="98"/>
                      <a:pt x="888" y="98"/>
                    </a:cubicBezTo>
                    <a:cubicBezTo>
                      <a:pt x="883" y="95"/>
                      <a:pt x="883" y="95"/>
                      <a:pt x="883" y="95"/>
                    </a:cubicBezTo>
                    <a:cubicBezTo>
                      <a:pt x="883" y="91"/>
                      <a:pt x="883" y="91"/>
                      <a:pt x="883" y="91"/>
                    </a:cubicBezTo>
                    <a:cubicBezTo>
                      <a:pt x="890" y="90"/>
                      <a:pt x="890" y="90"/>
                      <a:pt x="890" y="90"/>
                    </a:cubicBezTo>
                    <a:cubicBezTo>
                      <a:pt x="892" y="89"/>
                      <a:pt x="892" y="89"/>
                      <a:pt x="892" y="89"/>
                    </a:cubicBezTo>
                    <a:cubicBezTo>
                      <a:pt x="898" y="91"/>
                      <a:pt x="898" y="91"/>
                      <a:pt x="898" y="91"/>
                    </a:cubicBezTo>
                    <a:cubicBezTo>
                      <a:pt x="904" y="91"/>
                      <a:pt x="904" y="91"/>
                      <a:pt x="904" y="91"/>
                    </a:cubicBezTo>
                    <a:cubicBezTo>
                      <a:pt x="914" y="92"/>
                      <a:pt x="914" y="92"/>
                      <a:pt x="914" y="92"/>
                    </a:cubicBezTo>
                    <a:cubicBezTo>
                      <a:pt x="916" y="90"/>
                      <a:pt x="916" y="90"/>
                      <a:pt x="916" y="90"/>
                    </a:cubicBezTo>
                    <a:cubicBezTo>
                      <a:pt x="917" y="91"/>
                      <a:pt x="917" y="91"/>
                      <a:pt x="917" y="91"/>
                    </a:cubicBezTo>
                    <a:cubicBezTo>
                      <a:pt x="921" y="92"/>
                      <a:pt x="921" y="92"/>
                      <a:pt x="921" y="92"/>
                    </a:cubicBezTo>
                    <a:cubicBezTo>
                      <a:pt x="925" y="95"/>
                      <a:pt x="925" y="95"/>
                      <a:pt x="925" y="95"/>
                    </a:cubicBezTo>
                    <a:cubicBezTo>
                      <a:pt x="934" y="95"/>
                      <a:pt x="934" y="95"/>
                      <a:pt x="934" y="95"/>
                    </a:cubicBezTo>
                    <a:cubicBezTo>
                      <a:pt x="938" y="98"/>
                      <a:pt x="938" y="98"/>
                      <a:pt x="938" y="98"/>
                    </a:cubicBezTo>
                    <a:cubicBezTo>
                      <a:pt x="944" y="98"/>
                      <a:pt x="944" y="98"/>
                      <a:pt x="944" y="98"/>
                    </a:cubicBezTo>
                    <a:cubicBezTo>
                      <a:pt x="945" y="97"/>
                      <a:pt x="945" y="97"/>
                      <a:pt x="945" y="97"/>
                    </a:cubicBezTo>
                    <a:cubicBezTo>
                      <a:pt x="936" y="91"/>
                      <a:pt x="936" y="91"/>
                      <a:pt x="936" y="91"/>
                    </a:cubicBezTo>
                    <a:cubicBezTo>
                      <a:pt x="933" y="91"/>
                      <a:pt x="933" y="91"/>
                      <a:pt x="933" y="91"/>
                    </a:cubicBezTo>
                    <a:cubicBezTo>
                      <a:pt x="931" y="88"/>
                      <a:pt x="931" y="88"/>
                      <a:pt x="931" y="88"/>
                    </a:cubicBezTo>
                    <a:cubicBezTo>
                      <a:pt x="928" y="87"/>
                      <a:pt x="928" y="87"/>
                      <a:pt x="928" y="87"/>
                    </a:cubicBezTo>
                    <a:cubicBezTo>
                      <a:pt x="929" y="86"/>
                      <a:pt x="929" y="86"/>
                      <a:pt x="929" y="86"/>
                    </a:cubicBezTo>
                    <a:cubicBezTo>
                      <a:pt x="943" y="89"/>
                      <a:pt x="943" y="89"/>
                      <a:pt x="943" y="89"/>
                    </a:cubicBezTo>
                    <a:cubicBezTo>
                      <a:pt x="947" y="88"/>
                      <a:pt x="947" y="88"/>
                      <a:pt x="947" y="88"/>
                    </a:cubicBezTo>
                    <a:cubicBezTo>
                      <a:pt x="953" y="89"/>
                      <a:pt x="953" y="89"/>
                      <a:pt x="953" y="89"/>
                    </a:cubicBezTo>
                    <a:cubicBezTo>
                      <a:pt x="962" y="89"/>
                      <a:pt x="962" y="89"/>
                      <a:pt x="962" y="89"/>
                    </a:cubicBezTo>
                    <a:cubicBezTo>
                      <a:pt x="971" y="90"/>
                      <a:pt x="971" y="90"/>
                      <a:pt x="971" y="90"/>
                    </a:cubicBezTo>
                    <a:cubicBezTo>
                      <a:pt x="985" y="92"/>
                      <a:pt x="985" y="92"/>
                      <a:pt x="985" y="92"/>
                    </a:cubicBezTo>
                    <a:cubicBezTo>
                      <a:pt x="990" y="93"/>
                      <a:pt x="990" y="93"/>
                      <a:pt x="990" y="93"/>
                    </a:cubicBezTo>
                    <a:cubicBezTo>
                      <a:pt x="1000" y="96"/>
                      <a:pt x="1000" y="96"/>
                      <a:pt x="1000" y="96"/>
                    </a:cubicBezTo>
                    <a:cubicBezTo>
                      <a:pt x="1006" y="97"/>
                      <a:pt x="1006" y="97"/>
                      <a:pt x="1006" y="97"/>
                    </a:cubicBezTo>
                    <a:cubicBezTo>
                      <a:pt x="1007" y="97"/>
                      <a:pt x="1007" y="97"/>
                      <a:pt x="1007" y="97"/>
                    </a:cubicBezTo>
                    <a:cubicBezTo>
                      <a:pt x="1016" y="100"/>
                      <a:pt x="1016" y="100"/>
                      <a:pt x="1016" y="100"/>
                    </a:cubicBezTo>
                    <a:cubicBezTo>
                      <a:pt x="1029" y="101"/>
                      <a:pt x="1029" y="101"/>
                      <a:pt x="1029" y="101"/>
                    </a:cubicBezTo>
                    <a:cubicBezTo>
                      <a:pt x="1034" y="104"/>
                      <a:pt x="1034" y="104"/>
                      <a:pt x="1034" y="104"/>
                    </a:cubicBezTo>
                    <a:cubicBezTo>
                      <a:pt x="1039" y="105"/>
                      <a:pt x="1039" y="105"/>
                      <a:pt x="1039" y="105"/>
                    </a:cubicBezTo>
                    <a:cubicBezTo>
                      <a:pt x="1042" y="105"/>
                      <a:pt x="1042" y="105"/>
                      <a:pt x="1042" y="105"/>
                    </a:cubicBezTo>
                    <a:cubicBezTo>
                      <a:pt x="1043" y="108"/>
                      <a:pt x="1043" y="108"/>
                      <a:pt x="1043" y="108"/>
                    </a:cubicBezTo>
                    <a:cubicBezTo>
                      <a:pt x="1045" y="108"/>
                      <a:pt x="1045" y="108"/>
                      <a:pt x="1045" y="108"/>
                    </a:cubicBezTo>
                    <a:cubicBezTo>
                      <a:pt x="1044" y="106"/>
                      <a:pt x="1044" y="106"/>
                      <a:pt x="1044" y="106"/>
                    </a:cubicBezTo>
                    <a:cubicBezTo>
                      <a:pt x="1049" y="107"/>
                      <a:pt x="1049" y="107"/>
                      <a:pt x="1049" y="107"/>
                    </a:cubicBezTo>
                    <a:cubicBezTo>
                      <a:pt x="1049" y="109"/>
                      <a:pt x="1049" y="109"/>
                      <a:pt x="1049" y="109"/>
                    </a:cubicBezTo>
                    <a:cubicBezTo>
                      <a:pt x="1050" y="108"/>
                      <a:pt x="1050" y="108"/>
                      <a:pt x="1050" y="108"/>
                    </a:cubicBezTo>
                    <a:cubicBezTo>
                      <a:pt x="1057" y="111"/>
                      <a:pt x="1057" y="111"/>
                      <a:pt x="1057" y="111"/>
                    </a:cubicBezTo>
                    <a:cubicBezTo>
                      <a:pt x="1060" y="113"/>
                      <a:pt x="1060" y="113"/>
                      <a:pt x="1060" y="113"/>
                    </a:cubicBezTo>
                    <a:cubicBezTo>
                      <a:pt x="1064" y="115"/>
                      <a:pt x="1064" y="115"/>
                      <a:pt x="1064" y="115"/>
                    </a:cubicBezTo>
                    <a:cubicBezTo>
                      <a:pt x="1066" y="118"/>
                      <a:pt x="1066" y="118"/>
                      <a:pt x="1066" y="118"/>
                    </a:cubicBezTo>
                    <a:cubicBezTo>
                      <a:pt x="1068" y="117"/>
                      <a:pt x="1068" y="117"/>
                      <a:pt x="1068" y="117"/>
                    </a:cubicBezTo>
                    <a:cubicBezTo>
                      <a:pt x="1073" y="120"/>
                      <a:pt x="1073" y="120"/>
                      <a:pt x="1073" y="120"/>
                    </a:cubicBezTo>
                    <a:cubicBezTo>
                      <a:pt x="1073" y="119"/>
                      <a:pt x="1073" y="119"/>
                      <a:pt x="1073" y="119"/>
                    </a:cubicBezTo>
                    <a:cubicBezTo>
                      <a:pt x="1075" y="119"/>
                      <a:pt x="1075" y="119"/>
                      <a:pt x="1075" y="119"/>
                    </a:cubicBezTo>
                    <a:cubicBezTo>
                      <a:pt x="1069" y="116"/>
                      <a:pt x="1069" y="116"/>
                      <a:pt x="1069" y="116"/>
                    </a:cubicBezTo>
                    <a:cubicBezTo>
                      <a:pt x="1068" y="115"/>
                      <a:pt x="1068" y="115"/>
                      <a:pt x="1068" y="115"/>
                    </a:cubicBezTo>
                    <a:cubicBezTo>
                      <a:pt x="1065" y="113"/>
                      <a:pt x="1065" y="113"/>
                      <a:pt x="1065" y="113"/>
                    </a:cubicBezTo>
                    <a:cubicBezTo>
                      <a:pt x="1061" y="112"/>
                      <a:pt x="1061" y="112"/>
                      <a:pt x="1061" y="112"/>
                    </a:cubicBezTo>
                    <a:cubicBezTo>
                      <a:pt x="1070" y="113"/>
                      <a:pt x="1070" y="113"/>
                      <a:pt x="1070" y="113"/>
                    </a:cubicBezTo>
                    <a:cubicBezTo>
                      <a:pt x="1073" y="115"/>
                      <a:pt x="1073" y="115"/>
                      <a:pt x="1073" y="115"/>
                    </a:cubicBezTo>
                    <a:cubicBezTo>
                      <a:pt x="1074" y="113"/>
                      <a:pt x="1074" y="113"/>
                      <a:pt x="1074" y="113"/>
                    </a:cubicBezTo>
                    <a:cubicBezTo>
                      <a:pt x="1077" y="114"/>
                      <a:pt x="1077" y="114"/>
                      <a:pt x="1077" y="114"/>
                    </a:cubicBezTo>
                    <a:cubicBezTo>
                      <a:pt x="1080" y="113"/>
                      <a:pt x="1080" y="113"/>
                      <a:pt x="1080" y="113"/>
                    </a:cubicBezTo>
                    <a:cubicBezTo>
                      <a:pt x="1090" y="117"/>
                      <a:pt x="1090" y="117"/>
                      <a:pt x="1090" y="117"/>
                    </a:cubicBezTo>
                    <a:cubicBezTo>
                      <a:pt x="1094" y="118"/>
                      <a:pt x="1094" y="118"/>
                      <a:pt x="1094" y="118"/>
                    </a:cubicBezTo>
                    <a:cubicBezTo>
                      <a:pt x="1097" y="119"/>
                      <a:pt x="1097" y="119"/>
                      <a:pt x="1097" y="119"/>
                    </a:cubicBezTo>
                    <a:cubicBezTo>
                      <a:pt x="1106" y="125"/>
                      <a:pt x="1106" y="125"/>
                      <a:pt x="1106" y="125"/>
                    </a:cubicBezTo>
                    <a:cubicBezTo>
                      <a:pt x="1101" y="124"/>
                      <a:pt x="1101" y="124"/>
                      <a:pt x="1101" y="124"/>
                    </a:cubicBezTo>
                    <a:cubicBezTo>
                      <a:pt x="1104" y="126"/>
                      <a:pt x="1104" y="126"/>
                      <a:pt x="1104" y="126"/>
                    </a:cubicBezTo>
                    <a:cubicBezTo>
                      <a:pt x="1097" y="126"/>
                      <a:pt x="1097" y="126"/>
                      <a:pt x="1097" y="126"/>
                    </a:cubicBezTo>
                    <a:cubicBezTo>
                      <a:pt x="1093" y="124"/>
                      <a:pt x="1093" y="124"/>
                      <a:pt x="1093" y="124"/>
                    </a:cubicBezTo>
                    <a:cubicBezTo>
                      <a:pt x="1097" y="129"/>
                      <a:pt x="1097" y="129"/>
                      <a:pt x="1097" y="129"/>
                    </a:cubicBezTo>
                    <a:cubicBezTo>
                      <a:pt x="1101" y="129"/>
                      <a:pt x="1101" y="129"/>
                      <a:pt x="1101" y="129"/>
                    </a:cubicBezTo>
                    <a:cubicBezTo>
                      <a:pt x="1101" y="131"/>
                      <a:pt x="1101" y="131"/>
                      <a:pt x="1101" y="131"/>
                    </a:cubicBezTo>
                    <a:cubicBezTo>
                      <a:pt x="1098" y="133"/>
                      <a:pt x="1098" y="133"/>
                      <a:pt x="1098" y="133"/>
                    </a:cubicBezTo>
                    <a:cubicBezTo>
                      <a:pt x="1102" y="133"/>
                      <a:pt x="1102" y="133"/>
                      <a:pt x="1102" y="133"/>
                    </a:cubicBezTo>
                    <a:cubicBezTo>
                      <a:pt x="1104" y="134"/>
                      <a:pt x="1104" y="134"/>
                      <a:pt x="1104" y="134"/>
                    </a:cubicBezTo>
                    <a:cubicBezTo>
                      <a:pt x="1106" y="134"/>
                      <a:pt x="1106" y="134"/>
                      <a:pt x="1106" y="134"/>
                    </a:cubicBezTo>
                    <a:cubicBezTo>
                      <a:pt x="1109" y="136"/>
                      <a:pt x="1109" y="136"/>
                      <a:pt x="1109" y="136"/>
                    </a:cubicBezTo>
                    <a:lnTo>
                      <a:pt x="1108" y="136"/>
                    </a:lnTo>
                    <a:close/>
                    <a:moveTo>
                      <a:pt x="203" y="107"/>
                    </a:moveTo>
                    <a:cubicBezTo>
                      <a:pt x="204" y="105"/>
                      <a:pt x="204" y="105"/>
                      <a:pt x="204" y="105"/>
                    </a:cubicBezTo>
                    <a:cubicBezTo>
                      <a:pt x="202" y="106"/>
                      <a:pt x="202" y="106"/>
                      <a:pt x="202" y="106"/>
                    </a:cubicBezTo>
                    <a:cubicBezTo>
                      <a:pt x="201" y="107"/>
                      <a:pt x="201" y="107"/>
                      <a:pt x="201" y="107"/>
                    </a:cubicBezTo>
                    <a:lnTo>
                      <a:pt x="203" y="107"/>
                    </a:lnTo>
                    <a:close/>
                    <a:moveTo>
                      <a:pt x="99" y="129"/>
                    </a:moveTo>
                    <a:cubicBezTo>
                      <a:pt x="100" y="128"/>
                      <a:pt x="100" y="128"/>
                      <a:pt x="100" y="128"/>
                    </a:cubicBezTo>
                    <a:cubicBezTo>
                      <a:pt x="98" y="128"/>
                      <a:pt x="98" y="128"/>
                      <a:pt x="98" y="128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98" y="130"/>
                      <a:pt x="98" y="130"/>
                      <a:pt x="98" y="130"/>
                    </a:cubicBezTo>
                    <a:lnTo>
                      <a:pt x="99" y="129"/>
                    </a:lnTo>
                    <a:close/>
                    <a:moveTo>
                      <a:pt x="179" y="97"/>
                    </a:moveTo>
                    <a:cubicBezTo>
                      <a:pt x="180" y="96"/>
                      <a:pt x="180" y="96"/>
                      <a:pt x="180" y="96"/>
                    </a:cubicBezTo>
                    <a:cubicBezTo>
                      <a:pt x="181" y="97"/>
                      <a:pt x="181" y="97"/>
                      <a:pt x="181" y="97"/>
                    </a:cubicBezTo>
                    <a:cubicBezTo>
                      <a:pt x="181" y="95"/>
                      <a:pt x="181" y="95"/>
                      <a:pt x="181" y="95"/>
                    </a:cubicBezTo>
                    <a:cubicBezTo>
                      <a:pt x="173" y="92"/>
                      <a:pt x="173" y="92"/>
                      <a:pt x="173" y="92"/>
                    </a:cubicBezTo>
                    <a:cubicBezTo>
                      <a:pt x="169" y="95"/>
                      <a:pt x="169" y="95"/>
                      <a:pt x="169" y="95"/>
                    </a:cubicBezTo>
                    <a:cubicBezTo>
                      <a:pt x="170" y="98"/>
                      <a:pt x="170" y="98"/>
                      <a:pt x="170" y="98"/>
                    </a:cubicBezTo>
                    <a:cubicBezTo>
                      <a:pt x="173" y="99"/>
                      <a:pt x="173" y="99"/>
                      <a:pt x="173" y="99"/>
                    </a:cubicBezTo>
                    <a:lnTo>
                      <a:pt x="179" y="97"/>
                    </a:lnTo>
                    <a:close/>
                    <a:moveTo>
                      <a:pt x="241" y="91"/>
                    </a:moveTo>
                    <a:cubicBezTo>
                      <a:pt x="243" y="89"/>
                      <a:pt x="243" y="89"/>
                      <a:pt x="243" y="89"/>
                    </a:cubicBezTo>
                    <a:cubicBezTo>
                      <a:pt x="242" y="88"/>
                      <a:pt x="242" y="88"/>
                      <a:pt x="242" y="88"/>
                    </a:cubicBezTo>
                    <a:cubicBezTo>
                      <a:pt x="240" y="86"/>
                      <a:pt x="240" y="86"/>
                      <a:pt x="240" y="86"/>
                    </a:cubicBezTo>
                    <a:cubicBezTo>
                      <a:pt x="236" y="85"/>
                      <a:pt x="236" y="85"/>
                      <a:pt x="236" y="85"/>
                    </a:cubicBezTo>
                    <a:cubicBezTo>
                      <a:pt x="233" y="83"/>
                      <a:pt x="233" y="83"/>
                      <a:pt x="233" y="83"/>
                    </a:cubicBezTo>
                    <a:cubicBezTo>
                      <a:pt x="229" y="84"/>
                      <a:pt x="229" y="84"/>
                      <a:pt x="229" y="84"/>
                    </a:cubicBezTo>
                    <a:cubicBezTo>
                      <a:pt x="229" y="85"/>
                      <a:pt x="229" y="85"/>
                      <a:pt x="229" y="85"/>
                    </a:cubicBezTo>
                    <a:cubicBezTo>
                      <a:pt x="232" y="89"/>
                      <a:pt x="232" y="89"/>
                      <a:pt x="232" y="89"/>
                    </a:cubicBezTo>
                    <a:cubicBezTo>
                      <a:pt x="236" y="89"/>
                      <a:pt x="236" y="89"/>
                      <a:pt x="236" y="89"/>
                    </a:cubicBezTo>
                    <a:cubicBezTo>
                      <a:pt x="235" y="88"/>
                      <a:pt x="235" y="88"/>
                      <a:pt x="235" y="88"/>
                    </a:cubicBezTo>
                    <a:cubicBezTo>
                      <a:pt x="237" y="89"/>
                      <a:pt x="237" y="89"/>
                      <a:pt x="237" y="89"/>
                    </a:cubicBezTo>
                    <a:cubicBezTo>
                      <a:pt x="239" y="91"/>
                      <a:pt x="239" y="91"/>
                      <a:pt x="239" y="91"/>
                    </a:cubicBezTo>
                    <a:lnTo>
                      <a:pt x="241" y="91"/>
                    </a:lnTo>
                    <a:close/>
                    <a:moveTo>
                      <a:pt x="240" y="95"/>
                    </a:moveTo>
                    <a:cubicBezTo>
                      <a:pt x="234" y="92"/>
                      <a:pt x="234" y="92"/>
                      <a:pt x="234" y="92"/>
                    </a:cubicBezTo>
                    <a:cubicBezTo>
                      <a:pt x="234" y="93"/>
                      <a:pt x="234" y="93"/>
                      <a:pt x="234" y="93"/>
                    </a:cubicBezTo>
                    <a:cubicBezTo>
                      <a:pt x="239" y="95"/>
                      <a:pt x="239" y="95"/>
                      <a:pt x="239" y="95"/>
                    </a:cubicBezTo>
                    <a:lnTo>
                      <a:pt x="240" y="95"/>
                    </a:lnTo>
                    <a:close/>
                    <a:moveTo>
                      <a:pt x="206" y="62"/>
                    </a:moveTo>
                    <a:cubicBezTo>
                      <a:pt x="202" y="61"/>
                      <a:pt x="202" y="61"/>
                      <a:pt x="202" y="61"/>
                    </a:cubicBezTo>
                    <a:cubicBezTo>
                      <a:pt x="198" y="61"/>
                      <a:pt x="198" y="61"/>
                      <a:pt x="198" y="61"/>
                    </a:cubicBezTo>
                    <a:cubicBezTo>
                      <a:pt x="195" y="60"/>
                      <a:pt x="195" y="60"/>
                      <a:pt x="195" y="60"/>
                    </a:cubicBezTo>
                    <a:cubicBezTo>
                      <a:pt x="192" y="61"/>
                      <a:pt x="192" y="61"/>
                      <a:pt x="192" y="61"/>
                    </a:cubicBezTo>
                    <a:cubicBezTo>
                      <a:pt x="190" y="61"/>
                      <a:pt x="190" y="61"/>
                      <a:pt x="190" y="61"/>
                    </a:cubicBezTo>
                    <a:cubicBezTo>
                      <a:pt x="185" y="65"/>
                      <a:pt x="185" y="65"/>
                      <a:pt x="185" y="65"/>
                    </a:cubicBezTo>
                    <a:cubicBezTo>
                      <a:pt x="187" y="68"/>
                      <a:pt x="187" y="68"/>
                      <a:pt x="187" y="68"/>
                    </a:cubicBezTo>
                    <a:cubicBezTo>
                      <a:pt x="186" y="71"/>
                      <a:pt x="186" y="71"/>
                      <a:pt x="186" y="71"/>
                    </a:cubicBezTo>
                    <a:cubicBezTo>
                      <a:pt x="182" y="71"/>
                      <a:pt x="182" y="71"/>
                      <a:pt x="182" y="71"/>
                    </a:cubicBezTo>
                    <a:cubicBezTo>
                      <a:pt x="182" y="72"/>
                      <a:pt x="182" y="72"/>
                      <a:pt x="182" y="72"/>
                    </a:cubicBezTo>
                    <a:cubicBezTo>
                      <a:pt x="184" y="75"/>
                      <a:pt x="184" y="75"/>
                      <a:pt x="184" y="75"/>
                    </a:cubicBezTo>
                    <a:cubicBezTo>
                      <a:pt x="188" y="75"/>
                      <a:pt x="188" y="75"/>
                      <a:pt x="188" y="75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91" y="75"/>
                      <a:pt x="191" y="75"/>
                      <a:pt x="191" y="75"/>
                    </a:cubicBezTo>
                    <a:cubicBezTo>
                      <a:pt x="195" y="75"/>
                      <a:pt x="195" y="75"/>
                      <a:pt x="195" y="75"/>
                    </a:cubicBezTo>
                    <a:cubicBezTo>
                      <a:pt x="196" y="77"/>
                      <a:pt x="196" y="77"/>
                      <a:pt x="196" y="77"/>
                    </a:cubicBezTo>
                    <a:cubicBezTo>
                      <a:pt x="199" y="78"/>
                      <a:pt x="199" y="78"/>
                      <a:pt x="199" y="78"/>
                    </a:cubicBezTo>
                    <a:cubicBezTo>
                      <a:pt x="199" y="79"/>
                      <a:pt x="199" y="79"/>
                      <a:pt x="199" y="79"/>
                    </a:cubicBezTo>
                    <a:cubicBezTo>
                      <a:pt x="198" y="80"/>
                      <a:pt x="198" y="80"/>
                      <a:pt x="198" y="80"/>
                    </a:cubicBezTo>
                    <a:cubicBezTo>
                      <a:pt x="201" y="82"/>
                      <a:pt x="201" y="82"/>
                      <a:pt x="201" y="82"/>
                    </a:cubicBezTo>
                    <a:cubicBezTo>
                      <a:pt x="205" y="82"/>
                      <a:pt x="205" y="82"/>
                      <a:pt x="205" y="82"/>
                    </a:cubicBezTo>
                    <a:cubicBezTo>
                      <a:pt x="207" y="83"/>
                      <a:pt x="207" y="83"/>
                      <a:pt x="207" y="83"/>
                    </a:cubicBezTo>
                    <a:cubicBezTo>
                      <a:pt x="208" y="82"/>
                      <a:pt x="208" y="82"/>
                      <a:pt x="208" y="82"/>
                    </a:cubicBezTo>
                    <a:cubicBezTo>
                      <a:pt x="210" y="82"/>
                      <a:pt x="210" y="82"/>
                      <a:pt x="210" y="82"/>
                    </a:cubicBezTo>
                    <a:cubicBezTo>
                      <a:pt x="211" y="83"/>
                      <a:pt x="211" y="83"/>
                      <a:pt x="211" y="83"/>
                    </a:cubicBezTo>
                    <a:cubicBezTo>
                      <a:pt x="216" y="83"/>
                      <a:pt x="216" y="83"/>
                      <a:pt x="216" y="83"/>
                    </a:cubicBezTo>
                    <a:cubicBezTo>
                      <a:pt x="216" y="82"/>
                      <a:pt x="216" y="82"/>
                      <a:pt x="216" y="82"/>
                    </a:cubicBezTo>
                    <a:cubicBezTo>
                      <a:pt x="220" y="83"/>
                      <a:pt x="220" y="83"/>
                      <a:pt x="220" y="83"/>
                    </a:cubicBezTo>
                    <a:cubicBezTo>
                      <a:pt x="221" y="82"/>
                      <a:pt x="221" y="82"/>
                      <a:pt x="221" y="82"/>
                    </a:cubicBezTo>
                    <a:cubicBezTo>
                      <a:pt x="213" y="78"/>
                      <a:pt x="213" y="78"/>
                      <a:pt x="213" y="78"/>
                    </a:cubicBezTo>
                    <a:cubicBezTo>
                      <a:pt x="208" y="74"/>
                      <a:pt x="208" y="74"/>
                      <a:pt x="208" y="74"/>
                    </a:cubicBezTo>
                    <a:cubicBezTo>
                      <a:pt x="204" y="67"/>
                      <a:pt x="204" y="67"/>
                      <a:pt x="204" y="67"/>
                    </a:cubicBezTo>
                    <a:cubicBezTo>
                      <a:pt x="204" y="64"/>
                      <a:pt x="204" y="64"/>
                      <a:pt x="204" y="64"/>
                    </a:cubicBezTo>
                    <a:lnTo>
                      <a:pt x="206" y="62"/>
                    </a:lnTo>
                    <a:close/>
                    <a:moveTo>
                      <a:pt x="192" y="79"/>
                    </a:moveTo>
                    <a:cubicBezTo>
                      <a:pt x="194" y="80"/>
                      <a:pt x="194" y="80"/>
                      <a:pt x="194" y="80"/>
                    </a:cubicBezTo>
                    <a:cubicBezTo>
                      <a:pt x="194" y="78"/>
                      <a:pt x="194" y="78"/>
                      <a:pt x="194" y="78"/>
                    </a:cubicBezTo>
                    <a:cubicBezTo>
                      <a:pt x="192" y="77"/>
                      <a:pt x="192" y="77"/>
                      <a:pt x="192" y="77"/>
                    </a:cubicBezTo>
                    <a:cubicBezTo>
                      <a:pt x="189" y="76"/>
                      <a:pt x="189" y="76"/>
                      <a:pt x="189" y="76"/>
                    </a:cubicBezTo>
                    <a:cubicBezTo>
                      <a:pt x="189" y="77"/>
                      <a:pt x="189" y="77"/>
                      <a:pt x="189" y="77"/>
                    </a:cubicBezTo>
                    <a:lnTo>
                      <a:pt x="192" y="79"/>
                    </a:lnTo>
                    <a:close/>
                    <a:moveTo>
                      <a:pt x="198" y="48"/>
                    </a:moveTo>
                    <a:cubicBezTo>
                      <a:pt x="196" y="47"/>
                      <a:pt x="196" y="47"/>
                      <a:pt x="196" y="47"/>
                    </a:cubicBezTo>
                    <a:cubicBezTo>
                      <a:pt x="194" y="47"/>
                      <a:pt x="194" y="47"/>
                      <a:pt x="194" y="47"/>
                    </a:cubicBezTo>
                    <a:cubicBezTo>
                      <a:pt x="194" y="48"/>
                      <a:pt x="194" y="48"/>
                      <a:pt x="194" y="48"/>
                    </a:cubicBezTo>
                    <a:cubicBezTo>
                      <a:pt x="196" y="49"/>
                      <a:pt x="196" y="49"/>
                      <a:pt x="196" y="49"/>
                    </a:cubicBezTo>
                    <a:cubicBezTo>
                      <a:pt x="197" y="51"/>
                      <a:pt x="197" y="51"/>
                      <a:pt x="197" y="51"/>
                    </a:cubicBezTo>
                    <a:cubicBezTo>
                      <a:pt x="199" y="52"/>
                      <a:pt x="199" y="52"/>
                      <a:pt x="199" y="52"/>
                    </a:cubicBezTo>
                    <a:cubicBezTo>
                      <a:pt x="196" y="53"/>
                      <a:pt x="196" y="53"/>
                      <a:pt x="196" y="53"/>
                    </a:cubicBezTo>
                    <a:cubicBezTo>
                      <a:pt x="198" y="55"/>
                      <a:pt x="198" y="55"/>
                      <a:pt x="198" y="55"/>
                    </a:cubicBezTo>
                    <a:cubicBezTo>
                      <a:pt x="195" y="55"/>
                      <a:pt x="195" y="55"/>
                      <a:pt x="195" y="55"/>
                    </a:cubicBezTo>
                    <a:cubicBezTo>
                      <a:pt x="194" y="56"/>
                      <a:pt x="194" y="56"/>
                      <a:pt x="194" y="56"/>
                    </a:cubicBezTo>
                    <a:cubicBezTo>
                      <a:pt x="188" y="58"/>
                      <a:pt x="188" y="58"/>
                      <a:pt x="188" y="58"/>
                    </a:cubicBezTo>
                    <a:cubicBezTo>
                      <a:pt x="191" y="60"/>
                      <a:pt x="191" y="60"/>
                      <a:pt x="191" y="60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8" y="60"/>
                      <a:pt x="198" y="60"/>
                      <a:pt x="198" y="60"/>
                    </a:cubicBezTo>
                    <a:cubicBezTo>
                      <a:pt x="201" y="59"/>
                      <a:pt x="201" y="59"/>
                      <a:pt x="201" y="59"/>
                    </a:cubicBezTo>
                    <a:cubicBezTo>
                      <a:pt x="208" y="61"/>
                      <a:pt x="208" y="61"/>
                      <a:pt x="208" y="61"/>
                    </a:cubicBezTo>
                    <a:cubicBezTo>
                      <a:pt x="210" y="59"/>
                      <a:pt x="210" y="59"/>
                      <a:pt x="210" y="59"/>
                    </a:cubicBezTo>
                    <a:cubicBezTo>
                      <a:pt x="212" y="59"/>
                      <a:pt x="212" y="59"/>
                      <a:pt x="212" y="59"/>
                    </a:cubicBezTo>
                    <a:cubicBezTo>
                      <a:pt x="213" y="58"/>
                      <a:pt x="213" y="58"/>
                      <a:pt x="213" y="58"/>
                    </a:cubicBezTo>
                    <a:cubicBezTo>
                      <a:pt x="209" y="54"/>
                      <a:pt x="209" y="54"/>
                      <a:pt x="209" y="54"/>
                    </a:cubicBezTo>
                    <a:cubicBezTo>
                      <a:pt x="214" y="56"/>
                      <a:pt x="214" y="56"/>
                      <a:pt x="214" y="56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4" y="55"/>
                      <a:pt x="214" y="55"/>
                      <a:pt x="214" y="55"/>
                    </a:cubicBezTo>
                    <a:cubicBezTo>
                      <a:pt x="217" y="53"/>
                      <a:pt x="217" y="53"/>
                      <a:pt x="217" y="53"/>
                    </a:cubicBezTo>
                    <a:cubicBezTo>
                      <a:pt x="217" y="51"/>
                      <a:pt x="217" y="51"/>
                      <a:pt x="217" y="51"/>
                    </a:cubicBezTo>
                    <a:cubicBezTo>
                      <a:pt x="221" y="51"/>
                      <a:pt x="221" y="51"/>
                      <a:pt x="221" y="51"/>
                    </a:cubicBezTo>
                    <a:cubicBezTo>
                      <a:pt x="224" y="49"/>
                      <a:pt x="224" y="49"/>
                      <a:pt x="224" y="49"/>
                    </a:cubicBezTo>
                    <a:cubicBezTo>
                      <a:pt x="223" y="48"/>
                      <a:pt x="223" y="48"/>
                      <a:pt x="223" y="48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32" y="45"/>
                      <a:pt x="232" y="45"/>
                      <a:pt x="232" y="45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8" y="42"/>
                      <a:pt x="238" y="42"/>
                      <a:pt x="238" y="42"/>
                    </a:cubicBezTo>
                    <a:cubicBezTo>
                      <a:pt x="240" y="43"/>
                      <a:pt x="240" y="43"/>
                      <a:pt x="240" y="43"/>
                    </a:cubicBezTo>
                    <a:cubicBezTo>
                      <a:pt x="251" y="41"/>
                      <a:pt x="251" y="41"/>
                      <a:pt x="251" y="41"/>
                    </a:cubicBezTo>
                    <a:cubicBezTo>
                      <a:pt x="262" y="39"/>
                      <a:pt x="262" y="39"/>
                      <a:pt x="262" y="39"/>
                    </a:cubicBezTo>
                    <a:cubicBezTo>
                      <a:pt x="264" y="36"/>
                      <a:pt x="264" y="36"/>
                      <a:pt x="264" y="36"/>
                    </a:cubicBezTo>
                    <a:cubicBezTo>
                      <a:pt x="261" y="34"/>
                      <a:pt x="261" y="34"/>
                      <a:pt x="261" y="34"/>
                    </a:cubicBezTo>
                    <a:cubicBezTo>
                      <a:pt x="258" y="34"/>
                      <a:pt x="258" y="34"/>
                      <a:pt x="258" y="34"/>
                    </a:cubicBezTo>
                    <a:cubicBezTo>
                      <a:pt x="256" y="33"/>
                      <a:pt x="256" y="33"/>
                      <a:pt x="256" y="33"/>
                    </a:cubicBezTo>
                    <a:cubicBezTo>
                      <a:pt x="248" y="35"/>
                      <a:pt x="248" y="35"/>
                      <a:pt x="248" y="35"/>
                    </a:cubicBezTo>
                    <a:cubicBezTo>
                      <a:pt x="246" y="37"/>
                      <a:pt x="246" y="37"/>
                      <a:pt x="246" y="37"/>
                    </a:cubicBezTo>
                    <a:cubicBezTo>
                      <a:pt x="241" y="39"/>
                      <a:pt x="241" y="39"/>
                      <a:pt x="241" y="39"/>
                    </a:cubicBezTo>
                    <a:cubicBezTo>
                      <a:pt x="236" y="38"/>
                      <a:pt x="236" y="38"/>
                      <a:pt x="236" y="38"/>
                    </a:cubicBezTo>
                    <a:cubicBezTo>
                      <a:pt x="232" y="39"/>
                      <a:pt x="232" y="39"/>
                      <a:pt x="232" y="39"/>
                    </a:cubicBezTo>
                    <a:cubicBezTo>
                      <a:pt x="223" y="39"/>
                      <a:pt x="223" y="39"/>
                      <a:pt x="223" y="39"/>
                    </a:cubicBezTo>
                    <a:cubicBezTo>
                      <a:pt x="221" y="40"/>
                      <a:pt x="221" y="40"/>
                      <a:pt x="221" y="40"/>
                    </a:cubicBezTo>
                    <a:cubicBezTo>
                      <a:pt x="217" y="40"/>
                      <a:pt x="217" y="40"/>
                      <a:pt x="217" y="40"/>
                    </a:cubicBezTo>
                    <a:cubicBezTo>
                      <a:pt x="215" y="42"/>
                      <a:pt x="215" y="42"/>
                      <a:pt x="215" y="42"/>
                    </a:cubicBezTo>
                    <a:cubicBezTo>
                      <a:pt x="212" y="41"/>
                      <a:pt x="212" y="41"/>
                      <a:pt x="212" y="41"/>
                    </a:cubicBezTo>
                    <a:cubicBezTo>
                      <a:pt x="209" y="43"/>
                      <a:pt x="209" y="43"/>
                      <a:pt x="209" y="43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6" y="46"/>
                      <a:pt x="206" y="46"/>
                      <a:pt x="206" y="46"/>
                    </a:cubicBezTo>
                    <a:cubicBezTo>
                      <a:pt x="202" y="46"/>
                      <a:pt x="202" y="46"/>
                      <a:pt x="202" y="46"/>
                    </a:cubicBezTo>
                    <a:lnTo>
                      <a:pt x="198" y="48"/>
                    </a:lnTo>
                    <a:close/>
                    <a:moveTo>
                      <a:pt x="151" y="8"/>
                    </a:moveTo>
                    <a:cubicBezTo>
                      <a:pt x="143" y="7"/>
                      <a:pt x="143" y="7"/>
                      <a:pt x="143" y="7"/>
                    </a:cubicBezTo>
                    <a:cubicBezTo>
                      <a:pt x="143" y="6"/>
                      <a:pt x="143" y="6"/>
                      <a:pt x="143" y="6"/>
                    </a:cubicBezTo>
                    <a:cubicBezTo>
                      <a:pt x="141" y="6"/>
                      <a:pt x="141" y="6"/>
                      <a:pt x="141" y="6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7" y="8"/>
                      <a:pt x="137" y="8"/>
                      <a:pt x="137" y="8"/>
                    </a:cubicBezTo>
                    <a:cubicBezTo>
                      <a:pt x="131" y="8"/>
                      <a:pt x="131" y="8"/>
                      <a:pt x="131" y="8"/>
                    </a:cubicBezTo>
                    <a:cubicBezTo>
                      <a:pt x="130" y="9"/>
                      <a:pt x="130" y="9"/>
                      <a:pt x="130" y="9"/>
                    </a:cubicBezTo>
                    <a:cubicBezTo>
                      <a:pt x="127" y="10"/>
                      <a:pt x="127" y="10"/>
                      <a:pt x="127" y="10"/>
                    </a:cubicBezTo>
                    <a:cubicBezTo>
                      <a:pt x="126" y="11"/>
                      <a:pt x="126" y="11"/>
                      <a:pt x="12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1" y="12"/>
                      <a:pt x="131" y="12"/>
                      <a:pt x="131" y="12"/>
                    </a:cubicBezTo>
                    <a:cubicBezTo>
                      <a:pt x="138" y="11"/>
                      <a:pt x="138" y="11"/>
                      <a:pt x="138" y="11"/>
                    </a:cubicBezTo>
                    <a:cubicBezTo>
                      <a:pt x="138" y="10"/>
                      <a:pt x="138" y="10"/>
                      <a:pt x="138" y="10"/>
                    </a:cubicBezTo>
                    <a:cubicBezTo>
                      <a:pt x="142" y="9"/>
                      <a:pt x="142" y="9"/>
                      <a:pt x="142" y="9"/>
                    </a:cubicBezTo>
                    <a:cubicBezTo>
                      <a:pt x="143" y="9"/>
                      <a:pt x="143" y="9"/>
                      <a:pt x="143" y="9"/>
                    </a:cubicBezTo>
                    <a:lnTo>
                      <a:pt x="151" y="8"/>
                    </a:lnTo>
                    <a:close/>
                    <a:moveTo>
                      <a:pt x="142" y="12"/>
                    </a:moveTo>
                    <a:cubicBezTo>
                      <a:pt x="143" y="10"/>
                      <a:pt x="143" y="10"/>
                      <a:pt x="143" y="10"/>
                    </a:cubicBezTo>
                    <a:cubicBezTo>
                      <a:pt x="144" y="11"/>
                      <a:pt x="144" y="11"/>
                      <a:pt x="144" y="11"/>
                    </a:cubicBezTo>
                    <a:cubicBezTo>
                      <a:pt x="144" y="12"/>
                      <a:pt x="144" y="12"/>
                      <a:pt x="144" y="12"/>
                    </a:cubicBezTo>
                    <a:lnTo>
                      <a:pt x="142" y="12"/>
                    </a:lnTo>
                    <a:close/>
                    <a:moveTo>
                      <a:pt x="146" y="13"/>
                    </a:moveTo>
                    <a:cubicBezTo>
                      <a:pt x="149" y="11"/>
                      <a:pt x="149" y="11"/>
                      <a:pt x="149" y="11"/>
                    </a:cubicBezTo>
                    <a:cubicBezTo>
                      <a:pt x="151" y="12"/>
                      <a:pt x="151" y="12"/>
                      <a:pt x="151" y="12"/>
                    </a:cubicBezTo>
                    <a:cubicBezTo>
                      <a:pt x="152" y="13"/>
                      <a:pt x="152" y="13"/>
                      <a:pt x="152" y="13"/>
                    </a:cubicBezTo>
                    <a:lnTo>
                      <a:pt x="146" y="13"/>
                    </a:lnTo>
                    <a:close/>
                    <a:moveTo>
                      <a:pt x="117" y="9"/>
                    </a:moveTo>
                    <a:cubicBezTo>
                      <a:pt x="114" y="8"/>
                      <a:pt x="114" y="8"/>
                      <a:pt x="114" y="8"/>
                    </a:cubicBezTo>
                    <a:cubicBezTo>
                      <a:pt x="115" y="8"/>
                      <a:pt x="115" y="8"/>
                      <a:pt x="115" y="8"/>
                    </a:cubicBezTo>
                    <a:cubicBezTo>
                      <a:pt x="123" y="8"/>
                      <a:pt x="123" y="8"/>
                      <a:pt x="123" y="8"/>
                    </a:cubicBezTo>
                    <a:cubicBezTo>
                      <a:pt x="126" y="6"/>
                      <a:pt x="126" y="6"/>
                      <a:pt x="126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4" y="7"/>
                      <a:pt x="134" y="7"/>
                      <a:pt x="134" y="7"/>
                    </a:cubicBezTo>
                    <a:cubicBezTo>
                      <a:pt x="129" y="7"/>
                      <a:pt x="129" y="7"/>
                      <a:pt x="129" y="7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22" y="10"/>
                      <a:pt x="122" y="10"/>
                      <a:pt x="122" y="10"/>
                    </a:cubicBezTo>
                    <a:lnTo>
                      <a:pt x="117" y="9"/>
                    </a:lnTo>
                    <a:close/>
                    <a:moveTo>
                      <a:pt x="162" y="12"/>
                    </a:moveTo>
                    <a:cubicBezTo>
                      <a:pt x="156" y="11"/>
                      <a:pt x="156" y="11"/>
                      <a:pt x="156" y="11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1" y="9"/>
                      <a:pt x="161" y="9"/>
                      <a:pt x="161" y="9"/>
                    </a:cubicBezTo>
                    <a:cubicBezTo>
                      <a:pt x="163" y="11"/>
                      <a:pt x="163" y="11"/>
                      <a:pt x="163" y="11"/>
                    </a:cubicBezTo>
                    <a:lnTo>
                      <a:pt x="162" y="12"/>
                    </a:lnTo>
                    <a:close/>
                    <a:moveTo>
                      <a:pt x="176" y="12"/>
                    </a:moveTo>
                    <a:cubicBezTo>
                      <a:pt x="175" y="10"/>
                      <a:pt x="175" y="10"/>
                      <a:pt x="175" y="10"/>
                    </a:cubicBezTo>
                    <a:cubicBezTo>
                      <a:pt x="180" y="9"/>
                      <a:pt x="180" y="9"/>
                      <a:pt x="180" y="9"/>
                    </a:cubicBezTo>
                    <a:cubicBezTo>
                      <a:pt x="182" y="11"/>
                      <a:pt x="182" y="11"/>
                      <a:pt x="182" y="11"/>
                    </a:cubicBezTo>
                    <a:cubicBezTo>
                      <a:pt x="182" y="12"/>
                      <a:pt x="182" y="12"/>
                      <a:pt x="182" y="12"/>
                    </a:cubicBezTo>
                    <a:lnTo>
                      <a:pt x="176" y="12"/>
                    </a:lnTo>
                    <a:close/>
                    <a:moveTo>
                      <a:pt x="183" y="11"/>
                    </a:moveTo>
                    <a:cubicBezTo>
                      <a:pt x="182" y="9"/>
                      <a:pt x="182" y="9"/>
                      <a:pt x="182" y="9"/>
                    </a:cubicBezTo>
                    <a:cubicBezTo>
                      <a:pt x="184" y="9"/>
                      <a:pt x="184" y="9"/>
                      <a:pt x="184" y="9"/>
                    </a:cubicBezTo>
                    <a:cubicBezTo>
                      <a:pt x="189" y="9"/>
                      <a:pt x="189" y="9"/>
                      <a:pt x="189" y="9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86" y="11"/>
                      <a:pt x="186" y="11"/>
                      <a:pt x="186" y="11"/>
                    </a:cubicBezTo>
                    <a:lnTo>
                      <a:pt x="183" y="11"/>
                    </a:lnTo>
                    <a:close/>
                    <a:moveTo>
                      <a:pt x="192" y="12"/>
                    </a:moveTo>
                    <a:cubicBezTo>
                      <a:pt x="193" y="11"/>
                      <a:pt x="193" y="11"/>
                      <a:pt x="193" y="11"/>
                    </a:cubicBezTo>
                    <a:cubicBezTo>
                      <a:pt x="195" y="11"/>
                      <a:pt x="195" y="11"/>
                      <a:pt x="195" y="11"/>
                    </a:cubicBezTo>
                    <a:cubicBezTo>
                      <a:pt x="196" y="12"/>
                      <a:pt x="196" y="12"/>
                      <a:pt x="196" y="12"/>
                    </a:cubicBezTo>
                    <a:cubicBezTo>
                      <a:pt x="195" y="13"/>
                      <a:pt x="195" y="13"/>
                      <a:pt x="195" y="13"/>
                    </a:cubicBezTo>
                    <a:lnTo>
                      <a:pt x="192" y="12"/>
                    </a:lnTo>
                    <a:close/>
                    <a:moveTo>
                      <a:pt x="193" y="7"/>
                    </a:moveTo>
                    <a:cubicBezTo>
                      <a:pt x="199" y="7"/>
                      <a:pt x="199" y="7"/>
                      <a:pt x="199" y="7"/>
                    </a:cubicBezTo>
                    <a:cubicBezTo>
                      <a:pt x="206" y="6"/>
                      <a:pt x="206" y="6"/>
                      <a:pt x="206" y="6"/>
                    </a:cubicBezTo>
                    <a:cubicBezTo>
                      <a:pt x="207" y="8"/>
                      <a:pt x="207" y="8"/>
                      <a:pt x="207" y="8"/>
                    </a:cubicBezTo>
                    <a:cubicBezTo>
                      <a:pt x="204" y="10"/>
                      <a:pt x="204" y="10"/>
                      <a:pt x="204" y="10"/>
                    </a:cubicBezTo>
                    <a:cubicBezTo>
                      <a:pt x="199" y="9"/>
                      <a:pt x="199" y="9"/>
                      <a:pt x="199" y="9"/>
                    </a:cubicBezTo>
                    <a:cubicBezTo>
                      <a:pt x="196" y="10"/>
                      <a:pt x="196" y="10"/>
                      <a:pt x="196" y="10"/>
                    </a:cubicBezTo>
                    <a:cubicBezTo>
                      <a:pt x="192" y="9"/>
                      <a:pt x="192" y="9"/>
                      <a:pt x="192" y="9"/>
                    </a:cubicBezTo>
                    <a:lnTo>
                      <a:pt x="193" y="7"/>
                    </a:lnTo>
                    <a:close/>
                    <a:moveTo>
                      <a:pt x="215" y="6"/>
                    </a:moveTo>
                    <a:cubicBezTo>
                      <a:pt x="216" y="4"/>
                      <a:pt x="216" y="4"/>
                      <a:pt x="216" y="4"/>
                    </a:cubicBezTo>
                    <a:cubicBezTo>
                      <a:pt x="221" y="4"/>
                      <a:pt x="221" y="4"/>
                      <a:pt x="221" y="4"/>
                    </a:cubicBezTo>
                    <a:cubicBezTo>
                      <a:pt x="222" y="7"/>
                      <a:pt x="222" y="7"/>
                      <a:pt x="222" y="7"/>
                    </a:cubicBezTo>
                    <a:cubicBezTo>
                      <a:pt x="216" y="8"/>
                      <a:pt x="216" y="8"/>
                      <a:pt x="216" y="8"/>
                    </a:cubicBezTo>
                    <a:cubicBezTo>
                      <a:pt x="212" y="8"/>
                      <a:pt x="212" y="8"/>
                      <a:pt x="212" y="8"/>
                    </a:cubicBezTo>
                    <a:cubicBezTo>
                      <a:pt x="208" y="7"/>
                      <a:pt x="208" y="7"/>
                      <a:pt x="208" y="7"/>
                    </a:cubicBezTo>
                    <a:cubicBezTo>
                      <a:pt x="208" y="6"/>
                      <a:pt x="208" y="6"/>
                      <a:pt x="208" y="6"/>
                    </a:cubicBezTo>
                    <a:lnTo>
                      <a:pt x="215" y="6"/>
                    </a:lnTo>
                    <a:close/>
                    <a:moveTo>
                      <a:pt x="206" y="2"/>
                    </a:moveTo>
                    <a:cubicBezTo>
                      <a:pt x="205" y="1"/>
                      <a:pt x="205" y="1"/>
                      <a:pt x="205" y="1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10" y="1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10" y="1"/>
                    </a:cubicBezTo>
                    <a:lnTo>
                      <a:pt x="206" y="2"/>
                    </a:lnTo>
                    <a:close/>
                    <a:moveTo>
                      <a:pt x="179" y="7"/>
                    </a:moveTo>
                    <a:cubicBezTo>
                      <a:pt x="178" y="8"/>
                      <a:pt x="178" y="8"/>
                      <a:pt x="178" y="8"/>
                    </a:cubicBezTo>
                    <a:cubicBezTo>
                      <a:pt x="177" y="7"/>
                      <a:pt x="177" y="7"/>
                      <a:pt x="177" y="7"/>
                    </a:cubicBezTo>
                    <a:cubicBezTo>
                      <a:pt x="174" y="6"/>
                      <a:pt x="174" y="6"/>
                      <a:pt x="174" y="6"/>
                    </a:cubicBezTo>
                    <a:cubicBezTo>
                      <a:pt x="170" y="5"/>
                      <a:pt x="170" y="5"/>
                      <a:pt x="170" y="5"/>
                    </a:cubicBezTo>
                    <a:cubicBezTo>
                      <a:pt x="171" y="4"/>
                      <a:pt x="171" y="4"/>
                      <a:pt x="171" y="4"/>
                    </a:cubicBezTo>
                    <a:cubicBezTo>
                      <a:pt x="174" y="4"/>
                      <a:pt x="174" y="4"/>
                      <a:pt x="174" y="4"/>
                    </a:cubicBezTo>
                    <a:cubicBezTo>
                      <a:pt x="178" y="5"/>
                      <a:pt x="178" y="5"/>
                      <a:pt x="178" y="5"/>
                    </a:cubicBezTo>
                    <a:lnTo>
                      <a:pt x="179" y="7"/>
                    </a:lnTo>
                    <a:close/>
                    <a:moveTo>
                      <a:pt x="171" y="8"/>
                    </a:moveTo>
                    <a:cubicBezTo>
                      <a:pt x="170" y="8"/>
                      <a:pt x="170" y="8"/>
                      <a:pt x="170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4" y="7"/>
                      <a:pt x="174" y="7"/>
                      <a:pt x="174" y="7"/>
                    </a:cubicBezTo>
                    <a:cubicBezTo>
                      <a:pt x="175" y="9"/>
                      <a:pt x="175" y="9"/>
                      <a:pt x="175" y="9"/>
                    </a:cubicBezTo>
                    <a:lnTo>
                      <a:pt x="171" y="8"/>
                    </a:lnTo>
                    <a:close/>
                    <a:moveTo>
                      <a:pt x="170" y="6"/>
                    </a:moveTo>
                    <a:cubicBezTo>
                      <a:pt x="170" y="6"/>
                      <a:pt x="170" y="6"/>
                      <a:pt x="170" y="6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66" y="6"/>
                      <a:pt x="166" y="6"/>
                      <a:pt x="166" y="6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8" y="5"/>
                      <a:pt x="168" y="5"/>
                      <a:pt x="168" y="5"/>
                    </a:cubicBezTo>
                    <a:lnTo>
                      <a:pt x="170" y="6"/>
                    </a:lnTo>
                    <a:close/>
                    <a:moveTo>
                      <a:pt x="179" y="6"/>
                    </a:moveTo>
                    <a:cubicBezTo>
                      <a:pt x="177" y="4"/>
                      <a:pt x="177" y="4"/>
                      <a:pt x="177" y="4"/>
                    </a:cubicBezTo>
                    <a:cubicBezTo>
                      <a:pt x="178" y="4"/>
                      <a:pt x="178" y="4"/>
                      <a:pt x="178" y="4"/>
                    </a:cubicBezTo>
                    <a:cubicBezTo>
                      <a:pt x="180" y="6"/>
                      <a:pt x="180" y="6"/>
                      <a:pt x="180" y="6"/>
                    </a:cubicBezTo>
                    <a:cubicBezTo>
                      <a:pt x="180" y="7"/>
                      <a:pt x="180" y="7"/>
                      <a:pt x="180" y="7"/>
                    </a:cubicBezTo>
                    <a:lnTo>
                      <a:pt x="179" y="6"/>
                    </a:lnTo>
                    <a:close/>
                    <a:moveTo>
                      <a:pt x="181" y="8"/>
                    </a:moveTo>
                    <a:cubicBezTo>
                      <a:pt x="181" y="7"/>
                      <a:pt x="181" y="7"/>
                      <a:pt x="181" y="7"/>
                    </a:cubicBezTo>
                    <a:cubicBezTo>
                      <a:pt x="184" y="6"/>
                      <a:pt x="184" y="6"/>
                      <a:pt x="184" y="6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8"/>
                      <a:pt x="185" y="8"/>
                      <a:pt x="185" y="8"/>
                    </a:cubicBezTo>
                    <a:lnTo>
                      <a:pt x="181" y="8"/>
                    </a:lnTo>
                    <a:close/>
                    <a:moveTo>
                      <a:pt x="176" y="3"/>
                    </a:moveTo>
                    <a:cubicBezTo>
                      <a:pt x="176" y="2"/>
                      <a:pt x="176" y="2"/>
                      <a:pt x="176" y="2"/>
                    </a:cubicBezTo>
                    <a:cubicBezTo>
                      <a:pt x="180" y="2"/>
                      <a:pt x="180" y="2"/>
                      <a:pt x="180" y="2"/>
                    </a:cubicBezTo>
                    <a:cubicBezTo>
                      <a:pt x="180" y="3"/>
                      <a:pt x="180" y="3"/>
                      <a:pt x="180" y="3"/>
                    </a:cubicBezTo>
                    <a:lnTo>
                      <a:pt x="176" y="3"/>
                    </a:lnTo>
                    <a:close/>
                    <a:moveTo>
                      <a:pt x="14" y="227"/>
                    </a:moveTo>
                    <a:cubicBezTo>
                      <a:pt x="20" y="226"/>
                      <a:pt x="20" y="226"/>
                      <a:pt x="20" y="226"/>
                    </a:cubicBezTo>
                    <a:cubicBezTo>
                      <a:pt x="20" y="223"/>
                      <a:pt x="20" y="223"/>
                      <a:pt x="20" y="223"/>
                    </a:cubicBezTo>
                    <a:cubicBezTo>
                      <a:pt x="18" y="221"/>
                      <a:pt x="18" y="221"/>
                      <a:pt x="18" y="221"/>
                    </a:cubicBezTo>
                    <a:cubicBezTo>
                      <a:pt x="12" y="220"/>
                      <a:pt x="12" y="220"/>
                      <a:pt x="12" y="220"/>
                    </a:cubicBezTo>
                    <a:cubicBezTo>
                      <a:pt x="11" y="219"/>
                      <a:pt x="11" y="219"/>
                      <a:pt x="11" y="219"/>
                    </a:cubicBezTo>
                    <a:cubicBezTo>
                      <a:pt x="9" y="220"/>
                      <a:pt x="9" y="220"/>
                      <a:pt x="9" y="220"/>
                    </a:cubicBezTo>
                    <a:cubicBezTo>
                      <a:pt x="10" y="222"/>
                      <a:pt x="10" y="222"/>
                      <a:pt x="10" y="222"/>
                    </a:cubicBezTo>
                    <a:cubicBezTo>
                      <a:pt x="7" y="222"/>
                      <a:pt x="7" y="222"/>
                      <a:pt x="7" y="222"/>
                    </a:cubicBezTo>
                    <a:cubicBezTo>
                      <a:pt x="5" y="221"/>
                      <a:pt x="5" y="221"/>
                      <a:pt x="5" y="221"/>
                    </a:cubicBezTo>
                    <a:cubicBezTo>
                      <a:pt x="7" y="219"/>
                      <a:pt x="7" y="219"/>
                      <a:pt x="7" y="219"/>
                    </a:cubicBezTo>
                    <a:cubicBezTo>
                      <a:pt x="8" y="215"/>
                      <a:pt x="8" y="215"/>
                      <a:pt x="8" y="215"/>
                    </a:cubicBezTo>
                    <a:cubicBezTo>
                      <a:pt x="6" y="219"/>
                      <a:pt x="6" y="219"/>
                      <a:pt x="6" y="219"/>
                    </a:cubicBezTo>
                    <a:cubicBezTo>
                      <a:pt x="4" y="221"/>
                      <a:pt x="4" y="221"/>
                      <a:pt x="4" y="221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3" y="223"/>
                      <a:pt x="3" y="223"/>
                      <a:pt x="3" y="223"/>
                    </a:cubicBezTo>
                    <a:cubicBezTo>
                      <a:pt x="5" y="225"/>
                      <a:pt x="5" y="225"/>
                      <a:pt x="5" y="225"/>
                    </a:cubicBezTo>
                    <a:cubicBezTo>
                      <a:pt x="2" y="225"/>
                      <a:pt x="2" y="225"/>
                      <a:pt x="2" y="225"/>
                    </a:cubicBezTo>
                    <a:cubicBezTo>
                      <a:pt x="1" y="226"/>
                      <a:pt x="1" y="226"/>
                      <a:pt x="1" y="226"/>
                    </a:cubicBezTo>
                    <a:cubicBezTo>
                      <a:pt x="7" y="227"/>
                      <a:pt x="7" y="227"/>
                      <a:pt x="7" y="227"/>
                    </a:cubicBezTo>
                    <a:lnTo>
                      <a:pt x="14" y="227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51" name="Freeform 208"/>
              <p:cNvSpPr>
                <a:spLocks noEditPoints="1"/>
              </p:cNvSpPr>
              <p:nvPr/>
            </p:nvSpPr>
            <p:spPr bwMode="auto">
              <a:xfrm>
                <a:off x="4577955" y="1961464"/>
                <a:ext cx="10632" cy="8506"/>
              </a:xfrm>
              <a:custGeom>
                <a:avLst/>
                <a:gdLst>
                  <a:gd name="T0" fmla="*/ 4 w 10"/>
                  <a:gd name="T1" fmla="*/ 8 h 8"/>
                  <a:gd name="T2" fmla="*/ 4 w 10"/>
                  <a:gd name="T3" fmla="*/ 6 h 8"/>
                  <a:gd name="T4" fmla="*/ 8 w 10"/>
                  <a:gd name="T5" fmla="*/ 4 h 8"/>
                  <a:gd name="T6" fmla="*/ 10 w 10"/>
                  <a:gd name="T7" fmla="*/ 6 h 8"/>
                  <a:gd name="T8" fmla="*/ 8 w 10"/>
                  <a:gd name="T9" fmla="*/ 8 h 8"/>
                  <a:gd name="T10" fmla="*/ 4 w 10"/>
                  <a:gd name="T11" fmla="*/ 8 h 8"/>
                  <a:gd name="T12" fmla="*/ 2 w 10"/>
                  <a:gd name="T13" fmla="*/ 4 h 8"/>
                  <a:gd name="T14" fmla="*/ 4 w 10"/>
                  <a:gd name="T15" fmla="*/ 2 h 8"/>
                  <a:gd name="T16" fmla="*/ 0 w 10"/>
                  <a:gd name="T17" fmla="*/ 0 h 8"/>
                  <a:gd name="T18" fmla="*/ 0 w 10"/>
                  <a:gd name="T19" fmla="*/ 2 h 8"/>
                  <a:gd name="T20" fmla="*/ 2 w 10"/>
                  <a:gd name="T21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8">
                    <a:moveTo>
                      <a:pt x="4" y="8"/>
                    </a:moveTo>
                    <a:lnTo>
                      <a:pt x="4" y="6"/>
                    </a:lnTo>
                    <a:lnTo>
                      <a:pt x="8" y="4"/>
                    </a:lnTo>
                    <a:lnTo>
                      <a:pt x="10" y="6"/>
                    </a:lnTo>
                    <a:lnTo>
                      <a:pt x="8" y="8"/>
                    </a:lnTo>
                    <a:lnTo>
                      <a:pt x="4" y="8"/>
                    </a:lnTo>
                    <a:close/>
                    <a:moveTo>
                      <a:pt x="2" y="4"/>
                    </a:moveTo>
                    <a:lnTo>
                      <a:pt x="4" y="2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2" y="4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52" name="Freeform 209"/>
              <p:cNvSpPr>
                <a:spLocks/>
              </p:cNvSpPr>
              <p:nvPr/>
            </p:nvSpPr>
            <p:spPr bwMode="auto">
              <a:xfrm>
                <a:off x="3199052" y="2373962"/>
                <a:ext cx="10632" cy="12758"/>
              </a:xfrm>
              <a:custGeom>
                <a:avLst/>
                <a:gdLst>
                  <a:gd name="T0" fmla="*/ 4 w 10"/>
                  <a:gd name="T1" fmla="*/ 4 h 12"/>
                  <a:gd name="T2" fmla="*/ 6 w 10"/>
                  <a:gd name="T3" fmla="*/ 4 h 12"/>
                  <a:gd name="T4" fmla="*/ 6 w 10"/>
                  <a:gd name="T5" fmla="*/ 2 h 12"/>
                  <a:gd name="T6" fmla="*/ 4 w 10"/>
                  <a:gd name="T7" fmla="*/ 2 h 12"/>
                  <a:gd name="T8" fmla="*/ 4 w 10"/>
                  <a:gd name="T9" fmla="*/ 0 h 12"/>
                  <a:gd name="T10" fmla="*/ 6 w 10"/>
                  <a:gd name="T11" fmla="*/ 0 h 12"/>
                  <a:gd name="T12" fmla="*/ 6 w 10"/>
                  <a:gd name="T13" fmla="*/ 0 h 12"/>
                  <a:gd name="T14" fmla="*/ 6 w 10"/>
                  <a:gd name="T15" fmla="*/ 0 h 12"/>
                  <a:gd name="T16" fmla="*/ 6 w 10"/>
                  <a:gd name="T17" fmla="*/ 2 h 12"/>
                  <a:gd name="T18" fmla="*/ 6 w 10"/>
                  <a:gd name="T19" fmla="*/ 2 h 12"/>
                  <a:gd name="T20" fmla="*/ 8 w 10"/>
                  <a:gd name="T21" fmla="*/ 2 h 12"/>
                  <a:gd name="T22" fmla="*/ 10 w 10"/>
                  <a:gd name="T23" fmla="*/ 4 h 12"/>
                  <a:gd name="T24" fmla="*/ 10 w 10"/>
                  <a:gd name="T25" fmla="*/ 4 h 12"/>
                  <a:gd name="T26" fmla="*/ 10 w 10"/>
                  <a:gd name="T27" fmla="*/ 6 h 12"/>
                  <a:gd name="T28" fmla="*/ 8 w 10"/>
                  <a:gd name="T29" fmla="*/ 6 h 12"/>
                  <a:gd name="T30" fmla="*/ 6 w 10"/>
                  <a:gd name="T31" fmla="*/ 6 h 12"/>
                  <a:gd name="T32" fmla="*/ 6 w 10"/>
                  <a:gd name="T33" fmla="*/ 6 h 12"/>
                  <a:gd name="T34" fmla="*/ 6 w 10"/>
                  <a:gd name="T35" fmla="*/ 6 h 12"/>
                  <a:gd name="T36" fmla="*/ 4 w 10"/>
                  <a:gd name="T37" fmla="*/ 4 h 12"/>
                  <a:gd name="T38" fmla="*/ 4 w 10"/>
                  <a:gd name="T39" fmla="*/ 6 h 12"/>
                  <a:gd name="T40" fmla="*/ 4 w 10"/>
                  <a:gd name="T41" fmla="*/ 4 h 12"/>
                  <a:gd name="T42" fmla="*/ 4 w 10"/>
                  <a:gd name="T43" fmla="*/ 6 h 12"/>
                  <a:gd name="T44" fmla="*/ 4 w 10"/>
                  <a:gd name="T45" fmla="*/ 8 h 12"/>
                  <a:gd name="T46" fmla="*/ 4 w 10"/>
                  <a:gd name="T47" fmla="*/ 12 h 12"/>
                  <a:gd name="T48" fmla="*/ 2 w 10"/>
                  <a:gd name="T49" fmla="*/ 12 h 12"/>
                  <a:gd name="T50" fmla="*/ 2 w 10"/>
                  <a:gd name="T51" fmla="*/ 10 h 12"/>
                  <a:gd name="T52" fmla="*/ 2 w 10"/>
                  <a:gd name="T53" fmla="*/ 10 h 12"/>
                  <a:gd name="T54" fmla="*/ 0 w 10"/>
                  <a:gd name="T55" fmla="*/ 6 h 12"/>
                  <a:gd name="T56" fmla="*/ 0 w 10"/>
                  <a:gd name="T57" fmla="*/ 6 h 12"/>
                  <a:gd name="T58" fmla="*/ 0 w 10"/>
                  <a:gd name="T59" fmla="*/ 4 h 12"/>
                  <a:gd name="T60" fmla="*/ 0 w 10"/>
                  <a:gd name="T61" fmla="*/ 4 h 12"/>
                  <a:gd name="T62" fmla="*/ 0 w 10"/>
                  <a:gd name="T63" fmla="*/ 2 h 12"/>
                  <a:gd name="T64" fmla="*/ 0 w 10"/>
                  <a:gd name="T65" fmla="*/ 2 h 12"/>
                  <a:gd name="T66" fmla="*/ 2 w 10"/>
                  <a:gd name="T67" fmla="*/ 2 h 12"/>
                  <a:gd name="T68" fmla="*/ 2 w 10"/>
                  <a:gd name="T69" fmla="*/ 4 h 12"/>
                  <a:gd name="T70" fmla="*/ 2 w 10"/>
                  <a:gd name="T71" fmla="*/ 4 h 12"/>
                  <a:gd name="T72" fmla="*/ 4 w 10"/>
                  <a:gd name="T73" fmla="*/ 4 h 12"/>
                  <a:gd name="T74" fmla="*/ 4 w 10"/>
                  <a:gd name="T75" fmla="*/ 4 h 12"/>
                  <a:gd name="T76" fmla="*/ 4 w 10"/>
                  <a:gd name="T77" fmla="*/ 4 h 12"/>
                  <a:gd name="T78" fmla="*/ 4 w 10"/>
                  <a:gd name="T79" fmla="*/ 4 h 12"/>
                  <a:gd name="T80" fmla="*/ 4 w 10"/>
                  <a:gd name="T81" fmla="*/ 4 h 12"/>
                  <a:gd name="T82" fmla="*/ 4 w 10"/>
                  <a:gd name="T8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" h="12">
                    <a:moveTo>
                      <a:pt x="4" y="4"/>
                    </a:moveTo>
                    <a:lnTo>
                      <a:pt x="6" y="4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2"/>
                    </a:lnTo>
                    <a:lnTo>
                      <a:pt x="6" y="2"/>
                    </a:lnTo>
                    <a:lnTo>
                      <a:pt x="8" y="2"/>
                    </a:lnTo>
                    <a:lnTo>
                      <a:pt x="10" y="4"/>
                    </a:lnTo>
                    <a:lnTo>
                      <a:pt x="10" y="4"/>
                    </a:lnTo>
                    <a:lnTo>
                      <a:pt x="10" y="6"/>
                    </a:lnTo>
                    <a:lnTo>
                      <a:pt x="8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4"/>
                    </a:lnTo>
                    <a:lnTo>
                      <a:pt x="4" y="6"/>
                    </a:lnTo>
                    <a:lnTo>
                      <a:pt x="4" y="8"/>
                    </a:lnTo>
                    <a:lnTo>
                      <a:pt x="4" y="12"/>
                    </a:lnTo>
                    <a:lnTo>
                      <a:pt x="2" y="12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2" y="2"/>
                    </a:lnTo>
                    <a:lnTo>
                      <a:pt x="2" y="4"/>
                    </a:lnTo>
                    <a:lnTo>
                      <a:pt x="2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lnTo>
                      <a:pt x="4" y="4"/>
                    </a:lnTo>
                    <a:close/>
                  </a:path>
                </a:pathLst>
              </a:custGeom>
              <a:solidFill>
                <a:srgbClr val="DAD9D9"/>
              </a:solidFill>
              <a:ln w="6350" cap="flat">
                <a:solidFill>
                  <a:srgbClr val="BFBFBF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53" name="Freeform 187"/>
              <p:cNvSpPr>
                <a:spLocks noEditPoints="1"/>
              </p:cNvSpPr>
              <p:nvPr/>
            </p:nvSpPr>
            <p:spPr bwMode="auto">
              <a:xfrm>
                <a:off x="5595418" y="1607427"/>
                <a:ext cx="953673" cy="732532"/>
              </a:xfrm>
              <a:custGeom>
                <a:avLst/>
                <a:gdLst>
                  <a:gd name="T0" fmla="*/ 683 w 897"/>
                  <a:gd name="T1" fmla="*/ 689 h 689"/>
                  <a:gd name="T2" fmla="*/ 669 w 897"/>
                  <a:gd name="T3" fmla="*/ 656 h 689"/>
                  <a:gd name="T4" fmla="*/ 701 w 897"/>
                  <a:gd name="T5" fmla="*/ 652 h 689"/>
                  <a:gd name="T6" fmla="*/ 687 w 897"/>
                  <a:gd name="T7" fmla="*/ 628 h 689"/>
                  <a:gd name="T8" fmla="*/ 877 w 897"/>
                  <a:gd name="T9" fmla="*/ 94 h 689"/>
                  <a:gd name="T10" fmla="*/ 759 w 897"/>
                  <a:gd name="T11" fmla="*/ 70 h 689"/>
                  <a:gd name="T12" fmla="*/ 639 w 897"/>
                  <a:gd name="T13" fmla="*/ 0 h 689"/>
                  <a:gd name="T14" fmla="*/ 627 w 897"/>
                  <a:gd name="T15" fmla="*/ 62 h 689"/>
                  <a:gd name="T16" fmla="*/ 615 w 897"/>
                  <a:gd name="T17" fmla="*/ 104 h 689"/>
                  <a:gd name="T18" fmla="*/ 659 w 897"/>
                  <a:gd name="T19" fmla="*/ 128 h 689"/>
                  <a:gd name="T20" fmla="*/ 595 w 897"/>
                  <a:gd name="T21" fmla="*/ 161 h 689"/>
                  <a:gd name="T22" fmla="*/ 565 w 897"/>
                  <a:gd name="T23" fmla="*/ 205 h 689"/>
                  <a:gd name="T24" fmla="*/ 437 w 897"/>
                  <a:gd name="T25" fmla="*/ 213 h 689"/>
                  <a:gd name="T26" fmla="*/ 331 w 897"/>
                  <a:gd name="T27" fmla="*/ 197 h 689"/>
                  <a:gd name="T28" fmla="*/ 248 w 897"/>
                  <a:gd name="T29" fmla="*/ 159 h 689"/>
                  <a:gd name="T30" fmla="*/ 194 w 897"/>
                  <a:gd name="T31" fmla="*/ 104 h 689"/>
                  <a:gd name="T32" fmla="*/ 144 w 897"/>
                  <a:gd name="T33" fmla="*/ 94 h 689"/>
                  <a:gd name="T34" fmla="*/ 104 w 897"/>
                  <a:gd name="T35" fmla="*/ 155 h 689"/>
                  <a:gd name="T36" fmla="*/ 86 w 897"/>
                  <a:gd name="T37" fmla="*/ 205 h 689"/>
                  <a:gd name="T38" fmla="*/ 66 w 897"/>
                  <a:gd name="T39" fmla="*/ 237 h 689"/>
                  <a:gd name="T40" fmla="*/ 4 w 897"/>
                  <a:gd name="T41" fmla="*/ 257 h 689"/>
                  <a:gd name="T42" fmla="*/ 34 w 897"/>
                  <a:gd name="T43" fmla="*/ 299 h 689"/>
                  <a:gd name="T44" fmla="*/ 58 w 897"/>
                  <a:gd name="T45" fmla="*/ 341 h 689"/>
                  <a:gd name="T46" fmla="*/ 108 w 897"/>
                  <a:gd name="T47" fmla="*/ 375 h 689"/>
                  <a:gd name="T48" fmla="*/ 112 w 897"/>
                  <a:gd name="T49" fmla="*/ 409 h 689"/>
                  <a:gd name="T50" fmla="*/ 158 w 897"/>
                  <a:gd name="T51" fmla="*/ 448 h 689"/>
                  <a:gd name="T52" fmla="*/ 240 w 897"/>
                  <a:gd name="T53" fmla="*/ 488 h 689"/>
                  <a:gd name="T54" fmla="*/ 290 w 897"/>
                  <a:gd name="T55" fmla="*/ 500 h 689"/>
                  <a:gd name="T56" fmla="*/ 345 w 897"/>
                  <a:gd name="T57" fmla="*/ 496 h 689"/>
                  <a:gd name="T58" fmla="*/ 413 w 897"/>
                  <a:gd name="T59" fmla="*/ 468 h 689"/>
                  <a:gd name="T60" fmla="*/ 469 w 897"/>
                  <a:gd name="T61" fmla="*/ 506 h 689"/>
                  <a:gd name="T62" fmla="*/ 457 w 897"/>
                  <a:gd name="T63" fmla="*/ 566 h 689"/>
                  <a:gd name="T64" fmla="*/ 493 w 897"/>
                  <a:gd name="T65" fmla="*/ 594 h 689"/>
                  <a:gd name="T66" fmla="*/ 533 w 897"/>
                  <a:gd name="T67" fmla="*/ 626 h 689"/>
                  <a:gd name="T68" fmla="*/ 557 w 897"/>
                  <a:gd name="T69" fmla="*/ 604 h 689"/>
                  <a:gd name="T70" fmla="*/ 595 w 897"/>
                  <a:gd name="T71" fmla="*/ 584 h 689"/>
                  <a:gd name="T72" fmla="*/ 643 w 897"/>
                  <a:gd name="T73" fmla="*/ 622 h 689"/>
                  <a:gd name="T74" fmla="*/ 675 w 897"/>
                  <a:gd name="T75" fmla="*/ 622 h 689"/>
                  <a:gd name="T76" fmla="*/ 691 w 897"/>
                  <a:gd name="T77" fmla="*/ 640 h 689"/>
                  <a:gd name="T78" fmla="*/ 713 w 897"/>
                  <a:gd name="T79" fmla="*/ 620 h 689"/>
                  <a:gd name="T80" fmla="*/ 739 w 897"/>
                  <a:gd name="T81" fmla="*/ 600 h 689"/>
                  <a:gd name="T82" fmla="*/ 781 w 897"/>
                  <a:gd name="T83" fmla="*/ 598 h 689"/>
                  <a:gd name="T84" fmla="*/ 805 w 897"/>
                  <a:gd name="T85" fmla="*/ 564 h 689"/>
                  <a:gd name="T86" fmla="*/ 827 w 897"/>
                  <a:gd name="T87" fmla="*/ 540 h 689"/>
                  <a:gd name="T88" fmla="*/ 831 w 897"/>
                  <a:gd name="T89" fmla="*/ 520 h 689"/>
                  <a:gd name="T90" fmla="*/ 845 w 897"/>
                  <a:gd name="T91" fmla="*/ 482 h 689"/>
                  <a:gd name="T92" fmla="*/ 843 w 897"/>
                  <a:gd name="T93" fmla="*/ 462 h 689"/>
                  <a:gd name="T94" fmla="*/ 819 w 897"/>
                  <a:gd name="T95" fmla="*/ 448 h 689"/>
                  <a:gd name="T96" fmla="*/ 821 w 897"/>
                  <a:gd name="T97" fmla="*/ 418 h 689"/>
                  <a:gd name="T98" fmla="*/ 821 w 897"/>
                  <a:gd name="T99" fmla="*/ 415 h 689"/>
                  <a:gd name="T100" fmla="*/ 811 w 897"/>
                  <a:gd name="T101" fmla="*/ 401 h 689"/>
                  <a:gd name="T102" fmla="*/ 771 w 897"/>
                  <a:gd name="T103" fmla="*/ 355 h 689"/>
                  <a:gd name="T104" fmla="*/ 797 w 897"/>
                  <a:gd name="T105" fmla="*/ 317 h 689"/>
                  <a:gd name="T106" fmla="*/ 791 w 897"/>
                  <a:gd name="T107" fmla="*/ 303 h 689"/>
                  <a:gd name="T108" fmla="*/ 743 w 897"/>
                  <a:gd name="T109" fmla="*/ 303 h 689"/>
                  <a:gd name="T110" fmla="*/ 717 w 897"/>
                  <a:gd name="T111" fmla="*/ 275 h 689"/>
                  <a:gd name="T112" fmla="*/ 753 w 897"/>
                  <a:gd name="T113" fmla="*/ 239 h 689"/>
                  <a:gd name="T114" fmla="*/ 767 w 897"/>
                  <a:gd name="T115" fmla="*/ 269 h 689"/>
                  <a:gd name="T116" fmla="*/ 783 w 897"/>
                  <a:gd name="T117" fmla="*/ 273 h 689"/>
                  <a:gd name="T118" fmla="*/ 831 w 897"/>
                  <a:gd name="T119" fmla="*/ 227 h 689"/>
                  <a:gd name="T120" fmla="*/ 881 w 897"/>
                  <a:gd name="T121" fmla="*/ 205 h 689"/>
                  <a:gd name="T122" fmla="*/ 895 w 897"/>
                  <a:gd name="T123" fmla="*/ 161 h 6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97" h="689">
                    <a:moveTo>
                      <a:pt x="701" y="652"/>
                    </a:moveTo>
                    <a:lnTo>
                      <a:pt x="701" y="660"/>
                    </a:lnTo>
                    <a:lnTo>
                      <a:pt x="697" y="662"/>
                    </a:lnTo>
                    <a:lnTo>
                      <a:pt x="697" y="678"/>
                    </a:lnTo>
                    <a:lnTo>
                      <a:pt x="693" y="680"/>
                    </a:lnTo>
                    <a:lnTo>
                      <a:pt x="691" y="683"/>
                    </a:lnTo>
                    <a:lnTo>
                      <a:pt x="685" y="685"/>
                    </a:lnTo>
                    <a:lnTo>
                      <a:pt x="683" y="689"/>
                    </a:lnTo>
                    <a:lnTo>
                      <a:pt x="679" y="689"/>
                    </a:lnTo>
                    <a:lnTo>
                      <a:pt x="679" y="689"/>
                    </a:lnTo>
                    <a:lnTo>
                      <a:pt x="667" y="685"/>
                    </a:lnTo>
                    <a:lnTo>
                      <a:pt x="665" y="680"/>
                    </a:lnTo>
                    <a:lnTo>
                      <a:pt x="661" y="678"/>
                    </a:lnTo>
                    <a:lnTo>
                      <a:pt x="661" y="664"/>
                    </a:lnTo>
                    <a:lnTo>
                      <a:pt x="671" y="658"/>
                    </a:lnTo>
                    <a:lnTo>
                      <a:pt x="669" y="656"/>
                    </a:lnTo>
                    <a:lnTo>
                      <a:pt x="671" y="654"/>
                    </a:lnTo>
                    <a:lnTo>
                      <a:pt x="677" y="654"/>
                    </a:lnTo>
                    <a:lnTo>
                      <a:pt x="679" y="652"/>
                    </a:lnTo>
                    <a:lnTo>
                      <a:pt x="685" y="652"/>
                    </a:lnTo>
                    <a:lnTo>
                      <a:pt x="691" y="652"/>
                    </a:lnTo>
                    <a:lnTo>
                      <a:pt x="695" y="654"/>
                    </a:lnTo>
                    <a:lnTo>
                      <a:pt x="695" y="650"/>
                    </a:lnTo>
                    <a:lnTo>
                      <a:pt x="701" y="652"/>
                    </a:lnTo>
                    <a:close/>
                    <a:moveTo>
                      <a:pt x="847" y="448"/>
                    </a:moveTo>
                    <a:lnTo>
                      <a:pt x="853" y="452"/>
                    </a:lnTo>
                    <a:lnTo>
                      <a:pt x="853" y="450"/>
                    </a:lnTo>
                    <a:lnTo>
                      <a:pt x="851" y="448"/>
                    </a:lnTo>
                    <a:lnTo>
                      <a:pt x="847" y="448"/>
                    </a:lnTo>
                    <a:close/>
                    <a:moveTo>
                      <a:pt x="689" y="634"/>
                    </a:moveTo>
                    <a:lnTo>
                      <a:pt x="691" y="628"/>
                    </a:lnTo>
                    <a:lnTo>
                      <a:pt x="687" y="628"/>
                    </a:lnTo>
                    <a:lnTo>
                      <a:pt x="687" y="632"/>
                    </a:lnTo>
                    <a:lnTo>
                      <a:pt x="689" y="634"/>
                    </a:lnTo>
                    <a:close/>
                    <a:moveTo>
                      <a:pt x="895" y="139"/>
                    </a:moveTo>
                    <a:lnTo>
                      <a:pt x="889" y="128"/>
                    </a:lnTo>
                    <a:lnTo>
                      <a:pt x="887" y="118"/>
                    </a:lnTo>
                    <a:lnTo>
                      <a:pt x="891" y="114"/>
                    </a:lnTo>
                    <a:lnTo>
                      <a:pt x="883" y="100"/>
                    </a:lnTo>
                    <a:lnTo>
                      <a:pt x="877" y="94"/>
                    </a:lnTo>
                    <a:lnTo>
                      <a:pt x="861" y="100"/>
                    </a:lnTo>
                    <a:lnTo>
                      <a:pt x="855" y="106"/>
                    </a:lnTo>
                    <a:lnTo>
                      <a:pt x="839" y="108"/>
                    </a:lnTo>
                    <a:lnTo>
                      <a:pt x="819" y="100"/>
                    </a:lnTo>
                    <a:lnTo>
                      <a:pt x="809" y="84"/>
                    </a:lnTo>
                    <a:lnTo>
                      <a:pt x="787" y="74"/>
                    </a:lnTo>
                    <a:lnTo>
                      <a:pt x="773" y="70"/>
                    </a:lnTo>
                    <a:lnTo>
                      <a:pt x="759" y="70"/>
                    </a:lnTo>
                    <a:lnTo>
                      <a:pt x="749" y="60"/>
                    </a:lnTo>
                    <a:lnTo>
                      <a:pt x="735" y="50"/>
                    </a:lnTo>
                    <a:lnTo>
                      <a:pt x="713" y="32"/>
                    </a:lnTo>
                    <a:lnTo>
                      <a:pt x="709" y="22"/>
                    </a:lnTo>
                    <a:lnTo>
                      <a:pt x="689" y="10"/>
                    </a:lnTo>
                    <a:lnTo>
                      <a:pt x="677" y="2"/>
                    </a:lnTo>
                    <a:lnTo>
                      <a:pt x="673" y="4"/>
                    </a:lnTo>
                    <a:lnTo>
                      <a:pt x="639" y="0"/>
                    </a:lnTo>
                    <a:lnTo>
                      <a:pt x="623" y="4"/>
                    </a:lnTo>
                    <a:lnTo>
                      <a:pt x="613" y="4"/>
                    </a:lnTo>
                    <a:lnTo>
                      <a:pt x="611" y="14"/>
                    </a:lnTo>
                    <a:lnTo>
                      <a:pt x="621" y="16"/>
                    </a:lnTo>
                    <a:lnTo>
                      <a:pt x="625" y="28"/>
                    </a:lnTo>
                    <a:lnTo>
                      <a:pt x="621" y="32"/>
                    </a:lnTo>
                    <a:lnTo>
                      <a:pt x="623" y="58"/>
                    </a:lnTo>
                    <a:lnTo>
                      <a:pt x="627" y="62"/>
                    </a:lnTo>
                    <a:lnTo>
                      <a:pt x="613" y="68"/>
                    </a:lnTo>
                    <a:lnTo>
                      <a:pt x="591" y="68"/>
                    </a:lnTo>
                    <a:lnTo>
                      <a:pt x="591" y="80"/>
                    </a:lnTo>
                    <a:lnTo>
                      <a:pt x="589" y="90"/>
                    </a:lnTo>
                    <a:lnTo>
                      <a:pt x="593" y="96"/>
                    </a:lnTo>
                    <a:lnTo>
                      <a:pt x="593" y="104"/>
                    </a:lnTo>
                    <a:lnTo>
                      <a:pt x="599" y="108"/>
                    </a:lnTo>
                    <a:lnTo>
                      <a:pt x="615" y="104"/>
                    </a:lnTo>
                    <a:lnTo>
                      <a:pt x="623" y="108"/>
                    </a:lnTo>
                    <a:lnTo>
                      <a:pt x="629" y="100"/>
                    </a:lnTo>
                    <a:lnTo>
                      <a:pt x="645" y="104"/>
                    </a:lnTo>
                    <a:lnTo>
                      <a:pt x="649" y="108"/>
                    </a:lnTo>
                    <a:lnTo>
                      <a:pt x="657" y="112"/>
                    </a:lnTo>
                    <a:lnTo>
                      <a:pt x="671" y="122"/>
                    </a:lnTo>
                    <a:lnTo>
                      <a:pt x="673" y="132"/>
                    </a:lnTo>
                    <a:lnTo>
                      <a:pt x="659" y="128"/>
                    </a:lnTo>
                    <a:lnTo>
                      <a:pt x="649" y="128"/>
                    </a:lnTo>
                    <a:lnTo>
                      <a:pt x="639" y="134"/>
                    </a:lnTo>
                    <a:lnTo>
                      <a:pt x="627" y="139"/>
                    </a:lnTo>
                    <a:lnTo>
                      <a:pt x="629" y="147"/>
                    </a:lnTo>
                    <a:lnTo>
                      <a:pt x="623" y="153"/>
                    </a:lnTo>
                    <a:lnTo>
                      <a:pt x="607" y="153"/>
                    </a:lnTo>
                    <a:lnTo>
                      <a:pt x="603" y="159"/>
                    </a:lnTo>
                    <a:lnTo>
                      <a:pt x="595" y="161"/>
                    </a:lnTo>
                    <a:lnTo>
                      <a:pt x="575" y="155"/>
                    </a:lnTo>
                    <a:lnTo>
                      <a:pt x="567" y="157"/>
                    </a:lnTo>
                    <a:lnTo>
                      <a:pt x="565" y="167"/>
                    </a:lnTo>
                    <a:lnTo>
                      <a:pt x="569" y="177"/>
                    </a:lnTo>
                    <a:lnTo>
                      <a:pt x="577" y="181"/>
                    </a:lnTo>
                    <a:lnTo>
                      <a:pt x="577" y="187"/>
                    </a:lnTo>
                    <a:lnTo>
                      <a:pt x="569" y="193"/>
                    </a:lnTo>
                    <a:lnTo>
                      <a:pt x="565" y="205"/>
                    </a:lnTo>
                    <a:lnTo>
                      <a:pt x="553" y="211"/>
                    </a:lnTo>
                    <a:lnTo>
                      <a:pt x="539" y="209"/>
                    </a:lnTo>
                    <a:lnTo>
                      <a:pt x="509" y="213"/>
                    </a:lnTo>
                    <a:lnTo>
                      <a:pt x="489" y="227"/>
                    </a:lnTo>
                    <a:lnTo>
                      <a:pt x="479" y="225"/>
                    </a:lnTo>
                    <a:lnTo>
                      <a:pt x="477" y="221"/>
                    </a:lnTo>
                    <a:lnTo>
                      <a:pt x="467" y="223"/>
                    </a:lnTo>
                    <a:lnTo>
                      <a:pt x="437" y="213"/>
                    </a:lnTo>
                    <a:lnTo>
                      <a:pt x="431" y="207"/>
                    </a:lnTo>
                    <a:lnTo>
                      <a:pt x="405" y="203"/>
                    </a:lnTo>
                    <a:lnTo>
                      <a:pt x="391" y="207"/>
                    </a:lnTo>
                    <a:lnTo>
                      <a:pt x="369" y="203"/>
                    </a:lnTo>
                    <a:lnTo>
                      <a:pt x="363" y="207"/>
                    </a:lnTo>
                    <a:lnTo>
                      <a:pt x="345" y="205"/>
                    </a:lnTo>
                    <a:lnTo>
                      <a:pt x="341" y="199"/>
                    </a:lnTo>
                    <a:lnTo>
                      <a:pt x="331" y="197"/>
                    </a:lnTo>
                    <a:lnTo>
                      <a:pt x="327" y="185"/>
                    </a:lnTo>
                    <a:lnTo>
                      <a:pt x="319" y="179"/>
                    </a:lnTo>
                    <a:lnTo>
                      <a:pt x="317" y="177"/>
                    </a:lnTo>
                    <a:lnTo>
                      <a:pt x="307" y="175"/>
                    </a:lnTo>
                    <a:lnTo>
                      <a:pt x="290" y="169"/>
                    </a:lnTo>
                    <a:lnTo>
                      <a:pt x="278" y="161"/>
                    </a:lnTo>
                    <a:lnTo>
                      <a:pt x="270" y="159"/>
                    </a:lnTo>
                    <a:lnTo>
                      <a:pt x="248" y="159"/>
                    </a:lnTo>
                    <a:lnTo>
                      <a:pt x="236" y="157"/>
                    </a:lnTo>
                    <a:lnTo>
                      <a:pt x="230" y="153"/>
                    </a:lnTo>
                    <a:lnTo>
                      <a:pt x="232" y="143"/>
                    </a:lnTo>
                    <a:lnTo>
                      <a:pt x="228" y="128"/>
                    </a:lnTo>
                    <a:lnTo>
                      <a:pt x="220" y="122"/>
                    </a:lnTo>
                    <a:lnTo>
                      <a:pt x="210" y="108"/>
                    </a:lnTo>
                    <a:lnTo>
                      <a:pt x="202" y="108"/>
                    </a:lnTo>
                    <a:lnTo>
                      <a:pt x="194" y="104"/>
                    </a:lnTo>
                    <a:lnTo>
                      <a:pt x="186" y="104"/>
                    </a:lnTo>
                    <a:lnTo>
                      <a:pt x="176" y="98"/>
                    </a:lnTo>
                    <a:lnTo>
                      <a:pt x="168" y="96"/>
                    </a:lnTo>
                    <a:lnTo>
                      <a:pt x="158" y="88"/>
                    </a:lnTo>
                    <a:lnTo>
                      <a:pt x="158" y="80"/>
                    </a:lnTo>
                    <a:lnTo>
                      <a:pt x="148" y="80"/>
                    </a:lnTo>
                    <a:lnTo>
                      <a:pt x="142" y="86"/>
                    </a:lnTo>
                    <a:lnTo>
                      <a:pt x="144" y="94"/>
                    </a:lnTo>
                    <a:lnTo>
                      <a:pt x="134" y="98"/>
                    </a:lnTo>
                    <a:lnTo>
                      <a:pt x="134" y="106"/>
                    </a:lnTo>
                    <a:lnTo>
                      <a:pt x="140" y="120"/>
                    </a:lnTo>
                    <a:lnTo>
                      <a:pt x="134" y="124"/>
                    </a:lnTo>
                    <a:lnTo>
                      <a:pt x="124" y="122"/>
                    </a:lnTo>
                    <a:lnTo>
                      <a:pt x="100" y="120"/>
                    </a:lnTo>
                    <a:lnTo>
                      <a:pt x="100" y="143"/>
                    </a:lnTo>
                    <a:lnTo>
                      <a:pt x="104" y="155"/>
                    </a:lnTo>
                    <a:lnTo>
                      <a:pt x="104" y="159"/>
                    </a:lnTo>
                    <a:lnTo>
                      <a:pt x="84" y="157"/>
                    </a:lnTo>
                    <a:lnTo>
                      <a:pt x="68" y="157"/>
                    </a:lnTo>
                    <a:lnTo>
                      <a:pt x="66" y="159"/>
                    </a:lnTo>
                    <a:lnTo>
                      <a:pt x="74" y="163"/>
                    </a:lnTo>
                    <a:lnTo>
                      <a:pt x="76" y="173"/>
                    </a:lnTo>
                    <a:lnTo>
                      <a:pt x="88" y="199"/>
                    </a:lnTo>
                    <a:lnTo>
                      <a:pt x="86" y="205"/>
                    </a:lnTo>
                    <a:lnTo>
                      <a:pt x="88" y="213"/>
                    </a:lnTo>
                    <a:lnTo>
                      <a:pt x="90" y="213"/>
                    </a:lnTo>
                    <a:lnTo>
                      <a:pt x="90" y="217"/>
                    </a:lnTo>
                    <a:lnTo>
                      <a:pt x="86" y="219"/>
                    </a:lnTo>
                    <a:lnTo>
                      <a:pt x="82" y="223"/>
                    </a:lnTo>
                    <a:lnTo>
                      <a:pt x="78" y="223"/>
                    </a:lnTo>
                    <a:lnTo>
                      <a:pt x="68" y="231"/>
                    </a:lnTo>
                    <a:lnTo>
                      <a:pt x="66" y="237"/>
                    </a:lnTo>
                    <a:lnTo>
                      <a:pt x="44" y="239"/>
                    </a:lnTo>
                    <a:lnTo>
                      <a:pt x="44" y="249"/>
                    </a:lnTo>
                    <a:lnTo>
                      <a:pt x="42" y="251"/>
                    </a:lnTo>
                    <a:lnTo>
                      <a:pt x="30" y="251"/>
                    </a:lnTo>
                    <a:lnTo>
                      <a:pt x="26" y="247"/>
                    </a:lnTo>
                    <a:lnTo>
                      <a:pt x="16" y="251"/>
                    </a:lnTo>
                    <a:lnTo>
                      <a:pt x="12" y="255"/>
                    </a:lnTo>
                    <a:lnTo>
                      <a:pt x="4" y="257"/>
                    </a:lnTo>
                    <a:lnTo>
                      <a:pt x="0" y="269"/>
                    </a:lnTo>
                    <a:lnTo>
                      <a:pt x="8" y="277"/>
                    </a:lnTo>
                    <a:lnTo>
                      <a:pt x="8" y="283"/>
                    </a:lnTo>
                    <a:lnTo>
                      <a:pt x="12" y="285"/>
                    </a:lnTo>
                    <a:lnTo>
                      <a:pt x="16" y="281"/>
                    </a:lnTo>
                    <a:lnTo>
                      <a:pt x="26" y="287"/>
                    </a:lnTo>
                    <a:lnTo>
                      <a:pt x="32" y="295"/>
                    </a:lnTo>
                    <a:lnTo>
                      <a:pt x="34" y="299"/>
                    </a:lnTo>
                    <a:lnTo>
                      <a:pt x="34" y="305"/>
                    </a:lnTo>
                    <a:lnTo>
                      <a:pt x="34" y="309"/>
                    </a:lnTo>
                    <a:lnTo>
                      <a:pt x="28" y="313"/>
                    </a:lnTo>
                    <a:lnTo>
                      <a:pt x="30" y="317"/>
                    </a:lnTo>
                    <a:lnTo>
                      <a:pt x="40" y="317"/>
                    </a:lnTo>
                    <a:lnTo>
                      <a:pt x="48" y="325"/>
                    </a:lnTo>
                    <a:lnTo>
                      <a:pt x="54" y="331"/>
                    </a:lnTo>
                    <a:lnTo>
                      <a:pt x="58" y="341"/>
                    </a:lnTo>
                    <a:lnTo>
                      <a:pt x="66" y="341"/>
                    </a:lnTo>
                    <a:lnTo>
                      <a:pt x="74" y="345"/>
                    </a:lnTo>
                    <a:lnTo>
                      <a:pt x="80" y="345"/>
                    </a:lnTo>
                    <a:lnTo>
                      <a:pt x="84" y="347"/>
                    </a:lnTo>
                    <a:lnTo>
                      <a:pt x="88" y="347"/>
                    </a:lnTo>
                    <a:lnTo>
                      <a:pt x="96" y="357"/>
                    </a:lnTo>
                    <a:lnTo>
                      <a:pt x="108" y="367"/>
                    </a:lnTo>
                    <a:lnTo>
                      <a:pt x="108" y="375"/>
                    </a:lnTo>
                    <a:lnTo>
                      <a:pt x="114" y="381"/>
                    </a:lnTo>
                    <a:lnTo>
                      <a:pt x="118" y="387"/>
                    </a:lnTo>
                    <a:lnTo>
                      <a:pt x="124" y="391"/>
                    </a:lnTo>
                    <a:lnTo>
                      <a:pt x="130" y="397"/>
                    </a:lnTo>
                    <a:lnTo>
                      <a:pt x="130" y="405"/>
                    </a:lnTo>
                    <a:lnTo>
                      <a:pt x="124" y="409"/>
                    </a:lnTo>
                    <a:lnTo>
                      <a:pt x="116" y="405"/>
                    </a:lnTo>
                    <a:lnTo>
                      <a:pt x="112" y="409"/>
                    </a:lnTo>
                    <a:lnTo>
                      <a:pt x="110" y="413"/>
                    </a:lnTo>
                    <a:lnTo>
                      <a:pt x="114" y="415"/>
                    </a:lnTo>
                    <a:lnTo>
                      <a:pt x="120" y="430"/>
                    </a:lnTo>
                    <a:lnTo>
                      <a:pt x="126" y="432"/>
                    </a:lnTo>
                    <a:lnTo>
                      <a:pt x="132" y="436"/>
                    </a:lnTo>
                    <a:lnTo>
                      <a:pt x="140" y="440"/>
                    </a:lnTo>
                    <a:lnTo>
                      <a:pt x="148" y="446"/>
                    </a:lnTo>
                    <a:lnTo>
                      <a:pt x="158" y="448"/>
                    </a:lnTo>
                    <a:lnTo>
                      <a:pt x="166" y="450"/>
                    </a:lnTo>
                    <a:lnTo>
                      <a:pt x="176" y="450"/>
                    </a:lnTo>
                    <a:lnTo>
                      <a:pt x="188" y="454"/>
                    </a:lnTo>
                    <a:lnTo>
                      <a:pt x="204" y="470"/>
                    </a:lnTo>
                    <a:lnTo>
                      <a:pt x="214" y="468"/>
                    </a:lnTo>
                    <a:lnTo>
                      <a:pt x="218" y="478"/>
                    </a:lnTo>
                    <a:lnTo>
                      <a:pt x="234" y="482"/>
                    </a:lnTo>
                    <a:lnTo>
                      <a:pt x="240" y="488"/>
                    </a:lnTo>
                    <a:lnTo>
                      <a:pt x="244" y="490"/>
                    </a:lnTo>
                    <a:lnTo>
                      <a:pt x="252" y="494"/>
                    </a:lnTo>
                    <a:lnTo>
                      <a:pt x="256" y="496"/>
                    </a:lnTo>
                    <a:lnTo>
                      <a:pt x="262" y="498"/>
                    </a:lnTo>
                    <a:lnTo>
                      <a:pt x="268" y="498"/>
                    </a:lnTo>
                    <a:lnTo>
                      <a:pt x="276" y="500"/>
                    </a:lnTo>
                    <a:lnTo>
                      <a:pt x="282" y="500"/>
                    </a:lnTo>
                    <a:lnTo>
                      <a:pt x="290" y="500"/>
                    </a:lnTo>
                    <a:lnTo>
                      <a:pt x="294" y="494"/>
                    </a:lnTo>
                    <a:lnTo>
                      <a:pt x="300" y="494"/>
                    </a:lnTo>
                    <a:lnTo>
                      <a:pt x="300" y="506"/>
                    </a:lnTo>
                    <a:lnTo>
                      <a:pt x="307" y="506"/>
                    </a:lnTo>
                    <a:lnTo>
                      <a:pt x="309" y="496"/>
                    </a:lnTo>
                    <a:lnTo>
                      <a:pt x="323" y="490"/>
                    </a:lnTo>
                    <a:lnTo>
                      <a:pt x="335" y="496"/>
                    </a:lnTo>
                    <a:lnTo>
                      <a:pt x="345" y="496"/>
                    </a:lnTo>
                    <a:lnTo>
                      <a:pt x="347" y="500"/>
                    </a:lnTo>
                    <a:lnTo>
                      <a:pt x="365" y="498"/>
                    </a:lnTo>
                    <a:lnTo>
                      <a:pt x="367" y="490"/>
                    </a:lnTo>
                    <a:lnTo>
                      <a:pt x="375" y="480"/>
                    </a:lnTo>
                    <a:lnTo>
                      <a:pt x="387" y="478"/>
                    </a:lnTo>
                    <a:lnTo>
                      <a:pt x="389" y="472"/>
                    </a:lnTo>
                    <a:lnTo>
                      <a:pt x="405" y="474"/>
                    </a:lnTo>
                    <a:lnTo>
                      <a:pt x="413" y="468"/>
                    </a:lnTo>
                    <a:lnTo>
                      <a:pt x="419" y="468"/>
                    </a:lnTo>
                    <a:lnTo>
                      <a:pt x="425" y="478"/>
                    </a:lnTo>
                    <a:lnTo>
                      <a:pt x="425" y="484"/>
                    </a:lnTo>
                    <a:lnTo>
                      <a:pt x="445" y="490"/>
                    </a:lnTo>
                    <a:lnTo>
                      <a:pt x="449" y="488"/>
                    </a:lnTo>
                    <a:lnTo>
                      <a:pt x="457" y="492"/>
                    </a:lnTo>
                    <a:lnTo>
                      <a:pt x="461" y="504"/>
                    </a:lnTo>
                    <a:lnTo>
                      <a:pt x="469" y="506"/>
                    </a:lnTo>
                    <a:lnTo>
                      <a:pt x="471" y="516"/>
                    </a:lnTo>
                    <a:lnTo>
                      <a:pt x="471" y="520"/>
                    </a:lnTo>
                    <a:lnTo>
                      <a:pt x="473" y="530"/>
                    </a:lnTo>
                    <a:lnTo>
                      <a:pt x="471" y="532"/>
                    </a:lnTo>
                    <a:lnTo>
                      <a:pt x="473" y="538"/>
                    </a:lnTo>
                    <a:lnTo>
                      <a:pt x="463" y="550"/>
                    </a:lnTo>
                    <a:lnTo>
                      <a:pt x="457" y="560"/>
                    </a:lnTo>
                    <a:lnTo>
                      <a:pt x="457" y="566"/>
                    </a:lnTo>
                    <a:lnTo>
                      <a:pt x="461" y="570"/>
                    </a:lnTo>
                    <a:lnTo>
                      <a:pt x="461" y="576"/>
                    </a:lnTo>
                    <a:lnTo>
                      <a:pt x="465" y="576"/>
                    </a:lnTo>
                    <a:lnTo>
                      <a:pt x="471" y="574"/>
                    </a:lnTo>
                    <a:lnTo>
                      <a:pt x="483" y="572"/>
                    </a:lnTo>
                    <a:lnTo>
                      <a:pt x="481" y="580"/>
                    </a:lnTo>
                    <a:lnTo>
                      <a:pt x="487" y="592"/>
                    </a:lnTo>
                    <a:lnTo>
                      <a:pt x="493" y="594"/>
                    </a:lnTo>
                    <a:lnTo>
                      <a:pt x="493" y="600"/>
                    </a:lnTo>
                    <a:lnTo>
                      <a:pt x="495" y="604"/>
                    </a:lnTo>
                    <a:lnTo>
                      <a:pt x="493" y="610"/>
                    </a:lnTo>
                    <a:lnTo>
                      <a:pt x="505" y="614"/>
                    </a:lnTo>
                    <a:lnTo>
                      <a:pt x="509" y="618"/>
                    </a:lnTo>
                    <a:lnTo>
                      <a:pt x="515" y="618"/>
                    </a:lnTo>
                    <a:lnTo>
                      <a:pt x="527" y="620"/>
                    </a:lnTo>
                    <a:lnTo>
                      <a:pt x="533" y="626"/>
                    </a:lnTo>
                    <a:lnTo>
                      <a:pt x="541" y="626"/>
                    </a:lnTo>
                    <a:lnTo>
                      <a:pt x="539" y="618"/>
                    </a:lnTo>
                    <a:lnTo>
                      <a:pt x="535" y="610"/>
                    </a:lnTo>
                    <a:lnTo>
                      <a:pt x="535" y="606"/>
                    </a:lnTo>
                    <a:lnTo>
                      <a:pt x="543" y="606"/>
                    </a:lnTo>
                    <a:lnTo>
                      <a:pt x="547" y="602"/>
                    </a:lnTo>
                    <a:lnTo>
                      <a:pt x="551" y="602"/>
                    </a:lnTo>
                    <a:lnTo>
                      <a:pt x="557" y="604"/>
                    </a:lnTo>
                    <a:lnTo>
                      <a:pt x="561" y="600"/>
                    </a:lnTo>
                    <a:lnTo>
                      <a:pt x="567" y="602"/>
                    </a:lnTo>
                    <a:lnTo>
                      <a:pt x="573" y="602"/>
                    </a:lnTo>
                    <a:lnTo>
                      <a:pt x="577" y="598"/>
                    </a:lnTo>
                    <a:lnTo>
                      <a:pt x="581" y="598"/>
                    </a:lnTo>
                    <a:lnTo>
                      <a:pt x="587" y="594"/>
                    </a:lnTo>
                    <a:lnTo>
                      <a:pt x="591" y="590"/>
                    </a:lnTo>
                    <a:lnTo>
                      <a:pt x="595" y="584"/>
                    </a:lnTo>
                    <a:lnTo>
                      <a:pt x="601" y="586"/>
                    </a:lnTo>
                    <a:lnTo>
                      <a:pt x="607" y="594"/>
                    </a:lnTo>
                    <a:lnTo>
                      <a:pt x="621" y="596"/>
                    </a:lnTo>
                    <a:lnTo>
                      <a:pt x="619" y="606"/>
                    </a:lnTo>
                    <a:lnTo>
                      <a:pt x="623" y="612"/>
                    </a:lnTo>
                    <a:lnTo>
                      <a:pt x="629" y="614"/>
                    </a:lnTo>
                    <a:lnTo>
                      <a:pt x="641" y="618"/>
                    </a:lnTo>
                    <a:lnTo>
                      <a:pt x="643" y="622"/>
                    </a:lnTo>
                    <a:lnTo>
                      <a:pt x="647" y="622"/>
                    </a:lnTo>
                    <a:lnTo>
                      <a:pt x="653" y="620"/>
                    </a:lnTo>
                    <a:lnTo>
                      <a:pt x="657" y="622"/>
                    </a:lnTo>
                    <a:lnTo>
                      <a:pt x="661" y="620"/>
                    </a:lnTo>
                    <a:lnTo>
                      <a:pt x="665" y="622"/>
                    </a:lnTo>
                    <a:lnTo>
                      <a:pt x="671" y="620"/>
                    </a:lnTo>
                    <a:lnTo>
                      <a:pt x="671" y="618"/>
                    </a:lnTo>
                    <a:lnTo>
                      <a:pt x="675" y="622"/>
                    </a:lnTo>
                    <a:lnTo>
                      <a:pt x="671" y="626"/>
                    </a:lnTo>
                    <a:lnTo>
                      <a:pt x="673" y="636"/>
                    </a:lnTo>
                    <a:lnTo>
                      <a:pt x="679" y="644"/>
                    </a:lnTo>
                    <a:lnTo>
                      <a:pt x="681" y="648"/>
                    </a:lnTo>
                    <a:lnTo>
                      <a:pt x="683" y="648"/>
                    </a:lnTo>
                    <a:lnTo>
                      <a:pt x="687" y="648"/>
                    </a:lnTo>
                    <a:lnTo>
                      <a:pt x="691" y="644"/>
                    </a:lnTo>
                    <a:lnTo>
                      <a:pt x="691" y="640"/>
                    </a:lnTo>
                    <a:lnTo>
                      <a:pt x="685" y="636"/>
                    </a:lnTo>
                    <a:lnTo>
                      <a:pt x="685" y="630"/>
                    </a:lnTo>
                    <a:lnTo>
                      <a:pt x="687" y="628"/>
                    </a:lnTo>
                    <a:lnTo>
                      <a:pt x="687" y="624"/>
                    </a:lnTo>
                    <a:lnTo>
                      <a:pt x="695" y="624"/>
                    </a:lnTo>
                    <a:lnTo>
                      <a:pt x="699" y="622"/>
                    </a:lnTo>
                    <a:lnTo>
                      <a:pt x="711" y="622"/>
                    </a:lnTo>
                    <a:lnTo>
                      <a:pt x="713" y="620"/>
                    </a:lnTo>
                    <a:lnTo>
                      <a:pt x="717" y="618"/>
                    </a:lnTo>
                    <a:lnTo>
                      <a:pt x="725" y="618"/>
                    </a:lnTo>
                    <a:lnTo>
                      <a:pt x="729" y="614"/>
                    </a:lnTo>
                    <a:lnTo>
                      <a:pt x="733" y="614"/>
                    </a:lnTo>
                    <a:lnTo>
                      <a:pt x="739" y="610"/>
                    </a:lnTo>
                    <a:lnTo>
                      <a:pt x="739" y="604"/>
                    </a:lnTo>
                    <a:lnTo>
                      <a:pt x="733" y="600"/>
                    </a:lnTo>
                    <a:lnTo>
                      <a:pt x="739" y="600"/>
                    </a:lnTo>
                    <a:lnTo>
                      <a:pt x="737" y="596"/>
                    </a:lnTo>
                    <a:lnTo>
                      <a:pt x="739" y="596"/>
                    </a:lnTo>
                    <a:lnTo>
                      <a:pt x="743" y="604"/>
                    </a:lnTo>
                    <a:lnTo>
                      <a:pt x="753" y="606"/>
                    </a:lnTo>
                    <a:lnTo>
                      <a:pt x="757" y="600"/>
                    </a:lnTo>
                    <a:lnTo>
                      <a:pt x="765" y="598"/>
                    </a:lnTo>
                    <a:lnTo>
                      <a:pt x="769" y="602"/>
                    </a:lnTo>
                    <a:lnTo>
                      <a:pt x="781" y="598"/>
                    </a:lnTo>
                    <a:lnTo>
                      <a:pt x="787" y="592"/>
                    </a:lnTo>
                    <a:lnTo>
                      <a:pt x="787" y="586"/>
                    </a:lnTo>
                    <a:lnTo>
                      <a:pt x="789" y="582"/>
                    </a:lnTo>
                    <a:lnTo>
                      <a:pt x="797" y="580"/>
                    </a:lnTo>
                    <a:lnTo>
                      <a:pt x="797" y="578"/>
                    </a:lnTo>
                    <a:lnTo>
                      <a:pt x="801" y="576"/>
                    </a:lnTo>
                    <a:lnTo>
                      <a:pt x="807" y="568"/>
                    </a:lnTo>
                    <a:lnTo>
                      <a:pt x="805" y="564"/>
                    </a:lnTo>
                    <a:lnTo>
                      <a:pt x="807" y="560"/>
                    </a:lnTo>
                    <a:lnTo>
                      <a:pt x="811" y="562"/>
                    </a:lnTo>
                    <a:lnTo>
                      <a:pt x="815" y="560"/>
                    </a:lnTo>
                    <a:lnTo>
                      <a:pt x="815" y="556"/>
                    </a:lnTo>
                    <a:lnTo>
                      <a:pt x="823" y="552"/>
                    </a:lnTo>
                    <a:lnTo>
                      <a:pt x="825" y="550"/>
                    </a:lnTo>
                    <a:lnTo>
                      <a:pt x="823" y="546"/>
                    </a:lnTo>
                    <a:lnTo>
                      <a:pt x="827" y="540"/>
                    </a:lnTo>
                    <a:lnTo>
                      <a:pt x="829" y="534"/>
                    </a:lnTo>
                    <a:lnTo>
                      <a:pt x="825" y="532"/>
                    </a:lnTo>
                    <a:lnTo>
                      <a:pt x="825" y="524"/>
                    </a:lnTo>
                    <a:lnTo>
                      <a:pt x="823" y="522"/>
                    </a:lnTo>
                    <a:lnTo>
                      <a:pt x="823" y="518"/>
                    </a:lnTo>
                    <a:lnTo>
                      <a:pt x="827" y="518"/>
                    </a:lnTo>
                    <a:lnTo>
                      <a:pt x="827" y="522"/>
                    </a:lnTo>
                    <a:lnTo>
                      <a:pt x="831" y="520"/>
                    </a:lnTo>
                    <a:lnTo>
                      <a:pt x="833" y="514"/>
                    </a:lnTo>
                    <a:lnTo>
                      <a:pt x="837" y="512"/>
                    </a:lnTo>
                    <a:lnTo>
                      <a:pt x="837" y="500"/>
                    </a:lnTo>
                    <a:lnTo>
                      <a:pt x="843" y="488"/>
                    </a:lnTo>
                    <a:lnTo>
                      <a:pt x="845" y="494"/>
                    </a:lnTo>
                    <a:lnTo>
                      <a:pt x="849" y="492"/>
                    </a:lnTo>
                    <a:lnTo>
                      <a:pt x="847" y="484"/>
                    </a:lnTo>
                    <a:lnTo>
                      <a:pt x="845" y="482"/>
                    </a:lnTo>
                    <a:lnTo>
                      <a:pt x="847" y="478"/>
                    </a:lnTo>
                    <a:lnTo>
                      <a:pt x="847" y="474"/>
                    </a:lnTo>
                    <a:lnTo>
                      <a:pt x="843" y="470"/>
                    </a:lnTo>
                    <a:lnTo>
                      <a:pt x="847" y="468"/>
                    </a:lnTo>
                    <a:lnTo>
                      <a:pt x="849" y="470"/>
                    </a:lnTo>
                    <a:lnTo>
                      <a:pt x="849" y="460"/>
                    </a:lnTo>
                    <a:lnTo>
                      <a:pt x="849" y="460"/>
                    </a:lnTo>
                    <a:lnTo>
                      <a:pt x="843" y="462"/>
                    </a:lnTo>
                    <a:lnTo>
                      <a:pt x="847" y="456"/>
                    </a:lnTo>
                    <a:lnTo>
                      <a:pt x="849" y="454"/>
                    </a:lnTo>
                    <a:lnTo>
                      <a:pt x="849" y="452"/>
                    </a:lnTo>
                    <a:lnTo>
                      <a:pt x="843" y="454"/>
                    </a:lnTo>
                    <a:lnTo>
                      <a:pt x="839" y="450"/>
                    </a:lnTo>
                    <a:lnTo>
                      <a:pt x="833" y="450"/>
                    </a:lnTo>
                    <a:lnTo>
                      <a:pt x="829" y="450"/>
                    </a:lnTo>
                    <a:lnTo>
                      <a:pt x="819" y="448"/>
                    </a:lnTo>
                    <a:lnTo>
                      <a:pt x="821" y="446"/>
                    </a:lnTo>
                    <a:lnTo>
                      <a:pt x="827" y="446"/>
                    </a:lnTo>
                    <a:lnTo>
                      <a:pt x="829" y="442"/>
                    </a:lnTo>
                    <a:lnTo>
                      <a:pt x="839" y="438"/>
                    </a:lnTo>
                    <a:lnTo>
                      <a:pt x="837" y="432"/>
                    </a:lnTo>
                    <a:lnTo>
                      <a:pt x="829" y="424"/>
                    </a:lnTo>
                    <a:lnTo>
                      <a:pt x="821" y="422"/>
                    </a:lnTo>
                    <a:lnTo>
                      <a:pt x="821" y="418"/>
                    </a:lnTo>
                    <a:lnTo>
                      <a:pt x="819" y="418"/>
                    </a:lnTo>
                    <a:lnTo>
                      <a:pt x="815" y="420"/>
                    </a:lnTo>
                    <a:lnTo>
                      <a:pt x="813" y="413"/>
                    </a:lnTo>
                    <a:lnTo>
                      <a:pt x="807" y="413"/>
                    </a:lnTo>
                    <a:lnTo>
                      <a:pt x="807" y="413"/>
                    </a:lnTo>
                    <a:lnTo>
                      <a:pt x="813" y="411"/>
                    </a:lnTo>
                    <a:lnTo>
                      <a:pt x="817" y="413"/>
                    </a:lnTo>
                    <a:lnTo>
                      <a:pt x="821" y="415"/>
                    </a:lnTo>
                    <a:lnTo>
                      <a:pt x="829" y="418"/>
                    </a:lnTo>
                    <a:lnTo>
                      <a:pt x="829" y="420"/>
                    </a:lnTo>
                    <a:lnTo>
                      <a:pt x="837" y="422"/>
                    </a:lnTo>
                    <a:lnTo>
                      <a:pt x="837" y="418"/>
                    </a:lnTo>
                    <a:lnTo>
                      <a:pt x="829" y="411"/>
                    </a:lnTo>
                    <a:lnTo>
                      <a:pt x="823" y="409"/>
                    </a:lnTo>
                    <a:lnTo>
                      <a:pt x="817" y="405"/>
                    </a:lnTo>
                    <a:lnTo>
                      <a:pt x="811" y="401"/>
                    </a:lnTo>
                    <a:lnTo>
                      <a:pt x="809" y="393"/>
                    </a:lnTo>
                    <a:lnTo>
                      <a:pt x="803" y="389"/>
                    </a:lnTo>
                    <a:lnTo>
                      <a:pt x="801" y="381"/>
                    </a:lnTo>
                    <a:lnTo>
                      <a:pt x="799" y="379"/>
                    </a:lnTo>
                    <a:lnTo>
                      <a:pt x="793" y="369"/>
                    </a:lnTo>
                    <a:lnTo>
                      <a:pt x="781" y="365"/>
                    </a:lnTo>
                    <a:lnTo>
                      <a:pt x="771" y="359"/>
                    </a:lnTo>
                    <a:lnTo>
                      <a:pt x="771" y="355"/>
                    </a:lnTo>
                    <a:lnTo>
                      <a:pt x="773" y="343"/>
                    </a:lnTo>
                    <a:lnTo>
                      <a:pt x="777" y="339"/>
                    </a:lnTo>
                    <a:lnTo>
                      <a:pt x="783" y="333"/>
                    </a:lnTo>
                    <a:lnTo>
                      <a:pt x="785" y="325"/>
                    </a:lnTo>
                    <a:lnTo>
                      <a:pt x="783" y="321"/>
                    </a:lnTo>
                    <a:lnTo>
                      <a:pt x="787" y="321"/>
                    </a:lnTo>
                    <a:lnTo>
                      <a:pt x="795" y="319"/>
                    </a:lnTo>
                    <a:lnTo>
                      <a:pt x="797" y="317"/>
                    </a:lnTo>
                    <a:lnTo>
                      <a:pt x="799" y="313"/>
                    </a:lnTo>
                    <a:lnTo>
                      <a:pt x="803" y="313"/>
                    </a:lnTo>
                    <a:lnTo>
                      <a:pt x="803" y="309"/>
                    </a:lnTo>
                    <a:lnTo>
                      <a:pt x="805" y="305"/>
                    </a:lnTo>
                    <a:lnTo>
                      <a:pt x="805" y="301"/>
                    </a:lnTo>
                    <a:lnTo>
                      <a:pt x="799" y="303"/>
                    </a:lnTo>
                    <a:lnTo>
                      <a:pt x="795" y="301"/>
                    </a:lnTo>
                    <a:lnTo>
                      <a:pt x="791" y="303"/>
                    </a:lnTo>
                    <a:lnTo>
                      <a:pt x="783" y="301"/>
                    </a:lnTo>
                    <a:lnTo>
                      <a:pt x="777" y="299"/>
                    </a:lnTo>
                    <a:lnTo>
                      <a:pt x="771" y="297"/>
                    </a:lnTo>
                    <a:lnTo>
                      <a:pt x="767" y="299"/>
                    </a:lnTo>
                    <a:lnTo>
                      <a:pt x="761" y="303"/>
                    </a:lnTo>
                    <a:lnTo>
                      <a:pt x="761" y="307"/>
                    </a:lnTo>
                    <a:lnTo>
                      <a:pt x="749" y="307"/>
                    </a:lnTo>
                    <a:lnTo>
                      <a:pt x="743" y="303"/>
                    </a:lnTo>
                    <a:lnTo>
                      <a:pt x="743" y="297"/>
                    </a:lnTo>
                    <a:lnTo>
                      <a:pt x="741" y="293"/>
                    </a:lnTo>
                    <a:lnTo>
                      <a:pt x="737" y="293"/>
                    </a:lnTo>
                    <a:lnTo>
                      <a:pt x="733" y="291"/>
                    </a:lnTo>
                    <a:lnTo>
                      <a:pt x="727" y="293"/>
                    </a:lnTo>
                    <a:lnTo>
                      <a:pt x="719" y="289"/>
                    </a:lnTo>
                    <a:lnTo>
                      <a:pt x="715" y="285"/>
                    </a:lnTo>
                    <a:lnTo>
                      <a:pt x="717" y="275"/>
                    </a:lnTo>
                    <a:lnTo>
                      <a:pt x="719" y="273"/>
                    </a:lnTo>
                    <a:lnTo>
                      <a:pt x="727" y="277"/>
                    </a:lnTo>
                    <a:lnTo>
                      <a:pt x="733" y="275"/>
                    </a:lnTo>
                    <a:lnTo>
                      <a:pt x="735" y="271"/>
                    </a:lnTo>
                    <a:lnTo>
                      <a:pt x="737" y="261"/>
                    </a:lnTo>
                    <a:lnTo>
                      <a:pt x="749" y="251"/>
                    </a:lnTo>
                    <a:lnTo>
                      <a:pt x="749" y="241"/>
                    </a:lnTo>
                    <a:lnTo>
                      <a:pt x="753" y="239"/>
                    </a:lnTo>
                    <a:lnTo>
                      <a:pt x="757" y="239"/>
                    </a:lnTo>
                    <a:lnTo>
                      <a:pt x="761" y="237"/>
                    </a:lnTo>
                    <a:lnTo>
                      <a:pt x="763" y="239"/>
                    </a:lnTo>
                    <a:lnTo>
                      <a:pt x="775" y="249"/>
                    </a:lnTo>
                    <a:lnTo>
                      <a:pt x="775" y="253"/>
                    </a:lnTo>
                    <a:lnTo>
                      <a:pt x="773" y="259"/>
                    </a:lnTo>
                    <a:lnTo>
                      <a:pt x="767" y="259"/>
                    </a:lnTo>
                    <a:lnTo>
                      <a:pt x="767" y="269"/>
                    </a:lnTo>
                    <a:lnTo>
                      <a:pt x="771" y="271"/>
                    </a:lnTo>
                    <a:lnTo>
                      <a:pt x="775" y="267"/>
                    </a:lnTo>
                    <a:lnTo>
                      <a:pt x="775" y="269"/>
                    </a:lnTo>
                    <a:lnTo>
                      <a:pt x="771" y="275"/>
                    </a:lnTo>
                    <a:lnTo>
                      <a:pt x="769" y="279"/>
                    </a:lnTo>
                    <a:lnTo>
                      <a:pt x="771" y="283"/>
                    </a:lnTo>
                    <a:lnTo>
                      <a:pt x="777" y="277"/>
                    </a:lnTo>
                    <a:lnTo>
                      <a:pt x="783" y="273"/>
                    </a:lnTo>
                    <a:lnTo>
                      <a:pt x="785" y="267"/>
                    </a:lnTo>
                    <a:lnTo>
                      <a:pt x="795" y="263"/>
                    </a:lnTo>
                    <a:lnTo>
                      <a:pt x="797" y="259"/>
                    </a:lnTo>
                    <a:lnTo>
                      <a:pt x="805" y="259"/>
                    </a:lnTo>
                    <a:lnTo>
                      <a:pt x="811" y="259"/>
                    </a:lnTo>
                    <a:lnTo>
                      <a:pt x="817" y="251"/>
                    </a:lnTo>
                    <a:lnTo>
                      <a:pt x="829" y="241"/>
                    </a:lnTo>
                    <a:lnTo>
                      <a:pt x="831" y="227"/>
                    </a:lnTo>
                    <a:lnTo>
                      <a:pt x="835" y="223"/>
                    </a:lnTo>
                    <a:lnTo>
                      <a:pt x="847" y="227"/>
                    </a:lnTo>
                    <a:lnTo>
                      <a:pt x="853" y="227"/>
                    </a:lnTo>
                    <a:lnTo>
                      <a:pt x="853" y="219"/>
                    </a:lnTo>
                    <a:lnTo>
                      <a:pt x="863" y="217"/>
                    </a:lnTo>
                    <a:lnTo>
                      <a:pt x="869" y="201"/>
                    </a:lnTo>
                    <a:lnTo>
                      <a:pt x="877" y="203"/>
                    </a:lnTo>
                    <a:lnTo>
                      <a:pt x="881" y="205"/>
                    </a:lnTo>
                    <a:lnTo>
                      <a:pt x="885" y="199"/>
                    </a:lnTo>
                    <a:lnTo>
                      <a:pt x="881" y="181"/>
                    </a:lnTo>
                    <a:lnTo>
                      <a:pt x="869" y="167"/>
                    </a:lnTo>
                    <a:lnTo>
                      <a:pt x="865" y="159"/>
                    </a:lnTo>
                    <a:lnTo>
                      <a:pt x="871" y="159"/>
                    </a:lnTo>
                    <a:lnTo>
                      <a:pt x="875" y="157"/>
                    </a:lnTo>
                    <a:lnTo>
                      <a:pt x="887" y="159"/>
                    </a:lnTo>
                    <a:lnTo>
                      <a:pt x="895" y="161"/>
                    </a:lnTo>
                    <a:lnTo>
                      <a:pt x="897" y="153"/>
                    </a:lnTo>
                    <a:lnTo>
                      <a:pt x="895" y="139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54" name="Freeform 8"/>
              <p:cNvSpPr>
                <a:spLocks noEditPoints="1"/>
              </p:cNvSpPr>
              <p:nvPr/>
            </p:nvSpPr>
            <p:spPr bwMode="auto">
              <a:xfrm>
                <a:off x="2961916" y="2610008"/>
                <a:ext cx="721900" cy="821839"/>
              </a:xfrm>
              <a:custGeom>
                <a:avLst/>
                <a:gdLst>
                  <a:gd name="T0" fmla="*/ 324 w 339"/>
                  <a:gd name="T1" fmla="*/ 155 h 385"/>
                  <a:gd name="T2" fmla="*/ 309 w 339"/>
                  <a:gd name="T3" fmla="*/ 177 h 385"/>
                  <a:gd name="T4" fmla="*/ 306 w 339"/>
                  <a:gd name="T5" fmla="*/ 189 h 385"/>
                  <a:gd name="T6" fmla="*/ 305 w 339"/>
                  <a:gd name="T7" fmla="*/ 222 h 385"/>
                  <a:gd name="T8" fmla="*/ 298 w 339"/>
                  <a:gd name="T9" fmla="*/ 252 h 385"/>
                  <a:gd name="T10" fmla="*/ 285 w 339"/>
                  <a:gd name="T11" fmla="*/ 278 h 385"/>
                  <a:gd name="T12" fmla="*/ 271 w 339"/>
                  <a:gd name="T13" fmla="*/ 280 h 385"/>
                  <a:gd name="T14" fmla="*/ 264 w 339"/>
                  <a:gd name="T15" fmla="*/ 284 h 385"/>
                  <a:gd name="T16" fmla="*/ 250 w 339"/>
                  <a:gd name="T17" fmla="*/ 288 h 385"/>
                  <a:gd name="T18" fmla="*/ 233 w 339"/>
                  <a:gd name="T19" fmla="*/ 304 h 385"/>
                  <a:gd name="T20" fmla="*/ 234 w 339"/>
                  <a:gd name="T21" fmla="*/ 325 h 385"/>
                  <a:gd name="T22" fmla="*/ 225 w 339"/>
                  <a:gd name="T23" fmla="*/ 348 h 385"/>
                  <a:gd name="T24" fmla="*/ 212 w 339"/>
                  <a:gd name="T25" fmla="*/ 366 h 385"/>
                  <a:gd name="T26" fmla="*/ 222 w 339"/>
                  <a:gd name="T27" fmla="*/ 353 h 385"/>
                  <a:gd name="T28" fmla="*/ 212 w 339"/>
                  <a:gd name="T29" fmla="*/ 363 h 385"/>
                  <a:gd name="T30" fmla="*/ 203 w 339"/>
                  <a:gd name="T31" fmla="*/ 383 h 385"/>
                  <a:gd name="T32" fmla="*/ 204 w 339"/>
                  <a:gd name="T33" fmla="*/ 373 h 385"/>
                  <a:gd name="T34" fmla="*/ 172 w 339"/>
                  <a:gd name="T35" fmla="*/ 351 h 385"/>
                  <a:gd name="T36" fmla="*/ 190 w 339"/>
                  <a:gd name="T37" fmla="*/ 310 h 385"/>
                  <a:gd name="T38" fmla="*/ 172 w 339"/>
                  <a:gd name="T39" fmla="*/ 287 h 385"/>
                  <a:gd name="T40" fmla="*/ 145 w 339"/>
                  <a:gd name="T41" fmla="*/ 250 h 385"/>
                  <a:gd name="T42" fmla="*/ 133 w 339"/>
                  <a:gd name="T43" fmla="*/ 214 h 385"/>
                  <a:gd name="T44" fmla="*/ 112 w 339"/>
                  <a:gd name="T45" fmla="*/ 186 h 385"/>
                  <a:gd name="T46" fmla="*/ 78 w 339"/>
                  <a:gd name="T47" fmla="*/ 167 h 385"/>
                  <a:gd name="T48" fmla="*/ 50 w 339"/>
                  <a:gd name="T49" fmla="*/ 161 h 385"/>
                  <a:gd name="T50" fmla="*/ 30 w 339"/>
                  <a:gd name="T51" fmla="*/ 145 h 385"/>
                  <a:gd name="T52" fmla="*/ 0 w 339"/>
                  <a:gd name="T53" fmla="*/ 134 h 385"/>
                  <a:gd name="T54" fmla="*/ 26 w 339"/>
                  <a:gd name="T55" fmla="*/ 93 h 385"/>
                  <a:gd name="T56" fmla="*/ 35 w 339"/>
                  <a:gd name="T57" fmla="*/ 45 h 385"/>
                  <a:gd name="T58" fmla="*/ 50 w 339"/>
                  <a:gd name="T59" fmla="*/ 35 h 385"/>
                  <a:gd name="T60" fmla="*/ 71 w 339"/>
                  <a:gd name="T61" fmla="*/ 45 h 385"/>
                  <a:gd name="T62" fmla="*/ 82 w 339"/>
                  <a:gd name="T63" fmla="*/ 28 h 385"/>
                  <a:gd name="T64" fmla="*/ 96 w 339"/>
                  <a:gd name="T65" fmla="*/ 16 h 385"/>
                  <a:gd name="T66" fmla="*/ 120 w 339"/>
                  <a:gd name="T67" fmla="*/ 1 h 385"/>
                  <a:gd name="T68" fmla="*/ 118 w 339"/>
                  <a:gd name="T69" fmla="*/ 24 h 385"/>
                  <a:gd name="T70" fmla="*/ 135 w 339"/>
                  <a:gd name="T71" fmla="*/ 37 h 385"/>
                  <a:gd name="T72" fmla="*/ 154 w 339"/>
                  <a:gd name="T73" fmla="*/ 30 h 385"/>
                  <a:gd name="T74" fmla="*/ 177 w 339"/>
                  <a:gd name="T75" fmla="*/ 32 h 385"/>
                  <a:gd name="T76" fmla="*/ 194 w 339"/>
                  <a:gd name="T77" fmla="*/ 10 h 385"/>
                  <a:gd name="T78" fmla="*/ 204 w 339"/>
                  <a:gd name="T79" fmla="*/ 35 h 385"/>
                  <a:gd name="T80" fmla="*/ 197 w 339"/>
                  <a:gd name="T81" fmla="*/ 52 h 385"/>
                  <a:gd name="T82" fmla="*/ 180 w 339"/>
                  <a:gd name="T83" fmla="*/ 70 h 385"/>
                  <a:gd name="T84" fmla="*/ 197 w 339"/>
                  <a:gd name="T85" fmla="*/ 59 h 385"/>
                  <a:gd name="T86" fmla="*/ 216 w 339"/>
                  <a:gd name="T87" fmla="*/ 66 h 385"/>
                  <a:gd name="T88" fmla="*/ 205 w 339"/>
                  <a:gd name="T89" fmla="*/ 71 h 385"/>
                  <a:gd name="T90" fmla="*/ 212 w 339"/>
                  <a:gd name="T91" fmla="*/ 72 h 385"/>
                  <a:gd name="T92" fmla="*/ 228 w 339"/>
                  <a:gd name="T93" fmla="*/ 59 h 385"/>
                  <a:gd name="T94" fmla="*/ 246 w 339"/>
                  <a:gd name="T95" fmla="*/ 67 h 385"/>
                  <a:gd name="T96" fmla="*/ 255 w 339"/>
                  <a:gd name="T97" fmla="*/ 75 h 385"/>
                  <a:gd name="T98" fmla="*/ 266 w 339"/>
                  <a:gd name="T99" fmla="*/ 75 h 385"/>
                  <a:gd name="T100" fmla="*/ 286 w 339"/>
                  <a:gd name="T101" fmla="*/ 80 h 385"/>
                  <a:gd name="T102" fmla="*/ 306 w 339"/>
                  <a:gd name="T103" fmla="*/ 89 h 385"/>
                  <a:gd name="T104" fmla="*/ 325 w 339"/>
                  <a:gd name="T105" fmla="*/ 102 h 385"/>
                  <a:gd name="T106" fmla="*/ 338 w 339"/>
                  <a:gd name="T107" fmla="*/ 121 h 385"/>
                  <a:gd name="T108" fmla="*/ 203 w 339"/>
                  <a:gd name="T109" fmla="*/ 30 h 385"/>
                  <a:gd name="T110" fmla="*/ 211 w 339"/>
                  <a:gd name="T111" fmla="*/ 54 h 385"/>
                  <a:gd name="T112" fmla="*/ 203 w 339"/>
                  <a:gd name="T113" fmla="*/ 50 h 385"/>
                  <a:gd name="T114" fmla="*/ 205 w 339"/>
                  <a:gd name="T115" fmla="*/ 49 h 385"/>
                  <a:gd name="T116" fmla="*/ 198 w 339"/>
                  <a:gd name="T117" fmla="*/ 53 h 385"/>
                  <a:gd name="T118" fmla="*/ 255 w 339"/>
                  <a:gd name="T119" fmla="*/ 77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9" h="385">
                    <a:moveTo>
                      <a:pt x="339" y="125"/>
                    </a:moveTo>
                    <a:cubicBezTo>
                      <a:pt x="338" y="129"/>
                      <a:pt x="338" y="129"/>
                      <a:pt x="338" y="129"/>
                    </a:cubicBezTo>
                    <a:cubicBezTo>
                      <a:pt x="338" y="133"/>
                      <a:pt x="338" y="133"/>
                      <a:pt x="338" y="133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2" y="145"/>
                      <a:pt x="332" y="145"/>
                      <a:pt x="332" y="145"/>
                    </a:cubicBezTo>
                    <a:cubicBezTo>
                      <a:pt x="331" y="146"/>
                      <a:pt x="331" y="146"/>
                      <a:pt x="331" y="146"/>
                    </a:cubicBezTo>
                    <a:cubicBezTo>
                      <a:pt x="330" y="148"/>
                      <a:pt x="330" y="148"/>
                      <a:pt x="330" y="148"/>
                    </a:cubicBezTo>
                    <a:cubicBezTo>
                      <a:pt x="325" y="154"/>
                      <a:pt x="325" y="154"/>
                      <a:pt x="325" y="154"/>
                    </a:cubicBezTo>
                    <a:cubicBezTo>
                      <a:pt x="324" y="155"/>
                      <a:pt x="324" y="155"/>
                      <a:pt x="324" y="155"/>
                    </a:cubicBezTo>
                    <a:cubicBezTo>
                      <a:pt x="321" y="159"/>
                      <a:pt x="321" y="159"/>
                      <a:pt x="321" y="159"/>
                    </a:cubicBezTo>
                    <a:cubicBezTo>
                      <a:pt x="320" y="160"/>
                      <a:pt x="320" y="160"/>
                      <a:pt x="320" y="160"/>
                    </a:cubicBezTo>
                    <a:cubicBezTo>
                      <a:pt x="319" y="162"/>
                      <a:pt x="319" y="162"/>
                      <a:pt x="319" y="162"/>
                    </a:cubicBezTo>
                    <a:cubicBezTo>
                      <a:pt x="315" y="170"/>
                      <a:pt x="315" y="170"/>
                      <a:pt x="315" y="170"/>
                    </a:cubicBezTo>
                    <a:cubicBezTo>
                      <a:pt x="315" y="171"/>
                      <a:pt x="315" y="171"/>
                      <a:pt x="315" y="171"/>
                    </a:cubicBezTo>
                    <a:cubicBezTo>
                      <a:pt x="311" y="178"/>
                      <a:pt x="311" y="178"/>
                      <a:pt x="311" y="178"/>
                    </a:cubicBezTo>
                    <a:cubicBezTo>
                      <a:pt x="309" y="179"/>
                      <a:pt x="309" y="179"/>
                      <a:pt x="309" y="179"/>
                    </a:cubicBezTo>
                    <a:cubicBezTo>
                      <a:pt x="310" y="178"/>
                      <a:pt x="310" y="178"/>
                      <a:pt x="310" y="178"/>
                    </a:cubicBezTo>
                    <a:cubicBezTo>
                      <a:pt x="309" y="177"/>
                      <a:pt x="309" y="177"/>
                      <a:pt x="309" y="177"/>
                    </a:cubicBezTo>
                    <a:cubicBezTo>
                      <a:pt x="307" y="177"/>
                      <a:pt x="307" y="177"/>
                      <a:pt x="307" y="177"/>
                    </a:cubicBezTo>
                    <a:cubicBezTo>
                      <a:pt x="307" y="179"/>
                      <a:pt x="307" y="179"/>
                      <a:pt x="307" y="179"/>
                    </a:cubicBezTo>
                    <a:cubicBezTo>
                      <a:pt x="307" y="180"/>
                      <a:pt x="307" y="180"/>
                      <a:pt x="307" y="180"/>
                    </a:cubicBezTo>
                    <a:cubicBezTo>
                      <a:pt x="306" y="182"/>
                      <a:pt x="306" y="182"/>
                      <a:pt x="306" y="182"/>
                    </a:cubicBezTo>
                    <a:cubicBezTo>
                      <a:pt x="306" y="186"/>
                      <a:pt x="306" y="186"/>
                      <a:pt x="306" y="186"/>
                    </a:cubicBezTo>
                    <a:cubicBezTo>
                      <a:pt x="305" y="187"/>
                      <a:pt x="305" y="187"/>
                      <a:pt x="305" y="187"/>
                    </a:cubicBezTo>
                    <a:cubicBezTo>
                      <a:pt x="304" y="188"/>
                      <a:pt x="304" y="188"/>
                      <a:pt x="304" y="188"/>
                    </a:cubicBezTo>
                    <a:cubicBezTo>
                      <a:pt x="305" y="189"/>
                      <a:pt x="305" y="189"/>
                      <a:pt x="305" y="189"/>
                    </a:cubicBezTo>
                    <a:cubicBezTo>
                      <a:pt x="306" y="189"/>
                      <a:pt x="306" y="189"/>
                      <a:pt x="306" y="189"/>
                    </a:cubicBezTo>
                    <a:cubicBezTo>
                      <a:pt x="306" y="192"/>
                      <a:pt x="306" y="192"/>
                      <a:pt x="306" y="192"/>
                    </a:cubicBezTo>
                    <a:cubicBezTo>
                      <a:pt x="305" y="194"/>
                      <a:pt x="305" y="194"/>
                      <a:pt x="305" y="194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306" y="206"/>
                      <a:pt x="306" y="206"/>
                      <a:pt x="306" y="206"/>
                    </a:cubicBezTo>
                    <a:cubicBezTo>
                      <a:pt x="307" y="207"/>
                      <a:pt x="307" y="207"/>
                      <a:pt x="307" y="207"/>
                    </a:cubicBezTo>
                    <a:cubicBezTo>
                      <a:pt x="307" y="210"/>
                      <a:pt x="307" y="210"/>
                      <a:pt x="307" y="210"/>
                    </a:cubicBezTo>
                    <a:cubicBezTo>
                      <a:pt x="306" y="216"/>
                      <a:pt x="306" y="216"/>
                      <a:pt x="306" y="216"/>
                    </a:cubicBezTo>
                    <a:cubicBezTo>
                      <a:pt x="306" y="219"/>
                      <a:pt x="306" y="219"/>
                      <a:pt x="306" y="219"/>
                    </a:cubicBezTo>
                    <a:cubicBezTo>
                      <a:pt x="305" y="222"/>
                      <a:pt x="305" y="222"/>
                      <a:pt x="305" y="222"/>
                    </a:cubicBezTo>
                    <a:cubicBezTo>
                      <a:pt x="306" y="226"/>
                      <a:pt x="306" y="226"/>
                      <a:pt x="306" y="226"/>
                    </a:cubicBezTo>
                    <a:cubicBezTo>
                      <a:pt x="305" y="228"/>
                      <a:pt x="305" y="228"/>
                      <a:pt x="305" y="228"/>
                    </a:cubicBezTo>
                    <a:cubicBezTo>
                      <a:pt x="304" y="228"/>
                      <a:pt x="304" y="228"/>
                      <a:pt x="304" y="228"/>
                    </a:cubicBezTo>
                    <a:cubicBezTo>
                      <a:pt x="302" y="233"/>
                      <a:pt x="302" y="233"/>
                      <a:pt x="302" y="233"/>
                    </a:cubicBezTo>
                    <a:cubicBezTo>
                      <a:pt x="302" y="238"/>
                      <a:pt x="302" y="238"/>
                      <a:pt x="302" y="238"/>
                    </a:cubicBezTo>
                    <a:cubicBezTo>
                      <a:pt x="303" y="241"/>
                      <a:pt x="303" y="241"/>
                      <a:pt x="303" y="241"/>
                    </a:cubicBezTo>
                    <a:cubicBezTo>
                      <a:pt x="303" y="244"/>
                      <a:pt x="303" y="244"/>
                      <a:pt x="303" y="244"/>
                    </a:cubicBezTo>
                    <a:cubicBezTo>
                      <a:pt x="301" y="245"/>
                      <a:pt x="301" y="245"/>
                      <a:pt x="301" y="245"/>
                    </a:cubicBezTo>
                    <a:cubicBezTo>
                      <a:pt x="298" y="252"/>
                      <a:pt x="298" y="252"/>
                      <a:pt x="298" y="252"/>
                    </a:cubicBezTo>
                    <a:cubicBezTo>
                      <a:pt x="294" y="258"/>
                      <a:pt x="294" y="258"/>
                      <a:pt x="294" y="258"/>
                    </a:cubicBezTo>
                    <a:cubicBezTo>
                      <a:pt x="293" y="263"/>
                      <a:pt x="293" y="263"/>
                      <a:pt x="293" y="263"/>
                    </a:cubicBezTo>
                    <a:cubicBezTo>
                      <a:pt x="292" y="266"/>
                      <a:pt x="292" y="266"/>
                      <a:pt x="292" y="266"/>
                    </a:cubicBezTo>
                    <a:cubicBezTo>
                      <a:pt x="293" y="268"/>
                      <a:pt x="293" y="268"/>
                      <a:pt x="293" y="268"/>
                    </a:cubicBezTo>
                    <a:cubicBezTo>
                      <a:pt x="292" y="271"/>
                      <a:pt x="292" y="271"/>
                      <a:pt x="292" y="271"/>
                    </a:cubicBezTo>
                    <a:cubicBezTo>
                      <a:pt x="289" y="272"/>
                      <a:pt x="289" y="272"/>
                      <a:pt x="289" y="272"/>
                    </a:cubicBezTo>
                    <a:cubicBezTo>
                      <a:pt x="286" y="274"/>
                      <a:pt x="286" y="274"/>
                      <a:pt x="286" y="274"/>
                    </a:cubicBezTo>
                    <a:cubicBezTo>
                      <a:pt x="286" y="276"/>
                      <a:pt x="286" y="276"/>
                      <a:pt x="286" y="276"/>
                    </a:cubicBezTo>
                    <a:cubicBezTo>
                      <a:pt x="285" y="278"/>
                      <a:pt x="285" y="278"/>
                      <a:pt x="285" y="278"/>
                    </a:cubicBezTo>
                    <a:cubicBezTo>
                      <a:pt x="284" y="277"/>
                      <a:pt x="284" y="277"/>
                      <a:pt x="284" y="277"/>
                    </a:cubicBezTo>
                    <a:cubicBezTo>
                      <a:pt x="282" y="277"/>
                      <a:pt x="282" y="277"/>
                      <a:pt x="282" y="277"/>
                    </a:cubicBezTo>
                    <a:cubicBezTo>
                      <a:pt x="283" y="278"/>
                      <a:pt x="283" y="278"/>
                      <a:pt x="283" y="278"/>
                    </a:cubicBezTo>
                    <a:cubicBezTo>
                      <a:pt x="276" y="278"/>
                      <a:pt x="276" y="278"/>
                      <a:pt x="276" y="278"/>
                    </a:cubicBezTo>
                    <a:cubicBezTo>
                      <a:pt x="277" y="276"/>
                      <a:pt x="277" y="276"/>
                      <a:pt x="277" y="276"/>
                    </a:cubicBezTo>
                    <a:cubicBezTo>
                      <a:pt x="276" y="276"/>
                      <a:pt x="276" y="276"/>
                      <a:pt x="276" y="276"/>
                    </a:cubicBezTo>
                    <a:cubicBezTo>
                      <a:pt x="274" y="278"/>
                      <a:pt x="274" y="278"/>
                      <a:pt x="274" y="278"/>
                    </a:cubicBezTo>
                    <a:cubicBezTo>
                      <a:pt x="274" y="279"/>
                      <a:pt x="274" y="279"/>
                      <a:pt x="274" y="279"/>
                    </a:cubicBezTo>
                    <a:cubicBezTo>
                      <a:pt x="271" y="280"/>
                      <a:pt x="271" y="280"/>
                      <a:pt x="271" y="280"/>
                    </a:cubicBezTo>
                    <a:cubicBezTo>
                      <a:pt x="267" y="280"/>
                      <a:pt x="267" y="280"/>
                      <a:pt x="267" y="280"/>
                    </a:cubicBezTo>
                    <a:cubicBezTo>
                      <a:pt x="270" y="279"/>
                      <a:pt x="270" y="279"/>
                      <a:pt x="270" y="279"/>
                    </a:cubicBezTo>
                    <a:cubicBezTo>
                      <a:pt x="269" y="278"/>
                      <a:pt x="269" y="278"/>
                      <a:pt x="269" y="278"/>
                    </a:cubicBezTo>
                    <a:cubicBezTo>
                      <a:pt x="267" y="279"/>
                      <a:pt x="267" y="279"/>
                      <a:pt x="267" y="279"/>
                    </a:cubicBezTo>
                    <a:cubicBezTo>
                      <a:pt x="265" y="279"/>
                      <a:pt x="265" y="279"/>
                      <a:pt x="265" y="279"/>
                    </a:cubicBezTo>
                    <a:cubicBezTo>
                      <a:pt x="263" y="281"/>
                      <a:pt x="263" y="281"/>
                      <a:pt x="263" y="281"/>
                    </a:cubicBezTo>
                    <a:cubicBezTo>
                      <a:pt x="265" y="282"/>
                      <a:pt x="265" y="282"/>
                      <a:pt x="265" y="282"/>
                    </a:cubicBezTo>
                    <a:cubicBezTo>
                      <a:pt x="265" y="283"/>
                      <a:pt x="265" y="283"/>
                      <a:pt x="265" y="283"/>
                    </a:cubicBezTo>
                    <a:cubicBezTo>
                      <a:pt x="264" y="284"/>
                      <a:pt x="264" y="284"/>
                      <a:pt x="264" y="284"/>
                    </a:cubicBezTo>
                    <a:cubicBezTo>
                      <a:pt x="260" y="284"/>
                      <a:pt x="260" y="284"/>
                      <a:pt x="260" y="284"/>
                    </a:cubicBezTo>
                    <a:cubicBezTo>
                      <a:pt x="259" y="286"/>
                      <a:pt x="259" y="286"/>
                      <a:pt x="259" y="286"/>
                    </a:cubicBezTo>
                    <a:cubicBezTo>
                      <a:pt x="259" y="287"/>
                      <a:pt x="259" y="287"/>
                      <a:pt x="259" y="287"/>
                    </a:cubicBezTo>
                    <a:cubicBezTo>
                      <a:pt x="258" y="288"/>
                      <a:pt x="258" y="288"/>
                      <a:pt x="258" y="288"/>
                    </a:cubicBezTo>
                    <a:cubicBezTo>
                      <a:pt x="256" y="286"/>
                      <a:pt x="256" y="286"/>
                      <a:pt x="256" y="286"/>
                    </a:cubicBezTo>
                    <a:cubicBezTo>
                      <a:pt x="255" y="287"/>
                      <a:pt x="255" y="287"/>
                      <a:pt x="255" y="287"/>
                    </a:cubicBezTo>
                    <a:cubicBezTo>
                      <a:pt x="254" y="286"/>
                      <a:pt x="254" y="286"/>
                      <a:pt x="254" y="286"/>
                    </a:cubicBezTo>
                    <a:cubicBezTo>
                      <a:pt x="251" y="287"/>
                      <a:pt x="251" y="287"/>
                      <a:pt x="251" y="287"/>
                    </a:cubicBezTo>
                    <a:cubicBezTo>
                      <a:pt x="250" y="288"/>
                      <a:pt x="250" y="288"/>
                      <a:pt x="250" y="288"/>
                    </a:cubicBezTo>
                    <a:cubicBezTo>
                      <a:pt x="247" y="289"/>
                      <a:pt x="247" y="289"/>
                      <a:pt x="247" y="289"/>
                    </a:cubicBezTo>
                    <a:cubicBezTo>
                      <a:pt x="244" y="293"/>
                      <a:pt x="244" y="293"/>
                      <a:pt x="244" y="293"/>
                    </a:cubicBezTo>
                    <a:cubicBezTo>
                      <a:pt x="242" y="294"/>
                      <a:pt x="242" y="294"/>
                      <a:pt x="242" y="294"/>
                    </a:cubicBezTo>
                    <a:cubicBezTo>
                      <a:pt x="241" y="296"/>
                      <a:pt x="241" y="296"/>
                      <a:pt x="241" y="296"/>
                    </a:cubicBezTo>
                    <a:cubicBezTo>
                      <a:pt x="238" y="299"/>
                      <a:pt x="238" y="299"/>
                      <a:pt x="238" y="299"/>
                    </a:cubicBezTo>
                    <a:cubicBezTo>
                      <a:pt x="237" y="301"/>
                      <a:pt x="237" y="301"/>
                      <a:pt x="237" y="301"/>
                    </a:cubicBezTo>
                    <a:cubicBezTo>
                      <a:pt x="235" y="303"/>
                      <a:pt x="235" y="303"/>
                      <a:pt x="235" y="303"/>
                    </a:cubicBezTo>
                    <a:cubicBezTo>
                      <a:pt x="234" y="302"/>
                      <a:pt x="234" y="302"/>
                      <a:pt x="234" y="302"/>
                    </a:cubicBezTo>
                    <a:cubicBezTo>
                      <a:pt x="233" y="304"/>
                      <a:pt x="233" y="304"/>
                      <a:pt x="233" y="304"/>
                    </a:cubicBezTo>
                    <a:cubicBezTo>
                      <a:pt x="232" y="304"/>
                      <a:pt x="232" y="304"/>
                      <a:pt x="232" y="304"/>
                    </a:cubicBezTo>
                    <a:cubicBezTo>
                      <a:pt x="233" y="305"/>
                      <a:pt x="233" y="305"/>
                      <a:pt x="233" y="305"/>
                    </a:cubicBezTo>
                    <a:cubicBezTo>
                      <a:pt x="233" y="306"/>
                      <a:pt x="233" y="306"/>
                      <a:pt x="233" y="306"/>
                    </a:cubicBezTo>
                    <a:cubicBezTo>
                      <a:pt x="232" y="311"/>
                      <a:pt x="232" y="311"/>
                      <a:pt x="232" y="311"/>
                    </a:cubicBezTo>
                    <a:cubicBezTo>
                      <a:pt x="232" y="312"/>
                      <a:pt x="232" y="312"/>
                      <a:pt x="232" y="312"/>
                    </a:cubicBezTo>
                    <a:cubicBezTo>
                      <a:pt x="233" y="315"/>
                      <a:pt x="233" y="315"/>
                      <a:pt x="233" y="315"/>
                    </a:cubicBezTo>
                    <a:cubicBezTo>
                      <a:pt x="234" y="319"/>
                      <a:pt x="234" y="319"/>
                      <a:pt x="234" y="319"/>
                    </a:cubicBezTo>
                    <a:cubicBezTo>
                      <a:pt x="235" y="323"/>
                      <a:pt x="235" y="323"/>
                      <a:pt x="235" y="323"/>
                    </a:cubicBezTo>
                    <a:cubicBezTo>
                      <a:pt x="234" y="325"/>
                      <a:pt x="234" y="325"/>
                      <a:pt x="234" y="325"/>
                    </a:cubicBezTo>
                    <a:cubicBezTo>
                      <a:pt x="235" y="328"/>
                      <a:pt x="235" y="328"/>
                      <a:pt x="235" y="328"/>
                    </a:cubicBezTo>
                    <a:cubicBezTo>
                      <a:pt x="234" y="332"/>
                      <a:pt x="234" y="332"/>
                      <a:pt x="234" y="332"/>
                    </a:cubicBezTo>
                    <a:cubicBezTo>
                      <a:pt x="234" y="333"/>
                      <a:pt x="234" y="333"/>
                      <a:pt x="234" y="333"/>
                    </a:cubicBezTo>
                    <a:cubicBezTo>
                      <a:pt x="234" y="335"/>
                      <a:pt x="234" y="335"/>
                      <a:pt x="234" y="335"/>
                    </a:cubicBezTo>
                    <a:cubicBezTo>
                      <a:pt x="233" y="337"/>
                      <a:pt x="233" y="337"/>
                      <a:pt x="233" y="337"/>
                    </a:cubicBezTo>
                    <a:cubicBezTo>
                      <a:pt x="229" y="340"/>
                      <a:pt x="229" y="340"/>
                      <a:pt x="229" y="340"/>
                    </a:cubicBezTo>
                    <a:cubicBezTo>
                      <a:pt x="226" y="344"/>
                      <a:pt x="226" y="344"/>
                      <a:pt x="226" y="344"/>
                    </a:cubicBezTo>
                    <a:cubicBezTo>
                      <a:pt x="225" y="347"/>
                      <a:pt x="225" y="347"/>
                      <a:pt x="225" y="347"/>
                    </a:cubicBezTo>
                    <a:cubicBezTo>
                      <a:pt x="225" y="348"/>
                      <a:pt x="225" y="348"/>
                      <a:pt x="225" y="348"/>
                    </a:cubicBezTo>
                    <a:cubicBezTo>
                      <a:pt x="224" y="354"/>
                      <a:pt x="224" y="354"/>
                      <a:pt x="224" y="354"/>
                    </a:cubicBezTo>
                    <a:cubicBezTo>
                      <a:pt x="221" y="361"/>
                      <a:pt x="221" y="361"/>
                      <a:pt x="221" y="361"/>
                    </a:cubicBezTo>
                    <a:cubicBezTo>
                      <a:pt x="218" y="365"/>
                      <a:pt x="218" y="365"/>
                      <a:pt x="218" y="365"/>
                    </a:cubicBezTo>
                    <a:cubicBezTo>
                      <a:pt x="216" y="366"/>
                      <a:pt x="216" y="366"/>
                      <a:pt x="216" y="366"/>
                    </a:cubicBezTo>
                    <a:cubicBezTo>
                      <a:pt x="215" y="367"/>
                      <a:pt x="215" y="367"/>
                      <a:pt x="215" y="367"/>
                    </a:cubicBezTo>
                    <a:cubicBezTo>
                      <a:pt x="213" y="369"/>
                      <a:pt x="213" y="369"/>
                      <a:pt x="213" y="369"/>
                    </a:cubicBezTo>
                    <a:cubicBezTo>
                      <a:pt x="212" y="367"/>
                      <a:pt x="212" y="367"/>
                      <a:pt x="212" y="367"/>
                    </a:cubicBezTo>
                    <a:cubicBezTo>
                      <a:pt x="212" y="366"/>
                      <a:pt x="212" y="366"/>
                      <a:pt x="212" y="366"/>
                    </a:cubicBezTo>
                    <a:cubicBezTo>
                      <a:pt x="212" y="366"/>
                      <a:pt x="212" y="366"/>
                      <a:pt x="212" y="366"/>
                    </a:cubicBezTo>
                    <a:cubicBezTo>
                      <a:pt x="214" y="365"/>
                      <a:pt x="214" y="365"/>
                      <a:pt x="214" y="365"/>
                    </a:cubicBezTo>
                    <a:cubicBezTo>
                      <a:pt x="215" y="365"/>
                      <a:pt x="215" y="365"/>
                      <a:pt x="215" y="365"/>
                    </a:cubicBezTo>
                    <a:cubicBezTo>
                      <a:pt x="216" y="364"/>
                      <a:pt x="216" y="364"/>
                      <a:pt x="216" y="364"/>
                    </a:cubicBezTo>
                    <a:cubicBezTo>
                      <a:pt x="217" y="363"/>
                      <a:pt x="217" y="363"/>
                      <a:pt x="217" y="363"/>
                    </a:cubicBezTo>
                    <a:cubicBezTo>
                      <a:pt x="218" y="362"/>
                      <a:pt x="218" y="362"/>
                      <a:pt x="218" y="362"/>
                    </a:cubicBezTo>
                    <a:cubicBezTo>
                      <a:pt x="218" y="360"/>
                      <a:pt x="218" y="360"/>
                      <a:pt x="218" y="360"/>
                    </a:cubicBezTo>
                    <a:cubicBezTo>
                      <a:pt x="220" y="358"/>
                      <a:pt x="220" y="358"/>
                      <a:pt x="220" y="358"/>
                    </a:cubicBezTo>
                    <a:cubicBezTo>
                      <a:pt x="220" y="355"/>
                      <a:pt x="220" y="355"/>
                      <a:pt x="220" y="355"/>
                    </a:cubicBezTo>
                    <a:cubicBezTo>
                      <a:pt x="222" y="353"/>
                      <a:pt x="222" y="353"/>
                      <a:pt x="222" y="353"/>
                    </a:cubicBezTo>
                    <a:cubicBezTo>
                      <a:pt x="222" y="351"/>
                      <a:pt x="222" y="351"/>
                      <a:pt x="222" y="351"/>
                    </a:cubicBezTo>
                    <a:cubicBezTo>
                      <a:pt x="221" y="351"/>
                      <a:pt x="221" y="351"/>
                      <a:pt x="221" y="351"/>
                    </a:cubicBezTo>
                    <a:cubicBezTo>
                      <a:pt x="219" y="352"/>
                      <a:pt x="219" y="352"/>
                      <a:pt x="219" y="352"/>
                    </a:cubicBezTo>
                    <a:cubicBezTo>
                      <a:pt x="217" y="351"/>
                      <a:pt x="217" y="351"/>
                      <a:pt x="217" y="351"/>
                    </a:cubicBezTo>
                    <a:cubicBezTo>
                      <a:pt x="215" y="350"/>
                      <a:pt x="215" y="350"/>
                      <a:pt x="215" y="350"/>
                    </a:cubicBezTo>
                    <a:cubicBezTo>
                      <a:pt x="216" y="352"/>
                      <a:pt x="216" y="352"/>
                      <a:pt x="216" y="352"/>
                    </a:cubicBezTo>
                    <a:cubicBezTo>
                      <a:pt x="215" y="356"/>
                      <a:pt x="215" y="356"/>
                      <a:pt x="215" y="356"/>
                    </a:cubicBezTo>
                    <a:cubicBezTo>
                      <a:pt x="214" y="360"/>
                      <a:pt x="214" y="360"/>
                      <a:pt x="214" y="360"/>
                    </a:cubicBezTo>
                    <a:cubicBezTo>
                      <a:pt x="212" y="363"/>
                      <a:pt x="212" y="363"/>
                      <a:pt x="212" y="363"/>
                    </a:cubicBezTo>
                    <a:cubicBezTo>
                      <a:pt x="210" y="366"/>
                      <a:pt x="210" y="366"/>
                      <a:pt x="210" y="366"/>
                    </a:cubicBezTo>
                    <a:cubicBezTo>
                      <a:pt x="211" y="367"/>
                      <a:pt x="211" y="367"/>
                      <a:pt x="211" y="367"/>
                    </a:cubicBezTo>
                    <a:cubicBezTo>
                      <a:pt x="212" y="369"/>
                      <a:pt x="212" y="369"/>
                      <a:pt x="212" y="369"/>
                    </a:cubicBezTo>
                    <a:cubicBezTo>
                      <a:pt x="211" y="372"/>
                      <a:pt x="211" y="372"/>
                      <a:pt x="211" y="372"/>
                    </a:cubicBezTo>
                    <a:cubicBezTo>
                      <a:pt x="210" y="375"/>
                      <a:pt x="210" y="375"/>
                      <a:pt x="210" y="375"/>
                    </a:cubicBezTo>
                    <a:cubicBezTo>
                      <a:pt x="208" y="381"/>
                      <a:pt x="208" y="381"/>
                      <a:pt x="208" y="381"/>
                    </a:cubicBezTo>
                    <a:cubicBezTo>
                      <a:pt x="207" y="384"/>
                      <a:pt x="207" y="384"/>
                      <a:pt x="207" y="384"/>
                    </a:cubicBezTo>
                    <a:cubicBezTo>
                      <a:pt x="205" y="385"/>
                      <a:pt x="205" y="385"/>
                      <a:pt x="205" y="385"/>
                    </a:cubicBezTo>
                    <a:cubicBezTo>
                      <a:pt x="203" y="383"/>
                      <a:pt x="203" y="383"/>
                      <a:pt x="203" y="383"/>
                    </a:cubicBezTo>
                    <a:cubicBezTo>
                      <a:pt x="204" y="383"/>
                      <a:pt x="204" y="383"/>
                      <a:pt x="204" y="383"/>
                    </a:cubicBezTo>
                    <a:cubicBezTo>
                      <a:pt x="204" y="381"/>
                      <a:pt x="204" y="381"/>
                      <a:pt x="204" y="381"/>
                    </a:cubicBezTo>
                    <a:cubicBezTo>
                      <a:pt x="204" y="379"/>
                      <a:pt x="204" y="379"/>
                      <a:pt x="204" y="379"/>
                    </a:cubicBezTo>
                    <a:cubicBezTo>
                      <a:pt x="206" y="377"/>
                      <a:pt x="206" y="377"/>
                      <a:pt x="206" y="377"/>
                    </a:cubicBezTo>
                    <a:cubicBezTo>
                      <a:pt x="207" y="377"/>
                      <a:pt x="207" y="377"/>
                      <a:pt x="207" y="377"/>
                    </a:cubicBezTo>
                    <a:cubicBezTo>
                      <a:pt x="209" y="373"/>
                      <a:pt x="209" y="373"/>
                      <a:pt x="209" y="373"/>
                    </a:cubicBezTo>
                    <a:cubicBezTo>
                      <a:pt x="208" y="370"/>
                      <a:pt x="208" y="370"/>
                      <a:pt x="208" y="370"/>
                    </a:cubicBezTo>
                    <a:cubicBezTo>
                      <a:pt x="208" y="367"/>
                      <a:pt x="208" y="367"/>
                      <a:pt x="208" y="367"/>
                    </a:cubicBezTo>
                    <a:cubicBezTo>
                      <a:pt x="204" y="373"/>
                      <a:pt x="204" y="373"/>
                      <a:pt x="204" y="373"/>
                    </a:cubicBezTo>
                    <a:cubicBezTo>
                      <a:pt x="204" y="374"/>
                      <a:pt x="204" y="374"/>
                      <a:pt x="204" y="374"/>
                    </a:cubicBezTo>
                    <a:cubicBezTo>
                      <a:pt x="200" y="371"/>
                      <a:pt x="200" y="371"/>
                      <a:pt x="200" y="371"/>
                    </a:cubicBezTo>
                    <a:cubicBezTo>
                      <a:pt x="198" y="368"/>
                      <a:pt x="198" y="368"/>
                      <a:pt x="198" y="368"/>
                    </a:cubicBezTo>
                    <a:cubicBezTo>
                      <a:pt x="189" y="361"/>
                      <a:pt x="189" y="361"/>
                      <a:pt x="189" y="361"/>
                    </a:cubicBezTo>
                    <a:cubicBezTo>
                      <a:pt x="185" y="360"/>
                      <a:pt x="185" y="360"/>
                      <a:pt x="185" y="360"/>
                    </a:cubicBezTo>
                    <a:cubicBezTo>
                      <a:pt x="180" y="357"/>
                      <a:pt x="180" y="357"/>
                      <a:pt x="180" y="357"/>
                    </a:cubicBezTo>
                    <a:cubicBezTo>
                      <a:pt x="177" y="358"/>
                      <a:pt x="177" y="358"/>
                      <a:pt x="177" y="358"/>
                    </a:cubicBezTo>
                    <a:cubicBezTo>
                      <a:pt x="176" y="355"/>
                      <a:pt x="176" y="355"/>
                      <a:pt x="176" y="355"/>
                    </a:cubicBezTo>
                    <a:cubicBezTo>
                      <a:pt x="172" y="351"/>
                      <a:pt x="172" y="351"/>
                      <a:pt x="172" y="351"/>
                    </a:cubicBezTo>
                    <a:cubicBezTo>
                      <a:pt x="168" y="350"/>
                      <a:pt x="168" y="350"/>
                      <a:pt x="168" y="350"/>
                    </a:cubicBezTo>
                    <a:cubicBezTo>
                      <a:pt x="164" y="350"/>
                      <a:pt x="164" y="350"/>
                      <a:pt x="164" y="350"/>
                    </a:cubicBezTo>
                    <a:cubicBezTo>
                      <a:pt x="165" y="348"/>
                      <a:pt x="165" y="348"/>
                      <a:pt x="165" y="348"/>
                    </a:cubicBezTo>
                    <a:cubicBezTo>
                      <a:pt x="170" y="342"/>
                      <a:pt x="170" y="342"/>
                      <a:pt x="170" y="342"/>
                    </a:cubicBezTo>
                    <a:cubicBezTo>
                      <a:pt x="174" y="333"/>
                      <a:pt x="174" y="333"/>
                      <a:pt x="174" y="333"/>
                    </a:cubicBezTo>
                    <a:cubicBezTo>
                      <a:pt x="182" y="324"/>
                      <a:pt x="182" y="324"/>
                      <a:pt x="182" y="324"/>
                    </a:cubicBezTo>
                    <a:cubicBezTo>
                      <a:pt x="190" y="320"/>
                      <a:pt x="190" y="320"/>
                      <a:pt x="190" y="320"/>
                    </a:cubicBezTo>
                    <a:cubicBezTo>
                      <a:pt x="189" y="314"/>
                      <a:pt x="189" y="314"/>
                      <a:pt x="189" y="314"/>
                    </a:cubicBezTo>
                    <a:cubicBezTo>
                      <a:pt x="190" y="310"/>
                      <a:pt x="190" y="310"/>
                      <a:pt x="190" y="310"/>
                    </a:cubicBezTo>
                    <a:cubicBezTo>
                      <a:pt x="185" y="304"/>
                      <a:pt x="185" y="304"/>
                      <a:pt x="185" y="304"/>
                    </a:cubicBezTo>
                    <a:cubicBezTo>
                      <a:pt x="182" y="305"/>
                      <a:pt x="182" y="305"/>
                      <a:pt x="182" y="305"/>
                    </a:cubicBezTo>
                    <a:cubicBezTo>
                      <a:pt x="181" y="304"/>
                      <a:pt x="181" y="304"/>
                      <a:pt x="181" y="304"/>
                    </a:cubicBezTo>
                    <a:cubicBezTo>
                      <a:pt x="182" y="300"/>
                      <a:pt x="182" y="300"/>
                      <a:pt x="182" y="300"/>
                    </a:cubicBezTo>
                    <a:cubicBezTo>
                      <a:pt x="182" y="294"/>
                      <a:pt x="182" y="294"/>
                      <a:pt x="182" y="294"/>
                    </a:cubicBezTo>
                    <a:cubicBezTo>
                      <a:pt x="183" y="288"/>
                      <a:pt x="183" y="288"/>
                      <a:pt x="183" y="288"/>
                    </a:cubicBezTo>
                    <a:cubicBezTo>
                      <a:pt x="180" y="286"/>
                      <a:pt x="180" y="286"/>
                      <a:pt x="180" y="286"/>
                    </a:cubicBezTo>
                    <a:cubicBezTo>
                      <a:pt x="177" y="287"/>
                      <a:pt x="177" y="287"/>
                      <a:pt x="177" y="287"/>
                    </a:cubicBezTo>
                    <a:cubicBezTo>
                      <a:pt x="172" y="287"/>
                      <a:pt x="172" y="287"/>
                      <a:pt x="172" y="287"/>
                    </a:cubicBezTo>
                    <a:cubicBezTo>
                      <a:pt x="169" y="272"/>
                      <a:pt x="169" y="272"/>
                      <a:pt x="169" y="272"/>
                    </a:cubicBezTo>
                    <a:cubicBezTo>
                      <a:pt x="166" y="270"/>
                      <a:pt x="166" y="270"/>
                      <a:pt x="166" y="270"/>
                    </a:cubicBezTo>
                    <a:cubicBezTo>
                      <a:pt x="164" y="269"/>
                      <a:pt x="164" y="269"/>
                      <a:pt x="164" y="269"/>
                    </a:cubicBezTo>
                    <a:cubicBezTo>
                      <a:pt x="159" y="270"/>
                      <a:pt x="159" y="270"/>
                      <a:pt x="159" y="270"/>
                    </a:cubicBezTo>
                    <a:cubicBezTo>
                      <a:pt x="155" y="270"/>
                      <a:pt x="155" y="270"/>
                      <a:pt x="155" y="270"/>
                    </a:cubicBezTo>
                    <a:cubicBezTo>
                      <a:pt x="151" y="269"/>
                      <a:pt x="151" y="269"/>
                      <a:pt x="151" y="269"/>
                    </a:cubicBezTo>
                    <a:cubicBezTo>
                      <a:pt x="149" y="267"/>
                      <a:pt x="149" y="267"/>
                      <a:pt x="149" y="267"/>
                    </a:cubicBezTo>
                    <a:cubicBezTo>
                      <a:pt x="149" y="258"/>
                      <a:pt x="149" y="258"/>
                      <a:pt x="149" y="258"/>
                    </a:cubicBezTo>
                    <a:cubicBezTo>
                      <a:pt x="145" y="250"/>
                      <a:pt x="145" y="250"/>
                      <a:pt x="145" y="250"/>
                    </a:cubicBezTo>
                    <a:cubicBezTo>
                      <a:pt x="146" y="248"/>
                      <a:pt x="146" y="248"/>
                      <a:pt x="146" y="248"/>
                    </a:cubicBezTo>
                    <a:cubicBezTo>
                      <a:pt x="145" y="245"/>
                      <a:pt x="145" y="245"/>
                      <a:pt x="145" y="245"/>
                    </a:cubicBezTo>
                    <a:cubicBezTo>
                      <a:pt x="149" y="228"/>
                      <a:pt x="149" y="228"/>
                      <a:pt x="149" y="228"/>
                    </a:cubicBezTo>
                    <a:cubicBezTo>
                      <a:pt x="144" y="221"/>
                      <a:pt x="144" y="221"/>
                      <a:pt x="144" y="221"/>
                    </a:cubicBezTo>
                    <a:cubicBezTo>
                      <a:pt x="141" y="221"/>
                      <a:pt x="141" y="221"/>
                      <a:pt x="141" y="221"/>
                    </a:cubicBezTo>
                    <a:cubicBezTo>
                      <a:pt x="141" y="216"/>
                      <a:pt x="141" y="216"/>
                      <a:pt x="141" y="216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37" y="212"/>
                      <a:pt x="137" y="212"/>
                      <a:pt x="137" y="212"/>
                    </a:cubicBezTo>
                    <a:cubicBezTo>
                      <a:pt x="133" y="214"/>
                      <a:pt x="133" y="214"/>
                      <a:pt x="133" y="214"/>
                    </a:cubicBezTo>
                    <a:cubicBezTo>
                      <a:pt x="127" y="214"/>
                      <a:pt x="127" y="214"/>
                      <a:pt x="127" y="214"/>
                    </a:cubicBezTo>
                    <a:cubicBezTo>
                      <a:pt x="123" y="212"/>
                      <a:pt x="123" y="212"/>
                      <a:pt x="123" y="212"/>
                    </a:cubicBezTo>
                    <a:cubicBezTo>
                      <a:pt x="120" y="204"/>
                      <a:pt x="120" y="204"/>
                      <a:pt x="120" y="204"/>
                    </a:cubicBezTo>
                    <a:cubicBezTo>
                      <a:pt x="122" y="202"/>
                      <a:pt x="122" y="202"/>
                      <a:pt x="122" y="202"/>
                    </a:cubicBezTo>
                    <a:cubicBezTo>
                      <a:pt x="121" y="194"/>
                      <a:pt x="121" y="194"/>
                      <a:pt x="121" y="194"/>
                    </a:cubicBezTo>
                    <a:cubicBezTo>
                      <a:pt x="120" y="187"/>
                      <a:pt x="120" y="187"/>
                      <a:pt x="120" y="187"/>
                    </a:cubicBezTo>
                    <a:cubicBezTo>
                      <a:pt x="116" y="186"/>
                      <a:pt x="116" y="186"/>
                      <a:pt x="116" y="186"/>
                    </a:cubicBezTo>
                    <a:cubicBezTo>
                      <a:pt x="114" y="185"/>
                      <a:pt x="114" y="185"/>
                      <a:pt x="114" y="185"/>
                    </a:cubicBezTo>
                    <a:cubicBezTo>
                      <a:pt x="112" y="186"/>
                      <a:pt x="112" y="186"/>
                      <a:pt x="112" y="186"/>
                    </a:cubicBezTo>
                    <a:cubicBezTo>
                      <a:pt x="108" y="185"/>
                      <a:pt x="108" y="185"/>
                      <a:pt x="108" y="185"/>
                    </a:cubicBezTo>
                    <a:cubicBezTo>
                      <a:pt x="105" y="182"/>
                      <a:pt x="105" y="182"/>
                      <a:pt x="105" y="182"/>
                    </a:cubicBezTo>
                    <a:cubicBezTo>
                      <a:pt x="97" y="178"/>
                      <a:pt x="97" y="178"/>
                      <a:pt x="97" y="178"/>
                    </a:cubicBezTo>
                    <a:cubicBezTo>
                      <a:pt x="96" y="178"/>
                      <a:pt x="96" y="178"/>
                      <a:pt x="96" y="178"/>
                    </a:cubicBezTo>
                    <a:cubicBezTo>
                      <a:pt x="92" y="176"/>
                      <a:pt x="92" y="176"/>
                      <a:pt x="92" y="176"/>
                    </a:cubicBezTo>
                    <a:cubicBezTo>
                      <a:pt x="86" y="175"/>
                      <a:pt x="86" y="175"/>
                      <a:pt x="86" y="175"/>
                    </a:cubicBezTo>
                    <a:cubicBezTo>
                      <a:pt x="81" y="172"/>
                      <a:pt x="81" y="172"/>
                      <a:pt x="81" y="172"/>
                    </a:cubicBezTo>
                    <a:cubicBezTo>
                      <a:pt x="80" y="171"/>
                      <a:pt x="80" y="171"/>
                      <a:pt x="80" y="171"/>
                    </a:cubicBezTo>
                    <a:cubicBezTo>
                      <a:pt x="78" y="167"/>
                      <a:pt x="78" y="167"/>
                      <a:pt x="78" y="167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76" y="160"/>
                      <a:pt x="76" y="160"/>
                      <a:pt x="76" y="160"/>
                    </a:cubicBezTo>
                    <a:cubicBezTo>
                      <a:pt x="75" y="156"/>
                      <a:pt x="75" y="156"/>
                      <a:pt x="75" y="156"/>
                    </a:cubicBezTo>
                    <a:cubicBezTo>
                      <a:pt x="74" y="149"/>
                      <a:pt x="74" y="149"/>
                      <a:pt x="74" y="149"/>
                    </a:cubicBezTo>
                    <a:cubicBezTo>
                      <a:pt x="67" y="149"/>
                      <a:pt x="67" y="149"/>
                      <a:pt x="67" y="149"/>
                    </a:cubicBezTo>
                    <a:cubicBezTo>
                      <a:pt x="63" y="154"/>
                      <a:pt x="63" y="154"/>
                      <a:pt x="63" y="154"/>
                    </a:cubicBezTo>
                    <a:cubicBezTo>
                      <a:pt x="56" y="155"/>
                      <a:pt x="56" y="155"/>
                      <a:pt x="56" y="155"/>
                    </a:cubicBezTo>
                    <a:cubicBezTo>
                      <a:pt x="50" y="159"/>
                      <a:pt x="50" y="159"/>
                      <a:pt x="50" y="159"/>
                    </a:cubicBezTo>
                    <a:cubicBezTo>
                      <a:pt x="50" y="161"/>
                      <a:pt x="50" y="161"/>
                      <a:pt x="50" y="161"/>
                    </a:cubicBezTo>
                    <a:cubicBezTo>
                      <a:pt x="48" y="161"/>
                      <a:pt x="48" y="161"/>
                      <a:pt x="48" y="161"/>
                    </a:cubicBezTo>
                    <a:cubicBezTo>
                      <a:pt x="45" y="159"/>
                      <a:pt x="45" y="159"/>
                      <a:pt x="45" y="159"/>
                    </a:cubicBezTo>
                    <a:cubicBezTo>
                      <a:pt x="40" y="159"/>
                      <a:pt x="40" y="159"/>
                      <a:pt x="40" y="159"/>
                    </a:cubicBezTo>
                    <a:cubicBezTo>
                      <a:pt x="36" y="159"/>
                      <a:pt x="36" y="159"/>
                      <a:pt x="36" y="159"/>
                    </a:cubicBezTo>
                    <a:cubicBezTo>
                      <a:pt x="34" y="160"/>
                      <a:pt x="34" y="160"/>
                      <a:pt x="34" y="160"/>
                    </a:cubicBezTo>
                    <a:cubicBezTo>
                      <a:pt x="31" y="160"/>
                      <a:pt x="31" y="160"/>
                      <a:pt x="31" y="160"/>
                    </a:cubicBezTo>
                    <a:cubicBezTo>
                      <a:pt x="30" y="149"/>
                      <a:pt x="30" y="149"/>
                      <a:pt x="30" y="149"/>
                    </a:cubicBezTo>
                    <a:cubicBezTo>
                      <a:pt x="31" y="146"/>
                      <a:pt x="31" y="146"/>
                      <a:pt x="31" y="146"/>
                    </a:cubicBezTo>
                    <a:cubicBezTo>
                      <a:pt x="30" y="145"/>
                      <a:pt x="30" y="145"/>
                      <a:pt x="30" y="145"/>
                    </a:cubicBezTo>
                    <a:cubicBezTo>
                      <a:pt x="29" y="146"/>
                      <a:pt x="29" y="146"/>
                      <a:pt x="29" y="146"/>
                    </a:cubicBezTo>
                    <a:cubicBezTo>
                      <a:pt x="25" y="147"/>
                      <a:pt x="25" y="147"/>
                      <a:pt x="25" y="147"/>
                    </a:cubicBezTo>
                    <a:cubicBezTo>
                      <a:pt x="22" y="151"/>
                      <a:pt x="22" y="151"/>
                      <a:pt x="22" y="151"/>
                    </a:cubicBezTo>
                    <a:cubicBezTo>
                      <a:pt x="17" y="151"/>
                      <a:pt x="17" y="151"/>
                      <a:pt x="17" y="151"/>
                    </a:cubicBezTo>
                    <a:cubicBezTo>
                      <a:pt x="13" y="146"/>
                      <a:pt x="13" y="146"/>
                      <a:pt x="13" y="146"/>
                    </a:cubicBezTo>
                    <a:cubicBezTo>
                      <a:pt x="7" y="145"/>
                      <a:pt x="7" y="145"/>
                      <a:pt x="7" y="145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1" y="137"/>
                      <a:pt x="1" y="137"/>
                      <a:pt x="1" y="137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1" y="122"/>
                      <a:pt x="1" y="122"/>
                      <a:pt x="1" y="122"/>
                    </a:cubicBezTo>
                    <a:cubicBezTo>
                      <a:pt x="1" y="120"/>
                      <a:pt x="1" y="120"/>
                      <a:pt x="1" y="120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7" y="111"/>
                      <a:pt x="7" y="111"/>
                      <a:pt x="7" y="111"/>
                    </a:cubicBezTo>
                    <a:cubicBezTo>
                      <a:pt x="9" y="107"/>
                      <a:pt x="9" y="107"/>
                      <a:pt x="9" y="107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3" y="95"/>
                      <a:pt x="23" y="95"/>
                      <a:pt x="23" y="95"/>
                    </a:cubicBezTo>
                    <a:cubicBezTo>
                      <a:pt x="26" y="93"/>
                      <a:pt x="26" y="93"/>
                      <a:pt x="26" y="93"/>
                    </a:cubicBezTo>
                    <a:cubicBezTo>
                      <a:pt x="29" y="91"/>
                      <a:pt x="29" y="91"/>
                      <a:pt x="29" y="91"/>
                    </a:cubicBezTo>
                    <a:cubicBezTo>
                      <a:pt x="29" y="89"/>
                      <a:pt x="29" y="89"/>
                      <a:pt x="29" y="89"/>
                    </a:cubicBezTo>
                    <a:cubicBezTo>
                      <a:pt x="34" y="91"/>
                      <a:pt x="34" y="91"/>
                      <a:pt x="34" y="91"/>
                    </a:cubicBezTo>
                    <a:cubicBezTo>
                      <a:pt x="38" y="63"/>
                      <a:pt x="38" y="63"/>
                      <a:pt x="38" y="63"/>
                    </a:cubicBezTo>
                    <a:cubicBezTo>
                      <a:pt x="36" y="61"/>
                      <a:pt x="36" y="61"/>
                      <a:pt x="36" y="61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2" y="57"/>
                      <a:pt x="32" y="57"/>
                      <a:pt x="32" y="57"/>
                    </a:cubicBezTo>
                    <a:cubicBezTo>
                      <a:pt x="32" y="46"/>
                      <a:pt x="32" y="46"/>
                      <a:pt x="32" y="46"/>
                    </a:cubicBezTo>
                    <a:cubicBezTo>
                      <a:pt x="35" y="45"/>
                      <a:pt x="35" y="45"/>
                      <a:pt x="35" y="45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43"/>
                      <a:pt x="39" y="43"/>
                      <a:pt x="39" y="43"/>
                    </a:cubicBezTo>
                    <a:cubicBezTo>
                      <a:pt x="37" y="42"/>
                      <a:pt x="37" y="42"/>
                      <a:pt x="37" y="4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34" y="35"/>
                      <a:pt x="34" y="35"/>
                      <a:pt x="34" y="35"/>
                    </a:cubicBezTo>
                    <a:cubicBezTo>
                      <a:pt x="47" y="35"/>
                      <a:pt x="47" y="35"/>
                      <a:pt x="47" y="35"/>
                    </a:cubicBezTo>
                    <a:cubicBezTo>
                      <a:pt x="48" y="34"/>
                      <a:pt x="48" y="34"/>
                      <a:pt x="48" y="34"/>
                    </a:cubicBezTo>
                    <a:cubicBezTo>
                      <a:pt x="50" y="34"/>
                      <a:pt x="50" y="34"/>
                      <a:pt x="50" y="34"/>
                    </a:cubicBezTo>
                    <a:cubicBezTo>
                      <a:pt x="50" y="35"/>
                      <a:pt x="50" y="35"/>
                      <a:pt x="50" y="35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2" y="32"/>
                      <a:pt x="52" y="32"/>
                      <a:pt x="52" y="32"/>
                    </a:cubicBezTo>
                    <a:cubicBezTo>
                      <a:pt x="54" y="32"/>
                      <a:pt x="54" y="32"/>
                      <a:pt x="54" y="32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7" y="41"/>
                      <a:pt x="57" y="41"/>
                      <a:pt x="57" y="41"/>
                    </a:cubicBezTo>
                    <a:cubicBezTo>
                      <a:pt x="59" y="40"/>
                      <a:pt x="59" y="40"/>
                      <a:pt x="59" y="40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5" y="45"/>
                      <a:pt x="65" y="45"/>
                      <a:pt x="65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7" y="41"/>
                      <a:pt x="77" y="41"/>
                      <a:pt x="77" y="41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2" y="39"/>
                      <a:pt x="82" y="39"/>
                      <a:pt x="82" y="39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6" y="34"/>
                      <a:pt x="86" y="34"/>
                      <a:pt x="86" y="34"/>
                    </a:cubicBezTo>
                    <a:cubicBezTo>
                      <a:pt x="88" y="31"/>
                      <a:pt x="88" y="31"/>
                      <a:pt x="88" y="31"/>
                    </a:cubicBezTo>
                    <a:cubicBezTo>
                      <a:pt x="90" y="30"/>
                      <a:pt x="90" y="30"/>
                      <a:pt x="90" y="30"/>
                    </a:cubicBezTo>
                    <a:cubicBezTo>
                      <a:pt x="90" y="29"/>
                      <a:pt x="90" y="29"/>
                      <a:pt x="90" y="29"/>
                    </a:cubicBezTo>
                    <a:cubicBezTo>
                      <a:pt x="82" y="28"/>
                      <a:pt x="82" y="28"/>
                      <a:pt x="82" y="28"/>
                    </a:cubicBezTo>
                    <a:cubicBezTo>
                      <a:pt x="82" y="22"/>
                      <a:pt x="82" y="22"/>
                      <a:pt x="82" y="22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0" y="13"/>
                      <a:pt x="80" y="13"/>
                      <a:pt x="80" y="13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89" y="15"/>
                      <a:pt x="89" y="15"/>
                      <a:pt x="89" y="15"/>
                    </a:cubicBezTo>
                    <a:cubicBezTo>
                      <a:pt x="91" y="15"/>
                      <a:pt x="91" y="15"/>
                      <a:pt x="91" y="15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6" y="14"/>
                      <a:pt x="96" y="14"/>
                      <a:pt x="96" y="14"/>
                    </a:cubicBezTo>
                    <a:cubicBezTo>
                      <a:pt x="106" y="12"/>
                      <a:pt x="106" y="12"/>
                      <a:pt x="106" y="12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12" y="9"/>
                      <a:pt x="112" y="9"/>
                      <a:pt x="112" y="9"/>
                    </a:cubicBezTo>
                    <a:cubicBezTo>
                      <a:pt x="114" y="6"/>
                      <a:pt x="114" y="6"/>
                      <a:pt x="114" y="6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8" y="1"/>
                      <a:pt x="118" y="1"/>
                      <a:pt x="118" y="1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0" y="3"/>
                      <a:pt x="120" y="3"/>
                      <a:pt x="120" y="3"/>
                    </a:cubicBezTo>
                    <a:cubicBezTo>
                      <a:pt x="118" y="6"/>
                      <a:pt x="118" y="6"/>
                      <a:pt x="118" y="6"/>
                    </a:cubicBezTo>
                    <a:cubicBezTo>
                      <a:pt x="120" y="9"/>
                      <a:pt x="120" y="9"/>
                      <a:pt x="120" y="9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3" y="15"/>
                      <a:pt x="123" y="15"/>
                      <a:pt x="123" y="15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20" y="21"/>
                      <a:pt x="120" y="21"/>
                      <a:pt x="120" y="21"/>
                    </a:cubicBezTo>
                    <a:cubicBezTo>
                      <a:pt x="118" y="24"/>
                      <a:pt x="118" y="24"/>
                      <a:pt x="118" y="24"/>
                    </a:cubicBezTo>
                    <a:cubicBezTo>
                      <a:pt x="119" y="29"/>
                      <a:pt x="119" y="29"/>
                      <a:pt x="119" y="29"/>
                    </a:cubicBezTo>
                    <a:cubicBezTo>
                      <a:pt x="121" y="30"/>
                      <a:pt x="121" y="30"/>
                      <a:pt x="121" y="30"/>
                    </a:cubicBezTo>
                    <a:cubicBezTo>
                      <a:pt x="121" y="34"/>
                      <a:pt x="121" y="34"/>
                      <a:pt x="121" y="34"/>
                    </a:cubicBezTo>
                    <a:cubicBezTo>
                      <a:pt x="126" y="38"/>
                      <a:pt x="126" y="38"/>
                      <a:pt x="126" y="38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30" y="42"/>
                      <a:pt x="130" y="42"/>
                      <a:pt x="130" y="42"/>
                    </a:cubicBezTo>
                    <a:cubicBezTo>
                      <a:pt x="132" y="42"/>
                      <a:pt x="132" y="42"/>
                      <a:pt x="132" y="42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5" y="37"/>
                      <a:pt x="135" y="37"/>
                      <a:pt x="135" y="37"/>
                    </a:cubicBezTo>
                    <a:cubicBezTo>
                      <a:pt x="137" y="36"/>
                      <a:pt x="137" y="36"/>
                      <a:pt x="137" y="36"/>
                    </a:cubicBezTo>
                    <a:cubicBezTo>
                      <a:pt x="139" y="35"/>
                      <a:pt x="139" y="35"/>
                      <a:pt x="139" y="35"/>
                    </a:cubicBezTo>
                    <a:cubicBezTo>
                      <a:pt x="140" y="35"/>
                      <a:pt x="140" y="35"/>
                      <a:pt x="140" y="35"/>
                    </a:cubicBezTo>
                    <a:cubicBezTo>
                      <a:pt x="143" y="34"/>
                      <a:pt x="143" y="34"/>
                      <a:pt x="143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8" y="33"/>
                      <a:pt x="148" y="33"/>
                      <a:pt x="148" y="33"/>
                    </a:cubicBezTo>
                    <a:cubicBezTo>
                      <a:pt x="154" y="34"/>
                      <a:pt x="154" y="34"/>
                      <a:pt x="154" y="34"/>
                    </a:cubicBezTo>
                    <a:cubicBezTo>
                      <a:pt x="155" y="32"/>
                      <a:pt x="155" y="32"/>
                      <a:pt x="155" y="32"/>
                    </a:cubicBezTo>
                    <a:cubicBezTo>
                      <a:pt x="154" y="30"/>
                      <a:pt x="154" y="30"/>
                      <a:pt x="154" y="30"/>
                    </a:cubicBezTo>
                    <a:cubicBezTo>
                      <a:pt x="155" y="28"/>
                      <a:pt x="155" y="28"/>
                      <a:pt x="155" y="28"/>
                    </a:cubicBezTo>
                    <a:cubicBezTo>
                      <a:pt x="158" y="29"/>
                      <a:pt x="158" y="29"/>
                      <a:pt x="158" y="29"/>
                    </a:cubicBezTo>
                    <a:cubicBezTo>
                      <a:pt x="163" y="28"/>
                      <a:pt x="163" y="28"/>
                      <a:pt x="163" y="28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67" y="31"/>
                      <a:pt x="167" y="31"/>
                      <a:pt x="167" y="31"/>
                    </a:cubicBezTo>
                    <a:cubicBezTo>
                      <a:pt x="172" y="32"/>
                      <a:pt x="172" y="32"/>
                      <a:pt x="172" y="32"/>
                    </a:cubicBezTo>
                    <a:cubicBezTo>
                      <a:pt x="173" y="31"/>
                      <a:pt x="173" y="31"/>
                      <a:pt x="173" y="31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7" y="32"/>
                      <a:pt x="177" y="32"/>
                      <a:pt x="177" y="32"/>
                    </a:cubicBezTo>
                    <a:cubicBezTo>
                      <a:pt x="178" y="32"/>
                      <a:pt x="178" y="32"/>
                      <a:pt x="178" y="32"/>
                    </a:cubicBezTo>
                    <a:cubicBezTo>
                      <a:pt x="181" y="31"/>
                      <a:pt x="181" y="31"/>
                      <a:pt x="181" y="31"/>
                    </a:cubicBezTo>
                    <a:cubicBezTo>
                      <a:pt x="184" y="26"/>
                      <a:pt x="184" y="26"/>
                      <a:pt x="184" y="26"/>
                    </a:cubicBezTo>
                    <a:cubicBezTo>
                      <a:pt x="186" y="20"/>
                      <a:pt x="186" y="20"/>
                      <a:pt x="186" y="20"/>
                    </a:cubicBezTo>
                    <a:cubicBezTo>
                      <a:pt x="189" y="16"/>
                      <a:pt x="189" y="16"/>
                      <a:pt x="189" y="16"/>
                    </a:cubicBezTo>
                    <a:cubicBezTo>
                      <a:pt x="193" y="13"/>
                      <a:pt x="193" y="13"/>
                      <a:pt x="193" y="13"/>
                    </a:cubicBezTo>
                    <a:cubicBezTo>
                      <a:pt x="193" y="11"/>
                      <a:pt x="193" y="11"/>
                      <a:pt x="193" y="11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4" y="10"/>
                      <a:pt x="194" y="10"/>
                      <a:pt x="194" y="10"/>
                    </a:cubicBezTo>
                    <a:cubicBezTo>
                      <a:pt x="196" y="13"/>
                      <a:pt x="196" y="13"/>
                      <a:pt x="196" y="13"/>
                    </a:cubicBezTo>
                    <a:cubicBezTo>
                      <a:pt x="196" y="15"/>
                      <a:pt x="196" y="15"/>
                      <a:pt x="196" y="15"/>
                    </a:cubicBezTo>
                    <a:cubicBezTo>
                      <a:pt x="197" y="16"/>
                      <a:pt x="197" y="16"/>
                      <a:pt x="197" y="16"/>
                    </a:cubicBezTo>
                    <a:cubicBezTo>
                      <a:pt x="197" y="21"/>
                      <a:pt x="197" y="21"/>
                      <a:pt x="197" y="21"/>
                    </a:cubicBezTo>
                    <a:cubicBezTo>
                      <a:pt x="198" y="25"/>
                      <a:pt x="198" y="25"/>
                      <a:pt x="198" y="25"/>
                    </a:cubicBezTo>
                    <a:cubicBezTo>
                      <a:pt x="200" y="27"/>
                      <a:pt x="200" y="27"/>
                      <a:pt x="200" y="27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2" y="33"/>
                      <a:pt x="202" y="33"/>
                      <a:pt x="202" y="33"/>
                    </a:cubicBezTo>
                    <a:cubicBezTo>
                      <a:pt x="204" y="35"/>
                      <a:pt x="204" y="35"/>
                      <a:pt x="204" y="35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05" y="38"/>
                      <a:pt x="205" y="38"/>
                      <a:pt x="205" y="38"/>
                    </a:cubicBezTo>
                    <a:cubicBezTo>
                      <a:pt x="207" y="39"/>
                      <a:pt x="207" y="39"/>
                      <a:pt x="207" y="39"/>
                    </a:cubicBezTo>
                    <a:cubicBezTo>
                      <a:pt x="206" y="41"/>
                      <a:pt x="206" y="41"/>
                      <a:pt x="206" y="41"/>
                    </a:cubicBezTo>
                    <a:cubicBezTo>
                      <a:pt x="206" y="42"/>
                      <a:pt x="206" y="42"/>
                      <a:pt x="206" y="42"/>
                    </a:cubicBezTo>
                    <a:cubicBezTo>
                      <a:pt x="205" y="44"/>
                      <a:pt x="205" y="44"/>
                      <a:pt x="205" y="44"/>
                    </a:cubicBezTo>
                    <a:cubicBezTo>
                      <a:pt x="202" y="46"/>
                      <a:pt x="202" y="46"/>
                      <a:pt x="202" y="46"/>
                    </a:cubicBezTo>
                    <a:cubicBezTo>
                      <a:pt x="200" y="49"/>
                      <a:pt x="200" y="49"/>
                      <a:pt x="200" y="49"/>
                    </a:cubicBezTo>
                    <a:cubicBezTo>
                      <a:pt x="197" y="52"/>
                      <a:pt x="197" y="52"/>
                      <a:pt x="197" y="52"/>
                    </a:cubicBezTo>
                    <a:cubicBezTo>
                      <a:pt x="195" y="54"/>
                      <a:pt x="195" y="54"/>
                      <a:pt x="195" y="54"/>
                    </a:cubicBezTo>
                    <a:cubicBezTo>
                      <a:pt x="193" y="59"/>
                      <a:pt x="193" y="59"/>
                      <a:pt x="193" y="59"/>
                    </a:cubicBezTo>
                    <a:cubicBezTo>
                      <a:pt x="192" y="61"/>
                      <a:pt x="192" y="61"/>
                      <a:pt x="192" y="61"/>
                    </a:cubicBezTo>
                    <a:cubicBezTo>
                      <a:pt x="189" y="65"/>
                      <a:pt x="189" y="65"/>
                      <a:pt x="189" y="65"/>
                    </a:cubicBezTo>
                    <a:cubicBezTo>
                      <a:pt x="187" y="66"/>
                      <a:pt x="187" y="66"/>
                      <a:pt x="187" y="66"/>
                    </a:cubicBezTo>
                    <a:cubicBezTo>
                      <a:pt x="184" y="67"/>
                      <a:pt x="184" y="67"/>
                      <a:pt x="184" y="67"/>
                    </a:cubicBezTo>
                    <a:cubicBezTo>
                      <a:pt x="180" y="68"/>
                      <a:pt x="180" y="68"/>
                      <a:pt x="180" y="68"/>
                    </a:cubicBezTo>
                    <a:cubicBezTo>
                      <a:pt x="176" y="70"/>
                      <a:pt x="176" y="70"/>
                      <a:pt x="176" y="70"/>
                    </a:cubicBezTo>
                    <a:cubicBezTo>
                      <a:pt x="180" y="70"/>
                      <a:pt x="180" y="70"/>
                      <a:pt x="180" y="70"/>
                    </a:cubicBezTo>
                    <a:cubicBezTo>
                      <a:pt x="182" y="68"/>
                      <a:pt x="182" y="68"/>
                      <a:pt x="182" y="68"/>
                    </a:cubicBezTo>
                    <a:cubicBezTo>
                      <a:pt x="187" y="68"/>
                      <a:pt x="187" y="68"/>
                      <a:pt x="187" y="68"/>
                    </a:cubicBezTo>
                    <a:cubicBezTo>
                      <a:pt x="187" y="73"/>
                      <a:pt x="187" y="73"/>
                      <a:pt x="187" y="73"/>
                    </a:cubicBezTo>
                    <a:cubicBezTo>
                      <a:pt x="187" y="73"/>
                      <a:pt x="187" y="76"/>
                      <a:pt x="187" y="75"/>
                    </a:cubicBezTo>
                    <a:cubicBezTo>
                      <a:pt x="188" y="73"/>
                      <a:pt x="189" y="68"/>
                      <a:pt x="189" y="68"/>
                    </a:cubicBezTo>
                    <a:cubicBezTo>
                      <a:pt x="191" y="67"/>
                      <a:pt x="191" y="67"/>
                      <a:pt x="191" y="67"/>
                    </a:cubicBezTo>
                    <a:cubicBezTo>
                      <a:pt x="195" y="64"/>
                      <a:pt x="195" y="64"/>
                      <a:pt x="195" y="64"/>
                    </a:cubicBezTo>
                    <a:cubicBezTo>
                      <a:pt x="197" y="63"/>
                      <a:pt x="197" y="63"/>
                      <a:pt x="197" y="63"/>
                    </a:cubicBezTo>
                    <a:cubicBezTo>
                      <a:pt x="197" y="59"/>
                      <a:pt x="197" y="59"/>
                      <a:pt x="197" y="59"/>
                    </a:cubicBezTo>
                    <a:cubicBezTo>
                      <a:pt x="199" y="56"/>
                      <a:pt x="199" y="56"/>
                      <a:pt x="199" y="56"/>
                    </a:cubicBezTo>
                    <a:cubicBezTo>
                      <a:pt x="202" y="54"/>
                      <a:pt x="202" y="54"/>
                      <a:pt x="202" y="54"/>
                    </a:cubicBezTo>
                    <a:cubicBezTo>
                      <a:pt x="207" y="55"/>
                      <a:pt x="207" y="55"/>
                      <a:pt x="207" y="55"/>
                    </a:cubicBezTo>
                    <a:cubicBezTo>
                      <a:pt x="211" y="55"/>
                      <a:pt x="211" y="55"/>
                      <a:pt x="211" y="55"/>
                    </a:cubicBezTo>
                    <a:cubicBezTo>
                      <a:pt x="213" y="55"/>
                      <a:pt x="213" y="55"/>
                      <a:pt x="213" y="55"/>
                    </a:cubicBezTo>
                    <a:cubicBezTo>
                      <a:pt x="219" y="55"/>
                      <a:pt x="219" y="55"/>
                      <a:pt x="219" y="55"/>
                    </a:cubicBezTo>
                    <a:cubicBezTo>
                      <a:pt x="219" y="59"/>
                      <a:pt x="219" y="59"/>
                      <a:pt x="219" y="59"/>
                    </a:cubicBezTo>
                    <a:cubicBezTo>
                      <a:pt x="216" y="62"/>
                      <a:pt x="216" y="62"/>
                      <a:pt x="216" y="62"/>
                    </a:cubicBezTo>
                    <a:cubicBezTo>
                      <a:pt x="216" y="66"/>
                      <a:pt x="216" y="66"/>
                      <a:pt x="216" y="66"/>
                    </a:cubicBezTo>
                    <a:cubicBezTo>
                      <a:pt x="212" y="69"/>
                      <a:pt x="212" y="69"/>
                      <a:pt x="212" y="69"/>
                    </a:cubicBezTo>
                    <a:cubicBezTo>
                      <a:pt x="211" y="70"/>
                      <a:pt x="211" y="70"/>
                      <a:pt x="211" y="70"/>
                    </a:cubicBezTo>
                    <a:cubicBezTo>
                      <a:pt x="203" y="70"/>
                      <a:pt x="203" y="70"/>
                      <a:pt x="203" y="70"/>
                    </a:cubicBezTo>
                    <a:cubicBezTo>
                      <a:pt x="200" y="69"/>
                      <a:pt x="200" y="69"/>
                      <a:pt x="200" y="69"/>
                    </a:cubicBezTo>
                    <a:cubicBezTo>
                      <a:pt x="198" y="70"/>
                      <a:pt x="198" y="70"/>
                      <a:pt x="198" y="70"/>
                    </a:cubicBezTo>
                    <a:cubicBezTo>
                      <a:pt x="198" y="72"/>
                      <a:pt x="198" y="72"/>
                      <a:pt x="198" y="72"/>
                    </a:cubicBezTo>
                    <a:cubicBezTo>
                      <a:pt x="200" y="71"/>
                      <a:pt x="200" y="71"/>
                      <a:pt x="200" y="71"/>
                    </a:cubicBezTo>
                    <a:cubicBezTo>
                      <a:pt x="203" y="71"/>
                      <a:pt x="203" y="71"/>
                      <a:pt x="203" y="71"/>
                    </a:cubicBezTo>
                    <a:cubicBezTo>
                      <a:pt x="205" y="71"/>
                      <a:pt x="205" y="71"/>
                      <a:pt x="205" y="71"/>
                    </a:cubicBezTo>
                    <a:cubicBezTo>
                      <a:pt x="211" y="71"/>
                      <a:pt x="211" y="71"/>
                      <a:pt x="211" y="71"/>
                    </a:cubicBezTo>
                    <a:cubicBezTo>
                      <a:pt x="211" y="72"/>
                      <a:pt x="211" y="72"/>
                      <a:pt x="211" y="72"/>
                    </a:cubicBezTo>
                    <a:cubicBezTo>
                      <a:pt x="210" y="76"/>
                      <a:pt x="210" y="76"/>
                      <a:pt x="210" y="76"/>
                    </a:cubicBezTo>
                    <a:cubicBezTo>
                      <a:pt x="208" y="79"/>
                      <a:pt x="208" y="79"/>
                      <a:pt x="208" y="79"/>
                    </a:cubicBezTo>
                    <a:cubicBezTo>
                      <a:pt x="208" y="81"/>
                      <a:pt x="208" y="81"/>
                      <a:pt x="208" y="81"/>
                    </a:cubicBezTo>
                    <a:cubicBezTo>
                      <a:pt x="209" y="83"/>
                      <a:pt x="209" y="83"/>
                      <a:pt x="209" y="83"/>
                    </a:cubicBezTo>
                    <a:cubicBezTo>
                      <a:pt x="210" y="79"/>
                      <a:pt x="210" y="79"/>
                      <a:pt x="210" y="79"/>
                    </a:cubicBezTo>
                    <a:cubicBezTo>
                      <a:pt x="211" y="76"/>
                      <a:pt x="211" y="76"/>
                      <a:pt x="211" y="76"/>
                    </a:cubicBezTo>
                    <a:cubicBezTo>
                      <a:pt x="212" y="72"/>
                      <a:pt x="212" y="72"/>
                      <a:pt x="212" y="72"/>
                    </a:cubicBezTo>
                    <a:cubicBezTo>
                      <a:pt x="213" y="70"/>
                      <a:pt x="213" y="70"/>
                      <a:pt x="213" y="70"/>
                    </a:cubicBezTo>
                    <a:cubicBezTo>
                      <a:pt x="215" y="69"/>
                      <a:pt x="215" y="69"/>
                      <a:pt x="215" y="69"/>
                    </a:cubicBezTo>
                    <a:cubicBezTo>
                      <a:pt x="217" y="67"/>
                      <a:pt x="217" y="67"/>
                      <a:pt x="217" y="67"/>
                    </a:cubicBezTo>
                    <a:cubicBezTo>
                      <a:pt x="218" y="67"/>
                      <a:pt x="218" y="67"/>
                      <a:pt x="218" y="67"/>
                    </a:cubicBezTo>
                    <a:cubicBezTo>
                      <a:pt x="219" y="66"/>
                      <a:pt x="219" y="66"/>
                      <a:pt x="219" y="66"/>
                    </a:cubicBezTo>
                    <a:cubicBezTo>
                      <a:pt x="219" y="64"/>
                      <a:pt x="219" y="64"/>
                      <a:pt x="219" y="64"/>
                    </a:cubicBezTo>
                    <a:cubicBezTo>
                      <a:pt x="222" y="59"/>
                      <a:pt x="222" y="59"/>
                      <a:pt x="222" y="59"/>
                    </a:cubicBezTo>
                    <a:cubicBezTo>
                      <a:pt x="225" y="58"/>
                      <a:pt x="225" y="58"/>
                      <a:pt x="225" y="58"/>
                    </a:cubicBezTo>
                    <a:cubicBezTo>
                      <a:pt x="228" y="59"/>
                      <a:pt x="228" y="59"/>
                      <a:pt x="228" y="59"/>
                    </a:cubicBezTo>
                    <a:cubicBezTo>
                      <a:pt x="234" y="60"/>
                      <a:pt x="234" y="60"/>
                      <a:pt x="234" y="60"/>
                    </a:cubicBezTo>
                    <a:cubicBezTo>
                      <a:pt x="235" y="61"/>
                      <a:pt x="235" y="61"/>
                      <a:pt x="235" y="61"/>
                    </a:cubicBezTo>
                    <a:cubicBezTo>
                      <a:pt x="238" y="61"/>
                      <a:pt x="238" y="61"/>
                      <a:pt x="238" y="61"/>
                    </a:cubicBezTo>
                    <a:cubicBezTo>
                      <a:pt x="238" y="62"/>
                      <a:pt x="238" y="62"/>
                      <a:pt x="238" y="62"/>
                    </a:cubicBezTo>
                    <a:cubicBezTo>
                      <a:pt x="240" y="63"/>
                      <a:pt x="240" y="63"/>
                      <a:pt x="240" y="63"/>
                    </a:cubicBezTo>
                    <a:cubicBezTo>
                      <a:pt x="244" y="64"/>
                      <a:pt x="244" y="64"/>
                      <a:pt x="244" y="64"/>
                    </a:cubicBezTo>
                    <a:cubicBezTo>
                      <a:pt x="244" y="65"/>
                      <a:pt x="244" y="65"/>
                      <a:pt x="244" y="65"/>
                    </a:cubicBezTo>
                    <a:cubicBezTo>
                      <a:pt x="246" y="65"/>
                      <a:pt x="246" y="65"/>
                      <a:pt x="246" y="65"/>
                    </a:cubicBezTo>
                    <a:cubicBezTo>
                      <a:pt x="246" y="67"/>
                      <a:pt x="246" y="67"/>
                      <a:pt x="246" y="67"/>
                    </a:cubicBezTo>
                    <a:cubicBezTo>
                      <a:pt x="247" y="68"/>
                      <a:pt x="247" y="68"/>
                      <a:pt x="247" y="68"/>
                    </a:cubicBezTo>
                    <a:cubicBezTo>
                      <a:pt x="248" y="66"/>
                      <a:pt x="248" y="66"/>
                      <a:pt x="248" y="66"/>
                    </a:cubicBezTo>
                    <a:cubicBezTo>
                      <a:pt x="250" y="66"/>
                      <a:pt x="250" y="66"/>
                      <a:pt x="250" y="66"/>
                    </a:cubicBezTo>
                    <a:cubicBezTo>
                      <a:pt x="251" y="68"/>
                      <a:pt x="251" y="68"/>
                      <a:pt x="251" y="68"/>
                    </a:cubicBezTo>
                    <a:cubicBezTo>
                      <a:pt x="253" y="69"/>
                      <a:pt x="253" y="69"/>
                      <a:pt x="253" y="69"/>
                    </a:cubicBezTo>
                    <a:cubicBezTo>
                      <a:pt x="253" y="72"/>
                      <a:pt x="253" y="72"/>
                      <a:pt x="253" y="72"/>
                    </a:cubicBezTo>
                    <a:cubicBezTo>
                      <a:pt x="252" y="74"/>
                      <a:pt x="252" y="74"/>
                      <a:pt x="252" y="74"/>
                    </a:cubicBezTo>
                    <a:cubicBezTo>
                      <a:pt x="254" y="74"/>
                      <a:pt x="254" y="74"/>
                      <a:pt x="254" y="74"/>
                    </a:cubicBezTo>
                    <a:cubicBezTo>
                      <a:pt x="255" y="75"/>
                      <a:pt x="255" y="75"/>
                      <a:pt x="255" y="75"/>
                    </a:cubicBezTo>
                    <a:cubicBezTo>
                      <a:pt x="253" y="76"/>
                      <a:pt x="253" y="76"/>
                      <a:pt x="253" y="76"/>
                    </a:cubicBezTo>
                    <a:cubicBezTo>
                      <a:pt x="253" y="79"/>
                      <a:pt x="253" y="79"/>
                      <a:pt x="253" y="79"/>
                    </a:cubicBezTo>
                    <a:cubicBezTo>
                      <a:pt x="256" y="78"/>
                      <a:pt x="256" y="78"/>
                      <a:pt x="256" y="78"/>
                    </a:cubicBezTo>
                    <a:cubicBezTo>
                      <a:pt x="256" y="79"/>
                      <a:pt x="256" y="79"/>
                      <a:pt x="256" y="79"/>
                    </a:cubicBezTo>
                    <a:cubicBezTo>
                      <a:pt x="258" y="78"/>
                      <a:pt x="258" y="78"/>
                      <a:pt x="258" y="78"/>
                    </a:cubicBezTo>
                    <a:cubicBezTo>
                      <a:pt x="261" y="77"/>
                      <a:pt x="261" y="77"/>
                      <a:pt x="261" y="77"/>
                    </a:cubicBezTo>
                    <a:cubicBezTo>
                      <a:pt x="263" y="77"/>
                      <a:pt x="263" y="77"/>
                      <a:pt x="263" y="77"/>
                    </a:cubicBezTo>
                    <a:cubicBezTo>
                      <a:pt x="263" y="75"/>
                      <a:pt x="263" y="75"/>
                      <a:pt x="263" y="75"/>
                    </a:cubicBezTo>
                    <a:cubicBezTo>
                      <a:pt x="266" y="75"/>
                      <a:pt x="266" y="75"/>
                      <a:pt x="266" y="75"/>
                    </a:cubicBezTo>
                    <a:cubicBezTo>
                      <a:pt x="267" y="77"/>
                      <a:pt x="267" y="77"/>
                      <a:pt x="267" y="77"/>
                    </a:cubicBezTo>
                    <a:cubicBezTo>
                      <a:pt x="271" y="78"/>
                      <a:pt x="271" y="78"/>
                      <a:pt x="271" y="78"/>
                    </a:cubicBezTo>
                    <a:cubicBezTo>
                      <a:pt x="272" y="78"/>
                      <a:pt x="272" y="78"/>
                      <a:pt x="272" y="78"/>
                    </a:cubicBezTo>
                    <a:cubicBezTo>
                      <a:pt x="276" y="78"/>
                      <a:pt x="276" y="78"/>
                      <a:pt x="276" y="78"/>
                    </a:cubicBezTo>
                    <a:cubicBezTo>
                      <a:pt x="277" y="78"/>
                      <a:pt x="277" y="78"/>
                      <a:pt x="277" y="78"/>
                    </a:cubicBezTo>
                    <a:cubicBezTo>
                      <a:pt x="281" y="79"/>
                      <a:pt x="281" y="79"/>
                      <a:pt x="281" y="79"/>
                    </a:cubicBezTo>
                    <a:cubicBezTo>
                      <a:pt x="282" y="80"/>
                      <a:pt x="282" y="80"/>
                      <a:pt x="282" y="80"/>
                    </a:cubicBezTo>
                    <a:cubicBezTo>
                      <a:pt x="284" y="79"/>
                      <a:pt x="284" y="79"/>
                      <a:pt x="284" y="79"/>
                    </a:cubicBezTo>
                    <a:cubicBezTo>
                      <a:pt x="286" y="80"/>
                      <a:pt x="286" y="80"/>
                      <a:pt x="286" y="80"/>
                    </a:cubicBezTo>
                    <a:cubicBezTo>
                      <a:pt x="288" y="79"/>
                      <a:pt x="288" y="79"/>
                      <a:pt x="288" y="79"/>
                    </a:cubicBezTo>
                    <a:cubicBezTo>
                      <a:pt x="289" y="79"/>
                      <a:pt x="289" y="79"/>
                      <a:pt x="289" y="79"/>
                    </a:cubicBezTo>
                    <a:cubicBezTo>
                      <a:pt x="292" y="79"/>
                      <a:pt x="292" y="79"/>
                      <a:pt x="292" y="79"/>
                    </a:cubicBezTo>
                    <a:cubicBezTo>
                      <a:pt x="294" y="81"/>
                      <a:pt x="294" y="81"/>
                      <a:pt x="294" y="81"/>
                    </a:cubicBezTo>
                    <a:cubicBezTo>
                      <a:pt x="296" y="82"/>
                      <a:pt x="296" y="82"/>
                      <a:pt x="296" y="82"/>
                    </a:cubicBezTo>
                    <a:cubicBezTo>
                      <a:pt x="298" y="84"/>
                      <a:pt x="298" y="84"/>
                      <a:pt x="298" y="84"/>
                    </a:cubicBezTo>
                    <a:cubicBezTo>
                      <a:pt x="302" y="85"/>
                      <a:pt x="302" y="85"/>
                      <a:pt x="302" y="85"/>
                    </a:cubicBezTo>
                    <a:cubicBezTo>
                      <a:pt x="304" y="87"/>
                      <a:pt x="304" y="87"/>
                      <a:pt x="304" y="87"/>
                    </a:cubicBezTo>
                    <a:cubicBezTo>
                      <a:pt x="306" y="89"/>
                      <a:pt x="306" y="89"/>
                      <a:pt x="306" y="89"/>
                    </a:cubicBezTo>
                    <a:cubicBezTo>
                      <a:pt x="308" y="90"/>
                      <a:pt x="308" y="90"/>
                      <a:pt x="308" y="90"/>
                    </a:cubicBezTo>
                    <a:cubicBezTo>
                      <a:pt x="309" y="93"/>
                      <a:pt x="309" y="93"/>
                      <a:pt x="309" y="93"/>
                    </a:cubicBezTo>
                    <a:cubicBezTo>
                      <a:pt x="310" y="94"/>
                      <a:pt x="310" y="94"/>
                      <a:pt x="310" y="94"/>
                    </a:cubicBezTo>
                    <a:cubicBezTo>
                      <a:pt x="312" y="95"/>
                      <a:pt x="312" y="95"/>
                      <a:pt x="312" y="95"/>
                    </a:cubicBezTo>
                    <a:cubicBezTo>
                      <a:pt x="317" y="97"/>
                      <a:pt x="317" y="97"/>
                      <a:pt x="317" y="97"/>
                    </a:cubicBezTo>
                    <a:cubicBezTo>
                      <a:pt x="318" y="100"/>
                      <a:pt x="318" y="100"/>
                      <a:pt x="318" y="100"/>
                    </a:cubicBezTo>
                    <a:cubicBezTo>
                      <a:pt x="320" y="100"/>
                      <a:pt x="320" y="100"/>
                      <a:pt x="320" y="100"/>
                    </a:cubicBezTo>
                    <a:cubicBezTo>
                      <a:pt x="323" y="102"/>
                      <a:pt x="323" y="102"/>
                      <a:pt x="323" y="102"/>
                    </a:cubicBezTo>
                    <a:cubicBezTo>
                      <a:pt x="325" y="102"/>
                      <a:pt x="325" y="102"/>
                      <a:pt x="325" y="102"/>
                    </a:cubicBezTo>
                    <a:cubicBezTo>
                      <a:pt x="327" y="102"/>
                      <a:pt x="327" y="102"/>
                      <a:pt x="327" y="102"/>
                    </a:cubicBezTo>
                    <a:cubicBezTo>
                      <a:pt x="330" y="102"/>
                      <a:pt x="330" y="102"/>
                      <a:pt x="330" y="102"/>
                    </a:cubicBezTo>
                    <a:cubicBezTo>
                      <a:pt x="332" y="102"/>
                      <a:pt x="332" y="102"/>
                      <a:pt x="332" y="102"/>
                    </a:cubicBezTo>
                    <a:cubicBezTo>
                      <a:pt x="335" y="106"/>
                      <a:pt x="335" y="106"/>
                      <a:pt x="335" y="106"/>
                    </a:cubicBezTo>
                    <a:cubicBezTo>
                      <a:pt x="335" y="108"/>
                      <a:pt x="335" y="108"/>
                      <a:pt x="335" y="108"/>
                    </a:cubicBezTo>
                    <a:cubicBezTo>
                      <a:pt x="336" y="112"/>
                      <a:pt x="336" y="112"/>
                      <a:pt x="336" y="112"/>
                    </a:cubicBezTo>
                    <a:cubicBezTo>
                      <a:pt x="336" y="114"/>
                      <a:pt x="336" y="114"/>
                      <a:pt x="336" y="114"/>
                    </a:cubicBezTo>
                    <a:cubicBezTo>
                      <a:pt x="337" y="118"/>
                      <a:pt x="337" y="118"/>
                      <a:pt x="337" y="118"/>
                    </a:cubicBezTo>
                    <a:cubicBezTo>
                      <a:pt x="338" y="121"/>
                      <a:pt x="338" y="121"/>
                      <a:pt x="338" y="121"/>
                    </a:cubicBezTo>
                    <a:cubicBezTo>
                      <a:pt x="339" y="121"/>
                      <a:pt x="339" y="121"/>
                      <a:pt x="339" y="121"/>
                    </a:cubicBezTo>
                    <a:lnTo>
                      <a:pt x="339" y="125"/>
                    </a:lnTo>
                    <a:close/>
                    <a:moveTo>
                      <a:pt x="235" y="326"/>
                    </a:moveTo>
                    <a:cubicBezTo>
                      <a:pt x="235" y="325"/>
                      <a:pt x="235" y="325"/>
                      <a:pt x="235" y="325"/>
                    </a:cubicBezTo>
                    <a:cubicBezTo>
                      <a:pt x="236" y="322"/>
                      <a:pt x="236" y="322"/>
                      <a:pt x="236" y="322"/>
                    </a:cubicBezTo>
                    <a:cubicBezTo>
                      <a:pt x="236" y="324"/>
                      <a:pt x="236" y="324"/>
                      <a:pt x="236" y="324"/>
                    </a:cubicBezTo>
                    <a:cubicBezTo>
                      <a:pt x="236" y="326"/>
                      <a:pt x="236" y="326"/>
                      <a:pt x="236" y="326"/>
                    </a:cubicBezTo>
                    <a:lnTo>
                      <a:pt x="235" y="326"/>
                    </a:lnTo>
                    <a:close/>
                    <a:moveTo>
                      <a:pt x="203" y="30"/>
                    </a:moveTo>
                    <a:cubicBezTo>
                      <a:pt x="202" y="30"/>
                      <a:pt x="202" y="30"/>
                      <a:pt x="202" y="30"/>
                    </a:cubicBezTo>
                    <a:cubicBezTo>
                      <a:pt x="202" y="32"/>
                      <a:pt x="202" y="32"/>
                      <a:pt x="202" y="32"/>
                    </a:cubicBezTo>
                    <a:cubicBezTo>
                      <a:pt x="204" y="33"/>
                      <a:pt x="204" y="33"/>
                      <a:pt x="204" y="33"/>
                    </a:cubicBezTo>
                    <a:lnTo>
                      <a:pt x="203" y="30"/>
                    </a:lnTo>
                    <a:close/>
                    <a:moveTo>
                      <a:pt x="211" y="54"/>
                    </a:moveTo>
                    <a:cubicBezTo>
                      <a:pt x="209" y="54"/>
                      <a:pt x="209" y="54"/>
                      <a:pt x="209" y="54"/>
                    </a:cubicBezTo>
                    <a:cubicBezTo>
                      <a:pt x="208" y="53"/>
                      <a:pt x="208" y="53"/>
                      <a:pt x="208" y="53"/>
                    </a:cubicBezTo>
                    <a:cubicBezTo>
                      <a:pt x="211" y="52"/>
                      <a:pt x="211" y="52"/>
                      <a:pt x="211" y="52"/>
                    </a:cubicBezTo>
                    <a:lnTo>
                      <a:pt x="211" y="54"/>
                    </a:lnTo>
                    <a:close/>
                    <a:moveTo>
                      <a:pt x="206" y="53"/>
                    </a:moveTo>
                    <a:cubicBezTo>
                      <a:pt x="204" y="53"/>
                      <a:pt x="204" y="53"/>
                      <a:pt x="204" y="53"/>
                    </a:cubicBezTo>
                    <a:cubicBezTo>
                      <a:pt x="204" y="52"/>
                      <a:pt x="204" y="52"/>
                      <a:pt x="204" y="52"/>
                    </a:cubicBezTo>
                    <a:cubicBezTo>
                      <a:pt x="205" y="51"/>
                      <a:pt x="205" y="51"/>
                      <a:pt x="205" y="51"/>
                    </a:cubicBezTo>
                    <a:cubicBezTo>
                      <a:pt x="208" y="52"/>
                      <a:pt x="208" y="52"/>
                      <a:pt x="208" y="52"/>
                    </a:cubicBezTo>
                    <a:cubicBezTo>
                      <a:pt x="209" y="51"/>
                      <a:pt x="209" y="51"/>
                      <a:pt x="209" y="51"/>
                    </a:cubicBezTo>
                    <a:lnTo>
                      <a:pt x="206" y="53"/>
                    </a:lnTo>
                    <a:close/>
                    <a:moveTo>
                      <a:pt x="203" y="50"/>
                    </a:moveTo>
                    <a:cubicBezTo>
                      <a:pt x="203" y="50"/>
                      <a:pt x="203" y="50"/>
                      <a:pt x="203" y="50"/>
                    </a:cubicBezTo>
                    <a:cubicBezTo>
                      <a:pt x="204" y="47"/>
                      <a:pt x="204" y="47"/>
                      <a:pt x="204" y="47"/>
                    </a:cubicBezTo>
                    <a:cubicBezTo>
                      <a:pt x="205" y="47"/>
                      <a:pt x="205" y="47"/>
                      <a:pt x="205" y="47"/>
                    </a:cubicBezTo>
                    <a:cubicBezTo>
                      <a:pt x="205" y="48"/>
                      <a:pt x="205" y="48"/>
                      <a:pt x="205" y="48"/>
                    </a:cubicBezTo>
                    <a:lnTo>
                      <a:pt x="203" y="50"/>
                    </a:lnTo>
                    <a:close/>
                    <a:moveTo>
                      <a:pt x="205" y="49"/>
                    </a:moveTo>
                    <a:cubicBezTo>
                      <a:pt x="205" y="47"/>
                      <a:pt x="205" y="47"/>
                      <a:pt x="205" y="47"/>
                    </a:cubicBezTo>
                    <a:cubicBezTo>
                      <a:pt x="207" y="47"/>
                      <a:pt x="207" y="47"/>
                      <a:pt x="207" y="47"/>
                    </a:cubicBezTo>
                    <a:cubicBezTo>
                      <a:pt x="208" y="48"/>
                      <a:pt x="208" y="48"/>
                      <a:pt x="208" y="48"/>
                    </a:cubicBezTo>
                    <a:lnTo>
                      <a:pt x="205" y="49"/>
                    </a:lnTo>
                    <a:close/>
                    <a:moveTo>
                      <a:pt x="193" y="61"/>
                    </a:moveTo>
                    <a:cubicBezTo>
                      <a:pt x="194" y="58"/>
                      <a:pt x="194" y="58"/>
                      <a:pt x="194" y="58"/>
                    </a:cubicBezTo>
                    <a:cubicBezTo>
                      <a:pt x="196" y="58"/>
                      <a:pt x="196" y="58"/>
                      <a:pt x="196" y="58"/>
                    </a:cubicBezTo>
                    <a:cubicBezTo>
                      <a:pt x="194" y="62"/>
                      <a:pt x="194" y="62"/>
                      <a:pt x="194" y="62"/>
                    </a:cubicBezTo>
                    <a:cubicBezTo>
                      <a:pt x="194" y="64"/>
                      <a:pt x="194" y="64"/>
                      <a:pt x="194" y="64"/>
                    </a:cubicBezTo>
                    <a:cubicBezTo>
                      <a:pt x="191" y="65"/>
                      <a:pt x="191" y="65"/>
                      <a:pt x="191" y="65"/>
                    </a:cubicBezTo>
                    <a:lnTo>
                      <a:pt x="193" y="61"/>
                    </a:lnTo>
                    <a:close/>
                    <a:moveTo>
                      <a:pt x="197" y="55"/>
                    </a:moveTo>
                    <a:cubicBezTo>
                      <a:pt x="198" y="53"/>
                      <a:pt x="198" y="53"/>
                      <a:pt x="198" y="53"/>
                    </a:cubicBezTo>
                    <a:cubicBezTo>
                      <a:pt x="200" y="53"/>
                      <a:pt x="200" y="53"/>
                      <a:pt x="200" y="53"/>
                    </a:cubicBezTo>
                    <a:cubicBezTo>
                      <a:pt x="200" y="55"/>
                      <a:pt x="200" y="55"/>
                      <a:pt x="200" y="55"/>
                    </a:cubicBezTo>
                    <a:cubicBezTo>
                      <a:pt x="198" y="55"/>
                      <a:pt x="198" y="55"/>
                      <a:pt x="198" y="55"/>
                    </a:cubicBezTo>
                    <a:lnTo>
                      <a:pt x="197" y="55"/>
                    </a:lnTo>
                    <a:close/>
                    <a:moveTo>
                      <a:pt x="255" y="77"/>
                    </a:moveTo>
                    <a:cubicBezTo>
                      <a:pt x="256" y="76"/>
                      <a:pt x="256" y="76"/>
                      <a:pt x="256" y="76"/>
                    </a:cubicBezTo>
                    <a:cubicBezTo>
                      <a:pt x="258" y="76"/>
                      <a:pt x="258" y="76"/>
                      <a:pt x="258" y="76"/>
                    </a:cubicBezTo>
                    <a:cubicBezTo>
                      <a:pt x="257" y="77"/>
                      <a:pt x="257" y="77"/>
                      <a:pt x="257" y="77"/>
                    </a:cubicBezTo>
                    <a:lnTo>
                      <a:pt x="255" y="77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rgbClr val="7BA7D3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55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2587163" y="2038700"/>
                <a:ext cx="54542" cy="54542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256" name="R2U2_SourceNote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678372" y="2009341"/>
                <a:ext cx="394066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Dallas</a:t>
                </a:r>
              </a:p>
            </p:txBody>
          </p:sp>
          <p:sp>
            <p:nvSpPr>
              <p:cNvPr id="1257" name="Freeform 432"/>
              <p:cNvSpPr>
                <a:spLocks noEditPoints="1"/>
              </p:cNvSpPr>
              <p:nvPr/>
            </p:nvSpPr>
            <p:spPr bwMode="auto">
              <a:xfrm>
                <a:off x="5557142" y="1946609"/>
                <a:ext cx="511390" cy="636927"/>
              </a:xfrm>
              <a:custGeom>
                <a:avLst/>
                <a:gdLst>
                  <a:gd name="T0" fmla="*/ 443 w 481"/>
                  <a:gd name="T1" fmla="*/ 459 h 599"/>
                  <a:gd name="T2" fmla="*/ 443 w 481"/>
                  <a:gd name="T3" fmla="*/ 473 h 599"/>
                  <a:gd name="T4" fmla="*/ 437 w 481"/>
                  <a:gd name="T5" fmla="*/ 517 h 599"/>
                  <a:gd name="T6" fmla="*/ 439 w 481"/>
                  <a:gd name="T7" fmla="*/ 505 h 599"/>
                  <a:gd name="T8" fmla="*/ 449 w 481"/>
                  <a:gd name="T9" fmla="*/ 150 h 599"/>
                  <a:gd name="T10" fmla="*/ 401 w 481"/>
                  <a:gd name="T11" fmla="*/ 180 h 599"/>
                  <a:gd name="T12" fmla="*/ 379 w 481"/>
                  <a:gd name="T13" fmla="*/ 202 h 599"/>
                  <a:gd name="T14" fmla="*/ 336 w 481"/>
                  <a:gd name="T15" fmla="*/ 188 h 599"/>
                  <a:gd name="T16" fmla="*/ 326 w 481"/>
                  <a:gd name="T17" fmla="*/ 212 h 599"/>
                  <a:gd name="T18" fmla="*/ 262 w 481"/>
                  <a:gd name="T19" fmla="*/ 188 h 599"/>
                  <a:gd name="T20" fmla="*/ 188 w 481"/>
                  <a:gd name="T21" fmla="*/ 158 h 599"/>
                  <a:gd name="T22" fmla="*/ 168 w 481"/>
                  <a:gd name="T23" fmla="*/ 118 h 599"/>
                  <a:gd name="T24" fmla="*/ 148 w 481"/>
                  <a:gd name="T25" fmla="*/ 92 h 599"/>
                  <a:gd name="T26" fmla="*/ 166 w 481"/>
                  <a:gd name="T27" fmla="*/ 80 h 599"/>
                  <a:gd name="T28" fmla="*/ 164 w 481"/>
                  <a:gd name="T29" fmla="*/ 50 h 599"/>
                  <a:gd name="T30" fmla="*/ 124 w 481"/>
                  <a:gd name="T31" fmla="*/ 30 h 599"/>
                  <a:gd name="T32" fmla="*/ 102 w 481"/>
                  <a:gd name="T33" fmla="*/ 16 h 599"/>
                  <a:gd name="T34" fmla="*/ 66 w 481"/>
                  <a:gd name="T35" fmla="*/ 0 h 599"/>
                  <a:gd name="T36" fmla="*/ 48 w 481"/>
                  <a:gd name="T37" fmla="*/ 6 h 599"/>
                  <a:gd name="T38" fmla="*/ 50 w 481"/>
                  <a:gd name="T39" fmla="*/ 20 h 599"/>
                  <a:gd name="T40" fmla="*/ 70 w 481"/>
                  <a:gd name="T41" fmla="*/ 26 h 599"/>
                  <a:gd name="T42" fmla="*/ 72 w 481"/>
                  <a:gd name="T43" fmla="*/ 38 h 599"/>
                  <a:gd name="T44" fmla="*/ 68 w 481"/>
                  <a:gd name="T45" fmla="*/ 54 h 599"/>
                  <a:gd name="T46" fmla="*/ 98 w 481"/>
                  <a:gd name="T47" fmla="*/ 94 h 599"/>
                  <a:gd name="T48" fmla="*/ 72 w 481"/>
                  <a:gd name="T49" fmla="*/ 144 h 599"/>
                  <a:gd name="T50" fmla="*/ 28 w 481"/>
                  <a:gd name="T51" fmla="*/ 178 h 599"/>
                  <a:gd name="T52" fmla="*/ 38 w 481"/>
                  <a:gd name="T53" fmla="*/ 226 h 599"/>
                  <a:gd name="T54" fmla="*/ 16 w 481"/>
                  <a:gd name="T55" fmla="*/ 252 h 599"/>
                  <a:gd name="T56" fmla="*/ 16 w 481"/>
                  <a:gd name="T57" fmla="*/ 279 h 599"/>
                  <a:gd name="T58" fmla="*/ 36 w 481"/>
                  <a:gd name="T59" fmla="*/ 285 h 599"/>
                  <a:gd name="T60" fmla="*/ 16 w 481"/>
                  <a:gd name="T61" fmla="*/ 291 h 599"/>
                  <a:gd name="T62" fmla="*/ 64 w 481"/>
                  <a:gd name="T63" fmla="*/ 317 h 599"/>
                  <a:gd name="T64" fmla="*/ 80 w 481"/>
                  <a:gd name="T65" fmla="*/ 291 h 599"/>
                  <a:gd name="T66" fmla="*/ 86 w 481"/>
                  <a:gd name="T67" fmla="*/ 323 h 599"/>
                  <a:gd name="T68" fmla="*/ 102 w 481"/>
                  <a:gd name="T69" fmla="*/ 417 h 599"/>
                  <a:gd name="T70" fmla="*/ 134 w 481"/>
                  <a:gd name="T71" fmla="*/ 483 h 599"/>
                  <a:gd name="T72" fmla="*/ 162 w 481"/>
                  <a:gd name="T73" fmla="*/ 545 h 599"/>
                  <a:gd name="T74" fmla="*/ 192 w 481"/>
                  <a:gd name="T75" fmla="*/ 559 h 599"/>
                  <a:gd name="T76" fmla="*/ 208 w 481"/>
                  <a:gd name="T77" fmla="*/ 531 h 599"/>
                  <a:gd name="T78" fmla="*/ 216 w 481"/>
                  <a:gd name="T79" fmla="*/ 495 h 599"/>
                  <a:gd name="T80" fmla="*/ 218 w 481"/>
                  <a:gd name="T81" fmla="*/ 423 h 599"/>
                  <a:gd name="T82" fmla="*/ 248 w 481"/>
                  <a:gd name="T83" fmla="*/ 407 h 599"/>
                  <a:gd name="T84" fmla="*/ 284 w 481"/>
                  <a:gd name="T85" fmla="*/ 369 h 599"/>
                  <a:gd name="T86" fmla="*/ 304 w 481"/>
                  <a:gd name="T87" fmla="*/ 341 h 599"/>
                  <a:gd name="T88" fmla="*/ 326 w 481"/>
                  <a:gd name="T89" fmla="*/ 315 h 599"/>
                  <a:gd name="T90" fmla="*/ 343 w 481"/>
                  <a:gd name="T91" fmla="*/ 295 h 599"/>
                  <a:gd name="T92" fmla="*/ 361 w 481"/>
                  <a:gd name="T93" fmla="*/ 301 h 599"/>
                  <a:gd name="T94" fmla="*/ 338 w 481"/>
                  <a:gd name="T95" fmla="*/ 248 h 599"/>
                  <a:gd name="T96" fmla="*/ 332 w 481"/>
                  <a:gd name="T97" fmla="*/ 216 h 599"/>
                  <a:gd name="T98" fmla="*/ 359 w 481"/>
                  <a:gd name="T99" fmla="*/ 216 h 599"/>
                  <a:gd name="T100" fmla="*/ 403 w 481"/>
                  <a:gd name="T101" fmla="*/ 248 h 599"/>
                  <a:gd name="T102" fmla="*/ 401 w 481"/>
                  <a:gd name="T103" fmla="*/ 277 h 599"/>
                  <a:gd name="T104" fmla="*/ 427 w 481"/>
                  <a:gd name="T105" fmla="*/ 299 h 599"/>
                  <a:gd name="T106" fmla="*/ 439 w 481"/>
                  <a:gd name="T107" fmla="*/ 258 h 599"/>
                  <a:gd name="T108" fmla="*/ 467 w 481"/>
                  <a:gd name="T109" fmla="*/ 192 h 599"/>
                  <a:gd name="T110" fmla="*/ 461 w 481"/>
                  <a:gd name="T111" fmla="*/ 567 h 599"/>
                  <a:gd name="T112" fmla="*/ 467 w 481"/>
                  <a:gd name="T113" fmla="*/ 599 h 599"/>
                  <a:gd name="T114" fmla="*/ 459 w 481"/>
                  <a:gd name="T115" fmla="*/ 577 h 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481" h="599">
                    <a:moveTo>
                      <a:pt x="443" y="459"/>
                    </a:moveTo>
                    <a:lnTo>
                      <a:pt x="445" y="459"/>
                    </a:lnTo>
                    <a:lnTo>
                      <a:pt x="445" y="469"/>
                    </a:lnTo>
                    <a:lnTo>
                      <a:pt x="439" y="471"/>
                    </a:lnTo>
                    <a:lnTo>
                      <a:pt x="439" y="465"/>
                    </a:lnTo>
                    <a:lnTo>
                      <a:pt x="443" y="459"/>
                    </a:lnTo>
                    <a:close/>
                    <a:moveTo>
                      <a:pt x="437" y="475"/>
                    </a:moveTo>
                    <a:lnTo>
                      <a:pt x="439" y="483"/>
                    </a:lnTo>
                    <a:lnTo>
                      <a:pt x="443" y="491"/>
                    </a:lnTo>
                    <a:lnTo>
                      <a:pt x="443" y="483"/>
                    </a:lnTo>
                    <a:lnTo>
                      <a:pt x="443" y="477"/>
                    </a:lnTo>
                    <a:lnTo>
                      <a:pt x="443" y="473"/>
                    </a:lnTo>
                    <a:lnTo>
                      <a:pt x="437" y="475"/>
                    </a:lnTo>
                    <a:close/>
                    <a:moveTo>
                      <a:pt x="437" y="517"/>
                    </a:moveTo>
                    <a:lnTo>
                      <a:pt x="439" y="521"/>
                    </a:lnTo>
                    <a:lnTo>
                      <a:pt x="443" y="521"/>
                    </a:lnTo>
                    <a:lnTo>
                      <a:pt x="441" y="515"/>
                    </a:lnTo>
                    <a:lnTo>
                      <a:pt x="437" y="517"/>
                    </a:lnTo>
                    <a:close/>
                    <a:moveTo>
                      <a:pt x="441" y="505"/>
                    </a:moveTo>
                    <a:lnTo>
                      <a:pt x="441" y="499"/>
                    </a:lnTo>
                    <a:lnTo>
                      <a:pt x="441" y="493"/>
                    </a:lnTo>
                    <a:lnTo>
                      <a:pt x="439" y="491"/>
                    </a:lnTo>
                    <a:lnTo>
                      <a:pt x="437" y="497"/>
                    </a:lnTo>
                    <a:lnTo>
                      <a:pt x="439" y="505"/>
                    </a:lnTo>
                    <a:lnTo>
                      <a:pt x="441" y="505"/>
                    </a:lnTo>
                    <a:close/>
                    <a:moveTo>
                      <a:pt x="481" y="172"/>
                    </a:moveTo>
                    <a:lnTo>
                      <a:pt x="461" y="166"/>
                    </a:lnTo>
                    <a:lnTo>
                      <a:pt x="461" y="160"/>
                    </a:lnTo>
                    <a:lnTo>
                      <a:pt x="455" y="150"/>
                    </a:lnTo>
                    <a:lnTo>
                      <a:pt x="449" y="150"/>
                    </a:lnTo>
                    <a:lnTo>
                      <a:pt x="441" y="156"/>
                    </a:lnTo>
                    <a:lnTo>
                      <a:pt x="425" y="154"/>
                    </a:lnTo>
                    <a:lnTo>
                      <a:pt x="423" y="160"/>
                    </a:lnTo>
                    <a:lnTo>
                      <a:pt x="411" y="162"/>
                    </a:lnTo>
                    <a:lnTo>
                      <a:pt x="403" y="172"/>
                    </a:lnTo>
                    <a:lnTo>
                      <a:pt x="401" y="180"/>
                    </a:lnTo>
                    <a:lnTo>
                      <a:pt x="383" y="182"/>
                    </a:lnTo>
                    <a:lnTo>
                      <a:pt x="385" y="186"/>
                    </a:lnTo>
                    <a:lnTo>
                      <a:pt x="393" y="188"/>
                    </a:lnTo>
                    <a:lnTo>
                      <a:pt x="395" y="196"/>
                    </a:lnTo>
                    <a:lnTo>
                      <a:pt x="393" y="202"/>
                    </a:lnTo>
                    <a:lnTo>
                      <a:pt x="379" y="202"/>
                    </a:lnTo>
                    <a:lnTo>
                      <a:pt x="367" y="202"/>
                    </a:lnTo>
                    <a:lnTo>
                      <a:pt x="361" y="204"/>
                    </a:lnTo>
                    <a:lnTo>
                      <a:pt x="343" y="198"/>
                    </a:lnTo>
                    <a:lnTo>
                      <a:pt x="340" y="190"/>
                    </a:lnTo>
                    <a:lnTo>
                      <a:pt x="343" y="188"/>
                    </a:lnTo>
                    <a:lnTo>
                      <a:pt x="336" y="188"/>
                    </a:lnTo>
                    <a:lnTo>
                      <a:pt x="336" y="176"/>
                    </a:lnTo>
                    <a:lnTo>
                      <a:pt x="330" y="176"/>
                    </a:lnTo>
                    <a:lnTo>
                      <a:pt x="326" y="182"/>
                    </a:lnTo>
                    <a:lnTo>
                      <a:pt x="324" y="194"/>
                    </a:lnTo>
                    <a:lnTo>
                      <a:pt x="328" y="204"/>
                    </a:lnTo>
                    <a:lnTo>
                      <a:pt x="326" y="212"/>
                    </a:lnTo>
                    <a:lnTo>
                      <a:pt x="298" y="210"/>
                    </a:lnTo>
                    <a:lnTo>
                      <a:pt x="294" y="206"/>
                    </a:lnTo>
                    <a:lnTo>
                      <a:pt x="286" y="202"/>
                    </a:lnTo>
                    <a:lnTo>
                      <a:pt x="278" y="202"/>
                    </a:lnTo>
                    <a:lnTo>
                      <a:pt x="272" y="198"/>
                    </a:lnTo>
                    <a:lnTo>
                      <a:pt x="262" y="188"/>
                    </a:lnTo>
                    <a:lnTo>
                      <a:pt x="234" y="186"/>
                    </a:lnTo>
                    <a:lnTo>
                      <a:pt x="214" y="176"/>
                    </a:lnTo>
                    <a:lnTo>
                      <a:pt x="208" y="176"/>
                    </a:lnTo>
                    <a:lnTo>
                      <a:pt x="198" y="164"/>
                    </a:lnTo>
                    <a:lnTo>
                      <a:pt x="194" y="164"/>
                    </a:lnTo>
                    <a:lnTo>
                      <a:pt x="188" y="158"/>
                    </a:lnTo>
                    <a:lnTo>
                      <a:pt x="190" y="148"/>
                    </a:lnTo>
                    <a:lnTo>
                      <a:pt x="194" y="140"/>
                    </a:lnTo>
                    <a:lnTo>
                      <a:pt x="194" y="130"/>
                    </a:lnTo>
                    <a:lnTo>
                      <a:pt x="184" y="128"/>
                    </a:lnTo>
                    <a:lnTo>
                      <a:pt x="176" y="122"/>
                    </a:lnTo>
                    <a:lnTo>
                      <a:pt x="168" y="118"/>
                    </a:lnTo>
                    <a:lnTo>
                      <a:pt x="162" y="114"/>
                    </a:lnTo>
                    <a:lnTo>
                      <a:pt x="156" y="112"/>
                    </a:lnTo>
                    <a:lnTo>
                      <a:pt x="150" y="98"/>
                    </a:lnTo>
                    <a:lnTo>
                      <a:pt x="146" y="96"/>
                    </a:lnTo>
                    <a:lnTo>
                      <a:pt x="148" y="92"/>
                    </a:lnTo>
                    <a:lnTo>
                      <a:pt x="148" y="92"/>
                    </a:lnTo>
                    <a:lnTo>
                      <a:pt x="152" y="88"/>
                    </a:lnTo>
                    <a:lnTo>
                      <a:pt x="160" y="92"/>
                    </a:lnTo>
                    <a:lnTo>
                      <a:pt x="166" y="88"/>
                    </a:lnTo>
                    <a:lnTo>
                      <a:pt x="166" y="80"/>
                    </a:lnTo>
                    <a:lnTo>
                      <a:pt x="166" y="80"/>
                    </a:lnTo>
                    <a:lnTo>
                      <a:pt x="166" y="80"/>
                    </a:lnTo>
                    <a:lnTo>
                      <a:pt x="166" y="80"/>
                    </a:lnTo>
                    <a:lnTo>
                      <a:pt x="164" y="72"/>
                    </a:lnTo>
                    <a:lnTo>
                      <a:pt x="160" y="64"/>
                    </a:lnTo>
                    <a:lnTo>
                      <a:pt x="156" y="60"/>
                    </a:lnTo>
                    <a:lnTo>
                      <a:pt x="158" y="56"/>
                    </a:lnTo>
                    <a:lnTo>
                      <a:pt x="164" y="50"/>
                    </a:lnTo>
                    <a:lnTo>
                      <a:pt x="164" y="30"/>
                    </a:lnTo>
                    <a:lnTo>
                      <a:pt x="154" y="24"/>
                    </a:lnTo>
                    <a:lnTo>
                      <a:pt x="144" y="22"/>
                    </a:lnTo>
                    <a:lnTo>
                      <a:pt x="132" y="26"/>
                    </a:lnTo>
                    <a:lnTo>
                      <a:pt x="126" y="32"/>
                    </a:lnTo>
                    <a:lnTo>
                      <a:pt x="124" y="30"/>
                    </a:lnTo>
                    <a:lnTo>
                      <a:pt x="124" y="32"/>
                    </a:lnTo>
                    <a:lnTo>
                      <a:pt x="116" y="28"/>
                    </a:lnTo>
                    <a:lnTo>
                      <a:pt x="116" y="28"/>
                    </a:lnTo>
                    <a:lnTo>
                      <a:pt x="116" y="26"/>
                    </a:lnTo>
                    <a:lnTo>
                      <a:pt x="104" y="20"/>
                    </a:lnTo>
                    <a:lnTo>
                      <a:pt x="102" y="16"/>
                    </a:lnTo>
                    <a:lnTo>
                      <a:pt x="90" y="14"/>
                    </a:lnTo>
                    <a:lnTo>
                      <a:pt x="90" y="14"/>
                    </a:lnTo>
                    <a:lnTo>
                      <a:pt x="82" y="8"/>
                    </a:lnTo>
                    <a:lnTo>
                      <a:pt x="80" y="4"/>
                    </a:lnTo>
                    <a:lnTo>
                      <a:pt x="76" y="0"/>
                    </a:lnTo>
                    <a:lnTo>
                      <a:pt x="66" y="0"/>
                    </a:lnTo>
                    <a:lnTo>
                      <a:pt x="60" y="2"/>
                    </a:lnTo>
                    <a:lnTo>
                      <a:pt x="58" y="2"/>
                    </a:lnTo>
                    <a:lnTo>
                      <a:pt x="58" y="2"/>
                    </a:lnTo>
                    <a:lnTo>
                      <a:pt x="60" y="8"/>
                    </a:lnTo>
                    <a:lnTo>
                      <a:pt x="54" y="8"/>
                    </a:lnTo>
                    <a:lnTo>
                      <a:pt x="48" y="6"/>
                    </a:lnTo>
                    <a:lnTo>
                      <a:pt x="48" y="8"/>
                    </a:lnTo>
                    <a:lnTo>
                      <a:pt x="44" y="12"/>
                    </a:lnTo>
                    <a:lnTo>
                      <a:pt x="44" y="16"/>
                    </a:lnTo>
                    <a:lnTo>
                      <a:pt x="44" y="20"/>
                    </a:lnTo>
                    <a:lnTo>
                      <a:pt x="50" y="20"/>
                    </a:lnTo>
                    <a:lnTo>
                      <a:pt x="50" y="20"/>
                    </a:lnTo>
                    <a:lnTo>
                      <a:pt x="50" y="22"/>
                    </a:lnTo>
                    <a:lnTo>
                      <a:pt x="56" y="24"/>
                    </a:lnTo>
                    <a:lnTo>
                      <a:pt x="58" y="24"/>
                    </a:lnTo>
                    <a:lnTo>
                      <a:pt x="60" y="28"/>
                    </a:lnTo>
                    <a:lnTo>
                      <a:pt x="64" y="28"/>
                    </a:lnTo>
                    <a:lnTo>
                      <a:pt x="70" y="26"/>
                    </a:lnTo>
                    <a:lnTo>
                      <a:pt x="72" y="26"/>
                    </a:lnTo>
                    <a:lnTo>
                      <a:pt x="74" y="28"/>
                    </a:lnTo>
                    <a:lnTo>
                      <a:pt x="72" y="30"/>
                    </a:lnTo>
                    <a:lnTo>
                      <a:pt x="70" y="32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6" y="38"/>
                    </a:lnTo>
                    <a:lnTo>
                      <a:pt x="80" y="40"/>
                    </a:lnTo>
                    <a:lnTo>
                      <a:pt x="80" y="44"/>
                    </a:lnTo>
                    <a:lnTo>
                      <a:pt x="76" y="46"/>
                    </a:lnTo>
                    <a:lnTo>
                      <a:pt x="72" y="50"/>
                    </a:lnTo>
                    <a:lnTo>
                      <a:pt x="68" y="54"/>
                    </a:lnTo>
                    <a:lnTo>
                      <a:pt x="70" y="54"/>
                    </a:lnTo>
                    <a:lnTo>
                      <a:pt x="68" y="54"/>
                    </a:lnTo>
                    <a:lnTo>
                      <a:pt x="82" y="84"/>
                    </a:lnTo>
                    <a:lnTo>
                      <a:pt x="90" y="88"/>
                    </a:lnTo>
                    <a:lnTo>
                      <a:pt x="98" y="90"/>
                    </a:lnTo>
                    <a:lnTo>
                      <a:pt x="98" y="94"/>
                    </a:lnTo>
                    <a:lnTo>
                      <a:pt x="88" y="100"/>
                    </a:lnTo>
                    <a:lnTo>
                      <a:pt x="86" y="106"/>
                    </a:lnTo>
                    <a:lnTo>
                      <a:pt x="90" y="120"/>
                    </a:lnTo>
                    <a:lnTo>
                      <a:pt x="80" y="130"/>
                    </a:lnTo>
                    <a:lnTo>
                      <a:pt x="80" y="136"/>
                    </a:lnTo>
                    <a:lnTo>
                      <a:pt x="72" y="144"/>
                    </a:lnTo>
                    <a:lnTo>
                      <a:pt x="72" y="152"/>
                    </a:lnTo>
                    <a:lnTo>
                      <a:pt x="58" y="164"/>
                    </a:lnTo>
                    <a:lnTo>
                      <a:pt x="52" y="172"/>
                    </a:lnTo>
                    <a:lnTo>
                      <a:pt x="52" y="178"/>
                    </a:lnTo>
                    <a:lnTo>
                      <a:pt x="34" y="182"/>
                    </a:lnTo>
                    <a:lnTo>
                      <a:pt x="28" y="178"/>
                    </a:lnTo>
                    <a:lnTo>
                      <a:pt x="20" y="188"/>
                    </a:lnTo>
                    <a:lnTo>
                      <a:pt x="14" y="196"/>
                    </a:lnTo>
                    <a:lnTo>
                      <a:pt x="16" y="206"/>
                    </a:lnTo>
                    <a:lnTo>
                      <a:pt x="26" y="208"/>
                    </a:lnTo>
                    <a:lnTo>
                      <a:pt x="32" y="224"/>
                    </a:lnTo>
                    <a:lnTo>
                      <a:pt x="38" y="226"/>
                    </a:lnTo>
                    <a:lnTo>
                      <a:pt x="40" y="232"/>
                    </a:lnTo>
                    <a:lnTo>
                      <a:pt x="50" y="246"/>
                    </a:lnTo>
                    <a:lnTo>
                      <a:pt x="50" y="248"/>
                    </a:lnTo>
                    <a:lnTo>
                      <a:pt x="40" y="250"/>
                    </a:lnTo>
                    <a:lnTo>
                      <a:pt x="30" y="256"/>
                    </a:lnTo>
                    <a:lnTo>
                      <a:pt x="16" y="252"/>
                    </a:lnTo>
                    <a:lnTo>
                      <a:pt x="10" y="256"/>
                    </a:lnTo>
                    <a:lnTo>
                      <a:pt x="6" y="258"/>
                    </a:lnTo>
                    <a:lnTo>
                      <a:pt x="0" y="264"/>
                    </a:lnTo>
                    <a:lnTo>
                      <a:pt x="2" y="267"/>
                    </a:lnTo>
                    <a:lnTo>
                      <a:pt x="10" y="271"/>
                    </a:lnTo>
                    <a:lnTo>
                      <a:pt x="16" y="279"/>
                    </a:lnTo>
                    <a:lnTo>
                      <a:pt x="30" y="281"/>
                    </a:lnTo>
                    <a:lnTo>
                      <a:pt x="38" y="277"/>
                    </a:lnTo>
                    <a:lnTo>
                      <a:pt x="40" y="273"/>
                    </a:lnTo>
                    <a:lnTo>
                      <a:pt x="42" y="273"/>
                    </a:lnTo>
                    <a:lnTo>
                      <a:pt x="40" y="279"/>
                    </a:lnTo>
                    <a:lnTo>
                      <a:pt x="36" y="285"/>
                    </a:lnTo>
                    <a:lnTo>
                      <a:pt x="32" y="287"/>
                    </a:lnTo>
                    <a:lnTo>
                      <a:pt x="26" y="293"/>
                    </a:lnTo>
                    <a:lnTo>
                      <a:pt x="22" y="291"/>
                    </a:lnTo>
                    <a:lnTo>
                      <a:pt x="20" y="289"/>
                    </a:lnTo>
                    <a:lnTo>
                      <a:pt x="18" y="289"/>
                    </a:lnTo>
                    <a:lnTo>
                      <a:pt x="16" y="291"/>
                    </a:lnTo>
                    <a:lnTo>
                      <a:pt x="20" y="297"/>
                    </a:lnTo>
                    <a:lnTo>
                      <a:pt x="36" y="313"/>
                    </a:lnTo>
                    <a:lnTo>
                      <a:pt x="40" y="315"/>
                    </a:lnTo>
                    <a:lnTo>
                      <a:pt x="42" y="317"/>
                    </a:lnTo>
                    <a:lnTo>
                      <a:pt x="52" y="319"/>
                    </a:lnTo>
                    <a:lnTo>
                      <a:pt x="64" y="317"/>
                    </a:lnTo>
                    <a:lnTo>
                      <a:pt x="70" y="315"/>
                    </a:lnTo>
                    <a:lnTo>
                      <a:pt x="72" y="307"/>
                    </a:lnTo>
                    <a:lnTo>
                      <a:pt x="72" y="301"/>
                    </a:lnTo>
                    <a:lnTo>
                      <a:pt x="70" y="295"/>
                    </a:lnTo>
                    <a:lnTo>
                      <a:pt x="72" y="289"/>
                    </a:lnTo>
                    <a:lnTo>
                      <a:pt x="80" y="291"/>
                    </a:lnTo>
                    <a:lnTo>
                      <a:pt x="76" y="293"/>
                    </a:lnTo>
                    <a:lnTo>
                      <a:pt x="78" y="303"/>
                    </a:lnTo>
                    <a:lnTo>
                      <a:pt x="80" y="305"/>
                    </a:lnTo>
                    <a:lnTo>
                      <a:pt x="80" y="313"/>
                    </a:lnTo>
                    <a:lnTo>
                      <a:pt x="84" y="313"/>
                    </a:lnTo>
                    <a:lnTo>
                      <a:pt x="86" y="323"/>
                    </a:lnTo>
                    <a:lnTo>
                      <a:pt x="84" y="335"/>
                    </a:lnTo>
                    <a:lnTo>
                      <a:pt x="90" y="353"/>
                    </a:lnTo>
                    <a:lnTo>
                      <a:pt x="88" y="365"/>
                    </a:lnTo>
                    <a:lnTo>
                      <a:pt x="96" y="383"/>
                    </a:lnTo>
                    <a:lnTo>
                      <a:pt x="98" y="403"/>
                    </a:lnTo>
                    <a:lnTo>
                      <a:pt x="102" y="417"/>
                    </a:lnTo>
                    <a:lnTo>
                      <a:pt x="114" y="435"/>
                    </a:lnTo>
                    <a:lnTo>
                      <a:pt x="114" y="439"/>
                    </a:lnTo>
                    <a:lnTo>
                      <a:pt x="124" y="445"/>
                    </a:lnTo>
                    <a:lnTo>
                      <a:pt x="130" y="459"/>
                    </a:lnTo>
                    <a:lnTo>
                      <a:pt x="130" y="469"/>
                    </a:lnTo>
                    <a:lnTo>
                      <a:pt x="134" y="483"/>
                    </a:lnTo>
                    <a:lnTo>
                      <a:pt x="148" y="501"/>
                    </a:lnTo>
                    <a:lnTo>
                      <a:pt x="152" y="511"/>
                    </a:lnTo>
                    <a:lnTo>
                      <a:pt x="156" y="525"/>
                    </a:lnTo>
                    <a:lnTo>
                      <a:pt x="158" y="527"/>
                    </a:lnTo>
                    <a:lnTo>
                      <a:pt x="160" y="529"/>
                    </a:lnTo>
                    <a:lnTo>
                      <a:pt x="162" y="545"/>
                    </a:lnTo>
                    <a:lnTo>
                      <a:pt x="168" y="559"/>
                    </a:lnTo>
                    <a:lnTo>
                      <a:pt x="174" y="565"/>
                    </a:lnTo>
                    <a:lnTo>
                      <a:pt x="174" y="567"/>
                    </a:lnTo>
                    <a:lnTo>
                      <a:pt x="184" y="569"/>
                    </a:lnTo>
                    <a:lnTo>
                      <a:pt x="192" y="563"/>
                    </a:lnTo>
                    <a:lnTo>
                      <a:pt x="192" y="559"/>
                    </a:lnTo>
                    <a:lnTo>
                      <a:pt x="196" y="551"/>
                    </a:lnTo>
                    <a:lnTo>
                      <a:pt x="204" y="547"/>
                    </a:lnTo>
                    <a:lnTo>
                      <a:pt x="208" y="547"/>
                    </a:lnTo>
                    <a:lnTo>
                      <a:pt x="204" y="543"/>
                    </a:lnTo>
                    <a:lnTo>
                      <a:pt x="204" y="539"/>
                    </a:lnTo>
                    <a:lnTo>
                      <a:pt x="208" y="531"/>
                    </a:lnTo>
                    <a:lnTo>
                      <a:pt x="210" y="527"/>
                    </a:lnTo>
                    <a:lnTo>
                      <a:pt x="214" y="525"/>
                    </a:lnTo>
                    <a:lnTo>
                      <a:pt x="216" y="527"/>
                    </a:lnTo>
                    <a:lnTo>
                      <a:pt x="220" y="525"/>
                    </a:lnTo>
                    <a:lnTo>
                      <a:pt x="218" y="507"/>
                    </a:lnTo>
                    <a:lnTo>
                      <a:pt x="216" y="495"/>
                    </a:lnTo>
                    <a:lnTo>
                      <a:pt x="224" y="481"/>
                    </a:lnTo>
                    <a:lnTo>
                      <a:pt x="224" y="469"/>
                    </a:lnTo>
                    <a:lnTo>
                      <a:pt x="222" y="457"/>
                    </a:lnTo>
                    <a:lnTo>
                      <a:pt x="222" y="445"/>
                    </a:lnTo>
                    <a:lnTo>
                      <a:pt x="218" y="435"/>
                    </a:lnTo>
                    <a:lnTo>
                      <a:pt x="218" y="423"/>
                    </a:lnTo>
                    <a:lnTo>
                      <a:pt x="222" y="419"/>
                    </a:lnTo>
                    <a:lnTo>
                      <a:pt x="230" y="419"/>
                    </a:lnTo>
                    <a:lnTo>
                      <a:pt x="230" y="421"/>
                    </a:lnTo>
                    <a:lnTo>
                      <a:pt x="236" y="415"/>
                    </a:lnTo>
                    <a:lnTo>
                      <a:pt x="238" y="409"/>
                    </a:lnTo>
                    <a:lnTo>
                      <a:pt x="248" y="407"/>
                    </a:lnTo>
                    <a:lnTo>
                      <a:pt x="254" y="403"/>
                    </a:lnTo>
                    <a:lnTo>
                      <a:pt x="254" y="399"/>
                    </a:lnTo>
                    <a:lnTo>
                      <a:pt x="254" y="393"/>
                    </a:lnTo>
                    <a:lnTo>
                      <a:pt x="264" y="385"/>
                    </a:lnTo>
                    <a:lnTo>
                      <a:pt x="280" y="375"/>
                    </a:lnTo>
                    <a:lnTo>
                      <a:pt x="284" y="369"/>
                    </a:lnTo>
                    <a:lnTo>
                      <a:pt x="288" y="359"/>
                    </a:lnTo>
                    <a:lnTo>
                      <a:pt x="292" y="351"/>
                    </a:lnTo>
                    <a:lnTo>
                      <a:pt x="304" y="347"/>
                    </a:lnTo>
                    <a:lnTo>
                      <a:pt x="298" y="347"/>
                    </a:lnTo>
                    <a:lnTo>
                      <a:pt x="300" y="343"/>
                    </a:lnTo>
                    <a:lnTo>
                      <a:pt x="304" y="341"/>
                    </a:lnTo>
                    <a:lnTo>
                      <a:pt x="306" y="345"/>
                    </a:lnTo>
                    <a:lnTo>
                      <a:pt x="318" y="339"/>
                    </a:lnTo>
                    <a:lnTo>
                      <a:pt x="322" y="331"/>
                    </a:lnTo>
                    <a:lnTo>
                      <a:pt x="324" y="325"/>
                    </a:lnTo>
                    <a:lnTo>
                      <a:pt x="330" y="319"/>
                    </a:lnTo>
                    <a:lnTo>
                      <a:pt x="326" y="315"/>
                    </a:lnTo>
                    <a:lnTo>
                      <a:pt x="326" y="305"/>
                    </a:lnTo>
                    <a:lnTo>
                      <a:pt x="334" y="303"/>
                    </a:lnTo>
                    <a:lnTo>
                      <a:pt x="338" y="299"/>
                    </a:lnTo>
                    <a:lnTo>
                      <a:pt x="338" y="291"/>
                    </a:lnTo>
                    <a:lnTo>
                      <a:pt x="340" y="289"/>
                    </a:lnTo>
                    <a:lnTo>
                      <a:pt x="343" y="295"/>
                    </a:lnTo>
                    <a:lnTo>
                      <a:pt x="343" y="303"/>
                    </a:lnTo>
                    <a:lnTo>
                      <a:pt x="347" y="303"/>
                    </a:lnTo>
                    <a:lnTo>
                      <a:pt x="349" y="299"/>
                    </a:lnTo>
                    <a:lnTo>
                      <a:pt x="351" y="303"/>
                    </a:lnTo>
                    <a:lnTo>
                      <a:pt x="357" y="303"/>
                    </a:lnTo>
                    <a:lnTo>
                      <a:pt x="361" y="301"/>
                    </a:lnTo>
                    <a:lnTo>
                      <a:pt x="357" y="289"/>
                    </a:lnTo>
                    <a:lnTo>
                      <a:pt x="355" y="285"/>
                    </a:lnTo>
                    <a:lnTo>
                      <a:pt x="355" y="277"/>
                    </a:lnTo>
                    <a:lnTo>
                      <a:pt x="347" y="262"/>
                    </a:lnTo>
                    <a:lnTo>
                      <a:pt x="349" y="254"/>
                    </a:lnTo>
                    <a:lnTo>
                      <a:pt x="338" y="248"/>
                    </a:lnTo>
                    <a:lnTo>
                      <a:pt x="338" y="244"/>
                    </a:lnTo>
                    <a:lnTo>
                      <a:pt x="345" y="242"/>
                    </a:lnTo>
                    <a:lnTo>
                      <a:pt x="345" y="236"/>
                    </a:lnTo>
                    <a:lnTo>
                      <a:pt x="349" y="234"/>
                    </a:lnTo>
                    <a:lnTo>
                      <a:pt x="334" y="224"/>
                    </a:lnTo>
                    <a:lnTo>
                      <a:pt x="332" y="216"/>
                    </a:lnTo>
                    <a:lnTo>
                      <a:pt x="336" y="212"/>
                    </a:lnTo>
                    <a:lnTo>
                      <a:pt x="336" y="206"/>
                    </a:lnTo>
                    <a:lnTo>
                      <a:pt x="345" y="212"/>
                    </a:lnTo>
                    <a:lnTo>
                      <a:pt x="349" y="210"/>
                    </a:lnTo>
                    <a:lnTo>
                      <a:pt x="355" y="218"/>
                    </a:lnTo>
                    <a:lnTo>
                      <a:pt x="359" y="216"/>
                    </a:lnTo>
                    <a:lnTo>
                      <a:pt x="363" y="216"/>
                    </a:lnTo>
                    <a:lnTo>
                      <a:pt x="363" y="230"/>
                    </a:lnTo>
                    <a:lnTo>
                      <a:pt x="381" y="234"/>
                    </a:lnTo>
                    <a:lnTo>
                      <a:pt x="403" y="232"/>
                    </a:lnTo>
                    <a:lnTo>
                      <a:pt x="409" y="238"/>
                    </a:lnTo>
                    <a:lnTo>
                      <a:pt x="403" y="248"/>
                    </a:lnTo>
                    <a:lnTo>
                      <a:pt x="393" y="252"/>
                    </a:lnTo>
                    <a:lnTo>
                      <a:pt x="387" y="267"/>
                    </a:lnTo>
                    <a:lnTo>
                      <a:pt x="393" y="275"/>
                    </a:lnTo>
                    <a:lnTo>
                      <a:pt x="395" y="273"/>
                    </a:lnTo>
                    <a:lnTo>
                      <a:pt x="399" y="277"/>
                    </a:lnTo>
                    <a:lnTo>
                      <a:pt x="401" y="277"/>
                    </a:lnTo>
                    <a:lnTo>
                      <a:pt x="403" y="262"/>
                    </a:lnTo>
                    <a:lnTo>
                      <a:pt x="409" y="262"/>
                    </a:lnTo>
                    <a:lnTo>
                      <a:pt x="411" y="275"/>
                    </a:lnTo>
                    <a:lnTo>
                      <a:pt x="419" y="285"/>
                    </a:lnTo>
                    <a:lnTo>
                      <a:pt x="419" y="297"/>
                    </a:lnTo>
                    <a:lnTo>
                      <a:pt x="427" y="299"/>
                    </a:lnTo>
                    <a:lnTo>
                      <a:pt x="427" y="279"/>
                    </a:lnTo>
                    <a:lnTo>
                      <a:pt x="431" y="277"/>
                    </a:lnTo>
                    <a:lnTo>
                      <a:pt x="431" y="267"/>
                    </a:lnTo>
                    <a:lnTo>
                      <a:pt x="427" y="256"/>
                    </a:lnTo>
                    <a:lnTo>
                      <a:pt x="433" y="258"/>
                    </a:lnTo>
                    <a:lnTo>
                      <a:pt x="439" y="258"/>
                    </a:lnTo>
                    <a:lnTo>
                      <a:pt x="447" y="236"/>
                    </a:lnTo>
                    <a:lnTo>
                      <a:pt x="445" y="230"/>
                    </a:lnTo>
                    <a:lnTo>
                      <a:pt x="451" y="218"/>
                    </a:lnTo>
                    <a:lnTo>
                      <a:pt x="449" y="208"/>
                    </a:lnTo>
                    <a:lnTo>
                      <a:pt x="455" y="202"/>
                    </a:lnTo>
                    <a:lnTo>
                      <a:pt x="467" y="192"/>
                    </a:lnTo>
                    <a:lnTo>
                      <a:pt x="475" y="194"/>
                    </a:lnTo>
                    <a:lnTo>
                      <a:pt x="475" y="186"/>
                    </a:lnTo>
                    <a:lnTo>
                      <a:pt x="481" y="172"/>
                    </a:lnTo>
                    <a:close/>
                    <a:moveTo>
                      <a:pt x="465" y="573"/>
                    </a:moveTo>
                    <a:lnTo>
                      <a:pt x="463" y="567"/>
                    </a:lnTo>
                    <a:lnTo>
                      <a:pt x="461" y="567"/>
                    </a:lnTo>
                    <a:lnTo>
                      <a:pt x="463" y="575"/>
                    </a:lnTo>
                    <a:lnTo>
                      <a:pt x="465" y="573"/>
                    </a:lnTo>
                    <a:close/>
                    <a:moveTo>
                      <a:pt x="463" y="589"/>
                    </a:moveTo>
                    <a:lnTo>
                      <a:pt x="461" y="593"/>
                    </a:lnTo>
                    <a:lnTo>
                      <a:pt x="463" y="595"/>
                    </a:lnTo>
                    <a:lnTo>
                      <a:pt x="467" y="599"/>
                    </a:lnTo>
                    <a:lnTo>
                      <a:pt x="469" y="597"/>
                    </a:lnTo>
                    <a:lnTo>
                      <a:pt x="467" y="589"/>
                    </a:lnTo>
                    <a:lnTo>
                      <a:pt x="463" y="589"/>
                    </a:lnTo>
                    <a:close/>
                    <a:moveTo>
                      <a:pt x="459" y="571"/>
                    </a:moveTo>
                    <a:lnTo>
                      <a:pt x="457" y="573"/>
                    </a:lnTo>
                    <a:lnTo>
                      <a:pt x="459" y="577"/>
                    </a:lnTo>
                    <a:lnTo>
                      <a:pt x="461" y="575"/>
                    </a:lnTo>
                    <a:lnTo>
                      <a:pt x="459" y="571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>
                <a:solidFill>
                  <a:schemeClr val="accent1"/>
                </a:solidFill>
                <a:prstDash val="solid"/>
                <a:bevel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685255-B67C-4AD4-BF8C-FAB82B0F09F7}"/>
                </a:ext>
              </a:extLst>
            </p:cNvPr>
            <p:cNvGrpSpPr/>
            <p:nvPr/>
          </p:nvGrpSpPr>
          <p:grpSpPr>
            <a:xfrm>
              <a:off x="1599426" y="1502612"/>
              <a:ext cx="5628714" cy="1837690"/>
              <a:chOff x="1599426" y="1502612"/>
              <a:chExt cx="5628714" cy="1837690"/>
            </a:xfrm>
          </p:grpSpPr>
          <p:sp>
            <p:nvSpPr>
              <p:cNvPr id="1022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2816901" y="1881220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3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3060294" y="1907366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4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2207310" y="2048529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5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301629" y="1673095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6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412405" y="1656944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7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476640" y="1698192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8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358426" y="1753720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9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252993" y="1912939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0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455126" y="1767858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1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482111" y="1798336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2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572123" y="1753010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3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901144" y="1572207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4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3495971" y="3257646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5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5642330" y="2378703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6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6314234" y="1903196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7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6753440" y="2014485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38" name="R2U2_SourceNote"/>
              <p:cNvSpPr txBox="1"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3568884" y="3231638"/>
                <a:ext cx="596993" cy="108664"/>
              </a:xfrm>
              <a:prstGeom prst="rect">
                <a:avLst/>
              </a:prstGeom>
              <a:noFill/>
              <a:ln w="9525">
                <a:noFill/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São Paulo</a:t>
                </a:r>
              </a:p>
            </p:txBody>
          </p:sp>
          <p:sp>
            <p:nvSpPr>
              <p:cNvPr id="1039" name="R2U2_SourceNote"/>
              <p:cNvSpPr txBox="1"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599426" y="2018096"/>
                <a:ext cx="580980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Los Angeles</a:t>
                </a:r>
              </a:p>
            </p:txBody>
          </p:sp>
          <p:sp>
            <p:nvSpPr>
              <p:cNvPr id="1040" name="R2U2_SourceNote"/>
              <p:cNvSpPr txBox="1"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3136293" y="1895535"/>
                <a:ext cx="541605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New York</a:t>
                </a:r>
              </a:p>
            </p:txBody>
          </p:sp>
          <p:sp>
            <p:nvSpPr>
              <p:cNvPr id="1041" name="R2U2_SourceNote"/>
              <p:cNvSpPr txBox="1"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415859" y="1774883"/>
                <a:ext cx="397513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Chicago</a:t>
                </a:r>
              </a:p>
            </p:txBody>
          </p:sp>
          <p:sp>
            <p:nvSpPr>
              <p:cNvPr id="1042" name="R2U2_SourceNote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971596" y="1517850"/>
                <a:ext cx="383662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Moscow</a:t>
                </a:r>
              </a:p>
            </p:txBody>
          </p:sp>
          <p:sp>
            <p:nvSpPr>
              <p:cNvPr id="1043" name="R2U2_SourceNote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5166503" y="2419121"/>
                <a:ext cx="463622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Mumbai</a:t>
                </a:r>
              </a:p>
            </p:txBody>
          </p:sp>
          <p:sp>
            <p:nvSpPr>
              <p:cNvPr id="1044" name="R2U2_SourceNote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5892192" y="1896915"/>
                <a:ext cx="397513" cy="108664"/>
              </a:xfrm>
              <a:prstGeom prst="rect">
                <a:avLst/>
              </a:prstGeom>
              <a:noFill/>
              <a:ln w="9525">
                <a:noFill/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 anchor="ctr">
                <a:spAutoFit/>
              </a:bodyPr>
              <a:lstStyle>
                <a:defPPr>
                  <a:defRPr lang="de-DE"/>
                </a:defPPr>
                <a:lvl1pPr marL="0" indent="0" defTabSz="855663" eaLnBrk="1" hangingPunct="1">
                  <a:tabLst>
                    <a:tab pos="114300" algn="l"/>
                  </a:tabLst>
                  <a:defRPr sz="900" i="1">
                    <a:solidFill>
                      <a:srgbClr val="000000"/>
                    </a:solidFill>
                    <a:latin typeface="Arial Narrow" pitchFamily="34" charset="0"/>
                    <a:cs typeface="Arial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latin typeface="Garamond" pitchFamily="18" charset="0"/>
                  </a:defRPr>
                </a:lvl9pPr>
              </a:lstStyle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Beijing</a:t>
                </a:r>
              </a:p>
            </p:txBody>
          </p:sp>
          <p:sp>
            <p:nvSpPr>
              <p:cNvPr id="1045" name="R2U2_SourceNote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6830627" y="1971424"/>
                <a:ext cx="397513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Tokyo</a:t>
                </a:r>
              </a:p>
            </p:txBody>
          </p:sp>
          <p:sp>
            <p:nvSpPr>
              <p:cNvPr id="1046" name="R2U2_SourceNote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3832660" y="1888289"/>
                <a:ext cx="397513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Madrid</a:t>
                </a:r>
              </a:p>
            </p:txBody>
          </p:sp>
          <p:sp>
            <p:nvSpPr>
              <p:cNvPr id="1047" name="R2U2_SourceNote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3891115" y="1610711"/>
                <a:ext cx="397513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London</a:t>
                </a:r>
              </a:p>
            </p:txBody>
          </p:sp>
          <p:sp>
            <p:nvSpPr>
              <p:cNvPr id="1048" name="R2U2_SourceNote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4165558" y="1502612"/>
                <a:ext cx="588792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Amsterdam</a:t>
                </a:r>
              </a:p>
            </p:txBody>
          </p:sp>
          <p:sp>
            <p:nvSpPr>
              <p:cNvPr id="1049" name="R2U2_SourceNote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941535" y="1709640"/>
                <a:ext cx="397513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Paris</a:t>
                </a:r>
              </a:p>
            </p:txBody>
          </p:sp>
          <p:sp>
            <p:nvSpPr>
              <p:cNvPr id="1050" name="R2U2_SourceNote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4493358" y="1582745"/>
                <a:ext cx="561231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Frankfurt</a:t>
                </a:r>
              </a:p>
            </p:txBody>
          </p:sp>
          <p:sp>
            <p:nvSpPr>
              <p:cNvPr id="1051" name="R2U2_SourceNote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640291" y="1755308"/>
                <a:ext cx="397513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Vienna</a:t>
                </a:r>
              </a:p>
            </p:txBody>
          </p:sp>
          <p:sp>
            <p:nvSpPr>
              <p:cNvPr id="1052" name="R2U2_SourceNote"/>
              <p:cNvSpPr txBox="1"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488535" y="1845235"/>
                <a:ext cx="397513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Milan</a:t>
                </a:r>
              </a:p>
            </p:txBody>
          </p:sp>
          <p:sp>
            <p:nvSpPr>
              <p:cNvPr id="1053" name="R2U2_SourceNote"/>
              <p:cNvSpPr txBox="1"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049932" y="1796538"/>
                <a:ext cx="397513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algn="r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Zurich</a:t>
                </a:r>
              </a:p>
            </p:txBody>
          </p:sp>
          <p:sp>
            <p:nvSpPr>
              <p:cNvPr id="1020" name="Oval 125"/>
              <p:cNvSpPr>
                <a:spLocks noChangeAspect="1" noChangeArrowheads="1"/>
              </p:cNvSpPr>
              <p:nvPr/>
            </p:nvSpPr>
            <p:spPr bwMode="auto">
              <a:xfrm rot="230875">
                <a:off x="4512351" y="1736178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1021" name="R2U2_SourceNote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553678" y="1662047"/>
                <a:ext cx="397513" cy="10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Munich</a:t>
                </a:r>
              </a:p>
            </p:txBody>
          </p:sp>
          <p:sp>
            <p:nvSpPr>
              <p:cNvPr id="263" name="Oval 125">
                <a:extLst>
                  <a:ext uri="{FF2B5EF4-FFF2-40B4-BE49-F238E27FC236}">
                    <a16:creationId xmlns:a16="http://schemas.microsoft.com/office/drawing/2014/main" id="{CBE7E657-1C78-4D63-97F6-29A3880EF1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0875">
                <a:off x="2179973" y="1957161"/>
                <a:ext cx="55019" cy="55019"/>
              </a:xfrm>
              <a:prstGeom prst="ellipse">
                <a:avLst/>
              </a:prstGeom>
              <a:solidFill>
                <a:srgbClr val="D19A00"/>
              </a:solidFill>
              <a:ln w="6350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wrap="none" anchor="ctr">
                <a:noAutofit/>
              </a:bodyPr>
              <a:lstStyle/>
              <a:p>
                <a:pPr algn="ctr"/>
                <a:endParaRPr lang="en-US" sz="7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264" name="R2U2_SourceNote">
                <a:extLst>
                  <a:ext uri="{FF2B5EF4-FFF2-40B4-BE49-F238E27FC236}">
                    <a16:creationId xmlns:a16="http://schemas.microsoft.com/office/drawing/2014/main" id="{5579293B-5F04-4F88-A498-CD8BCB2D7E44}"/>
                  </a:ext>
                </a:extLst>
              </p:cNvPr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251159" y="1924171"/>
                <a:ext cx="641587" cy="1077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>
                <a:lvl1pPr marL="114300" indent="-1143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1pPr>
                <a:lvl2pPr marL="742950" indent="-28575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2pPr>
                <a:lvl3pPr marL="11430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3pPr>
                <a:lvl4pPr marL="16002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4pPr>
                <a:lvl5pPr marL="2057400" indent="-228600" defTabSz="855663" eaLnBrk="0" hangingPunct="0"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5pPr>
                <a:lvl6pPr marL="25146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6pPr>
                <a:lvl7pPr marL="29718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7pPr>
                <a:lvl8pPr marL="34290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8pPr>
                <a:lvl9pPr marL="3886200" indent="-228600" defTabSz="855663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114300" algn="l"/>
                  </a:tabLst>
                  <a:defRPr sz="1000">
                    <a:solidFill>
                      <a:schemeClr val="tx1"/>
                    </a:solidFill>
                    <a:latin typeface="Garamond" pitchFamily="18" charset="0"/>
                  </a:defRPr>
                </a:lvl9pPr>
              </a:lstStyle>
              <a:p>
                <a:pPr marL="0" indent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dirty="0">
                    <a:solidFill>
                      <a:srgbClr val="0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San Francisco</a:t>
                </a:r>
              </a:p>
            </p:txBody>
          </p:sp>
        </p:grpSp>
      </p:grpSp>
      <p:graphicFrame>
        <p:nvGraphicFramePr>
          <p:cNvPr id="969" name="Chart 968"/>
          <p:cNvGraphicFramePr/>
          <p:nvPr>
            <p:extLst>
              <p:ext uri="{D42A27DB-BD31-4B8C-83A1-F6EECF244321}">
                <p14:modId xmlns:p14="http://schemas.microsoft.com/office/powerpoint/2010/main" val="328485396"/>
              </p:ext>
            </p:extLst>
          </p:nvPr>
        </p:nvGraphicFramePr>
        <p:xfrm>
          <a:off x="4878408" y="4661166"/>
          <a:ext cx="3928052" cy="2124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graphicFrame>
        <p:nvGraphicFramePr>
          <p:cNvPr id="508" name="Chart 507"/>
          <p:cNvGraphicFramePr/>
          <p:nvPr>
            <p:extLst>
              <p:ext uri="{D42A27DB-BD31-4B8C-83A1-F6EECF244321}">
                <p14:modId xmlns:p14="http://schemas.microsoft.com/office/powerpoint/2010/main" val="3400119016"/>
              </p:ext>
            </p:extLst>
          </p:nvPr>
        </p:nvGraphicFramePr>
        <p:xfrm>
          <a:off x="3272014" y="4894155"/>
          <a:ext cx="3952875" cy="1355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graphicFrame>
        <p:nvGraphicFramePr>
          <p:cNvPr id="507" name="Chart 506"/>
          <p:cNvGraphicFramePr/>
          <p:nvPr>
            <p:extLst/>
          </p:nvPr>
        </p:nvGraphicFramePr>
        <p:xfrm>
          <a:off x="411595" y="4894155"/>
          <a:ext cx="3952875" cy="13558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3"/>
          </a:graphicData>
        </a:graphic>
      </p:graphicFrame>
      <p:sp>
        <p:nvSpPr>
          <p:cNvPr id="968" name="TextBox 967"/>
          <p:cNvSpPr txBox="1"/>
          <p:nvPr/>
        </p:nvSpPr>
        <p:spPr>
          <a:xfrm>
            <a:off x="1987930" y="6291107"/>
            <a:ext cx="6796086" cy="130805"/>
          </a:xfrm>
          <a:prstGeom prst="rect">
            <a:avLst/>
          </a:prstGeom>
          <a:noFill/>
        </p:spPr>
        <p:txBody>
          <a:bodyPr vert="horz" wrap="square" lIns="0" tIns="22860" rIns="0" bIns="0" rtlCol="0" anchor="t">
            <a:noAutofit/>
          </a:bodyPr>
          <a:lstStyle/>
          <a:p>
            <a:pPr marL="177800" indent="-177800"/>
            <a:r>
              <a:rPr lang="en-US" sz="700" i="1" dirty="0">
                <a:solidFill>
                  <a:srgbClr val="000000"/>
                </a:solidFill>
              </a:rPr>
              <a:t>Note: Transactions include M&amp;A advisory, capital raise and restructuring transactions; excludes valuations and other advisory assignments; represents 2016 transactions</a:t>
            </a:r>
          </a:p>
          <a:p>
            <a:pPr marL="177800" indent="-177800"/>
            <a:endParaRPr lang="en-US" sz="700" i="1" dirty="0">
              <a:solidFill>
                <a:srgbClr val="000000"/>
              </a:solidFill>
            </a:endParaRPr>
          </a:p>
        </p:txBody>
      </p:sp>
      <p:sp>
        <p:nvSpPr>
          <p:cNvPr id="9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Differentiated, Global Platform</a:t>
            </a:r>
          </a:p>
        </p:txBody>
      </p:sp>
      <p:cxnSp>
        <p:nvCxnSpPr>
          <p:cNvPr id="975" name="Straight Connector 974"/>
          <p:cNvCxnSpPr/>
          <p:nvPr/>
        </p:nvCxnSpPr>
        <p:spPr>
          <a:xfrm>
            <a:off x="7779832" y="5533379"/>
            <a:ext cx="0" cy="0"/>
          </a:xfrm>
          <a:prstGeom prst="line">
            <a:avLst/>
          </a:prstGeom>
          <a:ln w="28575">
            <a:solidFill>
              <a:srgbClr val="00345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8" name="Rectangle 1257"/>
          <p:cNvSpPr/>
          <p:nvPr/>
        </p:nvSpPr>
        <p:spPr>
          <a:xfrm>
            <a:off x="342900" y="3003251"/>
            <a:ext cx="8453508" cy="1536902"/>
          </a:xfrm>
          <a:prstGeom prst="rect">
            <a:avLst/>
          </a:prstGeom>
          <a:gradFill flip="none" rotWithShape="1">
            <a:gsLst>
              <a:gs pos="3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 w="9525">
            <a:noFill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graphicFrame>
        <p:nvGraphicFramePr>
          <p:cNvPr id="1259" name="Table 12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956639"/>
              </p:ext>
            </p:extLst>
          </p:nvPr>
        </p:nvGraphicFramePr>
        <p:xfrm>
          <a:off x="342899" y="4608421"/>
          <a:ext cx="257259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Client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0" name="Table 12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488229"/>
              </p:ext>
            </p:extLst>
          </p:nvPr>
        </p:nvGraphicFramePr>
        <p:xfrm>
          <a:off x="3278821" y="4608421"/>
          <a:ext cx="257259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Transaction Type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61" name="Table 12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237708"/>
              </p:ext>
            </p:extLst>
          </p:nvPr>
        </p:nvGraphicFramePr>
        <p:xfrm>
          <a:off x="6218873" y="4608421"/>
          <a:ext cx="257259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2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Buyer</a:t>
                      </a:r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Type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62" name="Rectangle 1261"/>
          <p:cNvSpPr>
            <a:spLocks/>
          </p:cNvSpPr>
          <p:nvPr/>
        </p:nvSpPr>
        <p:spPr>
          <a:xfrm>
            <a:off x="338643" y="1064249"/>
            <a:ext cx="1600200" cy="101150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defTabSz="817563">
              <a:lnSpc>
                <a:spcPct val="85000"/>
              </a:lnSpc>
            </a:pPr>
            <a:r>
              <a:rPr lang="en-US" sz="4400" b="1" dirty="0">
                <a:cs typeface="Tahoma" panose="020B0604030504040204" pitchFamily="34" charset="0"/>
              </a:rPr>
              <a:t>190+</a:t>
            </a:r>
            <a:br>
              <a:rPr lang="en-US" sz="3600" b="1" dirty="0">
                <a:cs typeface="Tahoma" panose="020B0604030504040204" pitchFamily="34" charset="0"/>
              </a:rPr>
            </a:br>
            <a:r>
              <a:rPr lang="en-US" sz="1400" dirty="0">
                <a:cs typeface="Tahoma" panose="020B0604030504040204" pitchFamily="34" charset="0"/>
              </a:rPr>
              <a:t>Bankers in North </a:t>
            </a:r>
            <a:br>
              <a:rPr lang="en-US" sz="1400" dirty="0">
                <a:cs typeface="Tahoma" panose="020B0604030504040204" pitchFamily="34" charset="0"/>
              </a:rPr>
            </a:br>
            <a:r>
              <a:rPr lang="en-US" sz="1400" dirty="0">
                <a:cs typeface="Tahoma" panose="020B0604030504040204" pitchFamily="34" charset="0"/>
              </a:rPr>
              <a:t>and South America</a:t>
            </a:r>
          </a:p>
        </p:txBody>
      </p:sp>
      <p:sp>
        <p:nvSpPr>
          <p:cNvPr id="1263" name="Rectangle 1262"/>
          <p:cNvSpPr>
            <a:spLocks/>
          </p:cNvSpPr>
          <p:nvPr/>
        </p:nvSpPr>
        <p:spPr>
          <a:xfrm>
            <a:off x="7196208" y="1051262"/>
            <a:ext cx="1600200" cy="1011501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defTabSz="817563">
              <a:lnSpc>
                <a:spcPct val="85000"/>
              </a:lnSpc>
            </a:pPr>
            <a:r>
              <a:rPr lang="en-US" sz="4400" b="1" dirty="0">
                <a:cs typeface="Tahoma" panose="020B0604030504040204" pitchFamily="34" charset="0"/>
              </a:rPr>
              <a:t>165+</a:t>
            </a:r>
          </a:p>
          <a:p>
            <a:pPr defTabSz="817563">
              <a:lnSpc>
                <a:spcPct val="85000"/>
              </a:lnSpc>
            </a:pPr>
            <a:r>
              <a:rPr lang="en-US" sz="1400" dirty="0">
                <a:cs typeface="Tahoma" panose="020B0604030504040204" pitchFamily="34" charset="0"/>
              </a:rPr>
              <a:t>Bankers in Europe </a:t>
            </a:r>
            <a:br>
              <a:rPr lang="en-US" sz="1400" dirty="0">
                <a:cs typeface="Tahoma" panose="020B0604030504040204" pitchFamily="34" charset="0"/>
              </a:rPr>
            </a:br>
            <a:r>
              <a:rPr lang="en-US" sz="1400" dirty="0">
                <a:cs typeface="Tahoma" panose="020B0604030504040204" pitchFamily="34" charset="0"/>
              </a:rPr>
              <a:t>and Asia</a:t>
            </a:r>
          </a:p>
        </p:txBody>
      </p:sp>
      <p:sp>
        <p:nvSpPr>
          <p:cNvPr id="1264" name="Text Box 23"/>
          <p:cNvSpPr txBox="1">
            <a:spLocks noChangeArrowheads="1"/>
          </p:cNvSpPr>
          <p:nvPr/>
        </p:nvSpPr>
        <p:spPr bwMode="auto">
          <a:xfrm>
            <a:off x="330397" y="2955685"/>
            <a:ext cx="2688336" cy="1444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square" lIns="0" tIns="0" rIns="0" bIns="0" anchor="t" anchorCtr="0"/>
          <a:lstStyle>
            <a:defPPr>
              <a:defRPr lang="de-DE"/>
            </a:defPPr>
            <a:lvl1pPr algn="ctr" defTabSz="765175">
              <a:buClr>
                <a:srgbClr val="000080"/>
              </a:buClr>
              <a:buFont typeface="Wingdings" pitchFamily="2" charset="2"/>
              <a:buNone/>
              <a:defRPr sz="900" b="1">
                <a:solidFill>
                  <a:srgbClr val="000000"/>
                </a:solidFill>
                <a:latin typeface="Arial" charset="0"/>
              </a:defRPr>
            </a:lvl1pPr>
          </a:lstStyle>
          <a:p>
            <a:pPr marL="173038" indent="-173038" algn="l">
              <a:spcBef>
                <a:spcPts val="400"/>
              </a:spcBef>
            </a:pPr>
            <a:r>
              <a:rPr lang="en-US" sz="1200" dirty="0">
                <a:solidFill>
                  <a:schemeClr val="tx1"/>
                </a:solidFill>
                <a:latin typeface="Tahoma"/>
                <a:cs typeface="Tahoma" panose="020B0604030504040204" pitchFamily="34" charset="0"/>
              </a:rPr>
              <a:t>The Lincoln Difference</a:t>
            </a:r>
          </a:p>
          <a:p>
            <a:pPr marL="173038" indent="-173038" algn="l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1000" b="0" dirty="0">
                <a:solidFill>
                  <a:schemeClr val="tx1"/>
                </a:solidFill>
                <a:latin typeface="Tahoma"/>
                <a:cs typeface="Tahoma" panose="020B0604030504040204" pitchFamily="34" charset="0"/>
              </a:rPr>
              <a:t>Globally integrated investment bank</a:t>
            </a:r>
          </a:p>
          <a:p>
            <a:pPr marL="173038" indent="-173038" algn="l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1000" b="0" dirty="0">
                <a:solidFill>
                  <a:schemeClr val="tx1"/>
                </a:solidFill>
                <a:latin typeface="Tahoma"/>
                <a:cs typeface="Tahoma" panose="020B0604030504040204" pitchFamily="34" charset="0"/>
              </a:rPr>
              <a:t>Middle market focus</a:t>
            </a:r>
          </a:p>
          <a:p>
            <a:pPr marL="173038" indent="-173038" algn="l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1000" b="0" dirty="0">
                <a:solidFill>
                  <a:schemeClr val="tx1"/>
                </a:solidFill>
                <a:latin typeface="Tahoma"/>
                <a:cs typeface="Tahoma" panose="020B0604030504040204" pitchFamily="34" charset="0"/>
              </a:rPr>
              <a:t>Strategy</a:t>
            </a:r>
          </a:p>
          <a:p>
            <a:pPr marL="344488" lvl="1" indent="-171450">
              <a:spcBef>
                <a:spcPts val="400"/>
              </a:spcBef>
              <a:buClr>
                <a:srgbClr val="07325F"/>
              </a:buClr>
              <a:buSzPct val="100000"/>
              <a:buFont typeface="Arial"/>
              <a:buChar char="-"/>
            </a:pPr>
            <a:r>
              <a:rPr lang="en-US" sz="1000" dirty="0">
                <a:latin typeface="Tahoma"/>
                <a:cs typeface="Tahoma" panose="020B0604030504040204" pitchFamily="34" charset="0"/>
              </a:rPr>
              <a:t>Industry expertise</a:t>
            </a:r>
          </a:p>
          <a:p>
            <a:pPr marL="344488" lvl="1" indent="-171450">
              <a:spcBef>
                <a:spcPts val="400"/>
              </a:spcBef>
              <a:buClr>
                <a:srgbClr val="07325F"/>
              </a:buClr>
              <a:buSzPct val="100000"/>
              <a:buFont typeface="Arial"/>
              <a:buChar char="-"/>
            </a:pPr>
            <a:r>
              <a:rPr lang="en-US" sz="1000" dirty="0">
                <a:latin typeface="Tahoma"/>
                <a:cs typeface="Tahoma" panose="020B0604030504040204" pitchFamily="34" charset="0"/>
              </a:rPr>
              <a:t>Global footprint / reach</a:t>
            </a:r>
          </a:p>
          <a:p>
            <a:pPr marL="344488" lvl="1" indent="-171450">
              <a:spcBef>
                <a:spcPts val="400"/>
              </a:spcBef>
              <a:buClr>
                <a:srgbClr val="07325F"/>
              </a:buClr>
              <a:buSzPct val="100000"/>
              <a:buFont typeface="Arial"/>
              <a:buChar char="-"/>
            </a:pPr>
            <a:r>
              <a:rPr lang="en-US" sz="1000" dirty="0">
                <a:latin typeface="Tahoma"/>
                <a:cs typeface="Tahoma" panose="020B0604030504040204" pitchFamily="34" charset="0"/>
              </a:rPr>
              <a:t>Unsurpassed execution</a:t>
            </a:r>
          </a:p>
          <a:p>
            <a:pPr marL="344488" lvl="1" indent="-171450">
              <a:spcBef>
                <a:spcPts val="400"/>
              </a:spcBef>
              <a:buClr>
                <a:srgbClr val="07325F"/>
              </a:buClr>
              <a:buSzPct val="100000"/>
              <a:buFont typeface="Arial"/>
              <a:buChar char="-"/>
            </a:pPr>
            <a:r>
              <a:rPr lang="en-US" sz="1000" dirty="0">
                <a:latin typeface="Tahoma"/>
                <a:cs typeface="Tahoma" panose="020B0604030504040204" pitchFamily="34" charset="0"/>
              </a:rPr>
              <a:t>Senior commitment</a:t>
            </a:r>
          </a:p>
        </p:txBody>
      </p:sp>
      <p:sp>
        <p:nvSpPr>
          <p:cNvPr id="1265" name="Text Box 23"/>
          <p:cNvSpPr txBox="1">
            <a:spLocks noChangeArrowheads="1"/>
          </p:cNvSpPr>
          <p:nvPr/>
        </p:nvSpPr>
        <p:spPr bwMode="auto">
          <a:xfrm>
            <a:off x="6217778" y="3654520"/>
            <a:ext cx="2585901" cy="114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wrap="square" lIns="0" tIns="0" rIns="0" bIns="0" anchor="t" anchorCtr="0"/>
          <a:lstStyle>
            <a:defPPr>
              <a:defRPr lang="de-DE"/>
            </a:defPPr>
            <a:lvl1pPr algn="ctr" defTabSz="765175">
              <a:buClr>
                <a:srgbClr val="000080"/>
              </a:buClr>
              <a:buFont typeface="Wingdings" pitchFamily="2" charset="2"/>
              <a:buNone/>
              <a:defRPr sz="900" b="1">
                <a:solidFill>
                  <a:srgbClr val="000000"/>
                </a:solidFill>
                <a:latin typeface="Arial" charset="0"/>
              </a:defRPr>
            </a:lvl1pPr>
          </a:lstStyle>
          <a:p>
            <a:pPr marL="173038" indent="-173038" algn="l">
              <a:spcBef>
                <a:spcPts val="400"/>
              </a:spcBef>
            </a:pPr>
            <a:r>
              <a:rPr lang="en-US" sz="1200" dirty="0">
                <a:solidFill>
                  <a:schemeClr val="tx1"/>
                </a:solidFill>
                <a:latin typeface="Tahoma"/>
                <a:cs typeface="Tahoma" panose="020B0604030504040204" pitchFamily="34" charset="0"/>
              </a:rPr>
              <a:t>2016 Summary </a:t>
            </a:r>
          </a:p>
          <a:p>
            <a:pPr marL="173038" indent="-173038" algn="l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1000" b="0" dirty="0">
                <a:solidFill>
                  <a:schemeClr val="tx1"/>
                </a:solidFill>
                <a:latin typeface="Tahoma"/>
                <a:cs typeface="Tahoma" panose="020B0604030504040204" pitchFamily="34" charset="0"/>
              </a:rPr>
              <a:t>Transactions: 160+ worldwide</a:t>
            </a:r>
          </a:p>
          <a:p>
            <a:pPr marL="173038" indent="-173038" algn="l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1000" b="0" dirty="0">
                <a:solidFill>
                  <a:schemeClr val="tx1"/>
                </a:solidFill>
                <a:latin typeface="Tahoma"/>
                <a:cs typeface="Tahoma" panose="020B0604030504040204" pitchFamily="34" charset="0"/>
              </a:rPr>
              <a:t>Strategic acquirers: 59% of deals</a:t>
            </a:r>
          </a:p>
          <a:p>
            <a:pPr marL="173038" indent="-173038" algn="l">
              <a:spcBef>
                <a:spcPts val="400"/>
              </a:spcBef>
              <a:buClr>
                <a:srgbClr val="07325F"/>
              </a:buClr>
              <a:buSzPct val="100000"/>
              <a:buFont typeface="Wingdings"/>
              <a:buChar char="§"/>
            </a:pPr>
            <a:r>
              <a:rPr lang="en-US" sz="1000" b="0" dirty="0">
                <a:solidFill>
                  <a:schemeClr val="tx1"/>
                </a:solidFill>
                <a:latin typeface="Tahoma"/>
                <a:cs typeface="Tahoma" panose="020B0604030504040204" pitchFamily="34" charset="0"/>
              </a:rPr>
              <a:t>Cross-border outcomes: 36% of deals</a:t>
            </a:r>
          </a:p>
        </p:txBody>
      </p:sp>
      <p:sp>
        <p:nvSpPr>
          <p:cNvPr id="6" name="PageNumberTextBox">
            <a:extLst>
              <a:ext uri="{FF2B5EF4-FFF2-40B4-BE49-F238E27FC236}">
                <a16:creationId xmlns:a16="http://schemas.microsoft.com/office/drawing/2014/main" id="{40D8BD4B-E3E3-434D-BB90-DFC378A772C9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51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886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" name="Group 4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3823677"/>
              </p:ext>
            </p:extLst>
          </p:nvPr>
        </p:nvGraphicFramePr>
        <p:xfrm>
          <a:off x="5308518" y="3807725"/>
          <a:ext cx="1607933" cy="2487224"/>
        </p:xfrm>
        <a:graphic>
          <a:graphicData uri="http://schemas.openxmlformats.org/drawingml/2006/table">
            <a:tbl>
              <a:tblPr/>
              <a:tblGrid>
                <a:gridCol w="1607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pPr marL="0" marR="0" indent="0" algn="ctr" rtl="0" eaLnBrk="1" fontAlgn="t" latinLnBrk="0" hangingPunct="1">
                        <a:lnSpc>
                          <a:spcPts val="13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kern="120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Education Technology &amp; Services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2160">
                <a:tc>
                  <a:txBody>
                    <a:bodyPr/>
                    <a:lstStyle/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Alternative Education</a:t>
                      </a: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Providers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Continuing Education &amp;</a:t>
                      </a: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Certification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Corporate Training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Data Analysis Tools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Digital Content &amp; Curriculum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For-profit Education Providers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LMS / CMS / SIS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Outsourced Support Services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Personalized Learning Tool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Value-added Content</a:t>
                      </a: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Publishers</a:t>
                      </a:r>
                    </a:p>
                  </a:txBody>
                  <a:tcPr marL="45720" marR="27432" marT="27432" marB="27432">
                    <a:lnL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517287"/>
              </p:ext>
            </p:extLst>
          </p:nvPr>
        </p:nvGraphicFramePr>
        <p:xfrm>
          <a:off x="1996150" y="3807725"/>
          <a:ext cx="1612389" cy="2497328"/>
        </p:xfrm>
        <a:graphic>
          <a:graphicData uri="http://schemas.openxmlformats.org/drawingml/2006/table">
            <a:tbl>
              <a:tblPr/>
              <a:tblGrid>
                <a:gridCol w="16123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4639">
                <a:tc>
                  <a:txBody>
                    <a:bodyPr/>
                    <a:lstStyle/>
                    <a:p>
                      <a:pPr marL="0" marR="0" indent="0" algn="ctr" rtl="0" eaLnBrk="1" fontAlgn="t" latinLnBrk="0" hangingPunct="1">
                        <a:lnSpc>
                          <a:spcPts val="13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kern="120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Information </a:t>
                      </a:r>
                    </a:p>
                    <a:p>
                      <a:pPr marL="0" marR="0" indent="0" algn="ctr" rtl="0" eaLnBrk="1" fontAlgn="t" latinLnBrk="0" hangingPunct="1">
                        <a:lnSpc>
                          <a:spcPts val="13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kern="120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Services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6959">
                <a:tc>
                  <a:txBody>
                    <a:bodyPr/>
                    <a:lstStyle/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Business &amp; Competitive Intelligence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Business &amp;</a:t>
                      </a: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 Knowledge Process Outsourcing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Governance, Risk &amp; Compliance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Financial, Insurance &amp; Real Estate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Legal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Marketing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Scientific &amp; Intellectual Property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Supply Chain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Travel, Meetings &amp; Events</a:t>
                      </a:r>
                      <a:endParaRPr lang="en-US" sz="800" kern="1200" dirty="0">
                        <a:solidFill>
                          <a:schemeClr val="tx1"/>
                        </a:solidFill>
                        <a:latin typeface="Tahoma" panose="020B0604030504040204" pitchFamily="34" charset="0"/>
                        <a:ea typeface="+mn-ea"/>
                        <a:cs typeface="+mn-cs"/>
                      </a:endParaRPr>
                    </a:p>
                  </a:txBody>
                  <a:tcPr marL="45720" marR="27432" marT="27432" marB="27432">
                    <a:lnL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7" name="Rectangle 76"/>
          <p:cNvSpPr/>
          <p:nvPr/>
        </p:nvSpPr>
        <p:spPr>
          <a:xfrm>
            <a:off x="3653841" y="5432020"/>
            <a:ext cx="1609344" cy="170436"/>
          </a:xfrm>
          <a:prstGeom prst="rect">
            <a:avLst/>
          </a:prstGeom>
          <a:solidFill>
            <a:schemeClr val="accent3"/>
          </a:soli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grpSp>
        <p:nvGrpSpPr>
          <p:cNvPr id="9" name="Group 8"/>
          <p:cNvGrpSpPr/>
          <p:nvPr/>
        </p:nvGrpSpPr>
        <p:grpSpPr>
          <a:xfrm>
            <a:off x="6981412" y="2003859"/>
            <a:ext cx="1657206" cy="1250091"/>
            <a:chOff x="-1974212" y="2116279"/>
            <a:chExt cx="1657206" cy="1250091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194830" y="2226104"/>
              <a:ext cx="877824" cy="11402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74212" y="2116279"/>
              <a:ext cx="879188" cy="113317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is the Most Rapidly Growing Industry </a:t>
            </a:r>
            <a:br>
              <a:rPr lang="en-US" dirty="0"/>
            </a:br>
            <a:r>
              <a:rPr lang="en-US" dirty="0"/>
              <a:t>Vertical Within Lincoln International 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32046"/>
              </p:ext>
            </p:extLst>
          </p:nvPr>
        </p:nvGraphicFramePr>
        <p:xfrm>
          <a:off x="4582620" y="870944"/>
          <a:ext cx="1973025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Strong Presence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696037"/>
              </p:ext>
            </p:extLst>
          </p:nvPr>
        </p:nvGraphicFramePr>
        <p:xfrm>
          <a:off x="6836013" y="870944"/>
          <a:ext cx="1973025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Thought</a:t>
                      </a:r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Leadership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L5_Shape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82620" y="1228475"/>
            <a:ext cx="2011680" cy="112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/>
          <a:lstStyle>
            <a:lvl1pPr marL="63500" indent="-63500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71488" indent="-179388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766763" indent="-180975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060450" indent="-179388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355725" indent="-180975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8129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2701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7273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1845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3038" indent="-173038" defTabSz="914400">
              <a:spcBef>
                <a:spcPts val="400"/>
              </a:spcBef>
              <a:spcAft>
                <a:spcPts val="0"/>
              </a:spcAft>
              <a:buClr>
                <a:srgbClr val="07325F"/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latin typeface="Tahoma" panose="020B0604030504040204" pitchFamily="34" charset="0"/>
              </a:rPr>
              <a:t>Lincoln stays in close contact with the industry via our Services Conference and Dinner Series </a:t>
            </a:r>
          </a:p>
          <a:p>
            <a:pPr marL="173038" indent="-173038" defTabSz="914400">
              <a:spcBef>
                <a:spcPts val="400"/>
              </a:spcBef>
              <a:spcAft>
                <a:spcPts val="0"/>
              </a:spcAft>
              <a:buClr>
                <a:srgbClr val="07325F"/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latin typeface="Tahoma" panose="020B0604030504040204" pitchFamily="34" charset="0"/>
              </a:rPr>
              <a:t>Speakers and guests include private equity and corporate development professionals, as well as private business owners</a:t>
            </a:r>
          </a:p>
        </p:txBody>
      </p:sp>
      <p:sp>
        <p:nvSpPr>
          <p:cNvPr id="19" name="L5_Shape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836014" y="1228475"/>
            <a:ext cx="1948002" cy="112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/>
          <a:lstStyle>
            <a:lvl1pPr marL="63500" indent="-63500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71488" indent="-179388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766763" indent="-180975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060450" indent="-179388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355725" indent="-180975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8129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2701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7273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1845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3038" indent="-173038" defTabSz="914400">
              <a:spcBef>
                <a:spcPts val="400"/>
              </a:spcBef>
              <a:spcAft>
                <a:spcPts val="0"/>
              </a:spcAft>
              <a:buClr>
                <a:srgbClr val="07325F"/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latin typeface="Tahoma" panose="020B0604030504040204" pitchFamily="34" charset="0"/>
              </a:rPr>
              <a:t>We stay in close contact with the industry through our quarterly newsletters, which are distributed to over 5,000 professionals</a:t>
            </a:r>
          </a:p>
        </p:txBody>
      </p:sp>
      <p:sp>
        <p:nvSpPr>
          <p:cNvPr id="33" name="L5_Shape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81412" y="3807725"/>
            <a:ext cx="1827626" cy="2569934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/>
        </p:spPr>
        <p:txBody>
          <a:bodyPr wrap="square" lIns="0" tIns="0" rIns="0" bIns="182880" anchor="ctr" anchorCtr="0">
            <a:spAutoFit/>
          </a:bodyPr>
          <a:lstStyle>
            <a:lvl1pPr marL="63500" indent="-63500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471488" indent="-179388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766763" indent="-180975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060450" indent="-179388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1355725" indent="-180975" defTabSz="817563"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18129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2701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27273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184525" indent="-180975" defTabSz="81756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3038" indent="-173038" defTabSz="914400"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n-US" sz="400" dirty="0">
              <a:solidFill>
                <a:schemeClr val="bg1"/>
              </a:solidFill>
              <a:latin typeface="Tahoma" panose="020B0604030504040204" pitchFamily="34" charset="0"/>
            </a:endParaRPr>
          </a:p>
          <a:p>
            <a:pPr marL="228600" indent="-171450" defTabSz="9144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1"/>
                </a:solidFill>
                <a:latin typeface="Tahoma" panose="020B0604030504040204" pitchFamily="34" charset="0"/>
              </a:rPr>
              <a:t>We have significant transaction experience across a broad range of segments within the Business Services market</a:t>
            </a:r>
          </a:p>
          <a:p>
            <a:pPr marL="228600" indent="-171450" defTabSz="9144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1"/>
                </a:solidFill>
                <a:latin typeface="Tahoma" panose="020B0604030504040204" pitchFamily="34" charset="0"/>
              </a:rPr>
              <a:t>Unique understanding of value proposition, competitive advantages, industry growth drivers and potential “hot buttons”</a:t>
            </a:r>
          </a:p>
          <a:p>
            <a:pPr marL="228600" indent="-171450" defTabSz="914400"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900" dirty="0">
                <a:solidFill>
                  <a:schemeClr val="bg1"/>
                </a:solidFill>
                <a:latin typeface="Tahoma" panose="020B0604030504040204" pitchFamily="34" charset="0"/>
              </a:rPr>
              <a:t>Unmatched market insights and strong relationships with the most active strategic, private equity and family office buyers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671634112"/>
              </p:ext>
            </p:extLst>
          </p:nvPr>
        </p:nvGraphicFramePr>
        <p:xfrm>
          <a:off x="347472" y="870944"/>
          <a:ext cx="3959352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93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Highlights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51" name="Group 50"/>
          <p:cNvGrpSpPr/>
          <p:nvPr/>
        </p:nvGrpSpPr>
        <p:grpSpPr>
          <a:xfrm>
            <a:off x="380725" y="1206814"/>
            <a:ext cx="1843237" cy="671017"/>
            <a:chOff x="395691" y="1230634"/>
            <a:chExt cx="1843237" cy="671017"/>
          </a:xfrm>
        </p:grpSpPr>
        <p:sp>
          <p:nvSpPr>
            <p:cNvPr id="52" name="Rectangle 29"/>
            <p:cNvSpPr>
              <a:spLocks noChangeArrowheads="1"/>
            </p:cNvSpPr>
            <p:nvPr/>
          </p:nvSpPr>
          <p:spPr bwMode="auto">
            <a:xfrm>
              <a:off x="892593" y="1371299"/>
              <a:ext cx="1346335" cy="5303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45720" tIns="45657" rIns="45720" bIns="45657" anchor="ctr"/>
            <a:lstStyle/>
            <a:p>
              <a:pPr defTabSz="854502">
                <a:defRPr/>
              </a:pPr>
              <a:r>
                <a:rPr lang="en-US" sz="1200" b="1" dirty="0"/>
                <a:t>Differentiated </a:t>
              </a:r>
              <a:br>
                <a:rPr lang="en-US" sz="1200" b="1" dirty="0"/>
              </a:br>
              <a:r>
                <a:rPr lang="en-US" sz="1200" b="1" dirty="0"/>
                <a:t>sector expertise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95691" y="1230634"/>
              <a:ext cx="445113" cy="571594"/>
              <a:chOff x="6843713" y="4143375"/>
              <a:chExt cx="1162050" cy="1492250"/>
            </a:xfrm>
            <a:solidFill>
              <a:srgbClr val="336699"/>
            </a:solidFill>
          </p:grpSpPr>
          <p:sp>
            <p:nvSpPr>
              <p:cNvPr id="54" name="Freeform 92"/>
              <p:cNvSpPr>
                <a:spLocks/>
              </p:cNvSpPr>
              <p:nvPr/>
            </p:nvSpPr>
            <p:spPr bwMode="auto">
              <a:xfrm>
                <a:off x="7151688" y="4421188"/>
                <a:ext cx="460375" cy="952500"/>
              </a:xfrm>
              <a:custGeom>
                <a:avLst/>
                <a:gdLst>
                  <a:gd name="T0" fmla="*/ 43 w 123"/>
                  <a:gd name="T1" fmla="*/ 41 h 254"/>
                  <a:gd name="T2" fmla="*/ 71 w 123"/>
                  <a:gd name="T3" fmla="*/ 41 h 254"/>
                  <a:gd name="T4" fmla="*/ 98 w 123"/>
                  <a:gd name="T5" fmla="*/ 41 h 254"/>
                  <a:gd name="T6" fmla="*/ 112 w 123"/>
                  <a:gd name="T7" fmla="*/ 54 h 254"/>
                  <a:gd name="T8" fmla="*/ 120 w 123"/>
                  <a:gd name="T9" fmla="*/ 106 h 254"/>
                  <a:gd name="T10" fmla="*/ 102 w 123"/>
                  <a:gd name="T11" fmla="*/ 128 h 254"/>
                  <a:gd name="T12" fmla="*/ 98 w 123"/>
                  <a:gd name="T13" fmla="*/ 162 h 254"/>
                  <a:gd name="T14" fmla="*/ 90 w 123"/>
                  <a:gd name="T15" fmla="*/ 242 h 254"/>
                  <a:gd name="T16" fmla="*/ 90 w 123"/>
                  <a:gd name="T17" fmla="*/ 244 h 254"/>
                  <a:gd name="T18" fmla="*/ 69 w 123"/>
                  <a:gd name="T19" fmla="*/ 250 h 254"/>
                  <a:gd name="T20" fmla="*/ 59 w 123"/>
                  <a:gd name="T21" fmla="*/ 242 h 254"/>
                  <a:gd name="T22" fmla="*/ 52 w 123"/>
                  <a:gd name="T23" fmla="*/ 176 h 254"/>
                  <a:gd name="T24" fmla="*/ 44 w 123"/>
                  <a:gd name="T25" fmla="*/ 105 h 254"/>
                  <a:gd name="T26" fmla="*/ 41 w 123"/>
                  <a:gd name="T27" fmla="*/ 97 h 254"/>
                  <a:gd name="T28" fmla="*/ 3 w 123"/>
                  <a:gd name="T29" fmla="*/ 22 h 254"/>
                  <a:gd name="T30" fmla="*/ 5 w 123"/>
                  <a:gd name="T31" fmla="*/ 6 h 254"/>
                  <a:gd name="T32" fmla="*/ 19 w 123"/>
                  <a:gd name="T33" fmla="*/ 3 h 254"/>
                  <a:gd name="T34" fmla="*/ 27 w 123"/>
                  <a:gd name="T35" fmla="*/ 11 h 254"/>
                  <a:gd name="T36" fmla="*/ 43 w 123"/>
                  <a:gd name="T37" fmla="*/ 4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3" h="254">
                    <a:moveTo>
                      <a:pt x="43" y="41"/>
                    </a:moveTo>
                    <a:cubicBezTo>
                      <a:pt x="53" y="41"/>
                      <a:pt x="62" y="41"/>
                      <a:pt x="71" y="41"/>
                    </a:cubicBezTo>
                    <a:cubicBezTo>
                      <a:pt x="80" y="41"/>
                      <a:pt x="89" y="41"/>
                      <a:pt x="98" y="41"/>
                    </a:cubicBezTo>
                    <a:cubicBezTo>
                      <a:pt x="106" y="42"/>
                      <a:pt x="111" y="46"/>
                      <a:pt x="112" y="54"/>
                    </a:cubicBezTo>
                    <a:cubicBezTo>
                      <a:pt x="115" y="72"/>
                      <a:pt x="117" y="89"/>
                      <a:pt x="120" y="106"/>
                    </a:cubicBezTo>
                    <a:cubicBezTo>
                      <a:pt x="123" y="118"/>
                      <a:pt x="118" y="128"/>
                      <a:pt x="102" y="128"/>
                    </a:cubicBezTo>
                    <a:cubicBezTo>
                      <a:pt x="100" y="140"/>
                      <a:pt x="99" y="151"/>
                      <a:pt x="98" y="162"/>
                    </a:cubicBezTo>
                    <a:cubicBezTo>
                      <a:pt x="95" y="189"/>
                      <a:pt x="93" y="215"/>
                      <a:pt x="90" y="242"/>
                    </a:cubicBezTo>
                    <a:cubicBezTo>
                      <a:pt x="90" y="242"/>
                      <a:pt x="90" y="243"/>
                      <a:pt x="90" y="244"/>
                    </a:cubicBezTo>
                    <a:cubicBezTo>
                      <a:pt x="85" y="254"/>
                      <a:pt x="76" y="249"/>
                      <a:pt x="69" y="250"/>
                    </a:cubicBezTo>
                    <a:cubicBezTo>
                      <a:pt x="63" y="250"/>
                      <a:pt x="59" y="248"/>
                      <a:pt x="59" y="242"/>
                    </a:cubicBezTo>
                    <a:cubicBezTo>
                      <a:pt x="57" y="220"/>
                      <a:pt x="55" y="198"/>
                      <a:pt x="52" y="176"/>
                    </a:cubicBezTo>
                    <a:cubicBezTo>
                      <a:pt x="50" y="153"/>
                      <a:pt x="47" y="129"/>
                      <a:pt x="44" y="105"/>
                    </a:cubicBezTo>
                    <a:cubicBezTo>
                      <a:pt x="44" y="103"/>
                      <a:pt x="42" y="100"/>
                      <a:pt x="41" y="97"/>
                    </a:cubicBezTo>
                    <a:cubicBezTo>
                      <a:pt x="28" y="72"/>
                      <a:pt x="16" y="47"/>
                      <a:pt x="3" y="22"/>
                    </a:cubicBezTo>
                    <a:cubicBezTo>
                      <a:pt x="0" y="16"/>
                      <a:pt x="0" y="11"/>
                      <a:pt x="5" y="6"/>
                    </a:cubicBezTo>
                    <a:cubicBezTo>
                      <a:pt x="9" y="2"/>
                      <a:pt x="14" y="0"/>
                      <a:pt x="19" y="3"/>
                    </a:cubicBezTo>
                    <a:cubicBezTo>
                      <a:pt x="22" y="4"/>
                      <a:pt x="25" y="7"/>
                      <a:pt x="27" y="11"/>
                    </a:cubicBezTo>
                    <a:cubicBezTo>
                      <a:pt x="33" y="21"/>
                      <a:pt x="38" y="32"/>
                      <a:pt x="43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93"/>
              <p:cNvSpPr>
                <a:spLocks/>
              </p:cNvSpPr>
              <p:nvPr/>
            </p:nvSpPr>
            <p:spPr bwMode="auto">
              <a:xfrm>
                <a:off x="7196138" y="5407025"/>
                <a:ext cx="454025" cy="228600"/>
              </a:xfrm>
              <a:custGeom>
                <a:avLst/>
                <a:gdLst>
                  <a:gd name="T0" fmla="*/ 61 w 121"/>
                  <a:gd name="T1" fmla="*/ 61 h 61"/>
                  <a:gd name="T2" fmla="*/ 15 w 121"/>
                  <a:gd name="T3" fmla="*/ 61 h 61"/>
                  <a:gd name="T4" fmla="*/ 3 w 121"/>
                  <a:gd name="T5" fmla="*/ 45 h 61"/>
                  <a:gd name="T6" fmla="*/ 13 w 121"/>
                  <a:gd name="T7" fmla="*/ 9 h 61"/>
                  <a:gd name="T8" fmla="*/ 24 w 121"/>
                  <a:gd name="T9" fmla="*/ 0 h 61"/>
                  <a:gd name="T10" fmla="*/ 97 w 121"/>
                  <a:gd name="T11" fmla="*/ 0 h 61"/>
                  <a:gd name="T12" fmla="*/ 109 w 121"/>
                  <a:gd name="T13" fmla="*/ 9 h 61"/>
                  <a:gd name="T14" fmla="*/ 119 w 121"/>
                  <a:gd name="T15" fmla="*/ 45 h 61"/>
                  <a:gd name="T16" fmla="*/ 106 w 121"/>
                  <a:gd name="T17" fmla="*/ 61 h 61"/>
                  <a:gd name="T18" fmla="*/ 61 w 121"/>
                  <a:gd name="T19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1" h="61">
                    <a:moveTo>
                      <a:pt x="61" y="61"/>
                    </a:moveTo>
                    <a:cubicBezTo>
                      <a:pt x="46" y="61"/>
                      <a:pt x="31" y="61"/>
                      <a:pt x="15" y="61"/>
                    </a:cubicBezTo>
                    <a:cubicBezTo>
                      <a:pt x="4" y="61"/>
                      <a:pt x="0" y="55"/>
                      <a:pt x="3" y="45"/>
                    </a:cubicBezTo>
                    <a:cubicBezTo>
                      <a:pt x="7" y="33"/>
                      <a:pt x="10" y="21"/>
                      <a:pt x="13" y="9"/>
                    </a:cubicBezTo>
                    <a:cubicBezTo>
                      <a:pt x="14" y="3"/>
                      <a:pt x="18" y="0"/>
                      <a:pt x="24" y="0"/>
                    </a:cubicBezTo>
                    <a:cubicBezTo>
                      <a:pt x="49" y="0"/>
                      <a:pt x="73" y="0"/>
                      <a:pt x="97" y="0"/>
                    </a:cubicBezTo>
                    <a:cubicBezTo>
                      <a:pt x="103" y="0"/>
                      <a:pt x="107" y="3"/>
                      <a:pt x="109" y="9"/>
                    </a:cubicBezTo>
                    <a:cubicBezTo>
                      <a:pt x="112" y="21"/>
                      <a:pt x="115" y="33"/>
                      <a:pt x="119" y="45"/>
                    </a:cubicBezTo>
                    <a:cubicBezTo>
                      <a:pt x="121" y="55"/>
                      <a:pt x="117" y="61"/>
                      <a:pt x="106" y="61"/>
                    </a:cubicBezTo>
                    <a:cubicBezTo>
                      <a:pt x="91" y="61"/>
                      <a:pt x="76" y="61"/>
                      <a:pt x="61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94"/>
              <p:cNvSpPr>
                <a:spLocks/>
              </p:cNvSpPr>
              <p:nvPr/>
            </p:nvSpPr>
            <p:spPr bwMode="auto">
              <a:xfrm>
                <a:off x="7019925" y="4699000"/>
                <a:ext cx="192088" cy="427038"/>
              </a:xfrm>
              <a:custGeom>
                <a:avLst/>
                <a:gdLst>
                  <a:gd name="T0" fmla="*/ 40 w 51"/>
                  <a:gd name="T1" fmla="*/ 58 h 114"/>
                  <a:gd name="T2" fmla="*/ 35 w 51"/>
                  <a:gd name="T3" fmla="*/ 104 h 114"/>
                  <a:gd name="T4" fmla="*/ 24 w 51"/>
                  <a:gd name="T5" fmla="*/ 114 h 114"/>
                  <a:gd name="T6" fmla="*/ 17 w 51"/>
                  <a:gd name="T7" fmla="*/ 107 h 114"/>
                  <a:gd name="T8" fmla="*/ 11 w 51"/>
                  <a:gd name="T9" fmla="*/ 62 h 114"/>
                  <a:gd name="T10" fmla="*/ 7 w 51"/>
                  <a:gd name="T11" fmla="*/ 57 h 114"/>
                  <a:gd name="T12" fmla="*/ 1 w 51"/>
                  <a:gd name="T13" fmla="*/ 46 h 114"/>
                  <a:gd name="T14" fmla="*/ 5 w 51"/>
                  <a:gd name="T15" fmla="*/ 9 h 114"/>
                  <a:gd name="T16" fmla="*/ 14 w 51"/>
                  <a:gd name="T17" fmla="*/ 1 h 114"/>
                  <a:gd name="T18" fmla="*/ 37 w 51"/>
                  <a:gd name="T19" fmla="*/ 0 h 114"/>
                  <a:gd name="T20" fmla="*/ 46 w 51"/>
                  <a:gd name="T21" fmla="*/ 9 h 114"/>
                  <a:gd name="T22" fmla="*/ 50 w 51"/>
                  <a:gd name="T23" fmla="*/ 47 h 114"/>
                  <a:gd name="T24" fmla="*/ 40 w 51"/>
                  <a:gd name="T25" fmla="*/ 5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" h="114">
                    <a:moveTo>
                      <a:pt x="40" y="58"/>
                    </a:moveTo>
                    <a:cubicBezTo>
                      <a:pt x="38" y="74"/>
                      <a:pt x="36" y="89"/>
                      <a:pt x="35" y="104"/>
                    </a:cubicBezTo>
                    <a:cubicBezTo>
                      <a:pt x="34" y="113"/>
                      <a:pt x="32" y="114"/>
                      <a:pt x="24" y="114"/>
                    </a:cubicBezTo>
                    <a:cubicBezTo>
                      <a:pt x="19" y="114"/>
                      <a:pt x="17" y="111"/>
                      <a:pt x="17" y="107"/>
                    </a:cubicBezTo>
                    <a:cubicBezTo>
                      <a:pt x="15" y="92"/>
                      <a:pt x="13" y="77"/>
                      <a:pt x="11" y="62"/>
                    </a:cubicBezTo>
                    <a:cubicBezTo>
                      <a:pt x="11" y="60"/>
                      <a:pt x="9" y="58"/>
                      <a:pt x="7" y="57"/>
                    </a:cubicBezTo>
                    <a:cubicBezTo>
                      <a:pt x="2" y="56"/>
                      <a:pt x="0" y="52"/>
                      <a:pt x="1" y="46"/>
                    </a:cubicBezTo>
                    <a:cubicBezTo>
                      <a:pt x="2" y="34"/>
                      <a:pt x="3" y="21"/>
                      <a:pt x="5" y="9"/>
                    </a:cubicBezTo>
                    <a:cubicBezTo>
                      <a:pt x="5" y="3"/>
                      <a:pt x="8" y="1"/>
                      <a:pt x="14" y="1"/>
                    </a:cubicBezTo>
                    <a:cubicBezTo>
                      <a:pt x="21" y="0"/>
                      <a:pt x="29" y="0"/>
                      <a:pt x="37" y="0"/>
                    </a:cubicBezTo>
                    <a:cubicBezTo>
                      <a:pt x="42" y="0"/>
                      <a:pt x="45" y="3"/>
                      <a:pt x="46" y="9"/>
                    </a:cubicBezTo>
                    <a:cubicBezTo>
                      <a:pt x="48" y="21"/>
                      <a:pt x="49" y="34"/>
                      <a:pt x="50" y="47"/>
                    </a:cubicBezTo>
                    <a:cubicBezTo>
                      <a:pt x="51" y="55"/>
                      <a:pt x="46" y="57"/>
                      <a:pt x="40" y="5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95"/>
              <p:cNvSpPr>
                <a:spLocks/>
              </p:cNvSpPr>
              <p:nvPr/>
            </p:nvSpPr>
            <p:spPr bwMode="auto">
              <a:xfrm>
                <a:off x="7639050" y="4699000"/>
                <a:ext cx="195263" cy="427038"/>
              </a:xfrm>
              <a:custGeom>
                <a:avLst/>
                <a:gdLst>
                  <a:gd name="T0" fmla="*/ 26 w 52"/>
                  <a:gd name="T1" fmla="*/ 0 h 114"/>
                  <a:gd name="T2" fmla="*/ 48 w 52"/>
                  <a:gd name="T3" fmla="*/ 20 h 114"/>
                  <a:gd name="T4" fmla="*/ 51 w 52"/>
                  <a:gd name="T5" fmla="*/ 46 h 114"/>
                  <a:gd name="T6" fmla="*/ 44 w 52"/>
                  <a:gd name="T7" fmla="*/ 57 h 114"/>
                  <a:gd name="T8" fmla="*/ 40 w 52"/>
                  <a:gd name="T9" fmla="*/ 62 h 114"/>
                  <a:gd name="T10" fmla="*/ 35 w 52"/>
                  <a:gd name="T11" fmla="*/ 107 h 114"/>
                  <a:gd name="T12" fmla="*/ 27 w 52"/>
                  <a:gd name="T13" fmla="*/ 114 h 114"/>
                  <a:gd name="T14" fmla="*/ 17 w 52"/>
                  <a:gd name="T15" fmla="*/ 107 h 114"/>
                  <a:gd name="T16" fmla="*/ 12 w 52"/>
                  <a:gd name="T17" fmla="*/ 65 h 114"/>
                  <a:gd name="T18" fmla="*/ 6 w 52"/>
                  <a:gd name="T19" fmla="*/ 56 h 114"/>
                  <a:gd name="T20" fmla="*/ 1 w 52"/>
                  <a:gd name="T21" fmla="*/ 46 h 114"/>
                  <a:gd name="T22" fmla="*/ 5 w 52"/>
                  <a:gd name="T23" fmla="*/ 12 h 114"/>
                  <a:gd name="T24" fmla="*/ 18 w 52"/>
                  <a:gd name="T25" fmla="*/ 0 h 114"/>
                  <a:gd name="T26" fmla="*/ 26 w 52"/>
                  <a:gd name="T2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2" h="114">
                    <a:moveTo>
                      <a:pt x="26" y="0"/>
                    </a:moveTo>
                    <a:cubicBezTo>
                      <a:pt x="46" y="0"/>
                      <a:pt x="46" y="0"/>
                      <a:pt x="48" y="20"/>
                    </a:cubicBezTo>
                    <a:cubicBezTo>
                      <a:pt x="49" y="29"/>
                      <a:pt x="50" y="38"/>
                      <a:pt x="51" y="46"/>
                    </a:cubicBezTo>
                    <a:cubicBezTo>
                      <a:pt x="52" y="52"/>
                      <a:pt x="50" y="55"/>
                      <a:pt x="44" y="57"/>
                    </a:cubicBezTo>
                    <a:cubicBezTo>
                      <a:pt x="42" y="58"/>
                      <a:pt x="40" y="60"/>
                      <a:pt x="40" y="62"/>
                    </a:cubicBezTo>
                    <a:cubicBezTo>
                      <a:pt x="38" y="77"/>
                      <a:pt x="36" y="92"/>
                      <a:pt x="35" y="107"/>
                    </a:cubicBezTo>
                    <a:cubicBezTo>
                      <a:pt x="34" y="112"/>
                      <a:pt x="32" y="114"/>
                      <a:pt x="27" y="114"/>
                    </a:cubicBezTo>
                    <a:cubicBezTo>
                      <a:pt x="22" y="114"/>
                      <a:pt x="18" y="114"/>
                      <a:pt x="17" y="107"/>
                    </a:cubicBezTo>
                    <a:cubicBezTo>
                      <a:pt x="16" y="93"/>
                      <a:pt x="14" y="79"/>
                      <a:pt x="12" y="65"/>
                    </a:cubicBezTo>
                    <a:cubicBezTo>
                      <a:pt x="12" y="61"/>
                      <a:pt x="12" y="57"/>
                      <a:pt x="6" y="56"/>
                    </a:cubicBezTo>
                    <a:cubicBezTo>
                      <a:pt x="1" y="55"/>
                      <a:pt x="0" y="51"/>
                      <a:pt x="1" y="46"/>
                    </a:cubicBezTo>
                    <a:cubicBezTo>
                      <a:pt x="2" y="35"/>
                      <a:pt x="4" y="23"/>
                      <a:pt x="5" y="12"/>
                    </a:cubicBezTo>
                    <a:cubicBezTo>
                      <a:pt x="6" y="3"/>
                      <a:pt x="8" y="0"/>
                      <a:pt x="18" y="0"/>
                    </a:cubicBezTo>
                    <a:cubicBezTo>
                      <a:pt x="21" y="0"/>
                      <a:pt x="23" y="0"/>
                      <a:pt x="2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96"/>
              <p:cNvSpPr>
                <a:spLocks/>
              </p:cNvSpPr>
              <p:nvPr/>
            </p:nvSpPr>
            <p:spPr bwMode="auto">
              <a:xfrm>
                <a:off x="6843713" y="4721225"/>
                <a:ext cx="168275" cy="371475"/>
              </a:xfrm>
              <a:custGeom>
                <a:avLst/>
                <a:gdLst>
                  <a:gd name="T0" fmla="*/ 35 w 45"/>
                  <a:gd name="T1" fmla="*/ 50 h 99"/>
                  <a:gd name="T2" fmla="*/ 30 w 45"/>
                  <a:gd name="T3" fmla="*/ 92 h 99"/>
                  <a:gd name="T4" fmla="*/ 22 w 45"/>
                  <a:gd name="T5" fmla="*/ 99 h 99"/>
                  <a:gd name="T6" fmla="*/ 14 w 45"/>
                  <a:gd name="T7" fmla="*/ 92 h 99"/>
                  <a:gd name="T8" fmla="*/ 10 w 45"/>
                  <a:gd name="T9" fmla="*/ 56 h 99"/>
                  <a:gd name="T10" fmla="*/ 5 w 45"/>
                  <a:gd name="T11" fmla="*/ 48 h 99"/>
                  <a:gd name="T12" fmla="*/ 0 w 45"/>
                  <a:gd name="T13" fmla="*/ 40 h 99"/>
                  <a:gd name="T14" fmla="*/ 4 w 45"/>
                  <a:gd name="T15" fmla="*/ 7 h 99"/>
                  <a:gd name="T16" fmla="*/ 12 w 45"/>
                  <a:gd name="T17" fmla="*/ 0 h 99"/>
                  <a:gd name="T18" fmla="*/ 32 w 45"/>
                  <a:gd name="T19" fmla="*/ 0 h 99"/>
                  <a:gd name="T20" fmla="*/ 40 w 45"/>
                  <a:gd name="T21" fmla="*/ 7 h 99"/>
                  <a:gd name="T22" fmla="*/ 44 w 45"/>
                  <a:gd name="T23" fmla="*/ 39 h 99"/>
                  <a:gd name="T24" fmla="*/ 35 w 45"/>
                  <a:gd name="T25" fmla="*/ 5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5" h="99">
                    <a:moveTo>
                      <a:pt x="35" y="50"/>
                    </a:moveTo>
                    <a:cubicBezTo>
                      <a:pt x="33" y="64"/>
                      <a:pt x="31" y="78"/>
                      <a:pt x="30" y="92"/>
                    </a:cubicBezTo>
                    <a:cubicBezTo>
                      <a:pt x="29" y="98"/>
                      <a:pt x="26" y="99"/>
                      <a:pt x="22" y="99"/>
                    </a:cubicBezTo>
                    <a:cubicBezTo>
                      <a:pt x="17" y="99"/>
                      <a:pt x="14" y="97"/>
                      <a:pt x="14" y="92"/>
                    </a:cubicBezTo>
                    <a:cubicBezTo>
                      <a:pt x="13" y="80"/>
                      <a:pt x="11" y="68"/>
                      <a:pt x="10" y="56"/>
                    </a:cubicBezTo>
                    <a:cubicBezTo>
                      <a:pt x="9" y="52"/>
                      <a:pt x="9" y="50"/>
                      <a:pt x="5" y="48"/>
                    </a:cubicBezTo>
                    <a:cubicBezTo>
                      <a:pt x="2" y="48"/>
                      <a:pt x="0" y="43"/>
                      <a:pt x="0" y="40"/>
                    </a:cubicBezTo>
                    <a:cubicBezTo>
                      <a:pt x="1" y="29"/>
                      <a:pt x="2" y="18"/>
                      <a:pt x="4" y="7"/>
                    </a:cubicBezTo>
                    <a:cubicBezTo>
                      <a:pt x="4" y="3"/>
                      <a:pt x="7" y="0"/>
                      <a:pt x="12" y="0"/>
                    </a:cubicBezTo>
                    <a:cubicBezTo>
                      <a:pt x="18" y="0"/>
                      <a:pt x="25" y="0"/>
                      <a:pt x="32" y="0"/>
                    </a:cubicBezTo>
                    <a:cubicBezTo>
                      <a:pt x="37" y="0"/>
                      <a:pt x="39" y="2"/>
                      <a:pt x="40" y="7"/>
                    </a:cubicBezTo>
                    <a:cubicBezTo>
                      <a:pt x="41" y="18"/>
                      <a:pt x="42" y="28"/>
                      <a:pt x="44" y="39"/>
                    </a:cubicBezTo>
                    <a:cubicBezTo>
                      <a:pt x="45" y="46"/>
                      <a:pt x="41" y="49"/>
                      <a:pt x="35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97"/>
              <p:cNvSpPr>
                <a:spLocks/>
              </p:cNvSpPr>
              <p:nvPr/>
            </p:nvSpPr>
            <p:spPr bwMode="auto">
              <a:xfrm>
                <a:off x="7840663" y="4716463"/>
                <a:ext cx="165100" cy="376238"/>
              </a:xfrm>
              <a:custGeom>
                <a:avLst/>
                <a:gdLst>
                  <a:gd name="T0" fmla="*/ 35 w 44"/>
                  <a:gd name="T1" fmla="*/ 51 h 100"/>
                  <a:gd name="T2" fmla="*/ 30 w 44"/>
                  <a:gd name="T3" fmla="*/ 92 h 100"/>
                  <a:gd name="T4" fmla="*/ 21 w 44"/>
                  <a:gd name="T5" fmla="*/ 100 h 100"/>
                  <a:gd name="T6" fmla="*/ 14 w 44"/>
                  <a:gd name="T7" fmla="*/ 94 h 100"/>
                  <a:gd name="T8" fmla="*/ 9 w 44"/>
                  <a:gd name="T9" fmla="*/ 51 h 100"/>
                  <a:gd name="T10" fmla="*/ 1 w 44"/>
                  <a:gd name="T11" fmla="*/ 38 h 100"/>
                  <a:gd name="T12" fmla="*/ 4 w 44"/>
                  <a:gd name="T13" fmla="*/ 9 h 100"/>
                  <a:gd name="T14" fmla="*/ 13 w 44"/>
                  <a:gd name="T15" fmla="*/ 1 h 100"/>
                  <a:gd name="T16" fmla="*/ 31 w 44"/>
                  <a:gd name="T17" fmla="*/ 1 h 100"/>
                  <a:gd name="T18" fmla="*/ 40 w 44"/>
                  <a:gd name="T19" fmla="*/ 8 h 100"/>
                  <a:gd name="T20" fmla="*/ 44 w 44"/>
                  <a:gd name="T21" fmla="*/ 42 h 100"/>
                  <a:gd name="T22" fmla="*/ 35 w 44"/>
                  <a:gd name="T23" fmla="*/ 51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4" h="100">
                    <a:moveTo>
                      <a:pt x="35" y="51"/>
                    </a:moveTo>
                    <a:cubicBezTo>
                      <a:pt x="33" y="65"/>
                      <a:pt x="32" y="78"/>
                      <a:pt x="30" y="92"/>
                    </a:cubicBezTo>
                    <a:cubicBezTo>
                      <a:pt x="29" y="99"/>
                      <a:pt x="28" y="100"/>
                      <a:pt x="21" y="100"/>
                    </a:cubicBezTo>
                    <a:cubicBezTo>
                      <a:pt x="17" y="100"/>
                      <a:pt x="15" y="98"/>
                      <a:pt x="14" y="94"/>
                    </a:cubicBezTo>
                    <a:cubicBezTo>
                      <a:pt x="13" y="80"/>
                      <a:pt x="11" y="65"/>
                      <a:pt x="9" y="51"/>
                    </a:cubicBezTo>
                    <a:cubicBezTo>
                      <a:pt x="0" y="48"/>
                      <a:pt x="0" y="47"/>
                      <a:pt x="1" y="38"/>
                    </a:cubicBezTo>
                    <a:cubicBezTo>
                      <a:pt x="2" y="28"/>
                      <a:pt x="3" y="18"/>
                      <a:pt x="4" y="9"/>
                    </a:cubicBezTo>
                    <a:cubicBezTo>
                      <a:pt x="5" y="3"/>
                      <a:pt x="8" y="1"/>
                      <a:pt x="13" y="1"/>
                    </a:cubicBezTo>
                    <a:cubicBezTo>
                      <a:pt x="19" y="1"/>
                      <a:pt x="25" y="1"/>
                      <a:pt x="31" y="1"/>
                    </a:cubicBezTo>
                    <a:cubicBezTo>
                      <a:pt x="37" y="0"/>
                      <a:pt x="40" y="3"/>
                      <a:pt x="40" y="8"/>
                    </a:cubicBezTo>
                    <a:cubicBezTo>
                      <a:pt x="42" y="20"/>
                      <a:pt x="43" y="31"/>
                      <a:pt x="44" y="42"/>
                    </a:cubicBezTo>
                    <a:cubicBezTo>
                      <a:pt x="44" y="48"/>
                      <a:pt x="40" y="50"/>
                      <a:pt x="35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Freeform 98"/>
              <p:cNvSpPr>
                <a:spLocks/>
              </p:cNvSpPr>
              <p:nvPr/>
            </p:nvSpPr>
            <p:spPr bwMode="auto">
              <a:xfrm>
                <a:off x="7334250" y="4349750"/>
                <a:ext cx="188913" cy="187325"/>
              </a:xfrm>
              <a:custGeom>
                <a:avLst/>
                <a:gdLst>
                  <a:gd name="T0" fmla="*/ 50 w 50"/>
                  <a:gd name="T1" fmla="*/ 26 h 50"/>
                  <a:gd name="T2" fmla="*/ 26 w 50"/>
                  <a:gd name="T3" fmla="*/ 50 h 50"/>
                  <a:gd name="T4" fmla="*/ 1 w 50"/>
                  <a:gd name="T5" fmla="*/ 25 h 50"/>
                  <a:gd name="T6" fmla="*/ 26 w 50"/>
                  <a:gd name="T7" fmla="*/ 1 h 50"/>
                  <a:gd name="T8" fmla="*/ 50 w 50"/>
                  <a:gd name="T9" fmla="*/ 2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50" y="26"/>
                    </a:moveTo>
                    <a:cubicBezTo>
                      <a:pt x="50" y="40"/>
                      <a:pt x="39" y="50"/>
                      <a:pt x="26" y="50"/>
                    </a:cubicBezTo>
                    <a:cubicBezTo>
                      <a:pt x="11" y="50"/>
                      <a:pt x="0" y="39"/>
                      <a:pt x="1" y="25"/>
                    </a:cubicBezTo>
                    <a:cubicBezTo>
                      <a:pt x="1" y="11"/>
                      <a:pt x="12" y="0"/>
                      <a:pt x="26" y="1"/>
                    </a:cubicBezTo>
                    <a:cubicBezTo>
                      <a:pt x="39" y="1"/>
                      <a:pt x="50" y="12"/>
                      <a:pt x="5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99"/>
              <p:cNvSpPr>
                <a:spLocks/>
              </p:cNvSpPr>
              <p:nvPr/>
            </p:nvSpPr>
            <p:spPr bwMode="auto">
              <a:xfrm>
                <a:off x="7064375" y="4581525"/>
                <a:ext cx="101600" cy="101600"/>
              </a:xfrm>
              <a:custGeom>
                <a:avLst/>
                <a:gdLst>
                  <a:gd name="T0" fmla="*/ 27 w 27"/>
                  <a:gd name="T1" fmla="*/ 14 h 27"/>
                  <a:gd name="T2" fmla="*/ 13 w 27"/>
                  <a:gd name="T3" fmla="*/ 27 h 27"/>
                  <a:gd name="T4" fmla="*/ 0 w 27"/>
                  <a:gd name="T5" fmla="*/ 14 h 27"/>
                  <a:gd name="T6" fmla="*/ 14 w 27"/>
                  <a:gd name="T7" fmla="*/ 0 h 27"/>
                  <a:gd name="T8" fmla="*/ 27 w 27"/>
                  <a:gd name="T9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7">
                    <a:moveTo>
                      <a:pt x="27" y="14"/>
                    </a:moveTo>
                    <a:cubicBezTo>
                      <a:pt x="27" y="21"/>
                      <a:pt x="21" y="27"/>
                      <a:pt x="13" y="27"/>
                    </a:cubicBezTo>
                    <a:cubicBezTo>
                      <a:pt x="6" y="27"/>
                      <a:pt x="0" y="21"/>
                      <a:pt x="0" y="14"/>
                    </a:cubicBezTo>
                    <a:cubicBezTo>
                      <a:pt x="0" y="7"/>
                      <a:pt x="6" y="0"/>
                      <a:pt x="14" y="0"/>
                    </a:cubicBezTo>
                    <a:cubicBezTo>
                      <a:pt x="21" y="0"/>
                      <a:pt x="27" y="6"/>
                      <a:pt x="2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100"/>
              <p:cNvSpPr>
                <a:spLocks/>
              </p:cNvSpPr>
              <p:nvPr/>
            </p:nvSpPr>
            <p:spPr bwMode="auto">
              <a:xfrm>
                <a:off x="7683500" y="4581525"/>
                <a:ext cx="104775" cy="101600"/>
              </a:xfrm>
              <a:custGeom>
                <a:avLst/>
                <a:gdLst>
                  <a:gd name="T0" fmla="*/ 14 w 28"/>
                  <a:gd name="T1" fmla="*/ 27 h 27"/>
                  <a:gd name="T2" fmla="*/ 1 w 28"/>
                  <a:gd name="T3" fmla="*/ 14 h 27"/>
                  <a:gd name="T4" fmla="*/ 14 w 28"/>
                  <a:gd name="T5" fmla="*/ 0 h 27"/>
                  <a:gd name="T6" fmla="*/ 28 w 28"/>
                  <a:gd name="T7" fmla="*/ 14 h 27"/>
                  <a:gd name="T8" fmla="*/ 14 w 28"/>
                  <a:gd name="T9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7">
                    <a:moveTo>
                      <a:pt x="14" y="27"/>
                    </a:moveTo>
                    <a:cubicBezTo>
                      <a:pt x="6" y="27"/>
                      <a:pt x="0" y="21"/>
                      <a:pt x="1" y="14"/>
                    </a:cubicBezTo>
                    <a:cubicBezTo>
                      <a:pt x="1" y="7"/>
                      <a:pt x="7" y="0"/>
                      <a:pt x="14" y="0"/>
                    </a:cubicBezTo>
                    <a:cubicBezTo>
                      <a:pt x="21" y="0"/>
                      <a:pt x="28" y="6"/>
                      <a:pt x="28" y="14"/>
                    </a:cubicBezTo>
                    <a:cubicBezTo>
                      <a:pt x="28" y="21"/>
                      <a:pt x="21" y="27"/>
                      <a:pt x="14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101"/>
              <p:cNvSpPr>
                <a:spLocks/>
              </p:cNvSpPr>
              <p:nvPr/>
            </p:nvSpPr>
            <p:spPr bwMode="auto">
              <a:xfrm>
                <a:off x="6881813" y="4616450"/>
                <a:ext cx="88900" cy="88900"/>
              </a:xfrm>
              <a:custGeom>
                <a:avLst/>
                <a:gdLst>
                  <a:gd name="T0" fmla="*/ 12 w 24"/>
                  <a:gd name="T1" fmla="*/ 0 h 24"/>
                  <a:gd name="T2" fmla="*/ 24 w 24"/>
                  <a:gd name="T3" fmla="*/ 13 h 24"/>
                  <a:gd name="T4" fmla="*/ 12 w 24"/>
                  <a:gd name="T5" fmla="*/ 24 h 24"/>
                  <a:gd name="T6" fmla="*/ 0 w 24"/>
                  <a:gd name="T7" fmla="*/ 12 h 24"/>
                  <a:gd name="T8" fmla="*/ 12 w 24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0"/>
                    </a:moveTo>
                    <a:cubicBezTo>
                      <a:pt x="19" y="0"/>
                      <a:pt x="24" y="6"/>
                      <a:pt x="24" y="13"/>
                    </a:cubicBezTo>
                    <a:cubicBezTo>
                      <a:pt x="23" y="19"/>
                      <a:pt x="18" y="24"/>
                      <a:pt x="12" y="24"/>
                    </a:cubicBezTo>
                    <a:cubicBezTo>
                      <a:pt x="5" y="24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102"/>
              <p:cNvSpPr>
                <a:spLocks/>
              </p:cNvSpPr>
              <p:nvPr/>
            </p:nvSpPr>
            <p:spPr bwMode="auto">
              <a:xfrm>
                <a:off x="7878763" y="4616450"/>
                <a:ext cx="90488" cy="889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3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8"/>
                      <a:pt x="19" y="24"/>
                      <a:pt x="1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103"/>
              <p:cNvSpPr>
                <a:spLocks/>
              </p:cNvSpPr>
              <p:nvPr/>
            </p:nvSpPr>
            <p:spPr bwMode="auto">
              <a:xfrm>
                <a:off x="7410450" y="4143375"/>
                <a:ext cx="41275" cy="149225"/>
              </a:xfrm>
              <a:custGeom>
                <a:avLst/>
                <a:gdLst>
                  <a:gd name="T0" fmla="*/ 11 w 11"/>
                  <a:gd name="T1" fmla="*/ 20 h 40"/>
                  <a:gd name="T2" fmla="*/ 10 w 11"/>
                  <a:gd name="T3" fmla="*/ 34 h 40"/>
                  <a:gd name="T4" fmla="*/ 5 w 11"/>
                  <a:gd name="T5" fmla="*/ 40 h 40"/>
                  <a:gd name="T6" fmla="*/ 1 w 11"/>
                  <a:gd name="T7" fmla="*/ 34 h 40"/>
                  <a:gd name="T8" fmla="*/ 1 w 11"/>
                  <a:gd name="T9" fmla="*/ 6 h 40"/>
                  <a:gd name="T10" fmla="*/ 5 w 11"/>
                  <a:gd name="T11" fmla="*/ 0 h 40"/>
                  <a:gd name="T12" fmla="*/ 10 w 11"/>
                  <a:gd name="T13" fmla="*/ 6 h 40"/>
                  <a:gd name="T14" fmla="*/ 11 w 11"/>
                  <a:gd name="T15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" h="40">
                    <a:moveTo>
                      <a:pt x="11" y="20"/>
                    </a:moveTo>
                    <a:cubicBezTo>
                      <a:pt x="11" y="25"/>
                      <a:pt x="11" y="29"/>
                      <a:pt x="10" y="34"/>
                    </a:cubicBezTo>
                    <a:cubicBezTo>
                      <a:pt x="10" y="36"/>
                      <a:pt x="7" y="38"/>
                      <a:pt x="5" y="40"/>
                    </a:cubicBezTo>
                    <a:cubicBezTo>
                      <a:pt x="4" y="38"/>
                      <a:pt x="1" y="36"/>
                      <a:pt x="1" y="34"/>
                    </a:cubicBezTo>
                    <a:cubicBezTo>
                      <a:pt x="0" y="24"/>
                      <a:pt x="0" y="15"/>
                      <a:pt x="1" y="6"/>
                    </a:cubicBezTo>
                    <a:cubicBezTo>
                      <a:pt x="1" y="4"/>
                      <a:pt x="4" y="2"/>
                      <a:pt x="5" y="0"/>
                    </a:cubicBezTo>
                    <a:cubicBezTo>
                      <a:pt x="7" y="2"/>
                      <a:pt x="10" y="4"/>
                      <a:pt x="10" y="6"/>
                    </a:cubicBezTo>
                    <a:cubicBezTo>
                      <a:pt x="11" y="10"/>
                      <a:pt x="11" y="15"/>
                      <a:pt x="1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104"/>
              <p:cNvSpPr>
                <a:spLocks/>
              </p:cNvSpPr>
              <p:nvPr/>
            </p:nvSpPr>
            <p:spPr bwMode="auto">
              <a:xfrm>
                <a:off x="7240588" y="4198938"/>
                <a:ext cx="93663" cy="131763"/>
              </a:xfrm>
              <a:custGeom>
                <a:avLst/>
                <a:gdLst>
                  <a:gd name="T0" fmla="*/ 7 w 25"/>
                  <a:gd name="T1" fmla="*/ 0 h 35"/>
                  <a:gd name="T2" fmla="*/ 11 w 25"/>
                  <a:gd name="T3" fmla="*/ 3 h 35"/>
                  <a:gd name="T4" fmla="*/ 24 w 25"/>
                  <a:gd name="T5" fmla="*/ 27 h 35"/>
                  <a:gd name="T6" fmla="*/ 23 w 25"/>
                  <a:gd name="T7" fmla="*/ 35 h 35"/>
                  <a:gd name="T8" fmla="*/ 16 w 25"/>
                  <a:gd name="T9" fmla="*/ 32 h 35"/>
                  <a:gd name="T10" fmla="*/ 2 w 25"/>
                  <a:gd name="T11" fmla="*/ 8 h 35"/>
                  <a:gd name="T12" fmla="*/ 7 w 25"/>
                  <a:gd name="T13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35">
                    <a:moveTo>
                      <a:pt x="7" y="0"/>
                    </a:moveTo>
                    <a:cubicBezTo>
                      <a:pt x="8" y="1"/>
                      <a:pt x="10" y="2"/>
                      <a:pt x="11" y="3"/>
                    </a:cubicBezTo>
                    <a:cubicBezTo>
                      <a:pt x="15" y="11"/>
                      <a:pt x="20" y="19"/>
                      <a:pt x="24" y="27"/>
                    </a:cubicBezTo>
                    <a:cubicBezTo>
                      <a:pt x="25" y="29"/>
                      <a:pt x="23" y="32"/>
                      <a:pt x="23" y="35"/>
                    </a:cubicBezTo>
                    <a:cubicBezTo>
                      <a:pt x="21" y="34"/>
                      <a:pt x="17" y="34"/>
                      <a:pt x="16" y="32"/>
                    </a:cubicBezTo>
                    <a:cubicBezTo>
                      <a:pt x="11" y="24"/>
                      <a:pt x="6" y="16"/>
                      <a:pt x="2" y="8"/>
                    </a:cubicBezTo>
                    <a:cubicBezTo>
                      <a:pt x="0" y="4"/>
                      <a:pt x="2" y="0"/>
                      <a:pt x="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105"/>
              <p:cNvSpPr>
                <a:spLocks/>
              </p:cNvSpPr>
              <p:nvPr/>
            </p:nvSpPr>
            <p:spPr bwMode="auto">
              <a:xfrm>
                <a:off x="7526338" y="4198938"/>
                <a:ext cx="93663" cy="131763"/>
              </a:xfrm>
              <a:custGeom>
                <a:avLst/>
                <a:gdLst>
                  <a:gd name="T0" fmla="*/ 25 w 25"/>
                  <a:gd name="T1" fmla="*/ 4 h 35"/>
                  <a:gd name="T2" fmla="*/ 23 w 25"/>
                  <a:gd name="T3" fmla="*/ 8 h 35"/>
                  <a:gd name="T4" fmla="*/ 9 w 25"/>
                  <a:gd name="T5" fmla="*/ 33 h 35"/>
                  <a:gd name="T6" fmla="*/ 2 w 25"/>
                  <a:gd name="T7" fmla="*/ 35 h 35"/>
                  <a:gd name="T8" fmla="*/ 1 w 25"/>
                  <a:gd name="T9" fmla="*/ 27 h 35"/>
                  <a:gd name="T10" fmla="*/ 15 w 25"/>
                  <a:gd name="T11" fmla="*/ 3 h 35"/>
                  <a:gd name="T12" fmla="*/ 21 w 25"/>
                  <a:gd name="T13" fmla="*/ 0 h 35"/>
                  <a:gd name="T14" fmla="*/ 25 w 25"/>
                  <a:gd name="T15" fmla="*/ 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35">
                    <a:moveTo>
                      <a:pt x="25" y="4"/>
                    </a:moveTo>
                    <a:cubicBezTo>
                      <a:pt x="24" y="6"/>
                      <a:pt x="24" y="7"/>
                      <a:pt x="23" y="8"/>
                    </a:cubicBezTo>
                    <a:cubicBezTo>
                      <a:pt x="19" y="16"/>
                      <a:pt x="14" y="25"/>
                      <a:pt x="9" y="33"/>
                    </a:cubicBezTo>
                    <a:cubicBezTo>
                      <a:pt x="8" y="34"/>
                      <a:pt x="4" y="34"/>
                      <a:pt x="2" y="35"/>
                    </a:cubicBezTo>
                    <a:cubicBezTo>
                      <a:pt x="1" y="32"/>
                      <a:pt x="0" y="29"/>
                      <a:pt x="1" y="27"/>
                    </a:cubicBezTo>
                    <a:cubicBezTo>
                      <a:pt x="5" y="19"/>
                      <a:pt x="10" y="11"/>
                      <a:pt x="15" y="3"/>
                    </a:cubicBezTo>
                    <a:cubicBezTo>
                      <a:pt x="16" y="1"/>
                      <a:pt x="19" y="1"/>
                      <a:pt x="21" y="0"/>
                    </a:cubicBezTo>
                    <a:cubicBezTo>
                      <a:pt x="22" y="0"/>
                      <a:pt x="23" y="3"/>
                      <a:pt x="25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2319595" y="1118445"/>
            <a:ext cx="1980406" cy="847754"/>
            <a:chOff x="2320595" y="1101522"/>
            <a:chExt cx="1980406" cy="847754"/>
          </a:xfrm>
        </p:grpSpPr>
        <p:sp>
          <p:nvSpPr>
            <p:cNvPr id="69" name="Rectangle 29"/>
            <p:cNvSpPr>
              <a:spLocks noChangeArrowheads="1"/>
            </p:cNvSpPr>
            <p:nvPr/>
          </p:nvSpPr>
          <p:spPr bwMode="auto">
            <a:xfrm>
              <a:off x="2320595" y="1418924"/>
              <a:ext cx="1980406" cy="5303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45720" tIns="45657" rIns="45720" bIns="45657" anchor="ctr"/>
            <a:lstStyle/>
            <a:p>
              <a:pPr defTabSz="854502">
                <a:defRPr/>
              </a:pPr>
              <a:r>
                <a:rPr lang="en-US" sz="1200" b="1" dirty="0"/>
                <a:t>Dedicated bankers worldwide</a:t>
              </a:r>
            </a:p>
          </p:txBody>
        </p:sp>
        <p:sp>
          <p:nvSpPr>
            <p:cNvPr id="70" name="Rectangle 29"/>
            <p:cNvSpPr>
              <a:spLocks noChangeArrowheads="1"/>
            </p:cNvSpPr>
            <p:nvPr/>
          </p:nvSpPr>
          <p:spPr bwMode="auto">
            <a:xfrm>
              <a:off x="2320595" y="1101522"/>
              <a:ext cx="1089795" cy="5303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45720" tIns="45657" rIns="45720" bIns="45657" anchor="ctr"/>
            <a:lstStyle/>
            <a:p>
              <a:pPr defTabSz="854502">
                <a:defRPr/>
              </a:pPr>
              <a:r>
                <a:rPr lang="en-US" sz="2400" b="1" dirty="0">
                  <a:solidFill>
                    <a:srgbClr val="336699"/>
                  </a:solidFill>
                </a:rPr>
                <a:t>30+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80725" y="2031609"/>
            <a:ext cx="1829075" cy="530352"/>
            <a:chOff x="380725" y="3054073"/>
            <a:chExt cx="1829075" cy="530352"/>
          </a:xfrm>
        </p:grpSpPr>
        <p:sp>
          <p:nvSpPr>
            <p:cNvPr id="26" name="Rectangle 29"/>
            <p:cNvSpPr>
              <a:spLocks noChangeArrowheads="1"/>
            </p:cNvSpPr>
            <p:nvPr/>
          </p:nvSpPr>
          <p:spPr bwMode="auto">
            <a:xfrm>
              <a:off x="892593" y="3054073"/>
              <a:ext cx="1317207" cy="5303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45720" tIns="45657" rIns="45720" bIns="45657" anchor="ctr"/>
            <a:lstStyle/>
            <a:p>
              <a:pPr defTabSz="854502">
                <a:defRPr/>
              </a:pPr>
              <a:r>
                <a:rPr lang="en-US" sz="1200" b="1" dirty="0"/>
                <a:t>Extensive </a:t>
              </a:r>
              <a:br>
                <a:rPr lang="en-US" sz="1200" b="1" dirty="0"/>
              </a:br>
              <a:r>
                <a:rPr lang="en-US" sz="1200" b="1" dirty="0"/>
                <a:t>private equity relationships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380725" y="3093580"/>
              <a:ext cx="460079" cy="453143"/>
              <a:chOff x="1506538" y="4056063"/>
              <a:chExt cx="947738" cy="933450"/>
            </a:xfrm>
            <a:solidFill>
              <a:srgbClr val="336699"/>
            </a:solidFill>
          </p:grpSpPr>
          <p:sp>
            <p:nvSpPr>
              <p:cNvPr id="28" name="Freeform 17"/>
              <p:cNvSpPr>
                <a:spLocks/>
              </p:cNvSpPr>
              <p:nvPr/>
            </p:nvSpPr>
            <p:spPr bwMode="auto">
              <a:xfrm>
                <a:off x="1806576" y="43735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22"/>
              <p:cNvSpPr>
                <a:spLocks/>
              </p:cNvSpPr>
              <p:nvPr/>
            </p:nvSpPr>
            <p:spPr bwMode="auto">
              <a:xfrm>
                <a:off x="1862138" y="4056063"/>
                <a:ext cx="244475" cy="273050"/>
              </a:xfrm>
              <a:custGeom>
                <a:avLst/>
                <a:gdLst>
                  <a:gd name="T0" fmla="*/ 5 w 65"/>
                  <a:gd name="T1" fmla="*/ 49 h 73"/>
                  <a:gd name="T2" fmla="*/ 6 w 65"/>
                  <a:gd name="T3" fmla="*/ 49 h 73"/>
                  <a:gd name="T4" fmla="*/ 32 w 65"/>
                  <a:gd name="T5" fmla="*/ 73 h 73"/>
                  <a:gd name="T6" fmla="*/ 59 w 65"/>
                  <a:gd name="T7" fmla="*/ 48 h 73"/>
                  <a:gd name="T8" fmla="*/ 60 w 65"/>
                  <a:gd name="T9" fmla="*/ 48 h 73"/>
                  <a:gd name="T10" fmla="*/ 65 w 65"/>
                  <a:gd name="T11" fmla="*/ 40 h 73"/>
                  <a:gd name="T12" fmla="*/ 60 w 65"/>
                  <a:gd name="T13" fmla="*/ 33 h 73"/>
                  <a:gd name="T14" fmla="*/ 32 w 65"/>
                  <a:gd name="T15" fmla="*/ 0 h 73"/>
                  <a:gd name="T16" fmla="*/ 4 w 65"/>
                  <a:gd name="T17" fmla="*/ 34 h 73"/>
                  <a:gd name="T18" fmla="*/ 0 w 65"/>
                  <a:gd name="T19" fmla="*/ 41 h 73"/>
                  <a:gd name="T20" fmla="*/ 5 w 65"/>
                  <a:gd name="T21" fmla="*/ 49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73">
                    <a:moveTo>
                      <a:pt x="5" y="49"/>
                    </a:moveTo>
                    <a:cubicBezTo>
                      <a:pt x="5" y="49"/>
                      <a:pt x="5" y="49"/>
                      <a:pt x="6" y="49"/>
                    </a:cubicBezTo>
                    <a:cubicBezTo>
                      <a:pt x="10" y="63"/>
                      <a:pt x="20" y="73"/>
                      <a:pt x="32" y="73"/>
                    </a:cubicBezTo>
                    <a:cubicBezTo>
                      <a:pt x="45" y="73"/>
                      <a:pt x="56" y="62"/>
                      <a:pt x="59" y="48"/>
                    </a:cubicBezTo>
                    <a:cubicBezTo>
                      <a:pt x="59" y="48"/>
                      <a:pt x="60" y="48"/>
                      <a:pt x="60" y="48"/>
                    </a:cubicBezTo>
                    <a:cubicBezTo>
                      <a:pt x="63" y="48"/>
                      <a:pt x="65" y="44"/>
                      <a:pt x="65" y="40"/>
                    </a:cubicBezTo>
                    <a:cubicBezTo>
                      <a:pt x="65" y="36"/>
                      <a:pt x="63" y="33"/>
                      <a:pt x="60" y="33"/>
                    </a:cubicBezTo>
                    <a:cubicBezTo>
                      <a:pt x="59" y="14"/>
                      <a:pt x="47" y="0"/>
                      <a:pt x="32" y="0"/>
                    </a:cubicBezTo>
                    <a:cubicBezTo>
                      <a:pt x="17" y="0"/>
                      <a:pt x="5" y="15"/>
                      <a:pt x="4" y="34"/>
                    </a:cubicBezTo>
                    <a:cubicBezTo>
                      <a:pt x="2" y="34"/>
                      <a:pt x="0" y="37"/>
                      <a:pt x="0" y="41"/>
                    </a:cubicBezTo>
                    <a:cubicBezTo>
                      <a:pt x="0" y="45"/>
                      <a:pt x="2" y="49"/>
                      <a:pt x="5" y="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23"/>
              <p:cNvSpPr>
                <a:spLocks/>
              </p:cNvSpPr>
              <p:nvPr/>
            </p:nvSpPr>
            <p:spPr bwMode="auto">
              <a:xfrm>
                <a:off x="1735138" y="4322763"/>
                <a:ext cx="490538" cy="212725"/>
              </a:xfrm>
              <a:custGeom>
                <a:avLst/>
                <a:gdLst>
                  <a:gd name="T0" fmla="*/ 66 w 131"/>
                  <a:gd name="T1" fmla="*/ 57 h 57"/>
                  <a:gd name="T2" fmla="*/ 66 w 131"/>
                  <a:gd name="T3" fmla="*/ 57 h 57"/>
                  <a:gd name="T4" fmla="*/ 66 w 131"/>
                  <a:gd name="T5" fmla="*/ 57 h 57"/>
                  <a:gd name="T6" fmla="*/ 129 w 131"/>
                  <a:gd name="T7" fmla="*/ 57 h 57"/>
                  <a:gd name="T8" fmla="*/ 124 w 131"/>
                  <a:gd name="T9" fmla="*/ 18 h 57"/>
                  <a:gd name="T10" fmla="*/ 82 w 131"/>
                  <a:gd name="T11" fmla="*/ 2 h 57"/>
                  <a:gd name="T12" fmla="*/ 66 w 131"/>
                  <a:gd name="T13" fmla="*/ 34 h 57"/>
                  <a:gd name="T14" fmla="*/ 49 w 131"/>
                  <a:gd name="T15" fmla="*/ 2 h 57"/>
                  <a:gd name="T16" fmla="*/ 7 w 131"/>
                  <a:gd name="T17" fmla="*/ 19 h 57"/>
                  <a:gd name="T18" fmla="*/ 3 w 131"/>
                  <a:gd name="T19" fmla="*/ 57 h 57"/>
                  <a:gd name="T20" fmla="*/ 66 w 131"/>
                  <a:gd name="T21" fmla="*/ 57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1" h="57">
                    <a:moveTo>
                      <a:pt x="66" y="57"/>
                    </a:move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129" y="57"/>
                      <a:pt x="129" y="57"/>
                      <a:pt x="129" y="57"/>
                    </a:cubicBezTo>
                    <a:cubicBezTo>
                      <a:pt x="129" y="57"/>
                      <a:pt x="131" y="30"/>
                      <a:pt x="124" y="18"/>
                    </a:cubicBezTo>
                    <a:cubicBezTo>
                      <a:pt x="117" y="7"/>
                      <a:pt x="98" y="0"/>
                      <a:pt x="82" y="2"/>
                    </a:cubicBezTo>
                    <a:cubicBezTo>
                      <a:pt x="66" y="34"/>
                      <a:pt x="66" y="34"/>
                      <a:pt x="66" y="34"/>
                    </a:cubicBezTo>
                    <a:cubicBezTo>
                      <a:pt x="49" y="2"/>
                      <a:pt x="49" y="2"/>
                      <a:pt x="49" y="2"/>
                    </a:cubicBezTo>
                    <a:cubicBezTo>
                      <a:pt x="33" y="1"/>
                      <a:pt x="15" y="7"/>
                      <a:pt x="7" y="19"/>
                    </a:cubicBezTo>
                    <a:cubicBezTo>
                      <a:pt x="0" y="31"/>
                      <a:pt x="3" y="57"/>
                      <a:pt x="3" y="57"/>
                    </a:cubicBezTo>
                    <a:lnTo>
                      <a:pt x="66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24"/>
              <p:cNvSpPr>
                <a:spLocks/>
              </p:cNvSpPr>
              <p:nvPr/>
            </p:nvSpPr>
            <p:spPr bwMode="auto">
              <a:xfrm>
                <a:off x="1600200" y="4629150"/>
                <a:ext cx="184150" cy="203200"/>
              </a:xfrm>
              <a:custGeom>
                <a:avLst/>
                <a:gdLst>
                  <a:gd name="T0" fmla="*/ 4 w 49"/>
                  <a:gd name="T1" fmla="*/ 36 h 54"/>
                  <a:gd name="T2" fmla="*/ 4 w 49"/>
                  <a:gd name="T3" fmla="*/ 36 h 54"/>
                  <a:gd name="T4" fmla="*/ 24 w 49"/>
                  <a:gd name="T5" fmla="*/ 54 h 54"/>
                  <a:gd name="T6" fmla="*/ 44 w 49"/>
                  <a:gd name="T7" fmla="*/ 35 h 54"/>
                  <a:gd name="T8" fmla="*/ 45 w 49"/>
                  <a:gd name="T9" fmla="*/ 35 h 54"/>
                  <a:gd name="T10" fmla="*/ 49 w 49"/>
                  <a:gd name="T11" fmla="*/ 30 h 54"/>
                  <a:gd name="T12" fmla="*/ 45 w 49"/>
                  <a:gd name="T13" fmla="*/ 24 h 54"/>
                  <a:gd name="T14" fmla="*/ 24 w 49"/>
                  <a:gd name="T15" fmla="*/ 0 h 54"/>
                  <a:gd name="T16" fmla="*/ 3 w 49"/>
                  <a:gd name="T17" fmla="*/ 25 h 54"/>
                  <a:gd name="T18" fmla="*/ 0 w 49"/>
                  <a:gd name="T19" fmla="*/ 31 h 54"/>
                  <a:gd name="T20" fmla="*/ 4 w 49"/>
                  <a:gd name="T21" fmla="*/ 3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54">
                    <a:moveTo>
                      <a:pt x="4" y="36"/>
                    </a:moveTo>
                    <a:cubicBezTo>
                      <a:pt x="4" y="36"/>
                      <a:pt x="4" y="36"/>
                      <a:pt x="4" y="36"/>
                    </a:cubicBezTo>
                    <a:cubicBezTo>
                      <a:pt x="7" y="47"/>
                      <a:pt x="15" y="54"/>
                      <a:pt x="24" y="54"/>
                    </a:cubicBezTo>
                    <a:cubicBezTo>
                      <a:pt x="34" y="54"/>
                      <a:pt x="42" y="46"/>
                      <a:pt x="44" y="35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7" y="35"/>
                      <a:pt x="49" y="33"/>
                      <a:pt x="49" y="30"/>
                    </a:cubicBezTo>
                    <a:cubicBezTo>
                      <a:pt x="49" y="27"/>
                      <a:pt x="47" y="24"/>
                      <a:pt x="45" y="24"/>
                    </a:cubicBezTo>
                    <a:cubicBezTo>
                      <a:pt x="44" y="10"/>
                      <a:pt x="35" y="0"/>
                      <a:pt x="24" y="0"/>
                    </a:cubicBezTo>
                    <a:cubicBezTo>
                      <a:pt x="13" y="0"/>
                      <a:pt x="4" y="11"/>
                      <a:pt x="3" y="25"/>
                    </a:cubicBezTo>
                    <a:cubicBezTo>
                      <a:pt x="2" y="25"/>
                      <a:pt x="0" y="28"/>
                      <a:pt x="0" y="31"/>
                    </a:cubicBezTo>
                    <a:cubicBezTo>
                      <a:pt x="0" y="34"/>
                      <a:pt x="2" y="3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225"/>
              <p:cNvSpPr>
                <a:spLocks/>
              </p:cNvSpPr>
              <p:nvPr/>
            </p:nvSpPr>
            <p:spPr bwMode="auto">
              <a:xfrm>
                <a:off x="1506538" y="4829175"/>
                <a:ext cx="366713" cy="160338"/>
              </a:xfrm>
              <a:custGeom>
                <a:avLst/>
                <a:gdLst>
                  <a:gd name="T0" fmla="*/ 61 w 98"/>
                  <a:gd name="T1" fmla="*/ 1 h 43"/>
                  <a:gd name="T2" fmla="*/ 49 w 98"/>
                  <a:gd name="T3" fmla="*/ 25 h 43"/>
                  <a:gd name="T4" fmla="*/ 36 w 98"/>
                  <a:gd name="T5" fmla="*/ 1 h 43"/>
                  <a:gd name="T6" fmla="*/ 5 w 98"/>
                  <a:gd name="T7" fmla="*/ 14 h 43"/>
                  <a:gd name="T8" fmla="*/ 2 w 98"/>
                  <a:gd name="T9" fmla="*/ 43 h 43"/>
                  <a:gd name="T10" fmla="*/ 49 w 98"/>
                  <a:gd name="T11" fmla="*/ 42 h 43"/>
                  <a:gd name="T12" fmla="*/ 49 w 98"/>
                  <a:gd name="T13" fmla="*/ 42 h 43"/>
                  <a:gd name="T14" fmla="*/ 49 w 98"/>
                  <a:gd name="T15" fmla="*/ 42 h 43"/>
                  <a:gd name="T16" fmla="*/ 97 w 98"/>
                  <a:gd name="T17" fmla="*/ 42 h 43"/>
                  <a:gd name="T18" fmla="*/ 93 w 98"/>
                  <a:gd name="T19" fmla="*/ 13 h 43"/>
                  <a:gd name="T20" fmla="*/ 61 w 98"/>
                  <a:gd name="T21" fmla="*/ 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43">
                    <a:moveTo>
                      <a:pt x="61" y="1"/>
                    </a:moveTo>
                    <a:cubicBezTo>
                      <a:pt x="49" y="25"/>
                      <a:pt x="49" y="25"/>
                      <a:pt x="49" y="2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25" y="0"/>
                      <a:pt x="10" y="5"/>
                      <a:pt x="5" y="14"/>
                    </a:cubicBezTo>
                    <a:cubicBezTo>
                      <a:pt x="0" y="23"/>
                      <a:pt x="2" y="43"/>
                      <a:pt x="2" y="43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97" y="42"/>
                      <a:pt x="97" y="42"/>
                      <a:pt x="97" y="42"/>
                    </a:cubicBezTo>
                    <a:cubicBezTo>
                      <a:pt x="97" y="42"/>
                      <a:pt x="98" y="22"/>
                      <a:pt x="93" y="13"/>
                    </a:cubicBezTo>
                    <a:cubicBezTo>
                      <a:pt x="87" y="5"/>
                      <a:pt x="73" y="0"/>
                      <a:pt x="6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226"/>
              <p:cNvSpPr>
                <a:spLocks/>
              </p:cNvSpPr>
              <p:nvPr/>
            </p:nvSpPr>
            <p:spPr bwMode="auto">
              <a:xfrm>
                <a:off x="2181225" y="4629150"/>
                <a:ext cx="179388" cy="203200"/>
              </a:xfrm>
              <a:custGeom>
                <a:avLst/>
                <a:gdLst>
                  <a:gd name="T0" fmla="*/ 0 w 48"/>
                  <a:gd name="T1" fmla="*/ 31 h 54"/>
                  <a:gd name="T2" fmla="*/ 3 w 48"/>
                  <a:gd name="T3" fmla="*/ 36 h 54"/>
                  <a:gd name="T4" fmla="*/ 4 w 48"/>
                  <a:gd name="T5" fmla="*/ 36 h 54"/>
                  <a:gd name="T6" fmla="*/ 24 w 48"/>
                  <a:gd name="T7" fmla="*/ 54 h 54"/>
                  <a:gd name="T8" fmla="*/ 44 w 48"/>
                  <a:gd name="T9" fmla="*/ 35 h 54"/>
                  <a:gd name="T10" fmla="*/ 45 w 48"/>
                  <a:gd name="T11" fmla="*/ 35 h 54"/>
                  <a:gd name="T12" fmla="*/ 48 w 48"/>
                  <a:gd name="T13" fmla="*/ 30 h 54"/>
                  <a:gd name="T14" fmla="*/ 45 w 48"/>
                  <a:gd name="T15" fmla="*/ 24 h 54"/>
                  <a:gd name="T16" fmla="*/ 24 w 48"/>
                  <a:gd name="T17" fmla="*/ 0 h 54"/>
                  <a:gd name="T18" fmla="*/ 3 w 48"/>
                  <a:gd name="T19" fmla="*/ 25 h 54"/>
                  <a:gd name="T20" fmla="*/ 0 w 48"/>
                  <a:gd name="T21" fmla="*/ 3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54">
                    <a:moveTo>
                      <a:pt x="0" y="31"/>
                    </a:moveTo>
                    <a:cubicBezTo>
                      <a:pt x="0" y="34"/>
                      <a:pt x="1" y="36"/>
                      <a:pt x="3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7" y="47"/>
                      <a:pt x="15" y="54"/>
                      <a:pt x="24" y="54"/>
                    </a:cubicBezTo>
                    <a:cubicBezTo>
                      <a:pt x="33" y="54"/>
                      <a:pt x="41" y="46"/>
                      <a:pt x="44" y="35"/>
                    </a:cubicBezTo>
                    <a:cubicBezTo>
                      <a:pt x="44" y="35"/>
                      <a:pt x="45" y="35"/>
                      <a:pt x="45" y="35"/>
                    </a:cubicBezTo>
                    <a:cubicBezTo>
                      <a:pt x="47" y="35"/>
                      <a:pt x="48" y="33"/>
                      <a:pt x="48" y="30"/>
                    </a:cubicBezTo>
                    <a:cubicBezTo>
                      <a:pt x="48" y="27"/>
                      <a:pt x="47" y="24"/>
                      <a:pt x="45" y="24"/>
                    </a:cubicBezTo>
                    <a:cubicBezTo>
                      <a:pt x="44" y="10"/>
                      <a:pt x="35" y="0"/>
                      <a:pt x="24" y="0"/>
                    </a:cubicBezTo>
                    <a:cubicBezTo>
                      <a:pt x="13" y="0"/>
                      <a:pt x="4" y="11"/>
                      <a:pt x="3" y="25"/>
                    </a:cubicBezTo>
                    <a:cubicBezTo>
                      <a:pt x="1" y="25"/>
                      <a:pt x="0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227"/>
              <p:cNvSpPr>
                <a:spLocks/>
              </p:cNvSpPr>
              <p:nvPr/>
            </p:nvSpPr>
            <p:spPr bwMode="auto">
              <a:xfrm>
                <a:off x="2087563" y="4829175"/>
                <a:ext cx="366713" cy="160338"/>
              </a:xfrm>
              <a:custGeom>
                <a:avLst/>
                <a:gdLst>
                  <a:gd name="T0" fmla="*/ 92 w 98"/>
                  <a:gd name="T1" fmla="*/ 13 h 43"/>
                  <a:gd name="T2" fmla="*/ 61 w 98"/>
                  <a:gd name="T3" fmla="*/ 1 h 43"/>
                  <a:gd name="T4" fmla="*/ 49 w 98"/>
                  <a:gd name="T5" fmla="*/ 25 h 43"/>
                  <a:gd name="T6" fmla="*/ 36 w 98"/>
                  <a:gd name="T7" fmla="*/ 1 h 43"/>
                  <a:gd name="T8" fmla="*/ 5 w 98"/>
                  <a:gd name="T9" fmla="*/ 14 h 43"/>
                  <a:gd name="T10" fmla="*/ 1 w 98"/>
                  <a:gd name="T11" fmla="*/ 43 h 43"/>
                  <a:gd name="T12" fmla="*/ 49 w 98"/>
                  <a:gd name="T13" fmla="*/ 42 h 43"/>
                  <a:gd name="T14" fmla="*/ 49 w 98"/>
                  <a:gd name="T15" fmla="*/ 42 h 43"/>
                  <a:gd name="T16" fmla="*/ 49 w 98"/>
                  <a:gd name="T17" fmla="*/ 42 h 43"/>
                  <a:gd name="T18" fmla="*/ 96 w 98"/>
                  <a:gd name="T19" fmla="*/ 42 h 43"/>
                  <a:gd name="T20" fmla="*/ 92 w 98"/>
                  <a:gd name="T21" fmla="*/ 1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8" h="43">
                    <a:moveTo>
                      <a:pt x="92" y="13"/>
                    </a:moveTo>
                    <a:cubicBezTo>
                      <a:pt x="87" y="5"/>
                      <a:pt x="73" y="0"/>
                      <a:pt x="61" y="1"/>
                    </a:cubicBezTo>
                    <a:cubicBezTo>
                      <a:pt x="49" y="25"/>
                      <a:pt x="49" y="25"/>
                      <a:pt x="49" y="2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24" y="0"/>
                      <a:pt x="10" y="5"/>
                      <a:pt x="5" y="14"/>
                    </a:cubicBezTo>
                    <a:cubicBezTo>
                      <a:pt x="0" y="23"/>
                      <a:pt x="1" y="43"/>
                      <a:pt x="1" y="43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49" y="42"/>
                      <a:pt x="49" y="42"/>
                      <a:pt x="49" y="42"/>
                    </a:cubicBezTo>
                    <a:cubicBezTo>
                      <a:pt x="96" y="42"/>
                      <a:pt x="96" y="42"/>
                      <a:pt x="96" y="42"/>
                    </a:cubicBezTo>
                    <a:cubicBezTo>
                      <a:pt x="96" y="42"/>
                      <a:pt x="98" y="22"/>
                      <a:pt x="9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228"/>
              <p:cNvSpPr>
                <a:spLocks/>
              </p:cNvSpPr>
              <p:nvPr/>
            </p:nvSpPr>
            <p:spPr bwMode="auto">
              <a:xfrm>
                <a:off x="1828800" y="4557713"/>
                <a:ext cx="292100" cy="255588"/>
              </a:xfrm>
              <a:custGeom>
                <a:avLst/>
                <a:gdLst>
                  <a:gd name="T0" fmla="*/ 73 w 184"/>
                  <a:gd name="T1" fmla="*/ 0 h 161"/>
                  <a:gd name="T2" fmla="*/ 73 w 184"/>
                  <a:gd name="T3" fmla="*/ 121 h 161"/>
                  <a:gd name="T4" fmla="*/ 0 w 184"/>
                  <a:gd name="T5" fmla="*/ 121 h 161"/>
                  <a:gd name="T6" fmla="*/ 0 w 184"/>
                  <a:gd name="T7" fmla="*/ 161 h 161"/>
                  <a:gd name="T8" fmla="*/ 184 w 184"/>
                  <a:gd name="T9" fmla="*/ 161 h 161"/>
                  <a:gd name="T10" fmla="*/ 184 w 184"/>
                  <a:gd name="T11" fmla="*/ 121 h 161"/>
                  <a:gd name="T12" fmla="*/ 113 w 184"/>
                  <a:gd name="T13" fmla="*/ 121 h 161"/>
                  <a:gd name="T14" fmla="*/ 113 w 184"/>
                  <a:gd name="T15" fmla="*/ 0 h 161"/>
                  <a:gd name="T16" fmla="*/ 73 w 184"/>
                  <a:gd name="T17" fmla="*/ 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61">
                    <a:moveTo>
                      <a:pt x="73" y="0"/>
                    </a:moveTo>
                    <a:lnTo>
                      <a:pt x="73" y="121"/>
                    </a:lnTo>
                    <a:lnTo>
                      <a:pt x="0" y="121"/>
                    </a:lnTo>
                    <a:lnTo>
                      <a:pt x="0" y="161"/>
                    </a:lnTo>
                    <a:lnTo>
                      <a:pt x="184" y="161"/>
                    </a:lnTo>
                    <a:lnTo>
                      <a:pt x="184" y="121"/>
                    </a:lnTo>
                    <a:lnTo>
                      <a:pt x="113" y="121"/>
                    </a:lnTo>
                    <a:lnTo>
                      <a:pt x="113" y="0"/>
                    </a:lnTo>
                    <a:lnTo>
                      <a:pt x="7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1" name="Group 70"/>
          <p:cNvGrpSpPr/>
          <p:nvPr/>
        </p:nvGrpSpPr>
        <p:grpSpPr>
          <a:xfrm>
            <a:off x="2319595" y="1864883"/>
            <a:ext cx="1996093" cy="863804"/>
            <a:chOff x="2405659" y="1885859"/>
            <a:chExt cx="1996093" cy="863804"/>
          </a:xfrm>
        </p:grpSpPr>
        <p:sp>
          <p:nvSpPr>
            <p:cNvPr id="72" name="Rectangle 29"/>
            <p:cNvSpPr>
              <a:spLocks noChangeArrowheads="1"/>
            </p:cNvSpPr>
            <p:nvPr/>
          </p:nvSpPr>
          <p:spPr bwMode="auto">
            <a:xfrm>
              <a:off x="2405659" y="1885859"/>
              <a:ext cx="1420029" cy="5303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45720" tIns="45657" rIns="45720" bIns="45657" anchor="ctr"/>
            <a:lstStyle/>
            <a:p>
              <a:pPr defTabSz="854502">
                <a:defRPr/>
              </a:pPr>
              <a:r>
                <a:rPr lang="en-US" sz="2400" b="1" dirty="0">
                  <a:solidFill>
                    <a:srgbClr val="336699"/>
                  </a:solidFill>
                </a:rPr>
                <a:t>150+</a:t>
              </a:r>
            </a:p>
          </p:txBody>
        </p:sp>
        <p:sp>
          <p:nvSpPr>
            <p:cNvPr id="73" name="Rectangle 29"/>
            <p:cNvSpPr>
              <a:spLocks noChangeArrowheads="1"/>
            </p:cNvSpPr>
            <p:nvPr/>
          </p:nvSpPr>
          <p:spPr bwMode="auto">
            <a:xfrm>
              <a:off x="2405659" y="2219311"/>
              <a:ext cx="1996093" cy="5303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45720" tIns="45657" rIns="45720" bIns="45657" anchor="ctr"/>
            <a:lstStyle/>
            <a:p>
              <a:pPr defTabSz="854502">
                <a:defRPr/>
              </a:pPr>
              <a:r>
                <a:rPr lang="en-US" sz="1200" b="1" dirty="0"/>
                <a:t>Transactions over the last 5 years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80725" y="2787768"/>
            <a:ext cx="1843560" cy="579124"/>
            <a:chOff x="395368" y="2170539"/>
            <a:chExt cx="1843560" cy="579124"/>
          </a:xfrm>
        </p:grpSpPr>
        <p:sp>
          <p:nvSpPr>
            <p:cNvPr id="40" name="Rectangle 29"/>
            <p:cNvSpPr>
              <a:spLocks noChangeArrowheads="1"/>
            </p:cNvSpPr>
            <p:nvPr/>
          </p:nvSpPr>
          <p:spPr bwMode="auto">
            <a:xfrm>
              <a:off x="892593" y="2219311"/>
              <a:ext cx="1346335" cy="5303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45720" tIns="45657" rIns="45720" bIns="45657" anchor="ctr"/>
            <a:lstStyle/>
            <a:p>
              <a:pPr defTabSz="854502">
                <a:defRPr/>
              </a:pPr>
              <a:r>
                <a:rPr lang="en-US" sz="1200" b="1" dirty="0"/>
                <a:t>Global strategic buyer access</a:t>
              </a: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395368" y="2170539"/>
              <a:ext cx="445436" cy="482708"/>
              <a:chOff x="5783479" y="1123278"/>
              <a:chExt cx="668406" cy="724335"/>
            </a:xfrm>
            <a:solidFill>
              <a:srgbClr val="336699"/>
            </a:solidFill>
          </p:grpSpPr>
          <p:sp>
            <p:nvSpPr>
              <p:cNvPr id="42" name="Freeform 32"/>
              <p:cNvSpPr>
                <a:spLocks noEditPoints="1"/>
              </p:cNvSpPr>
              <p:nvPr/>
            </p:nvSpPr>
            <p:spPr bwMode="auto">
              <a:xfrm>
                <a:off x="5862438" y="1123278"/>
                <a:ext cx="156820" cy="155724"/>
              </a:xfrm>
              <a:custGeom>
                <a:avLst/>
                <a:gdLst>
                  <a:gd name="T0" fmla="*/ 121 w 121"/>
                  <a:gd name="T1" fmla="*/ 60 h 120"/>
                  <a:gd name="T2" fmla="*/ 60 w 121"/>
                  <a:gd name="T3" fmla="*/ 120 h 120"/>
                  <a:gd name="T4" fmla="*/ 0 w 121"/>
                  <a:gd name="T5" fmla="*/ 60 h 120"/>
                  <a:gd name="T6" fmla="*/ 60 w 121"/>
                  <a:gd name="T7" fmla="*/ 0 h 120"/>
                  <a:gd name="T8" fmla="*/ 121 w 121"/>
                  <a:gd name="T9" fmla="*/ 60 h 120"/>
                  <a:gd name="T10" fmla="*/ 121 w 121"/>
                  <a:gd name="T11" fmla="*/ 60 h 120"/>
                  <a:gd name="T12" fmla="*/ 121 w 121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120">
                    <a:moveTo>
                      <a:pt x="121" y="60"/>
                    </a:moveTo>
                    <a:cubicBezTo>
                      <a:pt x="121" y="93"/>
                      <a:pt x="94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lose/>
                    <a:moveTo>
                      <a:pt x="121" y="60"/>
                    </a:moveTo>
                    <a:cubicBezTo>
                      <a:pt x="121" y="60"/>
                      <a:pt x="121" y="60"/>
                      <a:pt x="121" y="6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33"/>
              <p:cNvSpPr>
                <a:spLocks noEditPoints="1"/>
              </p:cNvSpPr>
              <p:nvPr/>
            </p:nvSpPr>
            <p:spPr bwMode="auto">
              <a:xfrm>
                <a:off x="6120149" y="1123278"/>
                <a:ext cx="155176" cy="155724"/>
              </a:xfrm>
              <a:custGeom>
                <a:avLst/>
                <a:gdLst>
                  <a:gd name="T0" fmla="*/ 120 w 120"/>
                  <a:gd name="T1" fmla="*/ 60 h 120"/>
                  <a:gd name="T2" fmla="*/ 60 w 120"/>
                  <a:gd name="T3" fmla="*/ 120 h 120"/>
                  <a:gd name="T4" fmla="*/ 0 w 120"/>
                  <a:gd name="T5" fmla="*/ 60 h 120"/>
                  <a:gd name="T6" fmla="*/ 60 w 120"/>
                  <a:gd name="T7" fmla="*/ 0 h 120"/>
                  <a:gd name="T8" fmla="*/ 120 w 120"/>
                  <a:gd name="T9" fmla="*/ 60 h 120"/>
                  <a:gd name="T10" fmla="*/ 120 w 120"/>
                  <a:gd name="T11" fmla="*/ 60 h 120"/>
                  <a:gd name="T12" fmla="*/ 12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120" y="60"/>
                    </a:move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lose/>
                    <a:moveTo>
                      <a:pt x="120" y="60"/>
                    </a:moveTo>
                    <a:cubicBezTo>
                      <a:pt x="120" y="60"/>
                      <a:pt x="120" y="60"/>
                      <a:pt x="120" y="6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4" name="Freeform 34"/>
              <p:cNvSpPr>
                <a:spLocks noEditPoints="1"/>
              </p:cNvSpPr>
              <p:nvPr/>
            </p:nvSpPr>
            <p:spPr bwMode="auto">
              <a:xfrm>
                <a:off x="6246812" y="1750560"/>
                <a:ext cx="83345" cy="97053"/>
              </a:xfrm>
              <a:custGeom>
                <a:avLst/>
                <a:gdLst>
                  <a:gd name="T0" fmla="*/ 0 w 64"/>
                  <a:gd name="T1" fmla="*/ 0 h 75"/>
                  <a:gd name="T2" fmla="*/ 0 w 64"/>
                  <a:gd name="T3" fmla="*/ 43 h 75"/>
                  <a:gd name="T4" fmla="*/ 32 w 64"/>
                  <a:gd name="T5" fmla="*/ 75 h 75"/>
                  <a:gd name="T6" fmla="*/ 32 w 64"/>
                  <a:gd name="T7" fmla="*/ 75 h 75"/>
                  <a:gd name="T8" fmla="*/ 64 w 64"/>
                  <a:gd name="T9" fmla="*/ 43 h 75"/>
                  <a:gd name="T10" fmla="*/ 64 w 64"/>
                  <a:gd name="T11" fmla="*/ 0 h 75"/>
                  <a:gd name="T12" fmla="*/ 0 w 64"/>
                  <a:gd name="T13" fmla="*/ 0 h 75"/>
                  <a:gd name="T14" fmla="*/ 0 w 64"/>
                  <a:gd name="T15" fmla="*/ 0 h 75"/>
                  <a:gd name="T16" fmla="*/ 0 w 64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75">
                    <a:moveTo>
                      <a:pt x="0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61"/>
                      <a:pt x="14" y="75"/>
                      <a:pt x="32" y="75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50" y="75"/>
                      <a:pt x="64" y="61"/>
                      <a:pt x="64" y="43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0" y="0"/>
                    </a:ln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5" name="Freeform 35"/>
              <p:cNvSpPr>
                <a:spLocks noEditPoints="1"/>
              </p:cNvSpPr>
              <p:nvPr/>
            </p:nvSpPr>
            <p:spPr bwMode="auto">
              <a:xfrm>
                <a:off x="5783479" y="1275164"/>
                <a:ext cx="573546" cy="572449"/>
              </a:xfrm>
              <a:custGeom>
                <a:avLst/>
                <a:gdLst>
                  <a:gd name="T0" fmla="*/ 442 w 443"/>
                  <a:gd name="T1" fmla="*/ 201 h 442"/>
                  <a:gd name="T2" fmla="*/ 442 w 443"/>
                  <a:gd name="T3" fmla="*/ 195 h 442"/>
                  <a:gd name="T4" fmla="*/ 403 w 443"/>
                  <a:gd name="T5" fmla="*/ 36 h 442"/>
                  <a:gd name="T6" fmla="*/ 360 w 443"/>
                  <a:gd name="T7" fmla="*/ 0 h 442"/>
                  <a:gd name="T8" fmla="*/ 360 w 443"/>
                  <a:gd name="T9" fmla="*/ 0 h 442"/>
                  <a:gd name="T10" fmla="*/ 346 w 443"/>
                  <a:gd name="T11" fmla="*/ 1 h 442"/>
                  <a:gd name="T12" fmla="*/ 334 w 443"/>
                  <a:gd name="T13" fmla="*/ 6 h 442"/>
                  <a:gd name="T14" fmla="*/ 302 w 443"/>
                  <a:gd name="T15" fmla="*/ 47 h 442"/>
                  <a:gd name="T16" fmla="*/ 301 w 443"/>
                  <a:gd name="T17" fmla="*/ 50 h 442"/>
                  <a:gd name="T18" fmla="*/ 284 w 443"/>
                  <a:gd name="T19" fmla="*/ 104 h 442"/>
                  <a:gd name="T20" fmla="*/ 219 w 443"/>
                  <a:gd name="T21" fmla="*/ 116 h 442"/>
                  <a:gd name="T22" fmla="*/ 199 w 443"/>
                  <a:gd name="T23" fmla="*/ 127 h 442"/>
                  <a:gd name="T24" fmla="*/ 157 w 443"/>
                  <a:gd name="T25" fmla="*/ 109 h 442"/>
                  <a:gd name="T26" fmla="*/ 140 w 443"/>
                  <a:gd name="T27" fmla="*/ 50 h 442"/>
                  <a:gd name="T28" fmla="*/ 140 w 443"/>
                  <a:gd name="T29" fmla="*/ 47 h 442"/>
                  <a:gd name="T30" fmla="*/ 108 w 443"/>
                  <a:gd name="T31" fmla="*/ 6 h 442"/>
                  <a:gd name="T32" fmla="*/ 96 w 443"/>
                  <a:gd name="T33" fmla="*/ 1 h 442"/>
                  <a:gd name="T34" fmla="*/ 82 w 443"/>
                  <a:gd name="T35" fmla="*/ 0 h 442"/>
                  <a:gd name="T36" fmla="*/ 82 w 443"/>
                  <a:gd name="T37" fmla="*/ 0 h 442"/>
                  <a:gd name="T38" fmla="*/ 31 w 443"/>
                  <a:gd name="T39" fmla="*/ 36 h 442"/>
                  <a:gd name="T40" fmla="*/ 3 w 443"/>
                  <a:gd name="T41" fmla="*/ 166 h 442"/>
                  <a:gd name="T42" fmla="*/ 20 w 443"/>
                  <a:gd name="T43" fmla="*/ 210 h 442"/>
                  <a:gd name="T44" fmla="*/ 20 w 443"/>
                  <a:gd name="T45" fmla="*/ 410 h 442"/>
                  <a:gd name="T46" fmla="*/ 52 w 443"/>
                  <a:gd name="T47" fmla="*/ 442 h 442"/>
                  <a:gd name="T48" fmla="*/ 83 w 443"/>
                  <a:gd name="T49" fmla="*/ 410 h 442"/>
                  <a:gd name="T50" fmla="*/ 84 w 443"/>
                  <a:gd name="T51" fmla="*/ 221 h 442"/>
                  <a:gd name="T52" fmla="*/ 111 w 443"/>
                  <a:gd name="T53" fmla="*/ 189 h 442"/>
                  <a:gd name="T54" fmla="*/ 122 w 443"/>
                  <a:gd name="T55" fmla="*/ 140 h 442"/>
                  <a:gd name="T56" fmla="*/ 216 w 443"/>
                  <a:gd name="T57" fmla="*/ 178 h 442"/>
                  <a:gd name="T58" fmla="*/ 219 w 443"/>
                  <a:gd name="T59" fmla="*/ 178 h 442"/>
                  <a:gd name="T60" fmla="*/ 241 w 443"/>
                  <a:gd name="T61" fmla="*/ 162 h 442"/>
                  <a:gd name="T62" fmla="*/ 319 w 443"/>
                  <a:gd name="T63" fmla="*/ 136 h 442"/>
                  <a:gd name="T64" fmla="*/ 330 w 443"/>
                  <a:gd name="T65" fmla="*/ 189 h 442"/>
                  <a:gd name="T66" fmla="*/ 353 w 443"/>
                  <a:gd name="T67" fmla="*/ 218 h 442"/>
                  <a:gd name="T68" fmla="*/ 368 w 443"/>
                  <a:gd name="T69" fmla="*/ 218 h 442"/>
                  <a:gd name="T70" fmla="*/ 387 w 443"/>
                  <a:gd name="T71" fmla="*/ 197 h 442"/>
                  <a:gd name="T72" fmla="*/ 358 w 443"/>
                  <a:gd name="T73" fmla="*/ 100 h 442"/>
                  <a:gd name="T74" fmla="*/ 366 w 443"/>
                  <a:gd name="T75" fmla="*/ 96 h 442"/>
                  <a:gd name="T76" fmla="*/ 396 w 443"/>
                  <a:gd name="T77" fmla="*/ 201 h 442"/>
                  <a:gd name="T78" fmla="*/ 402 w 443"/>
                  <a:gd name="T79" fmla="*/ 215 h 442"/>
                  <a:gd name="T80" fmla="*/ 419 w 443"/>
                  <a:gd name="T81" fmla="*/ 223 h 442"/>
                  <a:gd name="T82" fmla="*/ 424 w 443"/>
                  <a:gd name="T83" fmla="*/ 222 h 442"/>
                  <a:gd name="T84" fmla="*/ 436 w 443"/>
                  <a:gd name="T85" fmla="*/ 215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3" h="442">
                    <a:moveTo>
                      <a:pt x="442" y="201"/>
                    </a:moveTo>
                    <a:cubicBezTo>
                      <a:pt x="443" y="199"/>
                      <a:pt x="443" y="197"/>
                      <a:pt x="442" y="195"/>
                    </a:cubicBezTo>
                    <a:cubicBezTo>
                      <a:pt x="439" y="180"/>
                      <a:pt x="403" y="36"/>
                      <a:pt x="403" y="36"/>
                    </a:cubicBezTo>
                    <a:cubicBezTo>
                      <a:pt x="397" y="12"/>
                      <a:pt x="381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52" y="0"/>
                      <a:pt x="346" y="1"/>
                    </a:cubicBezTo>
                    <a:cubicBezTo>
                      <a:pt x="339" y="2"/>
                      <a:pt x="334" y="6"/>
                      <a:pt x="334" y="6"/>
                    </a:cubicBezTo>
                    <a:cubicBezTo>
                      <a:pt x="318" y="13"/>
                      <a:pt x="304" y="28"/>
                      <a:pt x="302" y="47"/>
                    </a:cubicBezTo>
                    <a:cubicBezTo>
                      <a:pt x="302" y="48"/>
                      <a:pt x="301" y="49"/>
                      <a:pt x="301" y="50"/>
                    </a:cubicBezTo>
                    <a:cubicBezTo>
                      <a:pt x="297" y="78"/>
                      <a:pt x="293" y="96"/>
                      <a:pt x="284" y="104"/>
                    </a:cubicBezTo>
                    <a:cubicBezTo>
                      <a:pt x="275" y="113"/>
                      <a:pt x="255" y="116"/>
                      <a:pt x="219" y="116"/>
                    </a:cubicBezTo>
                    <a:cubicBezTo>
                      <a:pt x="210" y="116"/>
                      <a:pt x="203" y="121"/>
                      <a:pt x="199" y="127"/>
                    </a:cubicBezTo>
                    <a:cubicBezTo>
                      <a:pt x="177" y="123"/>
                      <a:pt x="164" y="117"/>
                      <a:pt x="157" y="109"/>
                    </a:cubicBezTo>
                    <a:cubicBezTo>
                      <a:pt x="148" y="99"/>
                      <a:pt x="145" y="80"/>
                      <a:pt x="140" y="50"/>
                    </a:cubicBezTo>
                    <a:cubicBezTo>
                      <a:pt x="140" y="49"/>
                      <a:pt x="140" y="48"/>
                      <a:pt x="140" y="47"/>
                    </a:cubicBezTo>
                    <a:cubicBezTo>
                      <a:pt x="138" y="28"/>
                      <a:pt x="123" y="13"/>
                      <a:pt x="108" y="6"/>
                    </a:cubicBezTo>
                    <a:cubicBezTo>
                      <a:pt x="108" y="6"/>
                      <a:pt x="102" y="2"/>
                      <a:pt x="96" y="1"/>
                    </a:cubicBezTo>
                    <a:cubicBezTo>
                      <a:pt x="89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61" y="0"/>
                      <a:pt x="36" y="12"/>
                      <a:pt x="31" y="36"/>
                    </a:cubicBezTo>
                    <a:cubicBezTo>
                      <a:pt x="3" y="166"/>
                      <a:pt x="3" y="166"/>
                      <a:pt x="3" y="166"/>
                    </a:cubicBezTo>
                    <a:cubicBezTo>
                      <a:pt x="0" y="183"/>
                      <a:pt x="7" y="199"/>
                      <a:pt x="20" y="210"/>
                    </a:cubicBezTo>
                    <a:cubicBezTo>
                      <a:pt x="20" y="410"/>
                      <a:pt x="20" y="410"/>
                      <a:pt x="20" y="410"/>
                    </a:cubicBezTo>
                    <a:cubicBezTo>
                      <a:pt x="20" y="428"/>
                      <a:pt x="34" y="442"/>
                      <a:pt x="52" y="442"/>
                    </a:cubicBezTo>
                    <a:cubicBezTo>
                      <a:pt x="69" y="442"/>
                      <a:pt x="83" y="428"/>
                      <a:pt x="83" y="410"/>
                    </a:cubicBezTo>
                    <a:cubicBezTo>
                      <a:pt x="84" y="221"/>
                      <a:pt x="84" y="221"/>
                      <a:pt x="84" y="221"/>
                    </a:cubicBezTo>
                    <a:cubicBezTo>
                      <a:pt x="97" y="215"/>
                      <a:pt x="108" y="205"/>
                      <a:pt x="111" y="189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39" y="160"/>
                      <a:pt x="166" y="171"/>
                      <a:pt x="216" y="178"/>
                    </a:cubicBezTo>
                    <a:cubicBezTo>
                      <a:pt x="217" y="178"/>
                      <a:pt x="218" y="178"/>
                      <a:pt x="219" y="178"/>
                    </a:cubicBezTo>
                    <a:cubicBezTo>
                      <a:pt x="229" y="178"/>
                      <a:pt x="237" y="172"/>
                      <a:pt x="241" y="162"/>
                    </a:cubicBezTo>
                    <a:cubicBezTo>
                      <a:pt x="279" y="160"/>
                      <a:pt x="303" y="152"/>
                      <a:pt x="319" y="136"/>
                    </a:cubicBezTo>
                    <a:cubicBezTo>
                      <a:pt x="330" y="189"/>
                      <a:pt x="330" y="189"/>
                      <a:pt x="330" y="189"/>
                    </a:cubicBezTo>
                    <a:cubicBezTo>
                      <a:pt x="333" y="203"/>
                      <a:pt x="342" y="213"/>
                      <a:pt x="353" y="218"/>
                    </a:cubicBezTo>
                    <a:cubicBezTo>
                      <a:pt x="368" y="218"/>
                      <a:pt x="368" y="218"/>
                      <a:pt x="368" y="218"/>
                    </a:cubicBezTo>
                    <a:cubicBezTo>
                      <a:pt x="371" y="209"/>
                      <a:pt x="378" y="201"/>
                      <a:pt x="387" y="197"/>
                    </a:cubicBezTo>
                    <a:cubicBezTo>
                      <a:pt x="379" y="159"/>
                      <a:pt x="368" y="122"/>
                      <a:pt x="358" y="100"/>
                    </a:cubicBezTo>
                    <a:cubicBezTo>
                      <a:pt x="352" y="88"/>
                      <a:pt x="361" y="84"/>
                      <a:pt x="366" y="96"/>
                    </a:cubicBezTo>
                    <a:cubicBezTo>
                      <a:pt x="370" y="108"/>
                      <a:pt x="388" y="164"/>
                      <a:pt x="396" y="201"/>
                    </a:cubicBezTo>
                    <a:moveTo>
                      <a:pt x="402" y="215"/>
                    </a:moveTo>
                    <a:cubicBezTo>
                      <a:pt x="406" y="220"/>
                      <a:pt x="413" y="223"/>
                      <a:pt x="419" y="223"/>
                    </a:cubicBezTo>
                    <a:cubicBezTo>
                      <a:pt x="421" y="223"/>
                      <a:pt x="422" y="223"/>
                      <a:pt x="424" y="222"/>
                    </a:cubicBezTo>
                    <a:cubicBezTo>
                      <a:pt x="429" y="221"/>
                      <a:pt x="433" y="219"/>
                      <a:pt x="436" y="21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6"/>
              <p:cNvSpPr>
                <a:spLocks noEditPoints="1"/>
              </p:cNvSpPr>
              <p:nvPr/>
            </p:nvSpPr>
            <p:spPr bwMode="auto">
              <a:xfrm>
                <a:off x="5862438" y="1123278"/>
                <a:ext cx="156820" cy="155724"/>
              </a:xfrm>
              <a:custGeom>
                <a:avLst/>
                <a:gdLst>
                  <a:gd name="T0" fmla="*/ 121 w 121"/>
                  <a:gd name="T1" fmla="*/ 60 h 120"/>
                  <a:gd name="T2" fmla="*/ 60 w 121"/>
                  <a:gd name="T3" fmla="*/ 120 h 120"/>
                  <a:gd name="T4" fmla="*/ 0 w 121"/>
                  <a:gd name="T5" fmla="*/ 60 h 120"/>
                  <a:gd name="T6" fmla="*/ 60 w 121"/>
                  <a:gd name="T7" fmla="*/ 0 h 120"/>
                  <a:gd name="T8" fmla="*/ 121 w 121"/>
                  <a:gd name="T9" fmla="*/ 60 h 120"/>
                  <a:gd name="T10" fmla="*/ 121 w 121"/>
                  <a:gd name="T11" fmla="*/ 60 h 120"/>
                  <a:gd name="T12" fmla="*/ 121 w 121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120">
                    <a:moveTo>
                      <a:pt x="121" y="60"/>
                    </a:moveTo>
                    <a:cubicBezTo>
                      <a:pt x="121" y="93"/>
                      <a:pt x="94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4" y="0"/>
                      <a:pt x="121" y="27"/>
                      <a:pt x="121" y="60"/>
                    </a:cubicBezTo>
                    <a:close/>
                    <a:moveTo>
                      <a:pt x="121" y="60"/>
                    </a:moveTo>
                    <a:cubicBezTo>
                      <a:pt x="121" y="60"/>
                      <a:pt x="121" y="60"/>
                      <a:pt x="121" y="6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7"/>
              <p:cNvSpPr>
                <a:spLocks noEditPoints="1"/>
              </p:cNvSpPr>
              <p:nvPr/>
            </p:nvSpPr>
            <p:spPr bwMode="auto">
              <a:xfrm>
                <a:off x="6120149" y="1123278"/>
                <a:ext cx="155176" cy="155724"/>
              </a:xfrm>
              <a:custGeom>
                <a:avLst/>
                <a:gdLst>
                  <a:gd name="T0" fmla="*/ 120 w 120"/>
                  <a:gd name="T1" fmla="*/ 60 h 120"/>
                  <a:gd name="T2" fmla="*/ 60 w 120"/>
                  <a:gd name="T3" fmla="*/ 120 h 120"/>
                  <a:gd name="T4" fmla="*/ 0 w 120"/>
                  <a:gd name="T5" fmla="*/ 60 h 120"/>
                  <a:gd name="T6" fmla="*/ 60 w 120"/>
                  <a:gd name="T7" fmla="*/ 0 h 120"/>
                  <a:gd name="T8" fmla="*/ 120 w 120"/>
                  <a:gd name="T9" fmla="*/ 60 h 120"/>
                  <a:gd name="T10" fmla="*/ 120 w 120"/>
                  <a:gd name="T11" fmla="*/ 60 h 120"/>
                  <a:gd name="T12" fmla="*/ 120 w 120"/>
                  <a:gd name="T13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20">
                    <a:moveTo>
                      <a:pt x="120" y="60"/>
                    </a:moveTo>
                    <a:cubicBezTo>
                      <a:pt x="120" y="93"/>
                      <a:pt x="93" y="120"/>
                      <a:pt x="60" y="120"/>
                    </a:cubicBezTo>
                    <a:cubicBezTo>
                      <a:pt x="27" y="120"/>
                      <a:pt x="0" y="93"/>
                      <a:pt x="0" y="60"/>
                    </a:cubicBezTo>
                    <a:cubicBezTo>
                      <a:pt x="0" y="27"/>
                      <a:pt x="27" y="0"/>
                      <a:pt x="60" y="0"/>
                    </a:cubicBezTo>
                    <a:cubicBezTo>
                      <a:pt x="93" y="0"/>
                      <a:pt x="120" y="27"/>
                      <a:pt x="120" y="60"/>
                    </a:cubicBezTo>
                    <a:close/>
                    <a:moveTo>
                      <a:pt x="120" y="60"/>
                    </a:moveTo>
                    <a:cubicBezTo>
                      <a:pt x="120" y="60"/>
                      <a:pt x="120" y="60"/>
                      <a:pt x="120" y="6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38"/>
              <p:cNvSpPr>
                <a:spLocks noEditPoints="1"/>
              </p:cNvSpPr>
              <p:nvPr/>
            </p:nvSpPr>
            <p:spPr bwMode="auto">
              <a:xfrm>
                <a:off x="6246812" y="1750560"/>
                <a:ext cx="83345" cy="97053"/>
              </a:xfrm>
              <a:custGeom>
                <a:avLst/>
                <a:gdLst>
                  <a:gd name="T0" fmla="*/ 0 w 64"/>
                  <a:gd name="T1" fmla="*/ 0 h 75"/>
                  <a:gd name="T2" fmla="*/ 0 w 64"/>
                  <a:gd name="T3" fmla="*/ 43 h 75"/>
                  <a:gd name="T4" fmla="*/ 32 w 64"/>
                  <a:gd name="T5" fmla="*/ 75 h 75"/>
                  <a:gd name="T6" fmla="*/ 32 w 64"/>
                  <a:gd name="T7" fmla="*/ 75 h 75"/>
                  <a:gd name="T8" fmla="*/ 64 w 64"/>
                  <a:gd name="T9" fmla="*/ 43 h 75"/>
                  <a:gd name="T10" fmla="*/ 64 w 64"/>
                  <a:gd name="T11" fmla="*/ 0 h 75"/>
                  <a:gd name="T12" fmla="*/ 0 w 64"/>
                  <a:gd name="T13" fmla="*/ 0 h 75"/>
                  <a:gd name="T14" fmla="*/ 0 w 64"/>
                  <a:gd name="T15" fmla="*/ 0 h 75"/>
                  <a:gd name="T16" fmla="*/ 0 w 64"/>
                  <a:gd name="T17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" h="75">
                    <a:moveTo>
                      <a:pt x="0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61"/>
                      <a:pt x="14" y="75"/>
                      <a:pt x="32" y="75"/>
                    </a:cubicBezTo>
                    <a:cubicBezTo>
                      <a:pt x="32" y="75"/>
                      <a:pt x="32" y="75"/>
                      <a:pt x="32" y="75"/>
                    </a:cubicBezTo>
                    <a:cubicBezTo>
                      <a:pt x="50" y="75"/>
                      <a:pt x="64" y="61"/>
                      <a:pt x="64" y="43"/>
                    </a:cubicBezTo>
                    <a:cubicBezTo>
                      <a:pt x="64" y="0"/>
                      <a:pt x="64" y="0"/>
                      <a:pt x="64" y="0"/>
                    </a:cubicBezTo>
                    <a:lnTo>
                      <a:pt x="0" y="0"/>
                    </a:lnTo>
                    <a:close/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39"/>
              <p:cNvSpPr>
                <a:spLocks noEditPoints="1"/>
              </p:cNvSpPr>
              <p:nvPr/>
            </p:nvSpPr>
            <p:spPr bwMode="auto">
              <a:xfrm>
                <a:off x="5783479" y="1275164"/>
                <a:ext cx="573546" cy="572449"/>
              </a:xfrm>
              <a:custGeom>
                <a:avLst/>
                <a:gdLst>
                  <a:gd name="T0" fmla="*/ 442 w 443"/>
                  <a:gd name="T1" fmla="*/ 201 h 442"/>
                  <a:gd name="T2" fmla="*/ 442 w 443"/>
                  <a:gd name="T3" fmla="*/ 195 h 442"/>
                  <a:gd name="T4" fmla="*/ 403 w 443"/>
                  <a:gd name="T5" fmla="*/ 36 h 442"/>
                  <a:gd name="T6" fmla="*/ 360 w 443"/>
                  <a:gd name="T7" fmla="*/ 0 h 442"/>
                  <a:gd name="T8" fmla="*/ 360 w 443"/>
                  <a:gd name="T9" fmla="*/ 0 h 442"/>
                  <a:gd name="T10" fmla="*/ 346 w 443"/>
                  <a:gd name="T11" fmla="*/ 1 h 442"/>
                  <a:gd name="T12" fmla="*/ 334 w 443"/>
                  <a:gd name="T13" fmla="*/ 6 h 442"/>
                  <a:gd name="T14" fmla="*/ 302 w 443"/>
                  <a:gd name="T15" fmla="*/ 47 h 442"/>
                  <a:gd name="T16" fmla="*/ 301 w 443"/>
                  <a:gd name="T17" fmla="*/ 50 h 442"/>
                  <a:gd name="T18" fmla="*/ 284 w 443"/>
                  <a:gd name="T19" fmla="*/ 104 h 442"/>
                  <a:gd name="T20" fmla="*/ 219 w 443"/>
                  <a:gd name="T21" fmla="*/ 116 h 442"/>
                  <a:gd name="T22" fmla="*/ 199 w 443"/>
                  <a:gd name="T23" fmla="*/ 127 h 442"/>
                  <a:gd name="T24" fmla="*/ 157 w 443"/>
                  <a:gd name="T25" fmla="*/ 109 h 442"/>
                  <a:gd name="T26" fmla="*/ 140 w 443"/>
                  <a:gd name="T27" fmla="*/ 50 h 442"/>
                  <a:gd name="T28" fmla="*/ 140 w 443"/>
                  <a:gd name="T29" fmla="*/ 47 h 442"/>
                  <a:gd name="T30" fmla="*/ 108 w 443"/>
                  <a:gd name="T31" fmla="*/ 6 h 442"/>
                  <a:gd name="T32" fmla="*/ 96 w 443"/>
                  <a:gd name="T33" fmla="*/ 1 h 442"/>
                  <a:gd name="T34" fmla="*/ 82 w 443"/>
                  <a:gd name="T35" fmla="*/ 0 h 442"/>
                  <a:gd name="T36" fmla="*/ 82 w 443"/>
                  <a:gd name="T37" fmla="*/ 0 h 442"/>
                  <a:gd name="T38" fmla="*/ 31 w 443"/>
                  <a:gd name="T39" fmla="*/ 36 h 442"/>
                  <a:gd name="T40" fmla="*/ 3 w 443"/>
                  <a:gd name="T41" fmla="*/ 166 h 442"/>
                  <a:gd name="T42" fmla="*/ 20 w 443"/>
                  <a:gd name="T43" fmla="*/ 210 h 442"/>
                  <a:gd name="T44" fmla="*/ 20 w 443"/>
                  <a:gd name="T45" fmla="*/ 410 h 442"/>
                  <a:gd name="T46" fmla="*/ 52 w 443"/>
                  <a:gd name="T47" fmla="*/ 442 h 442"/>
                  <a:gd name="T48" fmla="*/ 83 w 443"/>
                  <a:gd name="T49" fmla="*/ 410 h 442"/>
                  <a:gd name="T50" fmla="*/ 84 w 443"/>
                  <a:gd name="T51" fmla="*/ 221 h 442"/>
                  <a:gd name="T52" fmla="*/ 111 w 443"/>
                  <a:gd name="T53" fmla="*/ 189 h 442"/>
                  <a:gd name="T54" fmla="*/ 122 w 443"/>
                  <a:gd name="T55" fmla="*/ 140 h 442"/>
                  <a:gd name="T56" fmla="*/ 216 w 443"/>
                  <a:gd name="T57" fmla="*/ 178 h 442"/>
                  <a:gd name="T58" fmla="*/ 219 w 443"/>
                  <a:gd name="T59" fmla="*/ 178 h 442"/>
                  <a:gd name="T60" fmla="*/ 241 w 443"/>
                  <a:gd name="T61" fmla="*/ 162 h 442"/>
                  <a:gd name="T62" fmla="*/ 319 w 443"/>
                  <a:gd name="T63" fmla="*/ 136 h 442"/>
                  <a:gd name="T64" fmla="*/ 330 w 443"/>
                  <a:gd name="T65" fmla="*/ 189 h 442"/>
                  <a:gd name="T66" fmla="*/ 353 w 443"/>
                  <a:gd name="T67" fmla="*/ 218 h 442"/>
                  <a:gd name="T68" fmla="*/ 368 w 443"/>
                  <a:gd name="T69" fmla="*/ 218 h 442"/>
                  <a:gd name="T70" fmla="*/ 387 w 443"/>
                  <a:gd name="T71" fmla="*/ 197 h 442"/>
                  <a:gd name="T72" fmla="*/ 358 w 443"/>
                  <a:gd name="T73" fmla="*/ 100 h 442"/>
                  <a:gd name="T74" fmla="*/ 366 w 443"/>
                  <a:gd name="T75" fmla="*/ 96 h 442"/>
                  <a:gd name="T76" fmla="*/ 396 w 443"/>
                  <a:gd name="T77" fmla="*/ 201 h 442"/>
                  <a:gd name="T78" fmla="*/ 402 w 443"/>
                  <a:gd name="T79" fmla="*/ 215 h 442"/>
                  <a:gd name="T80" fmla="*/ 419 w 443"/>
                  <a:gd name="T81" fmla="*/ 223 h 442"/>
                  <a:gd name="T82" fmla="*/ 424 w 443"/>
                  <a:gd name="T83" fmla="*/ 222 h 442"/>
                  <a:gd name="T84" fmla="*/ 436 w 443"/>
                  <a:gd name="T85" fmla="*/ 215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43" h="442">
                    <a:moveTo>
                      <a:pt x="442" y="201"/>
                    </a:moveTo>
                    <a:cubicBezTo>
                      <a:pt x="443" y="199"/>
                      <a:pt x="443" y="197"/>
                      <a:pt x="442" y="195"/>
                    </a:cubicBezTo>
                    <a:cubicBezTo>
                      <a:pt x="439" y="180"/>
                      <a:pt x="403" y="36"/>
                      <a:pt x="403" y="36"/>
                    </a:cubicBezTo>
                    <a:cubicBezTo>
                      <a:pt x="397" y="12"/>
                      <a:pt x="381" y="0"/>
                      <a:pt x="360" y="0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60" y="0"/>
                      <a:pt x="352" y="0"/>
                      <a:pt x="346" y="1"/>
                    </a:cubicBezTo>
                    <a:cubicBezTo>
                      <a:pt x="339" y="2"/>
                      <a:pt x="334" y="6"/>
                      <a:pt x="334" y="6"/>
                    </a:cubicBezTo>
                    <a:cubicBezTo>
                      <a:pt x="318" y="13"/>
                      <a:pt x="304" y="28"/>
                      <a:pt x="302" y="47"/>
                    </a:cubicBezTo>
                    <a:cubicBezTo>
                      <a:pt x="302" y="48"/>
                      <a:pt x="301" y="49"/>
                      <a:pt x="301" y="50"/>
                    </a:cubicBezTo>
                    <a:cubicBezTo>
                      <a:pt x="297" y="78"/>
                      <a:pt x="293" y="96"/>
                      <a:pt x="284" y="104"/>
                    </a:cubicBezTo>
                    <a:cubicBezTo>
                      <a:pt x="275" y="113"/>
                      <a:pt x="255" y="116"/>
                      <a:pt x="219" y="116"/>
                    </a:cubicBezTo>
                    <a:cubicBezTo>
                      <a:pt x="210" y="116"/>
                      <a:pt x="203" y="121"/>
                      <a:pt x="199" y="127"/>
                    </a:cubicBezTo>
                    <a:cubicBezTo>
                      <a:pt x="177" y="123"/>
                      <a:pt x="164" y="117"/>
                      <a:pt x="157" y="109"/>
                    </a:cubicBezTo>
                    <a:cubicBezTo>
                      <a:pt x="148" y="99"/>
                      <a:pt x="145" y="80"/>
                      <a:pt x="140" y="50"/>
                    </a:cubicBezTo>
                    <a:cubicBezTo>
                      <a:pt x="140" y="49"/>
                      <a:pt x="140" y="48"/>
                      <a:pt x="140" y="47"/>
                    </a:cubicBezTo>
                    <a:cubicBezTo>
                      <a:pt x="138" y="28"/>
                      <a:pt x="123" y="13"/>
                      <a:pt x="108" y="6"/>
                    </a:cubicBezTo>
                    <a:cubicBezTo>
                      <a:pt x="108" y="6"/>
                      <a:pt x="102" y="2"/>
                      <a:pt x="96" y="1"/>
                    </a:cubicBezTo>
                    <a:cubicBezTo>
                      <a:pt x="89" y="0"/>
                      <a:pt x="82" y="0"/>
                      <a:pt x="82" y="0"/>
                    </a:cubicBezTo>
                    <a:cubicBezTo>
                      <a:pt x="82" y="0"/>
                      <a:pt x="82" y="0"/>
                      <a:pt x="82" y="0"/>
                    </a:cubicBezTo>
                    <a:cubicBezTo>
                      <a:pt x="61" y="0"/>
                      <a:pt x="36" y="12"/>
                      <a:pt x="31" y="36"/>
                    </a:cubicBezTo>
                    <a:cubicBezTo>
                      <a:pt x="3" y="166"/>
                      <a:pt x="3" y="166"/>
                      <a:pt x="3" y="166"/>
                    </a:cubicBezTo>
                    <a:cubicBezTo>
                      <a:pt x="0" y="183"/>
                      <a:pt x="7" y="199"/>
                      <a:pt x="20" y="210"/>
                    </a:cubicBezTo>
                    <a:cubicBezTo>
                      <a:pt x="20" y="410"/>
                      <a:pt x="20" y="410"/>
                      <a:pt x="20" y="410"/>
                    </a:cubicBezTo>
                    <a:cubicBezTo>
                      <a:pt x="20" y="428"/>
                      <a:pt x="34" y="442"/>
                      <a:pt x="52" y="442"/>
                    </a:cubicBezTo>
                    <a:cubicBezTo>
                      <a:pt x="69" y="442"/>
                      <a:pt x="83" y="428"/>
                      <a:pt x="83" y="410"/>
                    </a:cubicBezTo>
                    <a:cubicBezTo>
                      <a:pt x="84" y="221"/>
                      <a:pt x="84" y="221"/>
                      <a:pt x="84" y="221"/>
                    </a:cubicBezTo>
                    <a:cubicBezTo>
                      <a:pt x="97" y="215"/>
                      <a:pt x="108" y="205"/>
                      <a:pt x="111" y="189"/>
                    </a:cubicBezTo>
                    <a:cubicBezTo>
                      <a:pt x="122" y="140"/>
                      <a:pt x="122" y="140"/>
                      <a:pt x="122" y="140"/>
                    </a:cubicBezTo>
                    <a:cubicBezTo>
                      <a:pt x="139" y="160"/>
                      <a:pt x="166" y="171"/>
                      <a:pt x="216" y="178"/>
                    </a:cubicBezTo>
                    <a:cubicBezTo>
                      <a:pt x="217" y="178"/>
                      <a:pt x="218" y="178"/>
                      <a:pt x="219" y="178"/>
                    </a:cubicBezTo>
                    <a:cubicBezTo>
                      <a:pt x="229" y="178"/>
                      <a:pt x="237" y="172"/>
                      <a:pt x="241" y="162"/>
                    </a:cubicBezTo>
                    <a:cubicBezTo>
                      <a:pt x="279" y="160"/>
                      <a:pt x="303" y="152"/>
                      <a:pt x="319" y="136"/>
                    </a:cubicBezTo>
                    <a:cubicBezTo>
                      <a:pt x="330" y="189"/>
                      <a:pt x="330" y="189"/>
                      <a:pt x="330" y="189"/>
                    </a:cubicBezTo>
                    <a:cubicBezTo>
                      <a:pt x="333" y="203"/>
                      <a:pt x="342" y="213"/>
                      <a:pt x="353" y="218"/>
                    </a:cubicBezTo>
                    <a:cubicBezTo>
                      <a:pt x="368" y="218"/>
                      <a:pt x="368" y="218"/>
                      <a:pt x="368" y="218"/>
                    </a:cubicBezTo>
                    <a:cubicBezTo>
                      <a:pt x="371" y="209"/>
                      <a:pt x="378" y="201"/>
                      <a:pt x="387" y="197"/>
                    </a:cubicBezTo>
                    <a:cubicBezTo>
                      <a:pt x="379" y="159"/>
                      <a:pt x="368" y="122"/>
                      <a:pt x="358" y="100"/>
                    </a:cubicBezTo>
                    <a:cubicBezTo>
                      <a:pt x="352" y="88"/>
                      <a:pt x="361" y="84"/>
                      <a:pt x="366" y="96"/>
                    </a:cubicBezTo>
                    <a:cubicBezTo>
                      <a:pt x="370" y="108"/>
                      <a:pt x="388" y="164"/>
                      <a:pt x="396" y="201"/>
                    </a:cubicBezTo>
                    <a:moveTo>
                      <a:pt x="402" y="215"/>
                    </a:moveTo>
                    <a:cubicBezTo>
                      <a:pt x="406" y="220"/>
                      <a:pt x="413" y="223"/>
                      <a:pt x="419" y="223"/>
                    </a:cubicBezTo>
                    <a:cubicBezTo>
                      <a:pt x="421" y="223"/>
                      <a:pt x="422" y="223"/>
                      <a:pt x="424" y="222"/>
                    </a:cubicBezTo>
                    <a:cubicBezTo>
                      <a:pt x="429" y="221"/>
                      <a:pt x="433" y="219"/>
                      <a:pt x="436" y="215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1"/>
              <p:cNvSpPr>
                <a:spLocks noEditPoints="1"/>
              </p:cNvSpPr>
              <p:nvPr/>
            </p:nvSpPr>
            <p:spPr bwMode="auto">
              <a:xfrm>
                <a:off x="6218299" y="1530134"/>
                <a:ext cx="233586" cy="211105"/>
              </a:xfrm>
              <a:custGeom>
                <a:avLst/>
                <a:gdLst>
                  <a:gd name="T0" fmla="*/ 145 w 180"/>
                  <a:gd name="T1" fmla="*/ 30 h 163"/>
                  <a:gd name="T2" fmla="*/ 145 w 180"/>
                  <a:gd name="T3" fmla="*/ 28 h 163"/>
                  <a:gd name="T4" fmla="*/ 117 w 180"/>
                  <a:gd name="T5" fmla="*/ 0 h 163"/>
                  <a:gd name="T6" fmla="*/ 59 w 180"/>
                  <a:gd name="T7" fmla="*/ 0 h 163"/>
                  <a:gd name="T8" fmla="*/ 31 w 180"/>
                  <a:gd name="T9" fmla="*/ 28 h 163"/>
                  <a:gd name="T10" fmla="*/ 31 w 180"/>
                  <a:gd name="T11" fmla="*/ 30 h 163"/>
                  <a:gd name="T12" fmla="*/ 0 w 180"/>
                  <a:gd name="T13" fmla="*/ 30 h 163"/>
                  <a:gd name="T14" fmla="*/ 0 w 180"/>
                  <a:gd name="T15" fmla="*/ 163 h 163"/>
                  <a:gd name="T16" fmla="*/ 180 w 180"/>
                  <a:gd name="T17" fmla="*/ 163 h 163"/>
                  <a:gd name="T18" fmla="*/ 180 w 180"/>
                  <a:gd name="T19" fmla="*/ 30 h 163"/>
                  <a:gd name="T20" fmla="*/ 145 w 180"/>
                  <a:gd name="T21" fmla="*/ 30 h 163"/>
                  <a:gd name="T22" fmla="*/ 68 w 180"/>
                  <a:gd name="T23" fmla="*/ 13 h 163"/>
                  <a:gd name="T24" fmla="*/ 105 w 180"/>
                  <a:gd name="T25" fmla="*/ 13 h 163"/>
                  <a:gd name="T26" fmla="*/ 126 w 180"/>
                  <a:gd name="T27" fmla="*/ 30 h 163"/>
                  <a:gd name="T28" fmla="*/ 47 w 180"/>
                  <a:gd name="T29" fmla="*/ 30 h 163"/>
                  <a:gd name="T30" fmla="*/ 68 w 180"/>
                  <a:gd name="T31" fmla="*/ 1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0" h="163">
                    <a:moveTo>
                      <a:pt x="145" y="30"/>
                    </a:moveTo>
                    <a:cubicBezTo>
                      <a:pt x="145" y="28"/>
                      <a:pt x="145" y="28"/>
                      <a:pt x="145" y="28"/>
                    </a:cubicBezTo>
                    <a:cubicBezTo>
                      <a:pt x="145" y="13"/>
                      <a:pt x="133" y="0"/>
                      <a:pt x="117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43" y="0"/>
                      <a:pt x="31" y="13"/>
                      <a:pt x="31" y="28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63"/>
                      <a:pt x="0" y="163"/>
                      <a:pt x="0" y="163"/>
                    </a:cubicBezTo>
                    <a:cubicBezTo>
                      <a:pt x="180" y="163"/>
                      <a:pt x="180" y="163"/>
                      <a:pt x="180" y="163"/>
                    </a:cubicBezTo>
                    <a:cubicBezTo>
                      <a:pt x="180" y="30"/>
                      <a:pt x="180" y="30"/>
                      <a:pt x="180" y="30"/>
                    </a:cubicBezTo>
                    <a:lnTo>
                      <a:pt x="145" y="30"/>
                    </a:lnTo>
                    <a:close/>
                    <a:moveTo>
                      <a:pt x="68" y="13"/>
                    </a:moveTo>
                    <a:cubicBezTo>
                      <a:pt x="105" y="13"/>
                      <a:pt x="105" y="13"/>
                      <a:pt x="105" y="13"/>
                    </a:cubicBezTo>
                    <a:cubicBezTo>
                      <a:pt x="115" y="13"/>
                      <a:pt x="124" y="21"/>
                      <a:pt x="126" y="30"/>
                    </a:cubicBezTo>
                    <a:cubicBezTo>
                      <a:pt x="47" y="30"/>
                      <a:pt x="47" y="30"/>
                      <a:pt x="47" y="30"/>
                    </a:cubicBezTo>
                    <a:cubicBezTo>
                      <a:pt x="49" y="21"/>
                      <a:pt x="58" y="13"/>
                      <a:pt x="68" y="13"/>
                    </a:cubicBezTo>
                    <a:close/>
                  </a:path>
                </a:pathLst>
              </a:custGeom>
              <a:grpFill/>
              <a:ln w="2222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319595" y="2756467"/>
            <a:ext cx="2057850" cy="641726"/>
            <a:chOff x="2405659" y="2942699"/>
            <a:chExt cx="2057850" cy="641726"/>
          </a:xfrm>
        </p:grpSpPr>
        <p:sp>
          <p:nvSpPr>
            <p:cNvPr id="74" name="Rectangle 29"/>
            <p:cNvSpPr>
              <a:spLocks noChangeArrowheads="1"/>
            </p:cNvSpPr>
            <p:nvPr/>
          </p:nvSpPr>
          <p:spPr bwMode="auto">
            <a:xfrm>
              <a:off x="2405659" y="2942699"/>
              <a:ext cx="2057850" cy="64172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45720" tIns="45657" rIns="45720" bIns="45657" anchor="ctr"/>
            <a:lstStyle/>
            <a:p>
              <a:pPr defTabSz="854502">
                <a:defRPr/>
              </a:pPr>
              <a:r>
                <a:rPr lang="en-US" sz="1200" b="1" dirty="0"/>
                <a:t>Closed over</a:t>
              </a:r>
            </a:p>
            <a:p>
              <a:pPr defTabSz="854502">
                <a:defRPr/>
              </a:pPr>
              <a:endParaRPr lang="en-US" sz="600" b="1" dirty="0"/>
            </a:p>
            <a:p>
              <a:pPr defTabSz="854502">
                <a:defRPr/>
              </a:pPr>
              <a:br>
                <a:rPr lang="en-US" sz="1200" b="1" dirty="0"/>
              </a:br>
              <a:r>
                <a:rPr lang="en-US" sz="1200" b="1" dirty="0"/>
                <a:t>transactions in 2016</a:t>
              </a:r>
            </a:p>
          </p:txBody>
        </p:sp>
        <p:sp>
          <p:nvSpPr>
            <p:cNvPr id="75" name="Rectangle 29"/>
            <p:cNvSpPr>
              <a:spLocks noChangeArrowheads="1"/>
            </p:cNvSpPr>
            <p:nvPr/>
          </p:nvSpPr>
          <p:spPr bwMode="auto">
            <a:xfrm>
              <a:off x="2405659" y="2993071"/>
              <a:ext cx="1127091" cy="530352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lIns="45720" tIns="45657" rIns="45720" bIns="45657" anchor="ctr"/>
            <a:lstStyle/>
            <a:p>
              <a:pPr defTabSz="854502">
                <a:defRPr/>
              </a:pPr>
              <a:r>
                <a:rPr lang="en-US" sz="2400" b="1" dirty="0">
                  <a:solidFill>
                    <a:srgbClr val="336699"/>
                  </a:solidFill>
                </a:rPr>
                <a:t>40</a:t>
              </a:r>
            </a:p>
          </p:txBody>
        </p:sp>
      </p:grp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236" y="2425499"/>
            <a:ext cx="1985064" cy="79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6" name="Table 85"/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539691993"/>
              </p:ext>
            </p:extLst>
          </p:nvPr>
        </p:nvGraphicFramePr>
        <p:xfrm>
          <a:off x="347472" y="3493008"/>
          <a:ext cx="845661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66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Lincoln’s Services Group has a Strong Focus on Highly Relevant Sub-Sectors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Tahom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6" name="Group 4"/>
          <p:cNvGraphicFramePr>
            <a:graphicFrameLocks/>
          </p:cNvGraphicFramePr>
          <p:nvPr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93771236"/>
              </p:ext>
            </p:extLst>
          </p:nvPr>
        </p:nvGraphicFramePr>
        <p:xfrm>
          <a:off x="342900" y="3807725"/>
          <a:ext cx="1607933" cy="2489495"/>
        </p:xfrm>
        <a:graphic>
          <a:graphicData uri="http://schemas.openxmlformats.org/drawingml/2006/table">
            <a:tbl>
              <a:tblPr/>
              <a:tblGrid>
                <a:gridCol w="1607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pPr marL="0" marR="0" indent="0" algn="ctr" rtl="0" eaLnBrk="1" fontAlgn="t" latinLnBrk="0" hangingPunct="1">
                        <a:lnSpc>
                          <a:spcPts val="13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kern="120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Commercial &amp; </a:t>
                      </a:r>
                      <a:br>
                        <a:rPr lang="en-US" sz="800" b="1" i="0" u="none" strike="noStrike" kern="120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</a:br>
                      <a:r>
                        <a:rPr lang="en-US" sz="800" b="1" i="0" u="none" strike="noStrike" kern="120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Industrial Services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4431">
                <a:tc>
                  <a:txBody>
                    <a:bodyPr/>
                    <a:lstStyle/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Distribution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Energy, Power</a:t>
                      </a:r>
                      <a:r>
                        <a:rPr lang="en-US" sz="800" b="0" kern="1200" baseline="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&amp; Infrastructure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Environmental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Equipment Rental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Facilities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Food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Laundry &amp; Uniform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Logistics &amp; Transportation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Maintenance, Repair &amp; Overhaul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Security &amp; Safety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Printing &amp; Graphics</a:t>
                      </a:r>
                    </a:p>
                  </a:txBody>
                  <a:tcPr marL="45720" marR="27432" marT="27432" marB="27432">
                    <a:lnL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8" name="Rectangle 77">
            <a:extLst>
              <a:ext uri="{FF2B5EF4-FFF2-40B4-BE49-F238E27FC236}">
                <a16:creationId xmlns:a16="http://schemas.microsoft.com/office/drawing/2014/main" id="{18D6ABB6-1EA5-4B10-9A57-56DB4A4BBAD9}"/>
              </a:ext>
            </a:extLst>
          </p:cNvPr>
          <p:cNvSpPr/>
          <p:nvPr/>
        </p:nvSpPr>
        <p:spPr>
          <a:xfrm>
            <a:off x="3650812" y="4995147"/>
            <a:ext cx="1609344" cy="170436"/>
          </a:xfrm>
          <a:prstGeom prst="rect">
            <a:avLst/>
          </a:prstGeom>
          <a:solidFill>
            <a:schemeClr val="accent3"/>
          </a:soli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D95ED8F-DDA9-4340-8EED-7AEAFEF4E3F6}"/>
              </a:ext>
            </a:extLst>
          </p:cNvPr>
          <p:cNvSpPr/>
          <p:nvPr/>
        </p:nvSpPr>
        <p:spPr>
          <a:xfrm>
            <a:off x="3650812" y="4812730"/>
            <a:ext cx="1609344" cy="170436"/>
          </a:xfrm>
          <a:prstGeom prst="rect">
            <a:avLst/>
          </a:prstGeom>
          <a:solidFill>
            <a:schemeClr val="accent3"/>
          </a:soli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105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09842"/>
              </p:ext>
            </p:extLst>
          </p:nvPr>
        </p:nvGraphicFramePr>
        <p:xfrm>
          <a:off x="3653856" y="3807725"/>
          <a:ext cx="1609344" cy="2460389"/>
        </p:xfrm>
        <a:graphic>
          <a:graphicData uri="http://schemas.openxmlformats.org/drawingml/2006/table">
            <a:tbl>
              <a:tblPr/>
              <a:tblGrid>
                <a:gridCol w="1609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048">
                <a:tc>
                  <a:txBody>
                    <a:bodyPr/>
                    <a:lstStyle/>
                    <a:p>
                      <a:pPr marL="0" marR="0" indent="0" algn="ctr" rtl="0" eaLnBrk="1" fontAlgn="t" latinLnBrk="0" hangingPunct="1">
                        <a:lnSpc>
                          <a:spcPts val="13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1" i="0" u="none" strike="noStrike" kern="120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Professional &amp; Human </a:t>
                      </a:r>
                      <a:br>
                        <a:rPr lang="en-US" sz="800" b="1" i="0" u="none" strike="noStrike" kern="120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</a:br>
                      <a:r>
                        <a:rPr lang="en-US" sz="800" b="1" i="0" u="none" strike="noStrike" kern="120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ahoma"/>
                        </a:rPr>
                        <a:t>Capital Services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8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5325">
                <a:tc>
                  <a:txBody>
                    <a:bodyPr/>
                    <a:lstStyle/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Architecture &amp; Design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Audit &amp; Accounting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Brokerage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Consulting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Engineering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IT Integration &amp; Resale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Research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Risk Management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Staffing &amp; Search</a:t>
                      </a:r>
                    </a:p>
                    <a:p>
                      <a:pPr marL="173038" marR="0" indent="-173038" algn="l" defTabSz="914400" rtl="0" eaLnBrk="1" fontAlgn="t" latinLnBrk="0" hangingPunct="1">
                        <a:lnSpc>
                          <a:spcPts val="11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Clr>
                          <a:srgbClr val="07325F"/>
                        </a:buClr>
                        <a:buSzPts val="1000"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sz="800" b="0" kern="1200" dirty="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+mn-ea"/>
                          <a:cs typeface="+mn-cs"/>
                        </a:rPr>
                        <a:t>Test, Measurement &amp; Certification</a:t>
                      </a:r>
                    </a:p>
                  </a:txBody>
                  <a:tcPr marL="45720" marR="27432" marT="27432" marB="27432">
                    <a:lnL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7325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PageNumberTextBox">
            <a:extLst>
              <a:ext uri="{FF2B5EF4-FFF2-40B4-BE49-F238E27FC236}">
                <a16:creationId xmlns:a16="http://schemas.microsoft.com/office/drawing/2014/main" id="{B1610969-2501-4B4B-9EFE-865D36702077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52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8393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376" y="1663717"/>
            <a:ext cx="3476740" cy="448420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Strong Presence in Human Capital Management Services 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00445"/>
              </p:ext>
            </p:extLst>
          </p:nvPr>
        </p:nvGraphicFramePr>
        <p:xfrm>
          <a:off x="5832141" y="870944"/>
          <a:ext cx="3063240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Comments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9116957"/>
              </p:ext>
            </p:extLst>
          </p:nvPr>
        </p:nvGraphicFramePr>
        <p:xfrm>
          <a:off x="331694" y="870944"/>
          <a:ext cx="5284422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4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Quarterly Human Capital Management Services Newsletter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3" name="PUNCHLINE_Text">
            <a:extLst>
              <a:ext uri="{FF2B5EF4-FFF2-40B4-BE49-F238E27FC236}">
                <a16:creationId xmlns:a16="http://schemas.microsoft.com/office/drawing/2014/main" id="{744A56BB-4BDE-45BA-B4D7-E32E4799A094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832140" y="5049180"/>
            <a:ext cx="3063240" cy="1098741"/>
          </a:xfrm>
          <a:prstGeom prst="rect">
            <a:avLst/>
          </a:prstGeom>
          <a:solidFill>
            <a:srgbClr val="336699"/>
          </a:solidFill>
          <a:ln>
            <a:noFill/>
          </a:ln>
          <a:effectLst/>
          <a:extLst/>
        </p:spPr>
        <p:txBody>
          <a:bodyPr lIns="91371" tIns="45685" rIns="91371" bIns="45685" anchor="ctr"/>
          <a:lstStyle>
            <a:defPPr>
              <a:defRPr lang="de-DE"/>
            </a:defPPr>
            <a:lvl1pPr algn="ctr" defTabSz="855663" eaLnBrk="1" hangingPunct="1">
              <a:buClr>
                <a:srgbClr val="000080"/>
              </a:buClr>
              <a:buFont typeface="Wingdings" pitchFamily="2" charset="2"/>
              <a:buNone/>
              <a:defRPr sz="1100" b="1">
                <a:solidFill>
                  <a:srgbClr val="000000"/>
                </a:solidFill>
                <a:latin typeface="Arial Narrow" pitchFamily="34" charset="0"/>
                <a:cs typeface="Arial" pitchFamily="34" charset="0"/>
              </a:defRPr>
            </a:lvl1pPr>
            <a:lvl2pPr marL="742950" indent="-285750" defTabSz="855663" eaLnBrk="0" hangingPunct="0">
              <a:defRPr sz="1000">
                <a:latin typeface="Garamond" pitchFamily="18" charset="0"/>
              </a:defRPr>
            </a:lvl2pPr>
            <a:lvl3pPr marL="1143000" indent="-228600" defTabSz="855663" eaLnBrk="0" hangingPunct="0">
              <a:defRPr sz="1000">
                <a:latin typeface="Garamond" pitchFamily="18" charset="0"/>
              </a:defRPr>
            </a:lvl3pPr>
            <a:lvl4pPr marL="1600200" indent="-228600" defTabSz="855663" eaLnBrk="0" hangingPunct="0">
              <a:defRPr sz="1000">
                <a:latin typeface="Garamond" pitchFamily="18" charset="0"/>
              </a:defRPr>
            </a:lvl4pPr>
            <a:lvl5pPr marL="2057400" indent="-228600" defTabSz="855663" eaLnBrk="0" hangingPunct="0">
              <a:defRPr sz="1000">
                <a:latin typeface="Garamond" pitchFamily="18" charset="0"/>
              </a:defRPr>
            </a:lvl5pPr>
            <a:lvl6pPr marL="25146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6pPr>
            <a:lvl7pPr marL="29718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7pPr>
            <a:lvl8pPr marL="34290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8pPr>
            <a:lvl9pPr marL="38862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1000">
                <a:latin typeface="Garamond" pitchFamily="18" charset="0"/>
              </a:defRPr>
            </a:lvl9pPr>
          </a:lstStyle>
          <a:p>
            <a:r>
              <a:rPr lang="en-US" sz="900" dirty="0">
                <a:solidFill>
                  <a:schemeClr val="bg1"/>
                </a:solidFill>
                <a:latin typeface="+mn-lt"/>
              </a:rPr>
              <a:t>Lincoln International understands the </a:t>
            </a:r>
            <a:br>
              <a:rPr lang="en-US" sz="900" dirty="0">
                <a:solidFill>
                  <a:schemeClr val="bg1"/>
                </a:solidFill>
                <a:latin typeface="+mn-lt"/>
              </a:rPr>
            </a:br>
            <a:r>
              <a:rPr lang="en-US" sz="900" dirty="0">
                <a:solidFill>
                  <a:schemeClr val="bg1"/>
                </a:solidFill>
                <a:latin typeface="+mn-lt"/>
              </a:rPr>
              <a:t>underlying dynamics in key subsectors of </a:t>
            </a:r>
            <a:br>
              <a:rPr lang="en-US" sz="900" dirty="0">
                <a:solidFill>
                  <a:schemeClr val="bg1"/>
                </a:solidFill>
                <a:latin typeface="+mn-lt"/>
              </a:rPr>
            </a:br>
            <a:r>
              <a:rPr lang="en-US" sz="900" dirty="0">
                <a:solidFill>
                  <a:schemeClr val="bg1"/>
                </a:solidFill>
                <a:latin typeface="+mn-lt"/>
              </a:rPr>
              <a:t>human capital services</a:t>
            </a:r>
          </a:p>
        </p:txBody>
      </p:sp>
      <p:sp>
        <p:nvSpPr>
          <p:cNvPr id="74" name="R13_Shape">
            <a:extLst>
              <a:ext uri="{FF2B5EF4-FFF2-40B4-BE49-F238E27FC236}">
                <a16:creationId xmlns:a16="http://schemas.microsoft.com/office/drawing/2014/main" id="{66BC1395-AD8B-4492-B132-0BFA40EB4FA1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32140" y="1292064"/>
            <a:ext cx="3063240" cy="3089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64226" rIns="0" bIns="64226"/>
          <a:lstStyle>
            <a:lvl1pPr marL="342900" indent="-342900" defTabSz="765175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1pPr>
            <a:lvl2pPr marL="160338" indent="-160338" defTabSz="765175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2pPr>
            <a:lvl3pPr marL="322263" indent="-161925" defTabSz="765175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765175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765175" eaLnBrk="0" hangingPunct="0">
              <a:defRPr sz="22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765175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71450" lvl="1" indent="-171450" eaLnBrk="1" hangingPunct="1">
              <a:lnSpc>
                <a:spcPts val="1400"/>
              </a:lnSpc>
              <a:spcBef>
                <a:spcPts val="600"/>
              </a:spcBef>
              <a:buClr>
                <a:srgbClr val="000080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+mn-lt"/>
              </a:rPr>
              <a:t>We have significant transaction experience across a broad range of segments within the human capital services sector</a:t>
            </a:r>
          </a:p>
          <a:p>
            <a:pPr marL="171450" lvl="1" indent="-171450" eaLnBrk="1" hangingPunct="1">
              <a:lnSpc>
                <a:spcPts val="1400"/>
              </a:lnSpc>
              <a:spcBef>
                <a:spcPts val="600"/>
              </a:spcBef>
              <a:buClr>
                <a:srgbClr val="000080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+mn-lt"/>
              </a:rPr>
              <a:t>We stay in close contact with the industry through our transaction activity, quarterly newsletter, annual conference and extensive networking</a:t>
            </a:r>
          </a:p>
          <a:p>
            <a:pPr marL="171450" lvl="1" indent="-171450" eaLnBrk="1" hangingPunct="1">
              <a:lnSpc>
                <a:spcPts val="1400"/>
              </a:lnSpc>
              <a:spcBef>
                <a:spcPts val="600"/>
              </a:spcBef>
              <a:buClr>
                <a:srgbClr val="000080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+mn-lt"/>
              </a:rPr>
              <a:t>Key topics and subsectors covered in our DealReader include:</a:t>
            </a:r>
          </a:p>
          <a:p>
            <a:pPr marL="333375" lvl="2" indent="-171450" eaLnBrk="1" hangingPunct="1">
              <a:lnSpc>
                <a:spcPts val="14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Symbol" pitchFamily="18" charset="2"/>
              <a:buChar char="-"/>
            </a:pPr>
            <a:r>
              <a:rPr lang="en-US" sz="900" b="0" dirty="0">
                <a:solidFill>
                  <a:srgbClr val="000000"/>
                </a:solidFill>
                <a:latin typeface="+mn-lt"/>
              </a:rPr>
              <a:t>HR outsourcing</a:t>
            </a:r>
          </a:p>
          <a:p>
            <a:pPr marL="333375" lvl="2" indent="-171450" eaLnBrk="1" hangingPunct="1">
              <a:lnSpc>
                <a:spcPts val="14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Symbol" pitchFamily="18" charset="2"/>
              <a:buChar char="-"/>
            </a:pPr>
            <a:r>
              <a:rPr lang="en-US" sz="900" b="0" dirty="0">
                <a:solidFill>
                  <a:srgbClr val="000000"/>
                </a:solidFill>
                <a:latin typeface="+mn-lt"/>
              </a:rPr>
              <a:t>HR professional services</a:t>
            </a:r>
          </a:p>
          <a:p>
            <a:pPr marL="333375" lvl="2" indent="-171450" eaLnBrk="1" hangingPunct="1">
              <a:lnSpc>
                <a:spcPts val="14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Symbol" pitchFamily="18" charset="2"/>
              <a:buChar char="-"/>
            </a:pPr>
            <a:r>
              <a:rPr lang="en-US" sz="900" b="0" dirty="0">
                <a:solidFill>
                  <a:srgbClr val="000000"/>
                </a:solidFill>
                <a:latin typeface="+mn-lt"/>
              </a:rPr>
              <a:t>HR technology</a:t>
            </a:r>
          </a:p>
          <a:p>
            <a:pPr marL="333375" lvl="2" indent="-171450" eaLnBrk="1" hangingPunct="1">
              <a:lnSpc>
                <a:spcPts val="14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Symbol" pitchFamily="18" charset="2"/>
              <a:buChar char="-"/>
            </a:pPr>
            <a:r>
              <a:rPr lang="en-US" sz="900" b="0" dirty="0">
                <a:solidFill>
                  <a:srgbClr val="000000"/>
                </a:solidFill>
                <a:latin typeface="+mn-lt"/>
              </a:rPr>
              <a:t>Specialty consulting</a:t>
            </a:r>
          </a:p>
          <a:p>
            <a:pPr marL="333375" lvl="2" indent="-171450" eaLnBrk="1" hangingPunct="1">
              <a:lnSpc>
                <a:spcPts val="14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Symbol" pitchFamily="18" charset="2"/>
              <a:buChar char="-"/>
            </a:pPr>
            <a:r>
              <a:rPr lang="en-US" sz="900" b="0" dirty="0">
                <a:solidFill>
                  <a:srgbClr val="000000"/>
                </a:solidFill>
                <a:latin typeface="+mn-lt"/>
              </a:rPr>
              <a:t>Staffing</a:t>
            </a:r>
          </a:p>
          <a:p>
            <a:pPr marL="333375" lvl="2" indent="-171450" eaLnBrk="1" hangingPunct="1">
              <a:lnSpc>
                <a:spcPts val="1400"/>
              </a:lnSpc>
              <a:spcBef>
                <a:spcPts val="600"/>
              </a:spcBef>
              <a:buClr>
                <a:schemeClr val="bg2"/>
              </a:buClr>
              <a:buSzPct val="100000"/>
              <a:buFont typeface="Symbol" pitchFamily="18" charset="2"/>
              <a:buChar char="-"/>
            </a:pPr>
            <a:r>
              <a:rPr lang="en-US" sz="900" b="0" dirty="0">
                <a:solidFill>
                  <a:srgbClr val="000000"/>
                </a:solidFill>
                <a:latin typeface="+mn-lt"/>
              </a:rPr>
              <a:t>Training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/>
          <a:stretch/>
        </p:blipFill>
        <p:spPr bwMode="auto">
          <a:xfrm>
            <a:off x="342900" y="1292064"/>
            <a:ext cx="3476740" cy="45191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PageNumberTextBox">
            <a:extLst>
              <a:ext uri="{FF2B5EF4-FFF2-40B4-BE49-F238E27FC236}">
                <a16:creationId xmlns:a16="http://schemas.microsoft.com/office/drawing/2014/main" id="{D96F0335-610C-42A9-BCE0-691BA7A0DF24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53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1624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Relevant Credentials</a:t>
            </a:r>
            <a:endParaRPr lang="en-US" sz="1200" dirty="0"/>
          </a:p>
        </p:txBody>
      </p:sp>
      <p:sp>
        <p:nvSpPr>
          <p:cNvPr id="147" name="Text Box 54"/>
          <p:cNvSpPr txBox="1">
            <a:spLocks noChangeArrowheads="1"/>
          </p:cNvSpPr>
          <p:nvPr/>
        </p:nvSpPr>
        <p:spPr bwMode="auto">
          <a:xfrm>
            <a:off x="1408614" y="2571100"/>
            <a:ext cx="937303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engineering and IT staffing, testing and consulting services</a:t>
            </a:r>
          </a:p>
        </p:txBody>
      </p:sp>
      <p:pic>
        <p:nvPicPr>
          <p:cNvPr id="148" name="Picture 147">
            <a:extLst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280" y="1446298"/>
            <a:ext cx="923699" cy="1161288"/>
          </a:xfrm>
          <a:prstGeom prst="rect">
            <a:avLst/>
          </a:prstGeom>
        </p:spPr>
      </p:pic>
      <p:sp>
        <p:nvSpPr>
          <p:cNvPr id="150" name="Text Box 54">
            <a:extLst/>
          </p:cNvPr>
          <p:cNvSpPr txBox="1">
            <a:spLocks noChangeArrowheads="1"/>
          </p:cNvSpPr>
          <p:nvPr/>
        </p:nvSpPr>
        <p:spPr bwMode="auto">
          <a:xfrm>
            <a:off x="2493141" y="2580628"/>
            <a:ext cx="910342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latin typeface="+mn-lt"/>
              </a:rPr>
              <a:t>Offers temporary staffing services in Germany</a:t>
            </a:r>
            <a:endParaRPr lang="en-US" sz="700" i="1" dirty="0">
              <a:solidFill>
                <a:srgbClr val="000000"/>
              </a:solidFill>
              <a:latin typeface="+mn-lt"/>
              <a:cs typeface="Times New Roman" pitchFamily="18" charset="0"/>
            </a:endParaRPr>
          </a:p>
        </p:txBody>
      </p:sp>
      <p:sp>
        <p:nvSpPr>
          <p:cNvPr id="151" name="Text Box 54"/>
          <p:cNvSpPr txBox="1">
            <a:spLocks noChangeArrowheads="1"/>
          </p:cNvSpPr>
          <p:nvPr/>
        </p:nvSpPr>
        <p:spPr bwMode="auto">
          <a:xfrm>
            <a:off x="349731" y="2573734"/>
            <a:ext cx="917947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finance and accounting staffing and consulting services</a:t>
            </a:r>
          </a:p>
        </p:txBody>
      </p:sp>
      <p:pic>
        <p:nvPicPr>
          <p:cNvPr id="155" name="Picture 154">
            <a:extLst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08" y="1437801"/>
            <a:ext cx="927603" cy="1161288"/>
          </a:xfrm>
          <a:prstGeom prst="rect">
            <a:avLst/>
          </a:prstGeom>
        </p:spPr>
      </p:pic>
      <p:pic>
        <p:nvPicPr>
          <p:cNvPr id="157" name="Picture 156">
            <a:extLst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721" y="1437799"/>
            <a:ext cx="923699" cy="1161288"/>
          </a:xfrm>
          <a:prstGeom prst="rect">
            <a:avLst/>
          </a:prstGeom>
        </p:spPr>
      </p:pic>
      <p:sp>
        <p:nvSpPr>
          <p:cNvPr id="158" name="TextBox 157">
            <a:extLst/>
          </p:cNvPr>
          <p:cNvSpPr txBox="1"/>
          <p:nvPr/>
        </p:nvSpPr>
        <p:spPr>
          <a:xfrm>
            <a:off x="3567415" y="2621348"/>
            <a:ext cx="9016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 dirty="0"/>
              <a:t>Provides permanent, temporary and contract recruitment services</a:t>
            </a:r>
          </a:p>
        </p:txBody>
      </p:sp>
      <p:pic>
        <p:nvPicPr>
          <p:cNvPr id="159" name="Picture 158">
            <a:extLst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044" y="1437799"/>
            <a:ext cx="923699" cy="1161288"/>
          </a:xfrm>
          <a:prstGeom prst="rect">
            <a:avLst/>
          </a:prstGeom>
        </p:spPr>
      </p:pic>
      <p:sp>
        <p:nvSpPr>
          <p:cNvPr id="162" name="Text Box 54">
            <a:extLst/>
          </p:cNvPr>
          <p:cNvSpPr txBox="1">
            <a:spLocks noChangeArrowheads="1"/>
          </p:cNvSpPr>
          <p:nvPr/>
        </p:nvSpPr>
        <p:spPr bwMode="auto">
          <a:xfrm>
            <a:off x="6820707" y="2566697"/>
            <a:ext cx="912656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latin typeface="+mn-lt"/>
              </a:rPr>
              <a:t>Offers temporary staffing services in Germany</a:t>
            </a:r>
            <a:endParaRPr lang="en-US" sz="700" i="1" dirty="0">
              <a:solidFill>
                <a:srgbClr val="000000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163" name="Picture 162">
            <a:extLst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162" y="1437799"/>
            <a:ext cx="923699" cy="1161288"/>
          </a:xfrm>
          <a:prstGeom prst="rect">
            <a:avLst/>
          </a:prstGeom>
        </p:spPr>
      </p:pic>
      <p:sp>
        <p:nvSpPr>
          <p:cNvPr id="165" name="TextBox 164">
            <a:extLst/>
          </p:cNvPr>
          <p:cNvSpPr txBox="1"/>
          <p:nvPr/>
        </p:nvSpPr>
        <p:spPr>
          <a:xfrm>
            <a:off x="4622411" y="2611742"/>
            <a:ext cx="914635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 dirty="0"/>
              <a:t>Recruitment agency for schools and teachers</a:t>
            </a:r>
          </a:p>
        </p:txBody>
      </p:sp>
      <p:pic>
        <p:nvPicPr>
          <p:cNvPr id="166" name="Picture 165">
            <a:extLst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603" y="1430910"/>
            <a:ext cx="923699" cy="1161288"/>
          </a:xfrm>
          <a:prstGeom prst="rect">
            <a:avLst/>
          </a:prstGeom>
        </p:spPr>
      </p:pic>
      <p:sp>
        <p:nvSpPr>
          <p:cNvPr id="169" name="Text Box 54">
            <a:extLst/>
          </p:cNvPr>
          <p:cNvSpPr txBox="1">
            <a:spLocks noChangeArrowheads="1"/>
          </p:cNvSpPr>
          <p:nvPr/>
        </p:nvSpPr>
        <p:spPr bwMode="auto">
          <a:xfrm>
            <a:off x="5701140" y="2573307"/>
            <a:ext cx="908105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latin typeface="+mn-lt"/>
              </a:rPr>
              <a:t>Offers temporary staffing services in Germany</a:t>
            </a:r>
            <a:endParaRPr lang="en-US" sz="700" i="1" dirty="0">
              <a:solidFill>
                <a:srgbClr val="000000"/>
              </a:solidFill>
              <a:latin typeface="+mn-lt"/>
              <a:cs typeface="Times New Roman" pitchFamily="18" charset="0"/>
            </a:endParaRPr>
          </a:p>
        </p:txBody>
      </p:sp>
      <p:pic>
        <p:nvPicPr>
          <p:cNvPr id="170" name="Picture 169">
            <a:extLst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4483" y="1446299"/>
            <a:ext cx="923699" cy="1161288"/>
          </a:xfrm>
          <a:prstGeom prst="rect">
            <a:avLst/>
          </a:prstGeom>
        </p:spPr>
      </p:pic>
      <p:sp>
        <p:nvSpPr>
          <p:cNvPr id="171" name="Text Box 54"/>
          <p:cNvSpPr txBox="1">
            <a:spLocks noChangeArrowheads="1"/>
          </p:cNvSpPr>
          <p:nvPr/>
        </p:nvSpPr>
        <p:spPr bwMode="auto">
          <a:xfrm>
            <a:off x="7897292" y="2573307"/>
            <a:ext cx="902828" cy="30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internship recruitment services</a:t>
            </a:r>
          </a:p>
        </p:txBody>
      </p:sp>
      <p:pic>
        <p:nvPicPr>
          <p:cNvPr id="220" name="Picture 219">
            <a:extLst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308" y="3112752"/>
            <a:ext cx="923699" cy="1161288"/>
          </a:xfrm>
          <a:prstGeom prst="rect">
            <a:avLst/>
          </a:prstGeom>
        </p:spPr>
      </p:pic>
      <p:sp>
        <p:nvSpPr>
          <p:cNvPr id="221" name="Text Box 54"/>
          <p:cNvSpPr txBox="1">
            <a:spLocks noChangeArrowheads="1"/>
          </p:cNvSpPr>
          <p:nvPr/>
        </p:nvSpPr>
        <p:spPr bwMode="auto">
          <a:xfrm>
            <a:off x="360942" y="4253430"/>
            <a:ext cx="903549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finance, accounting and HR outsourcing</a:t>
            </a:r>
          </a:p>
        </p:txBody>
      </p:sp>
      <p:pic>
        <p:nvPicPr>
          <p:cNvPr id="222" name="Picture 221">
            <a:extLst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20306" y="3112752"/>
            <a:ext cx="923699" cy="1161288"/>
          </a:xfrm>
          <a:prstGeom prst="rect">
            <a:avLst/>
          </a:prstGeom>
        </p:spPr>
      </p:pic>
      <p:sp>
        <p:nvSpPr>
          <p:cNvPr id="223" name="Text Box 54"/>
          <p:cNvSpPr txBox="1">
            <a:spLocks noChangeArrowheads="1"/>
          </p:cNvSpPr>
          <p:nvPr/>
        </p:nvSpPr>
        <p:spPr bwMode="auto">
          <a:xfrm>
            <a:off x="1414528" y="4254269"/>
            <a:ext cx="919282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RPO and talent management services</a:t>
            </a:r>
          </a:p>
        </p:txBody>
      </p:sp>
      <p:pic>
        <p:nvPicPr>
          <p:cNvPr id="224" name="Picture 223">
            <a:extLst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9304" y="3112752"/>
            <a:ext cx="923699" cy="1161288"/>
          </a:xfrm>
          <a:prstGeom prst="rect">
            <a:avLst/>
          </a:prstGeom>
        </p:spPr>
      </p:pic>
      <p:sp>
        <p:nvSpPr>
          <p:cNvPr id="225" name="TextBox 224">
            <a:extLst/>
          </p:cNvPr>
          <p:cNvSpPr txBox="1"/>
          <p:nvPr/>
        </p:nvSpPr>
        <p:spPr>
          <a:xfrm>
            <a:off x="2465878" y="4294733"/>
            <a:ext cx="92045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700" i="1" dirty="0"/>
              <a:t>Operates as a professional employer organization</a:t>
            </a:r>
          </a:p>
        </p:txBody>
      </p:sp>
      <p:pic>
        <p:nvPicPr>
          <p:cNvPr id="226" name="Picture 225">
            <a:extLst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78302" y="3112752"/>
            <a:ext cx="923699" cy="1161288"/>
          </a:xfrm>
          <a:prstGeom prst="rect">
            <a:avLst/>
          </a:prstGeom>
        </p:spPr>
      </p:pic>
      <p:sp>
        <p:nvSpPr>
          <p:cNvPr id="227" name="Text Box 54"/>
          <p:cNvSpPr txBox="1">
            <a:spLocks noChangeArrowheads="1"/>
          </p:cNvSpPr>
          <p:nvPr/>
        </p:nvSpPr>
        <p:spPr bwMode="auto">
          <a:xfrm>
            <a:off x="3521645" y="4252646"/>
            <a:ext cx="914183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staffing services for the education industry</a:t>
            </a:r>
          </a:p>
        </p:txBody>
      </p:sp>
      <p:pic>
        <p:nvPicPr>
          <p:cNvPr id="228" name="Picture 227">
            <a:extLst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7300" y="3112752"/>
            <a:ext cx="923699" cy="1161288"/>
          </a:xfrm>
          <a:prstGeom prst="rect">
            <a:avLst/>
          </a:prstGeom>
        </p:spPr>
      </p:pic>
      <p:sp>
        <p:nvSpPr>
          <p:cNvPr id="238" name="Text Box 54"/>
          <p:cNvSpPr txBox="1">
            <a:spLocks noChangeArrowheads="1"/>
          </p:cNvSpPr>
          <p:nvPr/>
        </p:nvSpPr>
        <p:spPr bwMode="auto">
          <a:xfrm>
            <a:off x="4657295" y="4246690"/>
            <a:ext cx="879751" cy="52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staffing services for the transportation and logistics market</a:t>
            </a:r>
          </a:p>
        </p:txBody>
      </p:sp>
      <p:pic>
        <p:nvPicPr>
          <p:cNvPr id="239" name="Picture 238">
            <a:extLst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6298" y="3112752"/>
            <a:ext cx="923699" cy="1161288"/>
          </a:xfrm>
          <a:prstGeom prst="rect">
            <a:avLst/>
          </a:prstGeom>
        </p:spPr>
      </p:pic>
      <p:sp>
        <p:nvSpPr>
          <p:cNvPr id="240" name="Text Box 54"/>
          <p:cNvSpPr txBox="1">
            <a:spLocks noChangeArrowheads="1"/>
          </p:cNvSpPr>
          <p:nvPr/>
        </p:nvSpPr>
        <p:spPr bwMode="auto">
          <a:xfrm>
            <a:off x="5736296" y="4248055"/>
            <a:ext cx="923697" cy="30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staffing and HR consulting services</a:t>
            </a:r>
          </a:p>
        </p:txBody>
      </p:sp>
      <p:pic>
        <p:nvPicPr>
          <p:cNvPr id="241" name="Picture 240">
            <a:extLst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15296" y="3112752"/>
            <a:ext cx="923699" cy="1161288"/>
          </a:xfrm>
          <a:prstGeom prst="rect">
            <a:avLst/>
          </a:prstGeom>
        </p:spPr>
      </p:pic>
      <p:sp>
        <p:nvSpPr>
          <p:cNvPr id="242" name="Rectangle 241">
            <a:extLst/>
          </p:cNvPr>
          <p:cNvSpPr/>
          <p:nvPr/>
        </p:nvSpPr>
        <p:spPr>
          <a:xfrm>
            <a:off x="6820707" y="4246428"/>
            <a:ext cx="9143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" i="1" dirty="0">
                <a:solidFill>
                  <a:srgbClr val="000000"/>
                </a:solidFill>
              </a:rPr>
              <a:t>Provides recruitment, staffing and workforce services </a:t>
            </a:r>
            <a:endParaRPr lang="en-US" sz="700" i="1" dirty="0"/>
          </a:p>
        </p:txBody>
      </p:sp>
      <p:pic>
        <p:nvPicPr>
          <p:cNvPr id="243" name="Picture 24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94297" y="3112752"/>
            <a:ext cx="923885" cy="1161288"/>
          </a:xfrm>
          <a:prstGeom prst="rect">
            <a:avLst/>
          </a:prstGeom>
        </p:spPr>
      </p:pic>
      <p:sp>
        <p:nvSpPr>
          <p:cNvPr id="244" name="Text Box 54"/>
          <p:cNvSpPr txBox="1">
            <a:spLocks noChangeArrowheads="1"/>
          </p:cNvSpPr>
          <p:nvPr/>
        </p:nvSpPr>
        <p:spPr bwMode="auto">
          <a:xfrm>
            <a:off x="7867171" y="4247372"/>
            <a:ext cx="951012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staffing services for the IT industry</a:t>
            </a:r>
          </a:p>
        </p:txBody>
      </p:sp>
      <p:pic>
        <p:nvPicPr>
          <p:cNvPr id="254" name="Picture 253">
            <a:extLst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90579" y="4785553"/>
            <a:ext cx="927603" cy="1161288"/>
          </a:xfrm>
          <a:prstGeom prst="rect">
            <a:avLst/>
          </a:prstGeom>
        </p:spPr>
      </p:pic>
      <p:sp>
        <p:nvSpPr>
          <p:cNvPr id="255" name="Text Box 54"/>
          <p:cNvSpPr txBox="1">
            <a:spLocks noChangeArrowheads="1"/>
          </p:cNvSpPr>
          <p:nvPr/>
        </p:nvSpPr>
        <p:spPr bwMode="auto">
          <a:xfrm>
            <a:off x="7889404" y="5931933"/>
            <a:ext cx="905946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staffing services for the pharmaceutical market</a:t>
            </a:r>
          </a:p>
        </p:txBody>
      </p:sp>
      <p:pic>
        <p:nvPicPr>
          <p:cNvPr id="256" name="Picture 255">
            <a:extLst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33620" y="4785553"/>
            <a:ext cx="927603" cy="1161288"/>
          </a:xfrm>
          <a:prstGeom prst="rect">
            <a:avLst/>
          </a:prstGeom>
        </p:spPr>
      </p:pic>
      <p:sp>
        <p:nvSpPr>
          <p:cNvPr id="257" name="Text Box 54"/>
          <p:cNvSpPr txBox="1">
            <a:spLocks noChangeArrowheads="1"/>
          </p:cNvSpPr>
          <p:nvPr/>
        </p:nvSpPr>
        <p:spPr bwMode="auto">
          <a:xfrm>
            <a:off x="5701148" y="5918485"/>
            <a:ext cx="970090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staffing services for the law enforcement industry</a:t>
            </a:r>
          </a:p>
        </p:txBody>
      </p:sp>
      <p:pic>
        <p:nvPicPr>
          <p:cNvPr id="258" name="Picture 257">
            <a:extLst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98270" y="4785553"/>
            <a:ext cx="927603" cy="1161288"/>
          </a:xfrm>
          <a:prstGeom prst="rect">
            <a:avLst/>
          </a:prstGeom>
        </p:spPr>
      </p:pic>
      <p:sp>
        <p:nvSpPr>
          <p:cNvPr id="259" name="Text Box 54"/>
          <p:cNvSpPr txBox="1">
            <a:spLocks noChangeArrowheads="1"/>
          </p:cNvSpPr>
          <p:nvPr/>
        </p:nvSpPr>
        <p:spPr bwMode="auto">
          <a:xfrm>
            <a:off x="2464857" y="5914598"/>
            <a:ext cx="954715" cy="52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finance, accounting and insurance recruitment services </a:t>
            </a:r>
          </a:p>
        </p:txBody>
      </p:sp>
      <p:pic>
        <p:nvPicPr>
          <p:cNvPr id="260" name="Picture 25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5232" y="4785553"/>
            <a:ext cx="927417" cy="1161288"/>
          </a:xfrm>
          <a:prstGeom prst="rect">
            <a:avLst/>
          </a:prstGeom>
        </p:spPr>
      </p:pic>
      <p:sp>
        <p:nvSpPr>
          <p:cNvPr id="261" name="Text Box 54"/>
          <p:cNvSpPr txBox="1">
            <a:spLocks noChangeArrowheads="1"/>
          </p:cNvSpPr>
          <p:nvPr/>
        </p:nvSpPr>
        <p:spPr bwMode="auto">
          <a:xfrm>
            <a:off x="4632638" y="5919826"/>
            <a:ext cx="924801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staffing services for the construction industry</a:t>
            </a:r>
          </a:p>
        </p:txBody>
      </p:sp>
      <p:sp>
        <p:nvSpPr>
          <p:cNvPr id="262" name="Text Box 54"/>
          <p:cNvSpPr txBox="1">
            <a:spLocks noChangeArrowheads="1"/>
          </p:cNvSpPr>
          <p:nvPr/>
        </p:nvSpPr>
        <p:spPr bwMode="auto">
          <a:xfrm>
            <a:off x="3554546" y="5917824"/>
            <a:ext cx="917294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staffing and HR administration services</a:t>
            </a:r>
          </a:p>
        </p:txBody>
      </p:sp>
      <p:pic>
        <p:nvPicPr>
          <p:cNvPr id="263" name="Picture 26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576844" y="4785553"/>
            <a:ext cx="927417" cy="1161288"/>
          </a:xfrm>
          <a:prstGeom prst="rect">
            <a:avLst/>
          </a:prstGeom>
        </p:spPr>
      </p:pic>
      <p:sp>
        <p:nvSpPr>
          <p:cNvPr id="264" name="Text Box 54">
            <a:extLst/>
          </p:cNvPr>
          <p:cNvSpPr txBox="1">
            <a:spLocks noChangeArrowheads="1"/>
          </p:cNvSpPr>
          <p:nvPr/>
        </p:nvSpPr>
        <p:spPr bwMode="auto">
          <a:xfrm>
            <a:off x="274399" y="5926282"/>
            <a:ext cx="993279" cy="30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temporary employment services</a:t>
            </a:r>
          </a:p>
        </p:txBody>
      </p:sp>
      <p:pic>
        <p:nvPicPr>
          <p:cNvPr id="265" name="Picture 26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1308" y="4785553"/>
            <a:ext cx="927417" cy="1161288"/>
          </a:xfrm>
          <a:prstGeom prst="rect">
            <a:avLst/>
          </a:prstGeom>
        </p:spPr>
      </p:pic>
      <p:pic>
        <p:nvPicPr>
          <p:cNvPr id="266" name="Picture 26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12194" y="4785553"/>
            <a:ext cx="927417" cy="1161288"/>
          </a:xfrm>
          <a:prstGeom prst="rect">
            <a:avLst/>
          </a:prstGeom>
        </p:spPr>
      </p:pic>
      <p:sp>
        <p:nvSpPr>
          <p:cNvPr id="267" name="Text Box 54"/>
          <p:cNvSpPr txBox="1">
            <a:spLocks noChangeArrowheads="1"/>
          </p:cNvSpPr>
          <p:nvPr/>
        </p:nvSpPr>
        <p:spPr bwMode="auto">
          <a:xfrm>
            <a:off x="6811612" y="5912648"/>
            <a:ext cx="918148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staffing services for the industrial market</a:t>
            </a:r>
          </a:p>
        </p:txBody>
      </p:sp>
      <p:pic>
        <p:nvPicPr>
          <p:cNvPr id="268" name="Picture 267">
            <a:extLst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9696" y="4785553"/>
            <a:ext cx="927603" cy="1161288"/>
          </a:xfrm>
          <a:prstGeom prst="rect">
            <a:avLst/>
          </a:prstGeom>
        </p:spPr>
      </p:pic>
      <p:sp>
        <p:nvSpPr>
          <p:cNvPr id="269" name="Text Box 54"/>
          <p:cNvSpPr txBox="1">
            <a:spLocks noChangeArrowheads="1"/>
          </p:cNvSpPr>
          <p:nvPr/>
        </p:nvSpPr>
        <p:spPr bwMode="auto">
          <a:xfrm>
            <a:off x="1408051" y="5908888"/>
            <a:ext cx="929636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10000"/>
              </a:spcBef>
            </a:pPr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Provides outsourced HR recruitment services</a:t>
            </a:r>
          </a:p>
        </p:txBody>
      </p:sp>
      <p:sp>
        <p:nvSpPr>
          <p:cNvPr id="270" name="Subtitle Box"/>
          <p:cNvSpPr txBox="1"/>
          <p:nvPr/>
        </p:nvSpPr>
        <p:spPr>
          <a:xfrm>
            <a:off x="342900" y="718820"/>
            <a:ext cx="8516937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Lincoln has extensive knowledge and experience advising companies in the Human Capital Management Services sector</a:t>
            </a:r>
          </a:p>
        </p:txBody>
      </p:sp>
      <p:graphicFrame>
        <p:nvGraphicFramePr>
          <p:cNvPr id="271" name="Table 2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249981"/>
              </p:ext>
            </p:extLst>
          </p:nvPr>
        </p:nvGraphicFramePr>
        <p:xfrm>
          <a:off x="342901" y="1104107"/>
          <a:ext cx="846613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Employment</a:t>
                      </a:r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 Services Tombstones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0" marR="4572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72" name="Text Box 48"/>
          <p:cNvSpPr txBox="1">
            <a:spLocks noChangeArrowheads="1"/>
          </p:cNvSpPr>
          <p:nvPr/>
        </p:nvSpPr>
        <p:spPr bwMode="auto">
          <a:xfrm>
            <a:off x="314019" y="6292790"/>
            <a:ext cx="428662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855663"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855663"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855663"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855663"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855663" eaLnBrk="0" hangingPunct="0">
              <a:defRPr sz="2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855663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auto" hangingPunct="1">
              <a:spcBef>
                <a:spcPct val="50000"/>
              </a:spcBef>
              <a:spcAft>
                <a:spcPts val="0"/>
              </a:spcAft>
            </a:pPr>
            <a:r>
              <a:rPr lang="en-US" sz="600" i="1" dirty="0">
                <a:solidFill>
                  <a:srgbClr val="000000"/>
                </a:solidFill>
                <a:latin typeface="Arial Narrow" panose="020B0606020202030204" pitchFamily="34" charset="0"/>
              </a:rPr>
              <a:t>* Indicates transactions with previous firms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1EF40D-16E8-4295-88DA-1A433161AD5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23653" y="1443708"/>
            <a:ext cx="923699" cy="1161288"/>
          </a:xfrm>
          <a:prstGeom prst="rect">
            <a:avLst/>
          </a:prstGeom>
        </p:spPr>
      </p:pic>
      <p:sp>
        <p:nvSpPr>
          <p:cNvPr id="6" name="PageNumberTextBox">
            <a:extLst>
              <a:ext uri="{FF2B5EF4-FFF2-40B4-BE49-F238E27FC236}">
                <a16:creationId xmlns:a16="http://schemas.microsoft.com/office/drawing/2014/main" id="{F7155D03-FAD8-4D19-BDA0-4EBF010AFEA9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54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832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 Box 54"/>
          <p:cNvSpPr txBox="1">
            <a:spLocks noChangeArrowheads="1"/>
          </p:cNvSpPr>
          <p:nvPr/>
        </p:nvSpPr>
        <p:spPr bwMode="auto">
          <a:xfrm>
            <a:off x="4142641" y="5952475"/>
            <a:ext cx="843887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product design consulting services</a:t>
            </a:r>
          </a:p>
        </p:txBody>
      </p:sp>
      <p:pic>
        <p:nvPicPr>
          <p:cNvPr id="2056" name="Picture 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6220" y="4871430"/>
            <a:ext cx="851043" cy="11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Highly Relevant Credentials </a:t>
            </a:r>
            <a:r>
              <a:rPr lang="en-US" sz="1400" dirty="0">
                <a:solidFill>
                  <a:srgbClr val="FFFFFF"/>
                </a:solidFill>
              </a:rPr>
              <a:t>(continued)</a:t>
            </a:r>
            <a:endParaRPr lang="en-US" dirty="0"/>
          </a:p>
        </p:txBody>
      </p:sp>
      <p:sp>
        <p:nvSpPr>
          <p:cNvPr id="160" name="Text Placeholder 2"/>
          <p:cNvSpPr txBox="1">
            <a:spLocks/>
          </p:cNvSpPr>
          <p:nvPr/>
        </p:nvSpPr>
        <p:spPr bwMode="auto">
          <a:xfrm>
            <a:off x="342900" y="718820"/>
            <a:ext cx="8458200" cy="230832"/>
          </a:xfrm>
          <a:prstGeom prst="rect">
            <a:avLst/>
          </a:prstGeom>
          <a:extLst/>
        </p:spPr>
        <p:txBody>
          <a:bodyPr/>
          <a:lstStyle>
            <a:defPPr>
              <a:defRPr lang="en-US"/>
            </a:defPPr>
            <a:lvl1pPr indent="0" defTabSz="855663" eaLnBrk="0" fontAlgn="base" hangingPunct="0">
              <a:lnSpc>
                <a:spcPct val="90000"/>
              </a:lnSpc>
              <a:spcBef>
                <a:spcPct val="0"/>
              </a:spcBef>
              <a:spcAft>
                <a:spcPts val="1750"/>
              </a:spcAft>
              <a:buClr>
                <a:srgbClr val="000080"/>
              </a:buClr>
              <a:buFont typeface="Wingdings" pitchFamily="2" charset="2"/>
              <a:defRPr sz="1200" i="1" kern="0">
                <a:solidFill>
                  <a:schemeClr val="accent1"/>
                </a:solidFill>
              </a:defRPr>
            </a:lvl1pPr>
            <a:lvl2pPr marL="319088" indent="-158750" defTabSz="855663" eaLnBrk="0" fontAlgn="base" hangingPunct="0">
              <a:lnSpc>
                <a:spcPct val="90000"/>
              </a:lnSpc>
              <a:spcBef>
                <a:spcPts val="538"/>
              </a:spcBef>
              <a:spcAft>
                <a:spcPct val="0"/>
              </a:spcAft>
              <a:buClr>
                <a:srgbClr val="000080"/>
              </a:buClr>
              <a:buFont typeface="Symbol" pitchFamily="18" charset="2"/>
              <a:buChar char="·"/>
              <a:defRPr sz="1200"/>
            </a:lvl2pPr>
            <a:lvl3pPr marL="636588" indent="-158750" defTabSz="855663" eaLnBrk="0" fontAlgn="base" hangingPunct="0">
              <a:lnSpc>
                <a:spcPct val="90000"/>
              </a:lnSpc>
              <a:spcBef>
                <a:spcPts val="263"/>
              </a:spcBef>
              <a:spcAft>
                <a:spcPct val="0"/>
              </a:spcAft>
              <a:buClr>
                <a:srgbClr val="000080"/>
              </a:buClr>
              <a:buChar char="–"/>
              <a:defRPr sz="1200"/>
            </a:lvl3pPr>
            <a:lvl4pPr marL="955675" indent="-158750" defTabSz="855663" eaLnBrk="0" fontAlgn="base" hangingPunct="0">
              <a:lnSpc>
                <a:spcPct val="90000"/>
              </a:lnSpc>
              <a:spcBef>
                <a:spcPts val="263"/>
              </a:spcBef>
              <a:spcAft>
                <a:spcPct val="0"/>
              </a:spcAft>
              <a:buClr>
                <a:srgbClr val="000080"/>
              </a:buClr>
              <a:buChar char="–"/>
              <a:defRPr sz="1200"/>
            </a:lvl4pPr>
            <a:lvl5pPr marL="1274763" indent="-158750" defTabSz="855663" eaLnBrk="0" fontAlgn="base" hangingPunct="0">
              <a:lnSpc>
                <a:spcPct val="90000"/>
              </a:lnSpc>
              <a:spcBef>
                <a:spcPts val="263"/>
              </a:spcBef>
              <a:spcAft>
                <a:spcPct val="0"/>
              </a:spcAft>
              <a:buClr>
                <a:srgbClr val="000080"/>
              </a:buClr>
              <a:buChar char="–"/>
              <a:defRPr sz="2000"/>
            </a:lvl5pPr>
            <a:lvl6pPr marL="1683867" indent="-160301" defTabSz="856828" fontAlgn="base">
              <a:lnSpc>
                <a:spcPts val="1251"/>
              </a:lnSpc>
              <a:spcBef>
                <a:spcPts val="268"/>
              </a:spcBef>
              <a:spcAft>
                <a:spcPct val="0"/>
              </a:spcAft>
              <a:buClr>
                <a:srgbClr val="000080"/>
              </a:buClr>
              <a:buChar char="–"/>
              <a:defRPr sz="900"/>
            </a:lvl6pPr>
            <a:lvl7pPr marL="2092421" indent="-160301" defTabSz="856828" fontAlgn="base">
              <a:lnSpc>
                <a:spcPts val="1251"/>
              </a:lnSpc>
              <a:spcBef>
                <a:spcPts val="268"/>
              </a:spcBef>
              <a:spcAft>
                <a:spcPct val="0"/>
              </a:spcAft>
              <a:buClr>
                <a:srgbClr val="000080"/>
              </a:buClr>
              <a:buChar char="–"/>
              <a:defRPr sz="900"/>
            </a:lvl7pPr>
            <a:lvl8pPr marL="2500975" indent="-160301" defTabSz="856828" fontAlgn="base">
              <a:lnSpc>
                <a:spcPts val="1251"/>
              </a:lnSpc>
              <a:spcBef>
                <a:spcPts val="268"/>
              </a:spcBef>
              <a:spcAft>
                <a:spcPct val="0"/>
              </a:spcAft>
              <a:buClr>
                <a:srgbClr val="000080"/>
              </a:buClr>
              <a:buChar char="–"/>
              <a:defRPr sz="900"/>
            </a:lvl8pPr>
            <a:lvl9pPr marL="2909529" indent="-160301" defTabSz="856828" fontAlgn="base">
              <a:lnSpc>
                <a:spcPts val="1251"/>
              </a:lnSpc>
              <a:spcBef>
                <a:spcPts val="268"/>
              </a:spcBef>
              <a:spcAft>
                <a:spcPct val="0"/>
              </a:spcAft>
              <a:buClr>
                <a:srgbClr val="000080"/>
              </a:buClr>
              <a:buChar char="–"/>
              <a:defRPr sz="900"/>
            </a:lvl9pPr>
          </a:lstStyle>
          <a:p>
            <a:r>
              <a:rPr lang="en-US" dirty="0">
                <a:solidFill>
                  <a:srgbClr val="07325F"/>
                </a:solidFill>
              </a:rPr>
              <a:t>Lincoln has been highly active in the Engineering Services industry</a:t>
            </a:r>
          </a:p>
          <a:p>
            <a:endParaRPr lang="en-US" dirty="0">
              <a:solidFill>
                <a:srgbClr val="07325F"/>
              </a:solidFill>
            </a:endParaRPr>
          </a:p>
        </p:txBody>
      </p:sp>
      <p:sp>
        <p:nvSpPr>
          <p:cNvPr id="253" name="Text Box 54"/>
          <p:cNvSpPr txBox="1">
            <a:spLocks noChangeArrowheads="1"/>
          </p:cNvSpPr>
          <p:nvPr/>
        </p:nvSpPr>
        <p:spPr bwMode="auto">
          <a:xfrm>
            <a:off x="6047880" y="4165238"/>
            <a:ext cx="840308" cy="738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engineering, prototyping and low volume production services for the automotive industry </a:t>
            </a:r>
          </a:p>
        </p:txBody>
      </p:sp>
      <p:pic>
        <p:nvPicPr>
          <p:cNvPr id="3074" name="Picture 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7145" y="3071654"/>
            <a:ext cx="851043" cy="11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" name="Text Box 54"/>
          <p:cNvSpPr txBox="1">
            <a:spLocks noChangeArrowheads="1"/>
          </p:cNvSpPr>
          <p:nvPr/>
        </p:nvSpPr>
        <p:spPr bwMode="auto">
          <a:xfrm>
            <a:off x="7949539" y="2512954"/>
            <a:ext cx="851043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engineering and consulting services</a:t>
            </a:r>
          </a:p>
        </p:txBody>
      </p:sp>
      <p:pic>
        <p:nvPicPr>
          <p:cNvPr id="3075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0057" y="1437044"/>
            <a:ext cx="851043" cy="11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5" name="Text Box 54"/>
          <p:cNvSpPr txBox="1">
            <a:spLocks noChangeArrowheads="1"/>
          </p:cNvSpPr>
          <p:nvPr/>
        </p:nvSpPr>
        <p:spPr bwMode="auto">
          <a:xfrm>
            <a:off x="327805" y="4165237"/>
            <a:ext cx="858199" cy="6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design and engineering solutions for emission applications in the global energy market </a:t>
            </a:r>
          </a:p>
        </p:txBody>
      </p:sp>
      <p:pic>
        <p:nvPicPr>
          <p:cNvPr id="4098" name="Picture 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2900" y="3071654"/>
            <a:ext cx="851043" cy="11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Text Box 54"/>
          <p:cNvSpPr txBox="1">
            <a:spLocks noChangeArrowheads="1"/>
          </p:cNvSpPr>
          <p:nvPr/>
        </p:nvSpPr>
        <p:spPr bwMode="auto">
          <a:xfrm>
            <a:off x="7949538" y="5952475"/>
            <a:ext cx="851561" cy="52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environmental regulatory consulting services</a:t>
            </a:r>
          </a:p>
        </p:txBody>
      </p:sp>
      <p:pic>
        <p:nvPicPr>
          <p:cNvPr id="2050" name="Picture 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9540" y="4871430"/>
            <a:ext cx="851043" cy="11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" name="Text Box 54"/>
          <p:cNvSpPr txBox="1">
            <a:spLocks noChangeArrowheads="1"/>
          </p:cNvSpPr>
          <p:nvPr/>
        </p:nvSpPr>
        <p:spPr bwMode="auto">
          <a:xfrm>
            <a:off x="2251716" y="4165237"/>
            <a:ext cx="829573" cy="52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engineering and environmental risk consulting</a:t>
            </a:r>
          </a:p>
        </p:txBody>
      </p:sp>
      <p:pic>
        <p:nvPicPr>
          <p:cNvPr id="4099" name="Picture 3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0982" y="3071654"/>
            <a:ext cx="851043" cy="11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064" y="3071654"/>
            <a:ext cx="851042" cy="113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" name="Text Box 54"/>
          <p:cNvSpPr txBox="1">
            <a:spLocks noChangeArrowheads="1"/>
          </p:cNvSpPr>
          <p:nvPr/>
        </p:nvSpPr>
        <p:spPr bwMode="auto">
          <a:xfrm>
            <a:off x="4142641" y="4167482"/>
            <a:ext cx="847465" cy="52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engineering, consulting services and system solutions</a:t>
            </a:r>
          </a:p>
        </p:txBody>
      </p:sp>
      <p:pic>
        <p:nvPicPr>
          <p:cNvPr id="53" name="Picture 107" descr="H:\Williams Lea\Libraries\Flags\Updated Flags\France\France.emf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38" y="2465273"/>
            <a:ext cx="141369" cy="8229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/>
          <p:cNvSpPr txBox="1"/>
          <p:nvPr/>
        </p:nvSpPr>
        <p:spPr bwMode="auto">
          <a:xfrm>
            <a:off x="342900" y="1437044"/>
            <a:ext cx="851043" cy="11295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>
              <a:defRPr/>
            </a:pPr>
            <a:endParaRPr lang="en-US" sz="700" dirty="0">
              <a:solidFill>
                <a:srgbClr val="000000"/>
              </a:solidFill>
              <a:cs typeface="Arial" charset="0"/>
            </a:endParaRPr>
          </a:p>
          <a:p>
            <a:pPr>
              <a:defRPr/>
            </a:pPr>
            <a:endParaRPr lang="en-US" sz="700" dirty="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650" b="1" dirty="0">
                <a:solidFill>
                  <a:srgbClr val="000000"/>
                </a:solidFill>
                <a:cs typeface="Arial" charset="0"/>
              </a:rPr>
              <a:t>Project JetBlue</a:t>
            </a:r>
          </a:p>
          <a:p>
            <a:pPr algn="ctr">
              <a:defRPr/>
            </a:pPr>
            <a:endParaRPr lang="en-US" sz="650" b="1" dirty="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endParaRPr lang="en-US" sz="650" b="1" dirty="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endParaRPr lang="en-US" sz="650" dirty="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650" dirty="0">
                <a:solidFill>
                  <a:srgbClr val="000000"/>
                </a:solidFill>
                <a:cs typeface="Arial" charset="0"/>
              </a:rPr>
              <a:t>In Process</a:t>
            </a:r>
          </a:p>
          <a:p>
            <a:pPr algn="ctr">
              <a:defRPr/>
            </a:pPr>
            <a:endParaRPr lang="en-US" sz="650" dirty="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endParaRPr lang="en-US" sz="650" dirty="0">
              <a:solidFill>
                <a:srgbClr val="000000"/>
              </a:solidFill>
              <a:cs typeface="Arial" charset="0"/>
            </a:endParaRPr>
          </a:p>
          <a:p>
            <a:pPr algn="ctr">
              <a:defRPr/>
            </a:pPr>
            <a:r>
              <a:rPr lang="en-US" sz="650" dirty="0">
                <a:solidFill>
                  <a:srgbClr val="000000"/>
                </a:solidFill>
                <a:cs typeface="Arial" charset="0"/>
              </a:rPr>
              <a:t>Sell-Side</a:t>
            </a:r>
          </a:p>
          <a:p>
            <a:pPr algn="ctr">
              <a:defRPr/>
            </a:pPr>
            <a:endParaRPr lang="en-US" sz="650" b="1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2" name="Text Box 54"/>
          <p:cNvSpPr txBox="1">
            <a:spLocks noChangeArrowheads="1"/>
          </p:cNvSpPr>
          <p:nvPr/>
        </p:nvSpPr>
        <p:spPr bwMode="auto">
          <a:xfrm>
            <a:off x="342900" y="2516399"/>
            <a:ext cx="851043" cy="30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aerospace engineering services</a:t>
            </a:r>
          </a:p>
        </p:txBody>
      </p:sp>
      <p:pic>
        <p:nvPicPr>
          <p:cNvPr id="62" name="Picture 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560" y="4871430"/>
            <a:ext cx="851043" cy="11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TextBox 62"/>
          <p:cNvSpPr txBox="1"/>
          <p:nvPr/>
        </p:nvSpPr>
        <p:spPr>
          <a:xfrm>
            <a:off x="2240462" y="5952475"/>
            <a:ext cx="851561" cy="52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defPPr>
              <a:defRPr lang="en-US"/>
            </a:defPPr>
            <a:lvl1pPr algn="ctr" defTabSz="912813">
              <a:defRPr sz="600" i="1">
                <a:solidFill>
                  <a:srgbClr val="000000"/>
                </a:solidFill>
                <a:cs typeface="Times New Roman" pitchFamily="18" charset="0"/>
              </a:defRPr>
            </a:lvl1pPr>
            <a:lvl2pPr marL="742950" indent="-285750" defTabSz="912813">
              <a:defRPr sz="2400">
                <a:latin typeface="Times New Roman" pitchFamily="18" charset="0"/>
              </a:defRPr>
            </a:lvl2pPr>
            <a:lvl3pPr marL="1143000" indent="-228600" defTabSz="912813">
              <a:defRPr sz="2400">
                <a:latin typeface="Times New Roman" pitchFamily="18" charset="0"/>
              </a:defRPr>
            </a:lvl3pPr>
            <a:lvl4pPr marL="1600200" indent="-228600" defTabSz="912813">
              <a:defRPr sz="2400">
                <a:latin typeface="Times New Roman" pitchFamily="18" charset="0"/>
              </a:defRPr>
            </a:lvl4pPr>
            <a:lvl5pPr marL="2057400" indent="-228600" defTabSz="912813">
              <a:defRPr sz="2400"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US" sz="700" dirty="0"/>
              <a:t>Engineering and project management consultancy focused on energy efficiency</a:t>
            </a:r>
          </a:p>
        </p:txBody>
      </p:sp>
      <p:pic>
        <p:nvPicPr>
          <p:cNvPr id="60" name="Picture 2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690" y="1437044"/>
            <a:ext cx="851043" cy="1129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2201513" y="2503585"/>
            <a:ext cx="929457" cy="52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defPPr>
              <a:defRPr lang="en-US"/>
            </a:defPPr>
            <a:lvl1pPr algn="ctr" defTabSz="912813">
              <a:defRPr sz="600" i="1">
                <a:solidFill>
                  <a:srgbClr val="000000"/>
                </a:solidFill>
                <a:cs typeface="Times New Roman" pitchFamily="18" charset="0"/>
              </a:defRPr>
            </a:lvl1pPr>
            <a:lvl2pPr marL="742950" indent="-285750" defTabSz="912813">
              <a:defRPr sz="2400">
                <a:latin typeface="Times New Roman" pitchFamily="18" charset="0"/>
              </a:defRPr>
            </a:lvl2pPr>
            <a:lvl3pPr marL="1143000" indent="-228600" defTabSz="912813">
              <a:defRPr sz="2400">
                <a:latin typeface="Times New Roman" pitchFamily="18" charset="0"/>
              </a:defRPr>
            </a:lvl3pPr>
            <a:lvl4pPr marL="1600200" indent="-228600" defTabSz="912813">
              <a:defRPr sz="2400">
                <a:latin typeface="Times New Roman" pitchFamily="18" charset="0"/>
              </a:defRPr>
            </a:lvl4pPr>
            <a:lvl5pPr marL="2057400" indent="-228600" defTabSz="912813">
              <a:defRPr sz="2400"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US" sz="700" dirty="0"/>
              <a:t>Project and cost management consultancy serving the construction market</a:t>
            </a:r>
          </a:p>
        </p:txBody>
      </p:sp>
      <p:sp>
        <p:nvSpPr>
          <p:cNvPr id="64" name="Text Box 54"/>
          <p:cNvSpPr txBox="1">
            <a:spLocks noChangeArrowheads="1"/>
          </p:cNvSpPr>
          <p:nvPr/>
        </p:nvSpPr>
        <p:spPr bwMode="auto">
          <a:xfrm>
            <a:off x="4145962" y="2503585"/>
            <a:ext cx="844144" cy="52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design and engineering services for the automotive industry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37145" y="2512954"/>
            <a:ext cx="861778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defPPr>
              <a:defRPr lang="en-US"/>
            </a:defPPr>
            <a:lvl1pPr algn="ctr" defTabSz="912813">
              <a:defRPr sz="600" i="1">
                <a:solidFill>
                  <a:srgbClr val="000000"/>
                </a:solidFill>
                <a:cs typeface="Times New Roman" pitchFamily="18" charset="0"/>
              </a:defRPr>
            </a:lvl1pPr>
            <a:lvl2pPr marL="742950" indent="-285750" defTabSz="912813">
              <a:defRPr sz="2400">
                <a:latin typeface="Times New Roman" pitchFamily="18" charset="0"/>
              </a:defRPr>
            </a:lvl2pPr>
            <a:lvl3pPr marL="1143000" indent="-228600" defTabSz="912813">
              <a:defRPr sz="2400">
                <a:latin typeface="Times New Roman" pitchFamily="18" charset="0"/>
              </a:defRPr>
            </a:lvl3pPr>
            <a:lvl4pPr marL="1600200" indent="-228600" defTabSz="912813">
              <a:defRPr sz="2400">
                <a:latin typeface="Times New Roman" pitchFamily="18" charset="0"/>
              </a:defRPr>
            </a:lvl4pPr>
            <a:lvl5pPr marL="2057400" indent="-228600" defTabSz="912813">
              <a:defRPr sz="2400"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latin typeface="Times New Roman" pitchFamily="18" charset="0"/>
              </a:defRPr>
            </a:lvl9pPr>
          </a:lstStyle>
          <a:p>
            <a:r>
              <a:rPr lang="en-US" sz="700" dirty="0"/>
              <a:t>Provider of specialty engineering consulting services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269" y="1437044"/>
            <a:ext cx="851042" cy="113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9" name="Text Box 54"/>
          <p:cNvSpPr txBox="1">
            <a:spLocks noChangeArrowheads="1"/>
          </p:cNvSpPr>
          <p:nvPr/>
        </p:nvSpPr>
        <p:spPr bwMode="auto">
          <a:xfrm>
            <a:off x="7935226" y="4166474"/>
            <a:ext cx="865356" cy="738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industrial automation, enterprise integration and strategic manufacturing solutions consulting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166" y="3071654"/>
            <a:ext cx="865873" cy="1152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9" name="Text Box 54"/>
          <p:cNvSpPr txBox="1">
            <a:spLocks noChangeArrowheads="1"/>
          </p:cNvSpPr>
          <p:nvPr/>
        </p:nvSpPr>
        <p:spPr bwMode="auto">
          <a:xfrm>
            <a:off x="342900" y="5952475"/>
            <a:ext cx="836730" cy="415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turnkey engineering and design solutions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4871430"/>
            <a:ext cx="851043" cy="113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9" name="Text Box 54"/>
          <p:cNvSpPr txBox="1">
            <a:spLocks noChangeArrowheads="1"/>
          </p:cNvSpPr>
          <p:nvPr/>
        </p:nvSpPr>
        <p:spPr bwMode="auto">
          <a:xfrm>
            <a:off x="6037145" y="5952475"/>
            <a:ext cx="861778" cy="30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45699" rIns="0" bIns="45699">
            <a:spAutoFit/>
          </a:bodyPr>
          <a:lstStyle>
            <a:lvl1pPr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700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Provider of consulting services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80" y="4871430"/>
            <a:ext cx="851043" cy="1132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480" y="1437044"/>
            <a:ext cx="851042" cy="1132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41D8ADB3-6671-49C0-96E4-6576D77270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084358"/>
              </p:ext>
            </p:extLst>
          </p:nvPr>
        </p:nvGraphicFramePr>
        <p:xfrm>
          <a:off x="342901" y="1104107"/>
          <a:ext cx="846613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661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Engineering Services</a:t>
                      </a:r>
                      <a:r>
                        <a:rPr lang="en-US" sz="1050" b="1" i="0" u="none" baseline="0" dirty="0">
                          <a:solidFill>
                            <a:srgbClr val="000000"/>
                          </a:solidFill>
                          <a:latin typeface="Tahoma" panose="020B0604030504040204" pitchFamily="34" charset="0"/>
                        </a:rPr>
                        <a:t> Tombstones</a:t>
                      </a:r>
                      <a:endParaRPr lang="en-US" sz="1050" b="1" i="0" u="none" dirty="0">
                        <a:solidFill>
                          <a:srgbClr val="000000"/>
                        </a:solidFill>
                        <a:latin typeface="Tahoma" panose="020B0604030504040204" pitchFamily="34" charset="0"/>
                      </a:endParaRPr>
                    </a:p>
                  </a:txBody>
                  <a:tcPr marL="0" marR="4572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9" name="Picture 78">
            <a:extLst>
              <a:ext uri="{FF2B5EF4-FFF2-40B4-BE49-F238E27FC236}">
                <a16:creationId xmlns:a16="http://schemas.microsoft.com/office/drawing/2014/main" id="{97493CE7-43CE-4F6D-B3FF-D1197DB7D4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973267" y="1437801"/>
            <a:ext cx="927603" cy="1161288"/>
          </a:xfrm>
          <a:prstGeom prst="rect">
            <a:avLst/>
          </a:prstGeom>
        </p:spPr>
      </p:pic>
      <p:sp>
        <p:nvSpPr>
          <p:cNvPr id="6" name="PageNumberTextBox">
            <a:extLst>
              <a:ext uri="{FF2B5EF4-FFF2-40B4-BE49-F238E27FC236}">
                <a16:creationId xmlns:a16="http://schemas.microsoft.com/office/drawing/2014/main" id="{116BECC8-4EB8-44DE-95F7-8A0F9C0F329A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55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3700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Unique, Independent Debt Advisory Group – </a:t>
            </a:r>
            <a:br>
              <a:rPr lang="en-US" dirty="0"/>
            </a:br>
            <a:r>
              <a:rPr lang="en-US" dirty="0"/>
              <a:t>Maximizing Private Equity’s Competitiveness</a:t>
            </a:r>
          </a:p>
        </p:txBody>
      </p:sp>
      <p:sp>
        <p:nvSpPr>
          <p:cNvPr id="16" name="Rectangle 224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42901" y="1384300"/>
            <a:ext cx="3950208" cy="210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Most active arranger of financings among mid-market investment banks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Dedicated team with 20 professionals in the U.S. and Europe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Advised on $1+ billion of financings globally each of the past four years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Extensive experience with wide range of situations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Acquisition financing in competitive auctions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“Story” credits and fast timetables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Proprietary deals with limited information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Dividend recaps that return all invested equity (or more)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Virtual Underwriting</a:t>
            </a:r>
            <a:r>
              <a:rPr lang="en-US" sz="1000" baseline="30000" dirty="0"/>
              <a:t>SM</a:t>
            </a:r>
            <a:r>
              <a:rPr lang="en-US" sz="1000" dirty="0"/>
              <a:t> process mimics lenders’ internal credit evaluations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Results in highly accurate financing reads upfront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Facilitates lenders’ review and diligence, resulting in more efficient process</a:t>
            </a:r>
          </a:p>
          <a:p>
            <a:pPr marL="342900" lvl="1" indent="-165100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Practically eliminates credit surprises</a:t>
            </a:r>
          </a:p>
          <a:p>
            <a:pPr marL="179388" indent="-179388" defTabSz="855663" fontAlgn="base">
              <a:spcBef>
                <a:spcPts val="2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Since Lincoln has no conflicts, our interests are entirely aligned with clients, allowing for complete transparency and a partnership approach on each deal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5531578"/>
              </p:ext>
            </p:extLst>
          </p:nvPr>
        </p:nvGraphicFramePr>
        <p:xfrm>
          <a:off x="342900" y="1076574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Debt Advisory Group Overview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532313643"/>
              </p:ext>
            </p:extLst>
          </p:nvPr>
        </p:nvGraphicFramePr>
        <p:xfrm>
          <a:off x="4852022" y="1076574"/>
          <a:ext cx="3950208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0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Bringing Efficiency to Middle Market Finance</a:t>
                      </a:r>
                      <a:r>
                        <a:rPr lang="en-US" sz="1050" b="1" i="0" u="none" baseline="30000" dirty="0">
                          <a:solidFill>
                            <a:srgbClr val="000000"/>
                          </a:solidFill>
                          <a:latin typeface="+mn-lt"/>
                        </a:rPr>
                        <a:t>SM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666136259"/>
              </p:ext>
            </p:extLst>
          </p:nvPr>
        </p:nvGraphicFramePr>
        <p:xfrm>
          <a:off x="342897" y="4674254"/>
          <a:ext cx="8456613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56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Recent Representative Transactions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1" y="4983163"/>
            <a:ext cx="109311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505" y="4983163"/>
            <a:ext cx="109311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09" y="4983163"/>
            <a:ext cx="109311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13" y="4983163"/>
            <a:ext cx="109311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317" y="4983163"/>
            <a:ext cx="109311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922" y="4983163"/>
            <a:ext cx="1093116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226926" y="1413995"/>
            <a:ext cx="3200400" cy="3014663"/>
            <a:chOff x="5149965" y="1483845"/>
            <a:chExt cx="3200400" cy="3014663"/>
          </a:xfrm>
        </p:grpSpPr>
        <p:sp>
          <p:nvSpPr>
            <p:cNvPr id="20" name="AutoShape 3"/>
            <p:cNvSpPr>
              <a:spLocks noChangeAspect="1" noChangeArrowheads="1" noTextEdit="1"/>
            </p:cNvSpPr>
            <p:nvPr/>
          </p:nvSpPr>
          <p:spPr bwMode="auto">
            <a:xfrm>
              <a:off x="5149965" y="1483845"/>
              <a:ext cx="3200400" cy="3014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b="1" dirty="0"/>
            </a:p>
          </p:txBody>
        </p:sp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6203949" y="2828950"/>
              <a:ext cx="1102857" cy="654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Certainty of</a:t>
              </a:r>
              <a:r>
                <a:rPr kumimoji="0" lang="en-US" sz="1000" b="1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rgbClr val="000000"/>
                  </a:solidFill>
                  <a:cs typeface="Arial" pitchFamily="34" charset="0"/>
                </a:rPr>
                <a:t>Closing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Best Available</a:t>
              </a:r>
              <a:r>
                <a:rPr kumimoji="0" lang="en-US" sz="1000" b="1" i="0" u="none" strike="noStrike" cap="none" normalizeH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 </a:t>
              </a:r>
              <a:r>
                <a:rPr lang="en-US" sz="1000" b="1" dirty="0">
                  <a:solidFill>
                    <a:srgbClr val="000000"/>
                  </a:solidFill>
                  <a:cs typeface="Arial" pitchFamily="34" charset="0"/>
                </a:rPr>
                <a:t>Terms</a:t>
              </a:r>
              <a:r>
                <a:rPr kumimoji="0" lang="en-US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cs typeface="Arial" pitchFamily="34" charset="0"/>
                </a:rPr>
                <a:t> </a:t>
              </a:r>
              <a:endParaRPr kumimoji="0" 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5478578" y="1487020"/>
              <a:ext cx="1597025" cy="1282700"/>
            </a:xfrm>
            <a:custGeom>
              <a:avLst/>
              <a:gdLst>
                <a:gd name="T0" fmla="*/ 416 w 1006"/>
                <a:gd name="T1" fmla="*/ 808 h 808"/>
                <a:gd name="T2" fmla="*/ 439 w 1006"/>
                <a:gd name="T3" fmla="*/ 769 h 808"/>
                <a:gd name="T4" fmla="*/ 466 w 1006"/>
                <a:gd name="T5" fmla="*/ 734 h 808"/>
                <a:gd name="T6" fmla="*/ 496 w 1006"/>
                <a:gd name="T7" fmla="*/ 702 h 808"/>
                <a:gd name="T8" fmla="*/ 530 w 1006"/>
                <a:gd name="T9" fmla="*/ 672 h 808"/>
                <a:gd name="T10" fmla="*/ 567 w 1006"/>
                <a:gd name="T11" fmla="*/ 646 h 808"/>
                <a:gd name="T12" fmla="*/ 604 w 1006"/>
                <a:gd name="T13" fmla="*/ 625 h 808"/>
                <a:gd name="T14" fmla="*/ 642 w 1006"/>
                <a:gd name="T15" fmla="*/ 606 h 808"/>
                <a:gd name="T16" fmla="*/ 683 w 1006"/>
                <a:gd name="T17" fmla="*/ 592 h 808"/>
                <a:gd name="T18" fmla="*/ 724 w 1006"/>
                <a:gd name="T19" fmla="*/ 582 h 808"/>
                <a:gd name="T20" fmla="*/ 766 w 1006"/>
                <a:gd name="T21" fmla="*/ 575 h 808"/>
                <a:gd name="T22" fmla="*/ 779 w 1006"/>
                <a:gd name="T23" fmla="*/ 726 h 808"/>
                <a:gd name="T24" fmla="*/ 1006 w 1006"/>
                <a:gd name="T25" fmla="*/ 358 h 808"/>
                <a:gd name="T26" fmla="*/ 737 w 1006"/>
                <a:gd name="T27" fmla="*/ 0 h 808"/>
                <a:gd name="T28" fmla="*/ 738 w 1006"/>
                <a:gd name="T29" fmla="*/ 135 h 808"/>
                <a:gd name="T30" fmla="*/ 674 w 1006"/>
                <a:gd name="T31" fmla="*/ 143 h 808"/>
                <a:gd name="T32" fmla="*/ 611 w 1006"/>
                <a:gd name="T33" fmla="*/ 155 h 808"/>
                <a:gd name="T34" fmla="*/ 549 w 1006"/>
                <a:gd name="T35" fmla="*/ 171 h 808"/>
                <a:gd name="T36" fmla="*/ 488 w 1006"/>
                <a:gd name="T37" fmla="*/ 192 h 808"/>
                <a:gd name="T38" fmla="*/ 429 w 1006"/>
                <a:gd name="T39" fmla="*/ 217 h 808"/>
                <a:gd name="T40" fmla="*/ 372 w 1006"/>
                <a:gd name="T41" fmla="*/ 247 h 808"/>
                <a:gd name="T42" fmla="*/ 316 w 1006"/>
                <a:gd name="T43" fmla="*/ 280 h 808"/>
                <a:gd name="T44" fmla="*/ 266 w 1006"/>
                <a:gd name="T45" fmla="*/ 314 h 808"/>
                <a:gd name="T46" fmla="*/ 219 w 1006"/>
                <a:gd name="T47" fmla="*/ 351 h 808"/>
                <a:gd name="T48" fmla="*/ 176 w 1006"/>
                <a:gd name="T49" fmla="*/ 392 h 808"/>
                <a:gd name="T50" fmla="*/ 133 w 1006"/>
                <a:gd name="T51" fmla="*/ 435 h 808"/>
                <a:gd name="T52" fmla="*/ 95 w 1006"/>
                <a:gd name="T53" fmla="*/ 481 h 808"/>
                <a:gd name="T54" fmla="*/ 60 w 1006"/>
                <a:gd name="T55" fmla="*/ 529 h 808"/>
                <a:gd name="T56" fmla="*/ 28 w 1006"/>
                <a:gd name="T57" fmla="*/ 579 h 808"/>
                <a:gd name="T58" fmla="*/ 0 w 1006"/>
                <a:gd name="T59" fmla="*/ 632 h 808"/>
                <a:gd name="T60" fmla="*/ 273 w 1006"/>
                <a:gd name="T61" fmla="*/ 610 h 808"/>
                <a:gd name="T62" fmla="*/ 416 w 1006"/>
                <a:gd name="T63" fmla="*/ 808 h 8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06" h="808">
                  <a:moveTo>
                    <a:pt x="416" y="808"/>
                  </a:moveTo>
                  <a:lnTo>
                    <a:pt x="439" y="769"/>
                  </a:lnTo>
                  <a:lnTo>
                    <a:pt x="466" y="734"/>
                  </a:lnTo>
                  <a:lnTo>
                    <a:pt x="496" y="702"/>
                  </a:lnTo>
                  <a:lnTo>
                    <a:pt x="530" y="672"/>
                  </a:lnTo>
                  <a:lnTo>
                    <a:pt x="567" y="646"/>
                  </a:lnTo>
                  <a:lnTo>
                    <a:pt x="604" y="625"/>
                  </a:lnTo>
                  <a:lnTo>
                    <a:pt x="642" y="606"/>
                  </a:lnTo>
                  <a:lnTo>
                    <a:pt x="683" y="592"/>
                  </a:lnTo>
                  <a:lnTo>
                    <a:pt x="724" y="582"/>
                  </a:lnTo>
                  <a:lnTo>
                    <a:pt x="766" y="575"/>
                  </a:lnTo>
                  <a:lnTo>
                    <a:pt x="779" y="726"/>
                  </a:lnTo>
                  <a:lnTo>
                    <a:pt x="1006" y="358"/>
                  </a:lnTo>
                  <a:lnTo>
                    <a:pt x="737" y="0"/>
                  </a:lnTo>
                  <a:lnTo>
                    <a:pt x="738" y="135"/>
                  </a:lnTo>
                  <a:lnTo>
                    <a:pt x="674" y="143"/>
                  </a:lnTo>
                  <a:lnTo>
                    <a:pt x="611" y="155"/>
                  </a:lnTo>
                  <a:lnTo>
                    <a:pt x="549" y="171"/>
                  </a:lnTo>
                  <a:lnTo>
                    <a:pt x="488" y="192"/>
                  </a:lnTo>
                  <a:lnTo>
                    <a:pt x="429" y="217"/>
                  </a:lnTo>
                  <a:lnTo>
                    <a:pt x="372" y="247"/>
                  </a:lnTo>
                  <a:lnTo>
                    <a:pt x="316" y="280"/>
                  </a:lnTo>
                  <a:lnTo>
                    <a:pt x="266" y="314"/>
                  </a:lnTo>
                  <a:lnTo>
                    <a:pt x="219" y="351"/>
                  </a:lnTo>
                  <a:lnTo>
                    <a:pt x="176" y="392"/>
                  </a:lnTo>
                  <a:lnTo>
                    <a:pt x="133" y="435"/>
                  </a:lnTo>
                  <a:lnTo>
                    <a:pt x="95" y="481"/>
                  </a:lnTo>
                  <a:lnTo>
                    <a:pt x="60" y="529"/>
                  </a:lnTo>
                  <a:lnTo>
                    <a:pt x="28" y="579"/>
                  </a:lnTo>
                  <a:lnTo>
                    <a:pt x="0" y="632"/>
                  </a:lnTo>
                  <a:lnTo>
                    <a:pt x="273" y="610"/>
                  </a:lnTo>
                  <a:lnTo>
                    <a:pt x="416" y="80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/>
            </a:p>
          </p:txBody>
        </p:sp>
        <p:sp>
          <p:nvSpPr>
            <p:cNvPr id="27" name="Freeform 11"/>
            <p:cNvSpPr>
              <a:spLocks/>
            </p:cNvSpPr>
            <p:nvPr/>
          </p:nvSpPr>
          <p:spPr bwMode="auto">
            <a:xfrm>
              <a:off x="6899390" y="1701333"/>
              <a:ext cx="1446213" cy="1304925"/>
            </a:xfrm>
            <a:custGeom>
              <a:avLst/>
              <a:gdLst>
                <a:gd name="T0" fmla="*/ 604 w 911"/>
                <a:gd name="T1" fmla="*/ 822 h 822"/>
                <a:gd name="T2" fmla="*/ 709 w 911"/>
                <a:gd name="T3" fmla="*/ 719 h 822"/>
                <a:gd name="T4" fmla="*/ 812 w 911"/>
                <a:gd name="T5" fmla="*/ 612 h 822"/>
                <a:gd name="T6" fmla="*/ 911 w 911"/>
                <a:gd name="T7" fmla="*/ 505 h 822"/>
                <a:gd name="T8" fmla="*/ 760 w 911"/>
                <a:gd name="T9" fmla="*/ 545 h 822"/>
                <a:gd name="T10" fmla="*/ 734 w 911"/>
                <a:gd name="T11" fmla="*/ 490 h 822"/>
                <a:gd name="T12" fmla="*/ 705 w 911"/>
                <a:gd name="T13" fmla="*/ 435 h 822"/>
                <a:gd name="T14" fmla="*/ 673 w 911"/>
                <a:gd name="T15" fmla="*/ 385 h 822"/>
                <a:gd name="T16" fmla="*/ 637 w 911"/>
                <a:gd name="T17" fmla="*/ 336 h 822"/>
                <a:gd name="T18" fmla="*/ 597 w 911"/>
                <a:gd name="T19" fmla="*/ 290 h 822"/>
                <a:gd name="T20" fmla="*/ 553 w 911"/>
                <a:gd name="T21" fmla="*/ 246 h 822"/>
                <a:gd name="T22" fmla="*/ 508 w 911"/>
                <a:gd name="T23" fmla="*/ 205 h 822"/>
                <a:gd name="T24" fmla="*/ 459 w 911"/>
                <a:gd name="T25" fmla="*/ 169 h 822"/>
                <a:gd name="T26" fmla="*/ 407 w 911"/>
                <a:gd name="T27" fmla="*/ 134 h 822"/>
                <a:gd name="T28" fmla="*/ 354 w 911"/>
                <a:gd name="T29" fmla="*/ 104 h 822"/>
                <a:gd name="T30" fmla="*/ 298 w 911"/>
                <a:gd name="T31" fmla="*/ 76 h 822"/>
                <a:gd name="T32" fmla="*/ 242 w 911"/>
                <a:gd name="T33" fmla="*/ 54 h 822"/>
                <a:gd name="T34" fmla="*/ 182 w 911"/>
                <a:gd name="T35" fmla="*/ 34 h 822"/>
                <a:gd name="T36" fmla="*/ 122 w 911"/>
                <a:gd name="T37" fmla="*/ 19 h 822"/>
                <a:gd name="T38" fmla="*/ 62 w 911"/>
                <a:gd name="T39" fmla="*/ 8 h 822"/>
                <a:gd name="T40" fmla="*/ 0 w 911"/>
                <a:gd name="T41" fmla="*/ 0 h 822"/>
                <a:gd name="T42" fmla="*/ 152 w 911"/>
                <a:gd name="T43" fmla="*/ 219 h 822"/>
                <a:gd name="T44" fmla="*/ 28 w 911"/>
                <a:gd name="T45" fmla="*/ 446 h 822"/>
                <a:gd name="T46" fmla="*/ 73 w 911"/>
                <a:gd name="T47" fmla="*/ 458 h 822"/>
                <a:gd name="T48" fmla="*/ 115 w 911"/>
                <a:gd name="T49" fmla="*/ 476 h 822"/>
                <a:gd name="T50" fmla="*/ 155 w 911"/>
                <a:gd name="T51" fmla="*/ 499 h 822"/>
                <a:gd name="T52" fmla="*/ 194 w 911"/>
                <a:gd name="T53" fmla="*/ 525 h 822"/>
                <a:gd name="T54" fmla="*/ 228 w 911"/>
                <a:gd name="T55" fmla="*/ 554 h 822"/>
                <a:gd name="T56" fmla="*/ 261 w 911"/>
                <a:gd name="T57" fmla="*/ 587 h 822"/>
                <a:gd name="T58" fmla="*/ 289 w 911"/>
                <a:gd name="T59" fmla="*/ 621 h 822"/>
                <a:gd name="T60" fmla="*/ 313 w 911"/>
                <a:gd name="T61" fmla="*/ 660 h 822"/>
                <a:gd name="T62" fmla="*/ 151 w 911"/>
                <a:gd name="T63" fmla="*/ 703 h 822"/>
                <a:gd name="T64" fmla="*/ 604 w 911"/>
                <a:gd name="T65" fmla="*/ 822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1" h="822">
                  <a:moveTo>
                    <a:pt x="604" y="822"/>
                  </a:moveTo>
                  <a:lnTo>
                    <a:pt x="709" y="719"/>
                  </a:lnTo>
                  <a:lnTo>
                    <a:pt x="812" y="612"/>
                  </a:lnTo>
                  <a:lnTo>
                    <a:pt x="911" y="505"/>
                  </a:lnTo>
                  <a:lnTo>
                    <a:pt x="760" y="545"/>
                  </a:lnTo>
                  <a:lnTo>
                    <a:pt x="734" y="490"/>
                  </a:lnTo>
                  <a:lnTo>
                    <a:pt x="705" y="435"/>
                  </a:lnTo>
                  <a:lnTo>
                    <a:pt x="673" y="385"/>
                  </a:lnTo>
                  <a:lnTo>
                    <a:pt x="637" y="336"/>
                  </a:lnTo>
                  <a:lnTo>
                    <a:pt x="597" y="290"/>
                  </a:lnTo>
                  <a:lnTo>
                    <a:pt x="553" y="246"/>
                  </a:lnTo>
                  <a:lnTo>
                    <a:pt x="508" y="205"/>
                  </a:lnTo>
                  <a:lnTo>
                    <a:pt x="459" y="169"/>
                  </a:lnTo>
                  <a:lnTo>
                    <a:pt x="407" y="134"/>
                  </a:lnTo>
                  <a:lnTo>
                    <a:pt x="354" y="104"/>
                  </a:lnTo>
                  <a:lnTo>
                    <a:pt x="298" y="76"/>
                  </a:lnTo>
                  <a:lnTo>
                    <a:pt x="242" y="54"/>
                  </a:lnTo>
                  <a:lnTo>
                    <a:pt x="182" y="34"/>
                  </a:lnTo>
                  <a:lnTo>
                    <a:pt x="122" y="19"/>
                  </a:lnTo>
                  <a:lnTo>
                    <a:pt x="62" y="8"/>
                  </a:lnTo>
                  <a:lnTo>
                    <a:pt x="0" y="0"/>
                  </a:lnTo>
                  <a:lnTo>
                    <a:pt x="152" y="219"/>
                  </a:lnTo>
                  <a:lnTo>
                    <a:pt x="28" y="446"/>
                  </a:lnTo>
                  <a:lnTo>
                    <a:pt x="73" y="458"/>
                  </a:lnTo>
                  <a:lnTo>
                    <a:pt x="115" y="476"/>
                  </a:lnTo>
                  <a:lnTo>
                    <a:pt x="155" y="499"/>
                  </a:lnTo>
                  <a:lnTo>
                    <a:pt x="194" y="525"/>
                  </a:lnTo>
                  <a:lnTo>
                    <a:pt x="228" y="554"/>
                  </a:lnTo>
                  <a:lnTo>
                    <a:pt x="261" y="587"/>
                  </a:lnTo>
                  <a:lnTo>
                    <a:pt x="289" y="621"/>
                  </a:lnTo>
                  <a:lnTo>
                    <a:pt x="313" y="660"/>
                  </a:lnTo>
                  <a:lnTo>
                    <a:pt x="151" y="703"/>
                  </a:lnTo>
                  <a:lnTo>
                    <a:pt x="604" y="822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/>
            </a:p>
          </p:txBody>
        </p:sp>
        <p:sp>
          <p:nvSpPr>
            <p:cNvPr id="29" name="Freeform 13"/>
            <p:cNvSpPr>
              <a:spLocks/>
            </p:cNvSpPr>
            <p:nvPr/>
          </p:nvSpPr>
          <p:spPr bwMode="auto">
            <a:xfrm>
              <a:off x="7120053" y="2771308"/>
              <a:ext cx="1093788" cy="1647825"/>
            </a:xfrm>
            <a:custGeom>
              <a:avLst/>
              <a:gdLst>
                <a:gd name="T0" fmla="*/ 225 w 689"/>
                <a:gd name="T1" fmla="*/ 122 h 1038"/>
                <a:gd name="T2" fmla="*/ 231 w 689"/>
                <a:gd name="T3" fmla="*/ 165 h 1038"/>
                <a:gd name="T4" fmla="*/ 232 w 689"/>
                <a:gd name="T5" fmla="*/ 211 h 1038"/>
                <a:gd name="T6" fmla="*/ 230 w 689"/>
                <a:gd name="T7" fmla="*/ 255 h 1038"/>
                <a:gd name="T8" fmla="*/ 222 w 689"/>
                <a:gd name="T9" fmla="*/ 298 h 1038"/>
                <a:gd name="T10" fmla="*/ 209 w 689"/>
                <a:gd name="T11" fmla="*/ 341 h 1038"/>
                <a:gd name="T12" fmla="*/ 194 w 689"/>
                <a:gd name="T13" fmla="*/ 383 h 1038"/>
                <a:gd name="T14" fmla="*/ 172 w 689"/>
                <a:gd name="T15" fmla="*/ 423 h 1038"/>
                <a:gd name="T16" fmla="*/ 147 w 689"/>
                <a:gd name="T17" fmla="*/ 460 h 1038"/>
                <a:gd name="T18" fmla="*/ 118 w 689"/>
                <a:gd name="T19" fmla="*/ 495 h 1038"/>
                <a:gd name="T20" fmla="*/ 87 w 689"/>
                <a:gd name="T21" fmla="*/ 527 h 1038"/>
                <a:gd name="T22" fmla="*/ 0 w 689"/>
                <a:gd name="T23" fmla="*/ 374 h 1038"/>
                <a:gd name="T24" fmla="*/ 0 w 689"/>
                <a:gd name="T25" fmla="*/ 824 h 1038"/>
                <a:gd name="T26" fmla="*/ 391 w 689"/>
                <a:gd name="T27" fmla="*/ 1038 h 1038"/>
                <a:gd name="T28" fmla="*/ 317 w 689"/>
                <a:gd name="T29" fmla="*/ 915 h 1038"/>
                <a:gd name="T30" fmla="*/ 367 w 689"/>
                <a:gd name="T31" fmla="*/ 876 h 1038"/>
                <a:gd name="T32" fmla="*/ 412 w 689"/>
                <a:gd name="T33" fmla="*/ 836 h 1038"/>
                <a:gd name="T34" fmla="*/ 456 w 689"/>
                <a:gd name="T35" fmla="*/ 792 h 1038"/>
                <a:gd name="T36" fmla="*/ 497 w 689"/>
                <a:gd name="T37" fmla="*/ 746 h 1038"/>
                <a:gd name="T38" fmla="*/ 533 w 689"/>
                <a:gd name="T39" fmla="*/ 696 h 1038"/>
                <a:gd name="T40" fmla="*/ 566 w 689"/>
                <a:gd name="T41" fmla="*/ 645 h 1038"/>
                <a:gd name="T42" fmla="*/ 595 w 689"/>
                <a:gd name="T43" fmla="*/ 592 h 1038"/>
                <a:gd name="T44" fmla="*/ 621 w 689"/>
                <a:gd name="T45" fmla="*/ 536 h 1038"/>
                <a:gd name="T46" fmla="*/ 643 w 689"/>
                <a:gd name="T47" fmla="*/ 479 h 1038"/>
                <a:gd name="T48" fmla="*/ 661 w 689"/>
                <a:gd name="T49" fmla="*/ 422 h 1038"/>
                <a:gd name="T50" fmla="*/ 674 w 689"/>
                <a:gd name="T51" fmla="*/ 362 h 1038"/>
                <a:gd name="T52" fmla="*/ 682 w 689"/>
                <a:gd name="T53" fmla="*/ 302 h 1038"/>
                <a:gd name="T54" fmla="*/ 688 w 689"/>
                <a:gd name="T55" fmla="*/ 241 h 1038"/>
                <a:gd name="T56" fmla="*/ 689 w 689"/>
                <a:gd name="T57" fmla="*/ 181 h 1038"/>
                <a:gd name="T58" fmla="*/ 686 w 689"/>
                <a:gd name="T59" fmla="*/ 120 h 1038"/>
                <a:gd name="T60" fmla="*/ 677 w 689"/>
                <a:gd name="T61" fmla="*/ 60 h 1038"/>
                <a:gd name="T62" fmla="*/ 665 w 689"/>
                <a:gd name="T63" fmla="*/ 0 h 1038"/>
                <a:gd name="T64" fmla="*/ 470 w 689"/>
                <a:gd name="T65" fmla="*/ 192 h 1038"/>
                <a:gd name="T66" fmla="*/ 225 w 689"/>
                <a:gd name="T67" fmla="*/ 122 h 1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89" h="1038">
                  <a:moveTo>
                    <a:pt x="225" y="122"/>
                  </a:moveTo>
                  <a:lnTo>
                    <a:pt x="231" y="165"/>
                  </a:lnTo>
                  <a:lnTo>
                    <a:pt x="232" y="211"/>
                  </a:lnTo>
                  <a:lnTo>
                    <a:pt x="230" y="255"/>
                  </a:lnTo>
                  <a:lnTo>
                    <a:pt x="222" y="298"/>
                  </a:lnTo>
                  <a:lnTo>
                    <a:pt x="209" y="341"/>
                  </a:lnTo>
                  <a:lnTo>
                    <a:pt x="194" y="383"/>
                  </a:lnTo>
                  <a:lnTo>
                    <a:pt x="172" y="423"/>
                  </a:lnTo>
                  <a:lnTo>
                    <a:pt x="147" y="460"/>
                  </a:lnTo>
                  <a:lnTo>
                    <a:pt x="118" y="495"/>
                  </a:lnTo>
                  <a:lnTo>
                    <a:pt x="87" y="527"/>
                  </a:lnTo>
                  <a:lnTo>
                    <a:pt x="0" y="374"/>
                  </a:lnTo>
                  <a:lnTo>
                    <a:pt x="0" y="824"/>
                  </a:lnTo>
                  <a:lnTo>
                    <a:pt x="391" y="1038"/>
                  </a:lnTo>
                  <a:lnTo>
                    <a:pt x="317" y="915"/>
                  </a:lnTo>
                  <a:lnTo>
                    <a:pt x="367" y="876"/>
                  </a:lnTo>
                  <a:lnTo>
                    <a:pt x="412" y="836"/>
                  </a:lnTo>
                  <a:lnTo>
                    <a:pt x="456" y="792"/>
                  </a:lnTo>
                  <a:lnTo>
                    <a:pt x="497" y="746"/>
                  </a:lnTo>
                  <a:lnTo>
                    <a:pt x="533" y="696"/>
                  </a:lnTo>
                  <a:lnTo>
                    <a:pt x="566" y="645"/>
                  </a:lnTo>
                  <a:lnTo>
                    <a:pt x="595" y="592"/>
                  </a:lnTo>
                  <a:lnTo>
                    <a:pt x="621" y="536"/>
                  </a:lnTo>
                  <a:lnTo>
                    <a:pt x="643" y="479"/>
                  </a:lnTo>
                  <a:lnTo>
                    <a:pt x="661" y="422"/>
                  </a:lnTo>
                  <a:lnTo>
                    <a:pt x="674" y="362"/>
                  </a:lnTo>
                  <a:lnTo>
                    <a:pt x="682" y="302"/>
                  </a:lnTo>
                  <a:lnTo>
                    <a:pt x="688" y="241"/>
                  </a:lnTo>
                  <a:lnTo>
                    <a:pt x="689" y="181"/>
                  </a:lnTo>
                  <a:lnTo>
                    <a:pt x="686" y="120"/>
                  </a:lnTo>
                  <a:lnTo>
                    <a:pt x="677" y="60"/>
                  </a:lnTo>
                  <a:lnTo>
                    <a:pt x="665" y="0"/>
                  </a:lnTo>
                  <a:lnTo>
                    <a:pt x="470" y="192"/>
                  </a:lnTo>
                  <a:lnTo>
                    <a:pt x="225" y="12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/>
            </a:p>
          </p:txBody>
        </p:sp>
        <p:sp>
          <p:nvSpPr>
            <p:cNvPr id="31" name="Freeform 15"/>
            <p:cNvSpPr>
              <a:spLocks/>
            </p:cNvSpPr>
            <p:nvPr/>
          </p:nvSpPr>
          <p:spPr bwMode="auto">
            <a:xfrm>
              <a:off x="5753215" y="3479333"/>
              <a:ext cx="1690688" cy="1014413"/>
            </a:xfrm>
            <a:custGeom>
              <a:avLst/>
              <a:gdLst>
                <a:gd name="T0" fmla="*/ 820 w 1065"/>
                <a:gd name="T1" fmla="*/ 162 h 639"/>
                <a:gd name="T2" fmla="*/ 779 w 1065"/>
                <a:gd name="T3" fmla="*/ 176 h 639"/>
                <a:gd name="T4" fmla="*/ 737 w 1065"/>
                <a:gd name="T5" fmla="*/ 188 h 639"/>
                <a:gd name="T6" fmla="*/ 694 w 1065"/>
                <a:gd name="T7" fmla="*/ 194 h 639"/>
                <a:gd name="T8" fmla="*/ 650 w 1065"/>
                <a:gd name="T9" fmla="*/ 197 h 639"/>
                <a:gd name="T10" fmla="*/ 607 w 1065"/>
                <a:gd name="T11" fmla="*/ 195 h 639"/>
                <a:gd name="T12" fmla="*/ 563 w 1065"/>
                <a:gd name="T13" fmla="*/ 189 h 639"/>
                <a:gd name="T14" fmla="*/ 520 w 1065"/>
                <a:gd name="T15" fmla="*/ 180 h 639"/>
                <a:gd name="T16" fmla="*/ 478 w 1065"/>
                <a:gd name="T17" fmla="*/ 167 h 639"/>
                <a:gd name="T18" fmla="*/ 439 w 1065"/>
                <a:gd name="T19" fmla="*/ 149 h 639"/>
                <a:gd name="T20" fmla="*/ 402 w 1065"/>
                <a:gd name="T21" fmla="*/ 128 h 639"/>
                <a:gd name="T22" fmla="*/ 510 w 1065"/>
                <a:gd name="T23" fmla="*/ 0 h 639"/>
                <a:gd name="T24" fmla="*/ 76 w 1065"/>
                <a:gd name="T25" fmla="*/ 153 h 639"/>
                <a:gd name="T26" fmla="*/ 32 w 1065"/>
                <a:gd name="T27" fmla="*/ 405 h 639"/>
                <a:gd name="T28" fmla="*/ 34 w 1065"/>
                <a:gd name="T29" fmla="*/ 407 h 639"/>
                <a:gd name="T30" fmla="*/ 0 w 1065"/>
                <a:gd name="T31" fmla="*/ 591 h 639"/>
                <a:gd name="T32" fmla="*/ 108 w 1065"/>
                <a:gd name="T33" fmla="*/ 465 h 639"/>
                <a:gd name="T34" fmla="*/ 160 w 1065"/>
                <a:gd name="T35" fmla="*/ 501 h 639"/>
                <a:gd name="T36" fmla="*/ 215 w 1065"/>
                <a:gd name="T37" fmla="*/ 533 h 639"/>
                <a:gd name="T38" fmla="*/ 271 w 1065"/>
                <a:gd name="T39" fmla="*/ 560 h 639"/>
                <a:gd name="T40" fmla="*/ 330 w 1065"/>
                <a:gd name="T41" fmla="*/ 583 h 639"/>
                <a:gd name="T42" fmla="*/ 390 w 1065"/>
                <a:gd name="T43" fmla="*/ 603 h 639"/>
                <a:gd name="T44" fmla="*/ 450 w 1065"/>
                <a:gd name="T45" fmla="*/ 618 h 639"/>
                <a:gd name="T46" fmla="*/ 513 w 1065"/>
                <a:gd name="T47" fmla="*/ 630 h 639"/>
                <a:gd name="T48" fmla="*/ 577 w 1065"/>
                <a:gd name="T49" fmla="*/ 637 h 639"/>
                <a:gd name="T50" fmla="*/ 640 w 1065"/>
                <a:gd name="T51" fmla="*/ 639 h 639"/>
                <a:gd name="T52" fmla="*/ 703 w 1065"/>
                <a:gd name="T53" fmla="*/ 637 h 639"/>
                <a:gd name="T54" fmla="*/ 766 w 1065"/>
                <a:gd name="T55" fmla="*/ 631 h 639"/>
                <a:gd name="T56" fmla="*/ 829 w 1065"/>
                <a:gd name="T57" fmla="*/ 620 h 639"/>
                <a:gd name="T58" fmla="*/ 889 w 1065"/>
                <a:gd name="T59" fmla="*/ 606 h 639"/>
                <a:gd name="T60" fmla="*/ 949 w 1065"/>
                <a:gd name="T61" fmla="*/ 588 h 639"/>
                <a:gd name="T62" fmla="*/ 1008 w 1065"/>
                <a:gd name="T63" fmla="*/ 564 h 639"/>
                <a:gd name="T64" fmla="*/ 1065 w 1065"/>
                <a:gd name="T65" fmla="*/ 537 h 639"/>
                <a:gd name="T66" fmla="*/ 823 w 1065"/>
                <a:gd name="T67" fmla="*/ 400 h 639"/>
                <a:gd name="T68" fmla="*/ 820 w 1065"/>
                <a:gd name="T69" fmla="*/ 162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65" h="639">
                  <a:moveTo>
                    <a:pt x="820" y="162"/>
                  </a:moveTo>
                  <a:lnTo>
                    <a:pt x="779" y="176"/>
                  </a:lnTo>
                  <a:lnTo>
                    <a:pt x="737" y="188"/>
                  </a:lnTo>
                  <a:lnTo>
                    <a:pt x="694" y="194"/>
                  </a:lnTo>
                  <a:lnTo>
                    <a:pt x="650" y="197"/>
                  </a:lnTo>
                  <a:lnTo>
                    <a:pt x="607" y="195"/>
                  </a:lnTo>
                  <a:lnTo>
                    <a:pt x="563" y="189"/>
                  </a:lnTo>
                  <a:lnTo>
                    <a:pt x="520" y="180"/>
                  </a:lnTo>
                  <a:lnTo>
                    <a:pt x="478" y="167"/>
                  </a:lnTo>
                  <a:lnTo>
                    <a:pt x="439" y="149"/>
                  </a:lnTo>
                  <a:lnTo>
                    <a:pt x="402" y="128"/>
                  </a:lnTo>
                  <a:lnTo>
                    <a:pt x="510" y="0"/>
                  </a:lnTo>
                  <a:lnTo>
                    <a:pt x="76" y="153"/>
                  </a:lnTo>
                  <a:lnTo>
                    <a:pt x="32" y="405"/>
                  </a:lnTo>
                  <a:lnTo>
                    <a:pt x="34" y="407"/>
                  </a:lnTo>
                  <a:lnTo>
                    <a:pt x="0" y="591"/>
                  </a:lnTo>
                  <a:lnTo>
                    <a:pt x="108" y="465"/>
                  </a:lnTo>
                  <a:lnTo>
                    <a:pt x="160" y="501"/>
                  </a:lnTo>
                  <a:lnTo>
                    <a:pt x="215" y="533"/>
                  </a:lnTo>
                  <a:lnTo>
                    <a:pt x="271" y="560"/>
                  </a:lnTo>
                  <a:lnTo>
                    <a:pt x="330" y="583"/>
                  </a:lnTo>
                  <a:lnTo>
                    <a:pt x="390" y="603"/>
                  </a:lnTo>
                  <a:lnTo>
                    <a:pt x="450" y="618"/>
                  </a:lnTo>
                  <a:lnTo>
                    <a:pt x="513" y="630"/>
                  </a:lnTo>
                  <a:lnTo>
                    <a:pt x="577" y="637"/>
                  </a:lnTo>
                  <a:lnTo>
                    <a:pt x="640" y="639"/>
                  </a:lnTo>
                  <a:lnTo>
                    <a:pt x="703" y="637"/>
                  </a:lnTo>
                  <a:lnTo>
                    <a:pt x="766" y="631"/>
                  </a:lnTo>
                  <a:lnTo>
                    <a:pt x="829" y="620"/>
                  </a:lnTo>
                  <a:lnTo>
                    <a:pt x="889" y="606"/>
                  </a:lnTo>
                  <a:lnTo>
                    <a:pt x="949" y="588"/>
                  </a:lnTo>
                  <a:lnTo>
                    <a:pt x="1008" y="564"/>
                  </a:lnTo>
                  <a:lnTo>
                    <a:pt x="1065" y="537"/>
                  </a:lnTo>
                  <a:lnTo>
                    <a:pt x="823" y="400"/>
                  </a:lnTo>
                  <a:lnTo>
                    <a:pt x="820" y="162"/>
                  </a:lnTo>
                  <a:close/>
                </a:path>
              </a:pathLst>
            </a:custGeom>
            <a:solidFill>
              <a:srgbClr val="4262A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/>
            </a:p>
          </p:txBody>
        </p:sp>
        <p:sp>
          <p:nvSpPr>
            <p:cNvPr id="33" name="Freeform 17"/>
            <p:cNvSpPr>
              <a:spLocks/>
            </p:cNvSpPr>
            <p:nvPr/>
          </p:nvSpPr>
          <p:spPr bwMode="auto">
            <a:xfrm>
              <a:off x="5153140" y="2514133"/>
              <a:ext cx="1143000" cy="1547813"/>
            </a:xfrm>
            <a:custGeom>
              <a:avLst/>
              <a:gdLst>
                <a:gd name="T0" fmla="*/ 671 w 720"/>
                <a:gd name="T1" fmla="*/ 642 h 975"/>
                <a:gd name="T2" fmla="*/ 643 w 720"/>
                <a:gd name="T3" fmla="*/ 606 h 975"/>
                <a:gd name="T4" fmla="*/ 620 w 720"/>
                <a:gd name="T5" fmla="*/ 566 h 975"/>
                <a:gd name="T6" fmla="*/ 600 w 720"/>
                <a:gd name="T7" fmla="*/ 525 h 975"/>
                <a:gd name="T8" fmla="*/ 586 w 720"/>
                <a:gd name="T9" fmla="*/ 483 h 975"/>
                <a:gd name="T10" fmla="*/ 575 w 720"/>
                <a:gd name="T11" fmla="*/ 438 h 975"/>
                <a:gd name="T12" fmla="*/ 570 w 720"/>
                <a:gd name="T13" fmla="*/ 394 h 975"/>
                <a:gd name="T14" fmla="*/ 569 w 720"/>
                <a:gd name="T15" fmla="*/ 349 h 975"/>
                <a:gd name="T16" fmla="*/ 573 w 720"/>
                <a:gd name="T17" fmla="*/ 304 h 975"/>
                <a:gd name="T18" fmla="*/ 720 w 720"/>
                <a:gd name="T19" fmla="*/ 370 h 975"/>
                <a:gd name="T20" fmla="*/ 461 w 720"/>
                <a:gd name="T21" fmla="*/ 0 h 975"/>
                <a:gd name="T22" fmla="*/ 0 w 720"/>
                <a:gd name="T23" fmla="*/ 44 h 975"/>
                <a:gd name="T24" fmla="*/ 153 w 720"/>
                <a:gd name="T25" fmla="*/ 114 h 975"/>
                <a:gd name="T26" fmla="*/ 138 w 720"/>
                <a:gd name="T27" fmla="*/ 174 h 975"/>
                <a:gd name="T28" fmla="*/ 126 w 720"/>
                <a:gd name="T29" fmla="*/ 234 h 975"/>
                <a:gd name="T30" fmla="*/ 120 w 720"/>
                <a:gd name="T31" fmla="*/ 297 h 975"/>
                <a:gd name="T32" fmla="*/ 116 w 720"/>
                <a:gd name="T33" fmla="*/ 359 h 975"/>
                <a:gd name="T34" fmla="*/ 118 w 720"/>
                <a:gd name="T35" fmla="*/ 420 h 975"/>
                <a:gd name="T36" fmla="*/ 124 w 720"/>
                <a:gd name="T37" fmla="*/ 482 h 975"/>
                <a:gd name="T38" fmla="*/ 136 w 720"/>
                <a:gd name="T39" fmla="*/ 543 h 975"/>
                <a:gd name="T40" fmla="*/ 150 w 720"/>
                <a:gd name="T41" fmla="*/ 602 h 975"/>
                <a:gd name="T42" fmla="*/ 169 w 720"/>
                <a:gd name="T43" fmla="*/ 663 h 975"/>
                <a:gd name="T44" fmla="*/ 194 w 720"/>
                <a:gd name="T45" fmla="*/ 720 h 975"/>
                <a:gd name="T46" fmla="*/ 222 w 720"/>
                <a:gd name="T47" fmla="*/ 775 h 975"/>
                <a:gd name="T48" fmla="*/ 253 w 720"/>
                <a:gd name="T49" fmla="*/ 829 h 975"/>
                <a:gd name="T50" fmla="*/ 288 w 720"/>
                <a:gd name="T51" fmla="*/ 881 h 975"/>
                <a:gd name="T52" fmla="*/ 327 w 720"/>
                <a:gd name="T53" fmla="*/ 930 h 975"/>
                <a:gd name="T54" fmla="*/ 370 w 720"/>
                <a:gd name="T55" fmla="*/ 975 h 975"/>
                <a:gd name="T56" fmla="*/ 413 w 720"/>
                <a:gd name="T57" fmla="*/ 734 h 975"/>
                <a:gd name="T58" fmla="*/ 671 w 720"/>
                <a:gd name="T59" fmla="*/ 642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20" h="975">
                  <a:moveTo>
                    <a:pt x="671" y="642"/>
                  </a:moveTo>
                  <a:lnTo>
                    <a:pt x="643" y="606"/>
                  </a:lnTo>
                  <a:lnTo>
                    <a:pt x="620" y="566"/>
                  </a:lnTo>
                  <a:lnTo>
                    <a:pt x="600" y="525"/>
                  </a:lnTo>
                  <a:lnTo>
                    <a:pt x="586" y="483"/>
                  </a:lnTo>
                  <a:lnTo>
                    <a:pt x="575" y="438"/>
                  </a:lnTo>
                  <a:lnTo>
                    <a:pt x="570" y="394"/>
                  </a:lnTo>
                  <a:lnTo>
                    <a:pt x="569" y="349"/>
                  </a:lnTo>
                  <a:lnTo>
                    <a:pt x="573" y="304"/>
                  </a:lnTo>
                  <a:lnTo>
                    <a:pt x="720" y="370"/>
                  </a:lnTo>
                  <a:lnTo>
                    <a:pt x="461" y="0"/>
                  </a:lnTo>
                  <a:lnTo>
                    <a:pt x="0" y="44"/>
                  </a:lnTo>
                  <a:lnTo>
                    <a:pt x="153" y="114"/>
                  </a:lnTo>
                  <a:lnTo>
                    <a:pt x="138" y="174"/>
                  </a:lnTo>
                  <a:lnTo>
                    <a:pt x="126" y="234"/>
                  </a:lnTo>
                  <a:lnTo>
                    <a:pt x="120" y="297"/>
                  </a:lnTo>
                  <a:lnTo>
                    <a:pt x="116" y="359"/>
                  </a:lnTo>
                  <a:lnTo>
                    <a:pt x="118" y="420"/>
                  </a:lnTo>
                  <a:lnTo>
                    <a:pt x="124" y="482"/>
                  </a:lnTo>
                  <a:lnTo>
                    <a:pt x="136" y="543"/>
                  </a:lnTo>
                  <a:lnTo>
                    <a:pt x="150" y="602"/>
                  </a:lnTo>
                  <a:lnTo>
                    <a:pt x="169" y="663"/>
                  </a:lnTo>
                  <a:lnTo>
                    <a:pt x="194" y="720"/>
                  </a:lnTo>
                  <a:lnTo>
                    <a:pt x="222" y="775"/>
                  </a:lnTo>
                  <a:lnTo>
                    <a:pt x="253" y="829"/>
                  </a:lnTo>
                  <a:lnTo>
                    <a:pt x="288" y="881"/>
                  </a:lnTo>
                  <a:lnTo>
                    <a:pt x="327" y="930"/>
                  </a:lnTo>
                  <a:lnTo>
                    <a:pt x="370" y="975"/>
                  </a:lnTo>
                  <a:lnTo>
                    <a:pt x="413" y="734"/>
                  </a:lnTo>
                  <a:lnTo>
                    <a:pt x="671" y="642"/>
                  </a:lnTo>
                  <a:close/>
                </a:path>
              </a:pathLst>
            </a:custGeom>
            <a:solidFill>
              <a:srgbClr val="A4B5D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00" dirty="0"/>
            </a:p>
          </p:txBody>
        </p:sp>
        <p:sp>
          <p:nvSpPr>
            <p:cNvPr id="35" name="Rectangle 19"/>
            <p:cNvSpPr>
              <a:spLocks noChangeArrowheads="1"/>
            </p:cNvSpPr>
            <p:nvPr/>
          </p:nvSpPr>
          <p:spPr bwMode="auto">
            <a:xfrm>
              <a:off x="5397615" y="2987208"/>
              <a:ext cx="636393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effectLst/>
                  <a:cs typeface="Arial" pitchFamily="34" charset="0"/>
                </a:rPr>
                <a:t>Disciplined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b="1" dirty="0">
                  <a:cs typeface="Arial" pitchFamily="34" charset="0"/>
                </a:rPr>
                <a:t>Financing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effectLst/>
                  <a:cs typeface="Arial" pitchFamily="34" charset="0"/>
                </a:rPr>
                <a:t>Processes </a:t>
              </a:r>
            </a:p>
          </p:txBody>
        </p:sp>
        <p:sp>
          <p:nvSpPr>
            <p:cNvPr id="38" name="Rectangle 22"/>
            <p:cNvSpPr>
              <a:spLocks noChangeArrowheads="1"/>
            </p:cNvSpPr>
            <p:nvPr/>
          </p:nvSpPr>
          <p:spPr bwMode="auto">
            <a:xfrm>
              <a:off x="6007215" y="2039470"/>
              <a:ext cx="681277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cs typeface="Arial" pitchFamily="34" charset="0"/>
                </a:rPr>
                <a:t>Negotiating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b="1" dirty="0">
                  <a:solidFill>
                    <a:srgbClr val="FFFFFF"/>
                  </a:solidFill>
                  <a:cs typeface="Arial" pitchFamily="34" charset="0"/>
                </a:rPr>
                <a:t>Leverage</a:t>
              </a:r>
              <a:r>
                <a:rPr kumimoji="0" lang="en-US" sz="9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cs typeface="Arial" pitchFamily="34" charset="0"/>
                </a:rPr>
                <a:t> </a:t>
              </a:r>
              <a:endParaRPr kumimoji="0" lang="en-US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itchFamily="34" charset="0"/>
              </a:endParaRPr>
            </a:p>
          </p:txBody>
        </p:sp>
        <p:sp>
          <p:nvSpPr>
            <p:cNvPr id="40" name="Rectangle 24"/>
            <p:cNvSpPr>
              <a:spLocks noChangeArrowheads="1"/>
            </p:cNvSpPr>
            <p:nvPr/>
          </p:nvSpPr>
          <p:spPr bwMode="auto">
            <a:xfrm>
              <a:off x="7249275" y="2145833"/>
              <a:ext cx="6973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effectLst/>
                  <a:cs typeface="Arial" pitchFamily="34" charset="0"/>
                </a:rPr>
                <a:t>Unique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b="1" dirty="0">
                  <a:cs typeface="Arial" pitchFamily="34" charset="0"/>
                </a:rPr>
                <a:t>Market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b="1" dirty="0">
                  <a:cs typeface="Arial" pitchFamily="34" charset="0"/>
                </a:rPr>
                <a:t>Intelligence</a:t>
              </a:r>
            </a:p>
          </p:txBody>
        </p:sp>
        <p:sp>
          <p:nvSpPr>
            <p:cNvPr id="43" name="Rectangle 27"/>
            <p:cNvSpPr>
              <a:spLocks noChangeArrowheads="1"/>
            </p:cNvSpPr>
            <p:nvPr/>
          </p:nvSpPr>
          <p:spPr bwMode="auto">
            <a:xfrm>
              <a:off x="7405803" y="3374558"/>
              <a:ext cx="605935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effectLst/>
                  <a:cs typeface="Arial" pitchFamily="34" charset="0"/>
                </a:rPr>
                <a:t>Multiple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b="1" dirty="0">
                  <a:cs typeface="Arial" pitchFamily="34" charset="0"/>
                </a:rPr>
                <a:t>Structures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effectLst/>
                  <a:cs typeface="Arial" pitchFamily="34" charset="0"/>
                </a:rPr>
                <a:t>Evaluated </a:t>
              </a:r>
            </a:p>
          </p:txBody>
        </p:sp>
        <p:sp>
          <p:nvSpPr>
            <p:cNvPr id="46" name="Rectangle 30"/>
            <p:cNvSpPr>
              <a:spLocks noChangeArrowheads="1"/>
            </p:cNvSpPr>
            <p:nvPr/>
          </p:nvSpPr>
          <p:spPr bwMode="auto">
            <a:xfrm>
              <a:off x="6105639" y="3852395"/>
              <a:ext cx="817531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cs typeface="Arial" pitchFamily="34" charset="0"/>
                </a:rPr>
                <a:t>Over 300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900" b="1" dirty="0">
                  <a:solidFill>
                    <a:schemeClr val="bg1"/>
                  </a:solidFill>
                  <a:cs typeface="Arial" pitchFamily="34" charset="0"/>
                </a:rPr>
                <a:t>Lending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cs typeface="Arial" pitchFamily="34" charset="0"/>
                </a:rPr>
                <a:t>Relationships </a:t>
              </a:r>
            </a:p>
          </p:txBody>
        </p:sp>
      </p:grpSp>
      <p:sp>
        <p:nvSpPr>
          <p:cNvPr id="7" name="PageNumberTextBox">
            <a:extLst>
              <a:ext uri="{FF2B5EF4-FFF2-40B4-BE49-F238E27FC236}">
                <a16:creationId xmlns:a16="http://schemas.microsoft.com/office/drawing/2014/main" id="{423FBF8E-905E-47BC-B0DD-089B723768B3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56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564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>
            <p:custDataLst>
              <p:tags r:id="rId1"/>
            </p:custDataLst>
          </p:nvPr>
        </p:nvSpPr>
        <p:spPr>
          <a:xfrm>
            <a:off x="347440" y="5749469"/>
            <a:ext cx="8542782" cy="605294"/>
          </a:xfrm>
          <a:prstGeom prst="rect">
            <a:avLst/>
          </a:prstGeom>
          <a:solidFill>
            <a:srgbClr val="336699"/>
          </a:solidFill>
          <a:ln w="9525" cap="flat" cmpd="sng" algn="ctr">
            <a:noFill/>
            <a:prstDash val="solid"/>
            <a:bevel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bg1"/>
                </a:solidFill>
                <a:prstDash val="solid"/>
                <a:bevel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 anchorCtr="1"/>
          <a:lstStyle/>
          <a:p>
            <a:pPr algn="ctr">
              <a:spcAft>
                <a:spcPts val="200"/>
              </a:spcAft>
            </a:pPr>
            <a:r>
              <a:rPr lang="en-US" sz="1000" b="1" dirty="0">
                <a:solidFill>
                  <a:srgbClr val="FFFFFF"/>
                </a:solidFill>
              </a:rPr>
              <a:t>In the past three years, Lincoln has completed 100+ privately-held sell-side M&amp;A transactions globally, and more than 50 in the U.S.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Extensive Experience Advising Private Companies</a:t>
            </a:r>
          </a:p>
        </p:txBody>
      </p:sp>
      <p:sp>
        <p:nvSpPr>
          <p:cNvPr id="8" name="Rectangle 224"/>
          <p:cNvSpPr>
            <a:spLocks noChangeArrowheads="1"/>
          </p:cNvSpPr>
          <p:nvPr/>
        </p:nvSpPr>
        <p:spPr bwMode="auto">
          <a:xfrm>
            <a:off x="4848225" y="1373849"/>
            <a:ext cx="3960813" cy="2359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F7F7F"/>
                </a:solidFill>
              </a14:hiddenFill>
            </a:ext>
          </a:extLst>
        </p:spPr>
        <p:txBody>
          <a:bodyPr wrap="square" lIns="0" tIns="0" rIns="0" bIns="0" anchor="t" anchorCtr="0"/>
          <a:lstStyle/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Lincoln provides extensive support to private companies in M&amp;A and capital raising transactions, allowing management to focus on the business</a:t>
            </a:r>
          </a:p>
          <a:p>
            <a:pPr marL="344488" lvl="1" indent="-171450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First-hand knowledge of current market conditions</a:t>
            </a:r>
          </a:p>
          <a:p>
            <a:pPr marL="344488" lvl="1" indent="-171450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Preparation of marketing materials, assistance with long-term forecasting and managing the sale process</a:t>
            </a:r>
          </a:p>
          <a:p>
            <a:pPr marL="344488" lvl="1" indent="-171450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Management presentation coaching</a:t>
            </a:r>
          </a:p>
          <a:p>
            <a:pPr marL="344488" lvl="1" indent="-171450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Arial"/>
              <a:buChar char="-"/>
              <a:tabLst>
                <a:tab pos="179388" algn="l"/>
              </a:tabLst>
            </a:pPr>
            <a:r>
              <a:rPr lang="en-US" sz="1000" dirty="0"/>
              <a:t>Lincoln handles all negotiations</a:t>
            </a:r>
          </a:p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Allows management to focus on the business</a:t>
            </a:r>
          </a:p>
          <a:p>
            <a:pPr marL="179388" indent="-179388" defTabSz="855663" fontAlgn="base">
              <a:spcBef>
                <a:spcPts val="400"/>
              </a:spcBef>
              <a:buClr>
                <a:srgbClr val="07325F"/>
              </a:buClr>
              <a:buSzPct val="100000"/>
              <a:buFont typeface="Wingdings" pitchFamily="2" charset="2"/>
              <a:buChar char="§"/>
              <a:tabLst>
                <a:tab pos="179388" algn="l"/>
              </a:tabLst>
            </a:pPr>
            <a:r>
              <a:rPr lang="en-US" sz="1000" dirty="0"/>
              <a:t>In a private company transaction, Lincoln often takes on additional roles aside from “investment banker”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789595"/>
              </p:ext>
            </p:extLst>
          </p:nvPr>
        </p:nvGraphicFramePr>
        <p:xfrm>
          <a:off x="342899" y="1075648"/>
          <a:ext cx="3949573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Considerations of Private and Family-Owned Companies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874703"/>
              </p:ext>
            </p:extLst>
          </p:nvPr>
        </p:nvGraphicFramePr>
        <p:xfrm>
          <a:off x="4851527" y="1075648"/>
          <a:ext cx="3949573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49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Lincoln’s Substantial Value-Add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003933"/>
              </p:ext>
            </p:extLst>
          </p:nvPr>
        </p:nvGraphicFramePr>
        <p:xfrm>
          <a:off x="342900" y="3933824"/>
          <a:ext cx="8551863" cy="2560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1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pPr algn="l"/>
                      <a:r>
                        <a:rPr lang="en-US" sz="1050" b="1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Representative Privately-Held and Family-Owned Clients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732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Subtitle Box"/>
          <p:cNvSpPr txBox="1"/>
          <p:nvPr/>
        </p:nvSpPr>
        <p:spPr>
          <a:xfrm>
            <a:off x="342900" y="718820"/>
            <a:ext cx="8458200" cy="230832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Discerning privately-held and family-owned companies choose Lincoln for their middle market transactions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42898" y="1379279"/>
            <a:ext cx="3943427" cy="375977"/>
            <a:chOff x="342898" y="1379279"/>
            <a:chExt cx="3943427" cy="375977"/>
          </a:xfrm>
        </p:grpSpPr>
        <p:sp>
          <p:nvSpPr>
            <p:cNvPr id="57" name="Chevron 2"/>
            <p:cNvSpPr/>
            <p:nvPr/>
          </p:nvSpPr>
          <p:spPr>
            <a:xfrm rot="16200000">
              <a:off x="380773" y="1420744"/>
              <a:ext cx="296641" cy="372383"/>
            </a:xfrm>
            <a:custGeom>
              <a:avLst/>
              <a:gdLst/>
              <a:ahLst/>
              <a:cxnLst/>
              <a:rect l="l" t="t" r="r" b="b"/>
              <a:pathLst>
                <a:path w="1000125" h="561975">
                  <a:moveTo>
                    <a:pt x="0" y="0"/>
                  </a:moveTo>
                  <a:lnTo>
                    <a:pt x="333375" y="0"/>
                  </a:lnTo>
                  <a:lnTo>
                    <a:pt x="528638" y="0"/>
                  </a:lnTo>
                  <a:lnTo>
                    <a:pt x="1000125" y="0"/>
                  </a:lnTo>
                  <a:lnTo>
                    <a:pt x="1000125" y="561975"/>
                  </a:lnTo>
                  <a:lnTo>
                    <a:pt x="528638" y="561975"/>
                  </a:lnTo>
                  <a:lnTo>
                    <a:pt x="333375" y="561975"/>
                  </a:lnTo>
                  <a:lnTo>
                    <a:pt x="0" y="561975"/>
                  </a:lnTo>
                  <a:lnTo>
                    <a:pt x="280988" y="280988"/>
                  </a:lnTo>
                  <a:close/>
                </a:path>
              </a:pathLst>
            </a:custGeom>
            <a:solidFill>
              <a:srgbClr val="07325F"/>
            </a:solidFill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45720" tIns="45720" rIns="91440" rtlCol="0" anchor="t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15285" y="1458616"/>
              <a:ext cx="3547440" cy="296640"/>
            </a:xfrm>
            <a:prstGeom prst="rect">
              <a:avLst/>
            </a:prstGeom>
            <a:noFill/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45720" rtlCol="0" anchor="ctr"/>
            <a:lstStyle/>
            <a:p>
              <a:pPr defTabSz="912813" fontAlgn="base">
                <a:tabLst>
                  <a:tab pos="2571750" algn="r"/>
                </a:tabLst>
              </a:pPr>
              <a:r>
                <a:rPr lang="en-US" sz="1200" b="1" dirty="0">
                  <a:solidFill>
                    <a:srgbClr val="07325F"/>
                  </a:solidFill>
                  <a:cs typeface="Arial" pitchFamily="34" charset="0"/>
                </a:rPr>
                <a:t>Constrained resources for M&amp;A activities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42898" y="1379279"/>
              <a:ext cx="3943427" cy="79337"/>
            </a:xfrm>
            <a:prstGeom prst="rect">
              <a:avLst/>
            </a:prstGeom>
            <a:solidFill>
              <a:schemeClr val="bg1"/>
            </a:solidFill>
            <a:ln w="9525">
              <a:noFill/>
              <a:beve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42898" y="1774988"/>
            <a:ext cx="3943427" cy="375977"/>
            <a:chOff x="342898" y="1774988"/>
            <a:chExt cx="3943427" cy="375977"/>
          </a:xfrm>
        </p:grpSpPr>
        <p:sp>
          <p:nvSpPr>
            <p:cNvPr id="62" name="Chevron 2"/>
            <p:cNvSpPr/>
            <p:nvPr/>
          </p:nvSpPr>
          <p:spPr>
            <a:xfrm rot="16200000">
              <a:off x="380773" y="1816453"/>
              <a:ext cx="296641" cy="372383"/>
            </a:xfrm>
            <a:custGeom>
              <a:avLst/>
              <a:gdLst/>
              <a:ahLst/>
              <a:cxnLst/>
              <a:rect l="l" t="t" r="r" b="b"/>
              <a:pathLst>
                <a:path w="1000125" h="561975">
                  <a:moveTo>
                    <a:pt x="0" y="0"/>
                  </a:moveTo>
                  <a:lnTo>
                    <a:pt x="333375" y="0"/>
                  </a:lnTo>
                  <a:lnTo>
                    <a:pt x="528638" y="0"/>
                  </a:lnTo>
                  <a:lnTo>
                    <a:pt x="1000125" y="0"/>
                  </a:lnTo>
                  <a:lnTo>
                    <a:pt x="1000125" y="561975"/>
                  </a:lnTo>
                  <a:lnTo>
                    <a:pt x="528638" y="561975"/>
                  </a:lnTo>
                  <a:lnTo>
                    <a:pt x="333375" y="561975"/>
                  </a:lnTo>
                  <a:lnTo>
                    <a:pt x="0" y="561975"/>
                  </a:lnTo>
                  <a:lnTo>
                    <a:pt x="280988" y="280988"/>
                  </a:lnTo>
                  <a:close/>
                </a:path>
              </a:pathLst>
            </a:custGeom>
            <a:solidFill>
              <a:srgbClr val="336699"/>
            </a:solidFill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45720" tIns="45720" rIns="91440" rtlCol="0" anchor="t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15285" y="1854325"/>
              <a:ext cx="3547440" cy="296640"/>
            </a:xfrm>
            <a:prstGeom prst="rect">
              <a:avLst/>
            </a:prstGeom>
            <a:noFill/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45720" rtlCol="0" anchor="ctr"/>
            <a:lstStyle/>
            <a:p>
              <a:pPr defTabSz="912813" fontAlgn="base">
                <a:tabLst>
                  <a:tab pos="2571750" algn="r"/>
                </a:tabLst>
              </a:pPr>
              <a:r>
                <a:rPr lang="en-US" sz="1200" b="1" dirty="0">
                  <a:solidFill>
                    <a:srgbClr val="336699"/>
                  </a:solidFill>
                  <a:cs typeface="Arial" pitchFamily="34" charset="0"/>
                </a:rPr>
                <a:t>Continuity of business and values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42898" y="1774988"/>
              <a:ext cx="3943427" cy="79337"/>
            </a:xfrm>
            <a:prstGeom prst="rect">
              <a:avLst/>
            </a:prstGeom>
            <a:solidFill>
              <a:schemeClr val="bg1"/>
            </a:solidFill>
            <a:ln w="9525">
              <a:noFill/>
              <a:beve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42898" y="2170697"/>
            <a:ext cx="3943427" cy="375977"/>
            <a:chOff x="342898" y="2170697"/>
            <a:chExt cx="3943427" cy="375977"/>
          </a:xfrm>
        </p:grpSpPr>
        <p:sp>
          <p:nvSpPr>
            <p:cNvPr id="66" name="Chevron 2"/>
            <p:cNvSpPr/>
            <p:nvPr/>
          </p:nvSpPr>
          <p:spPr>
            <a:xfrm rot="16200000">
              <a:off x="380773" y="2212162"/>
              <a:ext cx="296641" cy="372383"/>
            </a:xfrm>
            <a:custGeom>
              <a:avLst/>
              <a:gdLst/>
              <a:ahLst/>
              <a:cxnLst/>
              <a:rect l="l" t="t" r="r" b="b"/>
              <a:pathLst>
                <a:path w="1000125" h="561975">
                  <a:moveTo>
                    <a:pt x="0" y="0"/>
                  </a:moveTo>
                  <a:lnTo>
                    <a:pt x="333375" y="0"/>
                  </a:lnTo>
                  <a:lnTo>
                    <a:pt x="528638" y="0"/>
                  </a:lnTo>
                  <a:lnTo>
                    <a:pt x="1000125" y="0"/>
                  </a:lnTo>
                  <a:lnTo>
                    <a:pt x="1000125" y="561975"/>
                  </a:lnTo>
                  <a:lnTo>
                    <a:pt x="528638" y="561975"/>
                  </a:lnTo>
                  <a:lnTo>
                    <a:pt x="333375" y="561975"/>
                  </a:lnTo>
                  <a:lnTo>
                    <a:pt x="0" y="561975"/>
                  </a:lnTo>
                  <a:lnTo>
                    <a:pt x="280988" y="280988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45720" tIns="45720" rIns="91440" rtlCol="0" anchor="t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15285" y="2250034"/>
              <a:ext cx="3547440" cy="296640"/>
            </a:xfrm>
            <a:prstGeom prst="rect">
              <a:avLst/>
            </a:prstGeom>
            <a:noFill/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45720" rtlCol="0" anchor="ctr"/>
            <a:lstStyle/>
            <a:p>
              <a:pPr defTabSz="912813" fontAlgn="base">
                <a:tabLst>
                  <a:tab pos="2571750" algn="r"/>
                </a:tabLst>
              </a:pPr>
              <a:r>
                <a:rPr lang="en-US" sz="1200" b="1" dirty="0">
                  <a:solidFill>
                    <a:schemeClr val="accent6"/>
                  </a:solidFill>
                  <a:cs typeface="Arial" pitchFamily="34" charset="0"/>
                </a:rPr>
                <a:t>Wealth preservation and tax efficiency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2898" y="2170697"/>
              <a:ext cx="3943427" cy="79337"/>
            </a:xfrm>
            <a:prstGeom prst="rect">
              <a:avLst/>
            </a:prstGeom>
            <a:solidFill>
              <a:schemeClr val="bg1"/>
            </a:solidFill>
            <a:ln w="9525">
              <a:noFill/>
              <a:beve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2898" y="2566406"/>
            <a:ext cx="3943427" cy="375977"/>
            <a:chOff x="342898" y="2566406"/>
            <a:chExt cx="3943427" cy="375977"/>
          </a:xfrm>
        </p:grpSpPr>
        <p:sp>
          <p:nvSpPr>
            <p:cNvPr id="70" name="Chevron 2"/>
            <p:cNvSpPr/>
            <p:nvPr/>
          </p:nvSpPr>
          <p:spPr>
            <a:xfrm rot="16200000">
              <a:off x="380773" y="2607871"/>
              <a:ext cx="296641" cy="372383"/>
            </a:xfrm>
            <a:custGeom>
              <a:avLst/>
              <a:gdLst/>
              <a:ahLst/>
              <a:cxnLst/>
              <a:rect l="l" t="t" r="r" b="b"/>
              <a:pathLst>
                <a:path w="1000125" h="561975">
                  <a:moveTo>
                    <a:pt x="0" y="0"/>
                  </a:moveTo>
                  <a:lnTo>
                    <a:pt x="333375" y="0"/>
                  </a:lnTo>
                  <a:lnTo>
                    <a:pt x="528638" y="0"/>
                  </a:lnTo>
                  <a:lnTo>
                    <a:pt x="1000125" y="0"/>
                  </a:lnTo>
                  <a:lnTo>
                    <a:pt x="1000125" y="561975"/>
                  </a:lnTo>
                  <a:lnTo>
                    <a:pt x="528638" y="561975"/>
                  </a:lnTo>
                  <a:lnTo>
                    <a:pt x="333375" y="561975"/>
                  </a:lnTo>
                  <a:lnTo>
                    <a:pt x="0" y="561975"/>
                  </a:lnTo>
                  <a:lnTo>
                    <a:pt x="280988" y="280988"/>
                  </a:lnTo>
                  <a:close/>
                </a:path>
              </a:pathLst>
            </a:custGeom>
            <a:solidFill>
              <a:srgbClr val="A4B5DC"/>
            </a:solidFill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45720" tIns="45720" rIns="91440" rtlCol="0" anchor="t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15285" y="2645743"/>
              <a:ext cx="3547440" cy="296640"/>
            </a:xfrm>
            <a:prstGeom prst="rect">
              <a:avLst/>
            </a:prstGeom>
            <a:noFill/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45720" rtlCol="0" anchor="ctr"/>
            <a:lstStyle/>
            <a:p>
              <a:pPr defTabSz="912813" fontAlgn="base">
                <a:tabLst>
                  <a:tab pos="2571750" algn="r"/>
                </a:tabLst>
              </a:pPr>
              <a:r>
                <a:rPr lang="en-US" sz="1200" b="1" dirty="0">
                  <a:solidFill>
                    <a:srgbClr val="A4B5DC"/>
                  </a:solidFill>
                  <a:cs typeface="Arial" pitchFamily="34" charset="0"/>
                </a:rPr>
                <a:t>Frequent communication required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42898" y="2566406"/>
              <a:ext cx="3943427" cy="79337"/>
            </a:xfrm>
            <a:prstGeom prst="rect">
              <a:avLst/>
            </a:prstGeom>
            <a:solidFill>
              <a:schemeClr val="bg1"/>
            </a:solidFill>
            <a:ln w="9525">
              <a:noFill/>
              <a:beve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42898" y="2962115"/>
            <a:ext cx="3943427" cy="375977"/>
            <a:chOff x="342898" y="2962115"/>
            <a:chExt cx="3943427" cy="375977"/>
          </a:xfrm>
        </p:grpSpPr>
        <p:sp>
          <p:nvSpPr>
            <p:cNvPr id="74" name="Chevron 2"/>
            <p:cNvSpPr/>
            <p:nvPr/>
          </p:nvSpPr>
          <p:spPr>
            <a:xfrm rot="16200000">
              <a:off x="380773" y="3003580"/>
              <a:ext cx="296641" cy="372383"/>
            </a:xfrm>
            <a:custGeom>
              <a:avLst/>
              <a:gdLst/>
              <a:ahLst/>
              <a:cxnLst/>
              <a:rect l="l" t="t" r="r" b="b"/>
              <a:pathLst>
                <a:path w="1000125" h="561975">
                  <a:moveTo>
                    <a:pt x="0" y="0"/>
                  </a:moveTo>
                  <a:lnTo>
                    <a:pt x="333375" y="0"/>
                  </a:lnTo>
                  <a:lnTo>
                    <a:pt x="528638" y="0"/>
                  </a:lnTo>
                  <a:lnTo>
                    <a:pt x="1000125" y="0"/>
                  </a:lnTo>
                  <a:lnTo>
                    <a:pt x="1000125" y="561975"/>
                  </a:lnTo>
                  <a:lnTo>
                    <a:pt x="528638" y="561975"/>
                  </a:lnTo>
                  <a:lnTo>
                    <a:pt x="333375" y="561975"/>
                  </a:lnTo>
                  <a:lnTo>
                    <a:pt x="0" y="561975"/>
                  </a:lnTo>
                  <a:lnTo>
                    <a:pt x="280988" y="28098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45720" tIns="45720" rIns="91440" rtlCol="0" anchor="t"/>
            <a:lstStyle/>
            <a:p>
              <a:pPr algn="ctr"/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715285" y="3041452"/>
              <a:ext cx="3547440" cy="296640"/>
            </a:xfrm>
            <a:prstGeom prst="rect">
              <a:avLst/>
            </a:prstGeom>
            <a:noFill/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45720" rtlCol="0" anchor="ctr"/>
            <a:lstStyle/>
            <a:p>
              <a:pPr defTabSz="912813" fontAlgn="base">
                <a:tabLst>
                  <a:tab pos="2571750" algn="r"/>
                </a:tabLst>
              </a:pPr>
              <a:r>
                <a:rPr lang="en-US" sz="1200" b="1" dirty="0">
                  <a:solidFill>
                    <a:schemeClr val="accent1"/>
                  </a:solidFill>
                  <a:cs typeface="Arial" pitchFamily="34" charset="0"/>
                </a:rPr>
                <a:t>Care for non-shareholder constituents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42898" y="2962115"/>
              <a:ext cx="3943427" cy="79337"/>
            </a:xfrm>
            <a:prstGeom prst="rect">
              <a:avLst/>
            </a:prstGeom>
            <a:solidFill>
              <a:schemeClr val="bg1"/>
            </a:solidFill>
            <a:ln w="9525">
              <a:noFill/>
              <a:beve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42898" y="3357824"/>
            <a:ext cx="3943427" cy="375977"/>
            <a:chOff x="342898" y="3357824"/>
            <a:chExt cx="3943427" cy="375977"/>
          </a:xfrm>
        </p:grpSpPr>
        <p:sp>
          <p:nvSpPr>
            <p:cNvPr id="78" name="Chevron 2"/>
            <p:cNvSpPr/>
            <p:nvPr/>
          </p:nvSpPr>
          <p:spPr>
            <a:xfrm rot="16200000">
              <a:off x="380773" y="3399289"/>
              <a:ext cx="296641" cy="372383"/>
            </a:xfrm>
            <a:custGeom>
              <a:avLst/>
              <a:gdLst/>
              <a:ahLst/>
              <a:cxnLst/>
              <a:rect l="l" t="t" r="r" b="b"/>
              <a:pathLst>
                <a:path w="1000125" h="561975">
                  <a:moveTo>
                    <a:pt x="0" y="0"/>
                  </a:moveTo>
                  <a:lnTo>
                    <a:pt x="333375" y="0"/>
                  </a:lnTo>
                  <a:lnTo>
                    <a:pt x="528638" y="0"/>
                  </a:lnTo>
                  <a:lnTo>
                    <a:pt x="1000125" y="0"/>
                  </a:lnTo>
                  <a:lnTo>
                    <a:pt x="1000125" y="561975"/>
                  </a:lnTo>
                  <a:lnTo>
                    <a:pt x="528638" y="561975"/>
                  </a:lnTo>
                  <a:lnTo>
                    <a:pt x="333375" y="561975"/>
                  </a:lnTo>
                  <a:lnTo>
                    <a:pt x="0" y="561975"/>
                  </a:lnTo>
                  <a:lnTo>
                    <a:pt x="280988" y="28098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lIns="45720" tIns="45720" rIns="91440" rtlCol="0" anchor="t"/>
            <a:lstStyle/>
            <a:p>
              <a:pPr algn="ctr"/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15285" y="3437161"/>
              <a:ext cx="3547440" cy="296640"/>
            </a:xfrm>
            <a:prstGeom prst="rect">
              <a:avLst/>
            </a:prstGeom>
            <a:noFill/>
            <a:ln w="9525">
              <a:noFill/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45720" rtlCol="0" anchor="ctr"/>
            <a:lstStyle/>
            <a:p>
              <a:pPr defTabSz="912813" fontAlgn="base">
                <a:tabLst>
                  <a:tab pos="2571750" algn="r"/>
                </a:tabLst>
              </a:pPr>
              <a:r>
                <a:rPr lang="en-US" sz="1200" b="1" dirty="0">
                  <a:solidFill>
                    <a:schemeClr val="accent2"/>
                  </a:solidFill>
                  <a:cs typeface="Arial" pitchFamily="34" charset="0"/>
                </a:rPr>
                <a:t>Importance of confidentiality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42898" y="3357824"/>
              <a:ext cx="3943427" cy="79337"/>
            </a:xfrm>
            <a:prstGeom prst="rect">
              <a:avLst/>
            </a:prstGeom>
            <a:solidFill>
              <a:schemeClr val="bg1"/>
            </a:solidFill>
            <a:ln w="9525">
              <a:noFill/>
              <a:beve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5720" rIns="45720" rtlCol="0" anchor="ctr"/>
            <a:lstStyle/>
            <a:p>
              <a:pPr algn="ctr"/>
              <a:endParaRPr lang="en-US" sz="10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0037" y="4586524"/>
            <a:ext cx="8461063" cy="321950"/>
            <a:chOff x="340037" y="4586524"/>
            <a:chExt cx="8461063" cy="321950"/>
          </a:xfrm>
        </p:grpSpPr>
        <p:pic>
          <p:nvPicPr>
            <p:cNvPr id="125" name="Picture 13" descr="H:\Williams Lea\Libraries\Logos\Flatout\Flatout_2014.em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37" y="4618562"/>
              <a:ext cx="539283" cy="2578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6" name="Picture 14" descr="H:\Williams Lea\Libraries\Logos\Geo-Solutions\Geo-Solutions_2014.em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875" y="4602608"/>
              <a:ext cx="943535" cy="289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7" name="Picture 15" descr="H:\Williams Lea\Libraries\Logos\Graphic Solutions Inc\Graphic Solutions Inc_2015.em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965" y="4628741"/>
              <a:ext cx="746312" cy="237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" name="Picture 16" descr="H:\Williams Lea\Libraries\Logos\Griswold Special Care\Griswold Special Care_2009.emf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3832" y="4636987"/>
              <a:ext cx="871444" cy="221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9" name="Picture 17" descr="H:\Williams Lea\Libraries\Logos\haas tcm\haas_tcm.emf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6831" y="4608834"/>
              <a:ext cx="266047" cy="277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19" descr="H:\Williams Lea\Libraries\Logos\Helio Precision Products\Helio Precision Products_2006.emf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433" y="4625915"/>
              <a:ext cx="545456" cy="243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Picture 20" descr="H:\Williams Lea\Libraries\Logos\IHG\IHG_2015.emf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1444" y="4586524"/>
              <a:ext cx="807813" cy="321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" name="Picture 16" descr="client log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0812" y="4657444"/>
              <a:ext cx="642996" cy="18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Picture 21" descr="H:\Williams Lea\Libraries\Logos\Isotech\Isotech_2014.emf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6234" y="4674444"/>
              <a:ext cx="684866" cy="146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5363" y="4641312"/>
              <a:ext cx="869320" cy="212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340037" y="4237288"/>
            <a:ext cx="8461063" cy="274042"/>
            <a:chOff x="340037" y="4237288"/>
            <a:chExt cx="8461063" cy="274042"/>
          </a:xfrm>
        </p:grpSpPr>
        <p:pic>
          <p:nvPicPr>
            <p:cNvPr id="135" name="Picture 2" descr="H:\Williams Lea\Libraries\Logos\Ampro\AMPRO_2015.emf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37" y="4320451"/>
              <a:ext cx="806450" cy="10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4" descr="H:\Williams Lea\Libraries\Logos\Benshaw\Benshaw_2007.emf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9231" y="4251123"/>
              <a:ext cx="875553" cy="24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5" descr="H:\Williams Lea\Libraries\Logos\Brook Furniture Rental\Brook_2014.emf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7413" y="4239337"/>
              <a:ext cx="751354" cy="269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" name="Picture 8" descr="H:\Williams Lea\Libraries\Logos\Clover Technologies Group\Clover Technologies Group_2014.emf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2181" y="4237288"/>
              <a:ext cx="693084" cy="27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9" descr="H:\Williams Lea\Libraries\Logos\Curtis Screw Company\Curtis Screw Company.emf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8009" y="4271128"/>
              <a:ext cx="845390" cy="206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10" descr="H:\Williams Lea\Libraries\Logos\ECCO Group\ECCO Group_2007.emf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36143" y="4246291"/>
              <a:ext cx="688972" cy="256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2" name="Picture 11" descr="H:\Williams Lea\Libraries\Logos\Entegra\Entegra Roof Tile.emf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7859" y="4290691"/>
              <a:ext cx="574021" cy="1672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12" descr="H:\Williams Lea\Libraries\Logos\EPM Global Services\EPM Global Services.emf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4626" y="4277482"/>
              <a:ext cx="776474" cy="19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:\Libraries\Logos\Boxer\Boxer_2015.emf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7528" y="4278266"/>
              <a:ext cx="817141" cy="19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3" name="Picture 5" descr="H:\Libraries\Logos\Certified Recycling\Certified Recycling_2015 vs02.emf"/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1511" y="4278266"/>
              <a:ext cx="617926" cy="19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40037" y="4991288"/>
            <a:ext cx="8364177" cy="265924"/>
            <a:chOff x="340037" y="4991288"/>
            <a:chExt cx="8364177" cy="265924"/>
          </a:xfrm>
        </p:grpSpPr>
        <p:pic>
          <p:nvPicPr>
            <p:cNvPr id="144" name="Picture 22" descr="H:\Williams Lea\Libraries\Logos\JMJ Associates\JMJ Associates_2014.emf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37" y="4992614"/>
              <a:ext cx="622553" cy="2632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27" descr="H:\Williams Lea\Libraries\Logos\Magnus Pacific\Magnus Pacific_2014_2D.emf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0299" y="5028078"/>
              <a:ext cx="696508" cy="192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8" descr="H:\Williams Lea\Libraries\Logos\Mercury Instruments, Inc\Mercury Instruments, Inc_2015.emf"/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7542" y="4993528"/>
              <a:ext cx="818687" cy="261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Picture 29" descr="H:\Williams Lea\Libraries\Logos\Merfish Pipe &amp; Supply\Merfish_2014.emf"/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964" y="5039690"/>
              <a:ext cx="678901" cy="169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0" name="Picture 30" descr="H:\Williams Lea\Libraries\Logos\Preco Safety Products\Preco Safety Products_2015.emf"/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2268" y="4991288"/>
              <a:ext cx="453339" cy="2659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1" name="Picture 31" descr="H:\Williams Lea\Libraries\Logos\Richco\Richco_2014.emf"/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1512" y="5018219"/>
              <a:ext cx="582702" cy="212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42" descr="H:\Williams Lea\Libraries\Logos\John Hardy\John Hardy_2015.emf"/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325" y="4991662"/>
              <a:ext cx="596239" cy="265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6600" y="5032771"/>
              <a:ext cx="684933" cy="182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 descr="H:\Libraries\Logos\RainKing\RainKing_2015.emf"/>
            <p:cNvPicPr>
              <a:picLocks noChangeAspect="1" noChangeArrowheads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9599" y="5008038"/>
              <a:ext cx="711179" cy="23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:\Libraries\Logos\Price Grabber\Price Grabber_2015.emf"/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6342" y="5008038"/>
              <a:ext cx="1072522" cy="232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/>
          <p:cNvGrpSpPr/>
          <p:nvPr/>
        </p:nvGrpSpPr>
        <p:grpSpPr>
          <a:xfrm>
            <a:off x="340037" y="5340026"/>
            <a:ext cx="8461063" cy="341868"/>
            <a:chOff x="340037" y="5340026"/>
            <a:chExt cx="8461063" cy="341868"/>
          </a:xfrm>
        </p:grpSpPr>
        <p:pic>
          <p:nvPicPr>
            <p:cNvPr id="115" name="Picture 32" descr="H:\Williams Lea\Libraries\Logos\Skyline Windows\Skyline Windows_2015.emf"/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037" y="5456443"/>
              <a:ext cx="759997" cy="109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115" descr="Time-O-Matic"/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8853" y="5432025"/>
              <a:ext cx="716392" cy="157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7" name="Picture 33" descr="H:\Williams Lea\Libraries\Logos\Univertical\Univertical_2014.emf"/>
            <p:cNvPicPr>
              <a:picLocks noChangeAspect="1" noChangeArrowheads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4064" y="5340026"/>
              <a:ext cx="577551" cy="3418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34" descr="H:\Williams Lea\Libraries\Logos\Utility Services Associates\Utility Services Associates.emf"/>
            <p:cNvPicPr>
              <a:picLocks noChangeAspect="1"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30434" y="5350764"/>
              <a:ext cx="418590" cy="320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9" name="Picture 35" descr="H:\Williams Lea\Libraries\Logos\Primesport\Primesport_2014.emf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7843" y="5390554"/>
              <a:ext cx="532187" cy="240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0" name="Picture 36" descr="H:\Williams Lea\Libraries\Logos\ProTeam\ProTeam_2015.emf"/>
            <p:cNvPicPr>
              <a:picLocks noChangeAspect="1"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8849" y="5439076"/>
              <a:ext cx="692231" cy="143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1" name="Picture 37" descr="H:\Williams Lea\Libraries\Logos\Sahle Snacks\Sahale Snacks_2015.emf"/>
            <p:cNvPicPr>
              <a:picLocks noChangeAspect="1"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899" y="5386939"/>
              <a:ext cx="618901" cy="248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2" name="Picture 38" descr="H:\Williams Lea\Libraries\Logos\Sentry Safe\Sentry Safe_2014.emf"/>
            <p:cNvPicPr>
              <a:picLocks noChangeAspect="1"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7619" y="5426833"/>
              <a:ext cx="792019" cy="1682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40" descr="H:\Williams Lea\Libraries\Logos\Whalen\Whalen_2014.emf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4272" y="5411686"/>
              <a:ext cx="776828" cy="198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 descr="H:\Libraries\Logos\Washing Systems\Washing Systems_2015_No Tag.emf"/>
            <p:cNvPicPr>
              <a:picLocks noChangeAspect="1"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8457" y="5414917"/>
              <a:ext cx="966993" cy="192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PageNumberTextBox">
            <a:extLst>
              <a:ext uri="{FF2B5EF4-FFF2-40B4-BE49-F238E27FC236}">
                <a16:creationId xmlns:a16="http://schemas.microsoft.com/office/drawing/2014/main" id="{07981B2A-0182-4D0C-871D-B3A245089AE0}"/>
              </a:ext>
            </a:extLst>
          </p:cNvPr>
          <p:cNvSpPr txBox="1"/>
          <p:nvPr/>
        </p:nvSpPr>
        <p:spPr>
          <a:xfrm>
            <a:off x="8784016" y="6638290"/>
            <a:ext cx="125034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57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43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Transaction Timeline (A3)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8A255-1510-454A-AFBE-07EB851C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852035"/>
            <a:ext cx="8566150" cy="4909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509A73-C2B9-4D4A-A4F3-F2F98C9D164C}"/>
              </a:ext>
            </a:extLst>
          </p:cNvPr>
          <p:cNvSpPr txBox="1"/>
          <p:nvPr/>
        </p:nvSpPr>
        <p:spPr>
          <a:xfrm>
            <a:off x="7053518" y="7480"/>
            <a:ext cx="2090482" cy="369332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25400" tIns="0" rIns="25400" bIns="0" rtlCol="0">
            <a:spAutoFit/>
          </a:bodyPr>
          <a:lstStyle/>
          <a:p>
            <a:pPr algn="ctr"/>
            <a:endParaRPr lang="en-US" sz="800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ctr"/>
            <a:r>
              <a:rPr lang="en-US" sz="800" b="1" dirty="0">
                <a:solidFill>
                  <a:srgbClr val="000000"/>
                </a:solidFill>
                <a:latin typeface="Tahoma" panose="020B0604030504040204" pitchFamily="34" charset="0"/>
              </a:rPr>
              <a:t>TBU with legible presentation</a:t>
            </a:r>
          </a:p>
          <a:p>
            <a:pPr algn="ctr"/>
            <a:endParaRPr lang="en-US" sz="800" b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5" name="PageNumberTextBox">
            <a:extLst>
              <a:ext uri="{FF2B5EF4-FFF2-40B4-BE49-F238E27FC236}">
                <a16:creationId xmlns:a16="http://schemas.microsoft.com/office/drawing/2014/main" id="{B87F6CE5-E9F5-4E43-8561-FADDF5573384}"/>
              </a:ext>
            </a:extLst>
          </p:cNvPr>
          <p:cNvSpPr txBox="1"/>
          <p:nvPr/>
        </p:nvSpPr>
        <p:spPr>
          <a:xfrm>
            <a:off x="8846533" y="6638290"/>
            <a:ext cx="6251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6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Lincoln Deal Team Roles &amp; Responsibilities</a:t>
            </a:r>
          </a:p>
        </p:txBody>
      </p:sp>
      <p:sp>
        <p:nvSpPr>
          <p:cNvPr id="3" name="Subtitle Box"/>
          <p:cNvSpPr txBox="1"/>
          <p:nvPr/>
        </p:nvSpPr>
        <p:spPr>
          <a:xfrm>
            <a:off x="342900" y="718820"/>
            <a:ext cx="8458200" cy="415498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Lincoln’s senior bankers are highly engaged throughout each phase of the process – process development to closing – to drive competition and results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FF941-2773-466F-A79C-1B8014F6FD43}"/>
              </a:ext>
            </a:extLst>
          </p:cNvPr>
          <p:cNvSpPr txBox="1"/>
          <p:nvPr/>
        </p:nvSpPr>
        <p:spPr>
          <a:xfrm>
            <a:off x="9712131" y="26759"/>
            <a:ext cx="2612571" cy="769441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endParaRPr lang="en-US" sz="1000" dirty="0"/>
          </a:p>
          <a:p>
            <a:r>
              <a:rPr lang="en-US" sz="1000" dirty="0"/>
              <a:t>Update and add rows for FSG and international colleagues – or find the version of this slide that has those rows </a:t>
            </a:r>
          </a:p>
          <a:p>
            <a:endParaRPr lang="en-US" sz="1000" dirty="0"/>
          </a:p>
        </p:txBody>
      </p:sp>
      <p:graphicFrame>
        <p:nvGraphicFramePr>
          <p:cNvPr id="9" name="Group 130">
            <a:extLst>
              <a:ext uri="{FF2B5EF4-FFF2-40B4-BE49-F238E27FC236}">
                <a16:creationId xmlns:a16="http://schemas.microsoft.com/office/drawing/2014/main" id="{411E3F19-8CEF-4A33-9326-E1821E9A1910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35762437"/>
              </p:ext>
            </p:extLst>
          </p:nvPr>
        </p:nvGraphicFramePr>
        <p:xfrm>
          <a:off x="9955242" y="1126383"/>
          <a:ext cx="8698953" cy="4934252"/>
        </p:xfrm>
        <a:graphic>
          <a:graphicData uri="http://schemas.openxmlformats.org/drawingml/2006/table">
            <a:tbl>
              <a:tblPr/>
              <a:tblGrid>
                <a:gridCol w="18127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1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8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41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77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92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463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00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9964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9964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7016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9766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399532"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27432" marT="27432" marB="27432" anchor="b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Preparation </a:t>
                      </a:r>
                    </a:p>
                  </a:txBody>
                  <a:tcPr marL="45720" marR="27432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  <a:prstDash val="soli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Marketing</a:t>
                      </a:r>
                    </a:p>
                  </a:txBody>
                  <a:tcPr marL="45720" marR="27432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45720" marR="27432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7325F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Due Diligence and Closing</a:t>
                      </a:r>
                    </a:p>
                  </a:txBody>
                  <a:tcPr marL="45720" marR="27432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34">
                <a:tc row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Individuals</a:t>
                      </a:r>
                    </a:p>
                  </a:txBody>
                  <a:tcPr marL="45720" marR="0" marT="27432" marB="27432" anchor="b" horzOverflow="overflow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Analyze Data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Prepare CIP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Identify Acquirers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Contact Acquirers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Management Presentation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Data Room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Final Offers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Select Final Acquirer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Due Diligence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Purchase Agreement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7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Prepare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Facilitate</a:t>
                      </a:r>
                      <a:endParaRPr lang="en-US" dirty="0"/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Negotiate</a:t>
                      </a:r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Close</a:t>
                      </a:r>
                      <a:endParaRPr lang="en-US" dirty="0"/>
                    </a:p>
                  </a:txBody>
                  <a:tcPr marL="0" marR="0" marT="27432" marB="27432" anchor="b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425022"/>
                  </a:ext>
                </a:extLst>
              </a:tr>
              <a:tr h="499039"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Mike Iannelli, Managing Director</a:t>
                      </a:r>
                    </a:p>
                  </a:txBody>
                  <a:tcPr marL="45720" marR="27432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Arial" pitchFamily="34" charset="0"/>
                        </a:rPr>
                        <a:t>˜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Arial" pitchFamily="34" charset="0"/>
                        </a:rPr>
                        <a:t>˜</a:t>
                      </a:r>
                      <a:endParaRPr kumimoji="0" lang="en-US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039"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Michael Fineman, Director</a:t>
                      </a:r>
                    </a:p>
                  </a:txBody>
                  <a:tcPr marL="45720" marR="27432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039"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Matthias von Behr, Vice President</a:t>
                      </a:r>
                    </a:p>
                  </a:txBody>
                  <a:tcPr marL="45720" marR="27432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ea typeface="+mn-ea"/>
                          <a:cs typeface="+mn-cs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039"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Michael Glicken, Associate</a:t>
                      </a:r>
                    </a:p>
                  </a:txBody>
                  <a:tcPr marL="45720" marR="27432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ea typeface="+mn-ea"/>
                          <a:cs typeface="+mn-cs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ea typeface="+mn-ea"/>
                          <a:cs typeface="+mn-cs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7325F"/>
                          </a:solidFill>
                          <a:latin typeface="Wingdings 2" panose="05020102010507070707" pitchFamily="18" charset="2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7325F"/>
                          </a:solidFill>
                          <a:latin typeface="Wingdings 2" panose="05020102010507070707" pitchFamily="18" charset="2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7325F"/>
                          </a:solidFill>
                          <a:latin typeface="Wingdings 2" panose="05020102010507070707" pitchFamily="18" charset="2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039"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Emily Merdinger, Analyst</a:t>
                      </a:r>
                    </a:p>
                  </a:txBody>
                  <a:tcPr marL="45720" marR="27432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™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lang="en-US" sz="900" dirty="0">
                          <a:solidFill>
                            <a:srgbClr val="07325F"/>
                          </a:solidFill>
                          <a:latin typeface="Wingdings 2" panose="05020102010507070707" pitchFamily="18" charset="2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7325F"/>
                          </a:solidFill>
                          <a:latin typeface="Wingdings 2" panose="05020102010507070707" pitchFamily="18" charset="2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7325F"/>
                          </a:solidFill>
                          <a:latin typeface="Wingdings 2" panose="05020102010507070707" pitchFamily="18" charset="2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rgbClr val="07325F"/>
                          </a:solidFill>
                          <a:latin typeface="Wingdings 2" panose="05020102010507070707" pitchFamily="18" charset="2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8847"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International Offices</a:t>
                      </a:r>
                    </a:p>
                  </a:txBody>
                  <a:tcPr marL="18288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Arial" charset="0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Arial" charset="0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8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Involvement dependent upon</a:t>
                      </a:r>
                      <a:r>
                        <a:rPr lang="en-US" sz="800" b="0" i="0" u="none" baseline="0" dirty="0">
                          <a:solidFill>
                            <a:srgbClr val="000000"/>
                          </a:solidFill>
                          <a:latin typeface="+mn-lt"/>
                        </a:rPr>
                        <a:t> universe of </a:t>
                      </a:r>
                      <a:r>
                        <a:rPr lang="en-US" sz="800" b="0" i="0" u="none" dirty="0">
                          <a:solidFill>
                            <a:srgbClr val="000000"/>
                          </a:solidFill>
                          <a:latin typeface="+mn-lt"/>
                        </a:rPr>
                        <a:t>potential buyers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98847">
                <a:tc>
                  <a:txBody>
                    <a:bodyPr/>
                    <a:lstStyle/>
                    <a:p>
                      <a:pPr marL="0" marR="0" lvl="0" indent="0" algn="l" defTabSz="10191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Financial Sponsors Group</a:t>
                      </a:r>
                    </a:p>
                  </a:txBody>
                  <a:tcPr marL="18288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Arial" charset="0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Arial" charset="0"/>
                        </a:rPr>
                        <a:t>™</a:t>
                      </a: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  <a:cs typeface="Tahoma" panose="020B0604030504040204" pitchFamily="34" charset="0"/>
                        </a:rPr>
                        <a:t>˜</a:t>
                      </a: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7325F"/>
                          </a:solidFill>
                          <a:effectLst/>
                          <a:latin typeface="Wingdings 2" panose="05020102010507070707" pitchFamily="18" charset="2"/>
                        </a:rPr>
                        <a:t>ž</a:t>
                      </a:r>
                      <a:endParaRPr kumimoji="0" 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07325F"/>
                        </a:solidFill>
                        <a:effectLst/>
                        <a:latin typeface="Wingdings 2" panose="05020102010507070707" pitchFamily="18" charset="2"/>
                        <a:ea typeface="+mn-ea"/>
                        <a:cs typeface="Tahoma" panose="020B0604030504040204" pitchFamily="34" charset="0"/>
                      </a:endParaRPr>
                    </a:p>
                  </a:txBody>
                  <a:tcPr marL="18287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8" vMerge="1">
                  <a:txBody>
                    <a:bodyPr/>
                    <a:lstStyle/>
                    <a:p>
                      <a:pPr marL="0" marR="0" lvl="0" indent="0" algn="ctr" defTabSz="1019175" rtl="0" eaLnBrk="1" fontAlgn="base" latinLnBrk="0" hangingPunct="1">
                        <a:lnSpc>
                          <a:spcPts val="1313"/>
                        </a:lnSpc>
                        <a:spcBef>
                          <a:spcPct val="0"/>
                        </a:spcBef>
                        <a:spcAft>
                          <a:spcPts val="1963"/>
                        </a:spcAft>
                        <a:buClr>
                          <a:srgbClr val="00008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7D7D7"/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Story_Heading">
            <a:extLst>
              <a:ext uri="{FF2B5EF4-FFF2-40B4-BE49-F238E27FC236}">
                <a16:creationId xmlns:a16="http://schemas.microsoft.com/office/drawing/2014/main" id="{532373F0-A49F-419B-80AD-90548EC17E63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45264" y="6206270"/>
            <a:ext cx="3695136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64122" bIns="0"/>
          <a:lstStyle>
            <a:lvl1pPr defTabSz="815975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1pPr>
            <a:lvl2pPr marL="742950" indent="-285750" defTabSz="815975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2pPr>
            <a:lvl3pPr marL="1143000" indent="-228600" defTabSz="815975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3pPr>
            <a:lvl4pPr marL="1600200" indent="-228600" defTabSz="815975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4pPr>
            <a:lvl5pPr marL="2057400" indent="-228600" defTabSz="815975" eaLnBrk="0" hangingPunct="0">
              <a:defRPr sz="1000">
                <a:solidFill>
                  <a:schemeClr val="tx1"/>
                </a:solidFill>
                <a:latin typeface="Garamond" pitchFamily="18" charset="0"/>
              </a:defRPr>
            </a:lvl5pPr>
            <a:lvl6pPr marL="25146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Garamond" pitchFamily="18" charset="0"/>
              </a:defRPr>
            </a:lvl6pPr>
            <a:lvl7pPr marL="29718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Garamond" pitchFamily="18" charset="0"/>
              </a:defRPr>
            </a:lvl7pPr>
            <a:lvl8pPr marL="34290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Garamond" pitchFamily="18" charset="0"/>
              </a:defRPr>
            </a:lvl8pPr>
            <a:lvl9pPr marL="3886200" indent="-228600" defTabSz="815975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Garamond" pitchFamily="18" charset="0"/>
              </a:defRPr>
            </a:lvl9pPr>
          </a:lstStyle>
          <a:p>
            <a:pPr lvl="0" eaLnBrk="1" hangingPunct="1"/>
            <a:r>
              <a:rPr lang="en-US" sz="900" b="1" dirty="0">
                <a:solidFill>
                  <a:srgbClr val="000000"/>
                </a:solidFill>
                <a:latin typeface="Tahoma"/>
                <a:cs typeface="Arial" charset="0"/>
              </a:rPr>
              <a:t>Transaction responsibilities</a:t>
            </a:r>
            <a:r>
              <a:rPr lang="en-US" sz="900" dirty="0">
                <a:solidFill>
                  <a:srgbClr val="000000"/>
                </a:solidFill>
                <a:latin typeface="Tahoma"/>
                <a:cs typeface="Arial" charset="0"/>
              </a:rPr>
              <a:t>:     High</a:t>
            </a:r>
            <a:r>
              <a:rPr lang="en-US" sz="900" b="1" dirty="0">
                <a:solidFill>
                  <a:srgbClr val="000000"/>
                </a:solidFill>
                <a:latin typeface="Tahoma"/>
                <a:cs typeface="Arial" charset="0"/>
              </a:rPr>
              <a:t> </a:t>
            </a:r>
            <a:r>
              <a:rPr lang="en-US" sz="900" dirty="0">
                <a:solidFill>
                  <a:srgbClr val="07325F"/>
                </a:solidFill>
                <a:latin typeface="Wingdings 2" pitchFamily="18" charset="2"/>
                <a:cs typeface="Arial" charset="0"/>
              </a:rPr>
              <a:t>˜</a:t>
            </a:r>
            <a:r>
              <a:rPr lang="en-US" sz="900" dirty="0">
                <a:solidFill>
                  <a:srgbClr val="7BA7D3"/>
                </a:solidFill>
                <a:latin typeface="Wingdings 2" pitchFamily="18" charset="2"/>
                <a:cs typeface="Arial" charset="0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Tahoma"/>
                <a:cs typeface="Arial" charset="0"/>
              </a:rPr>
              <a:t>Medium</a:t>
            </a:r>
            <a:r>
              <a:rPr lang="en-US" sz="900" dirty="0">
                <a:solidFill>
                  <a:srgbClr val="000000"/>
                </a:solidFill>
                <a:latin typeface="Arial Narrow" pitchFamily="34" charset="0"/>
                <a:cs typeface="Arial" charset="0"/>
              </a:rPr>
              <a:t>  </a:t>
            </a:r>
            <a:r>
              <a:rPr lang="en-US" sz="900" dirty="0">
                <a:solidFill>
                  <a:srgbClr val="07325F"/>
                </a:solidFill>
                <a:latin typeface="Wingdings 2" panose="05020102010507070707" pitchFamily="18" charset="2"/>
              </a:rPr>
              <a:t>ž</a:t>
            </a:r>
            <a:r>
              <a:rPr lang="en-US" sz="900" dirty="0">
                <a:solidFill>
                  <a:srgbClr val="000000"/>
                </a:solidFill>
                <a:latin typeface="Wingdings 2" pitchFamily="18" charset="2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Tahoma"/>
              </a:rPr>
              <a:t>Low  </a:t>
            </a:r>
            <a:r>
              <a:rPr lang="en-US" sz="900" dirty="0">
                <a:solidFill>
                  <a:srgbClr val="07325F"/>
                </a:solidFill>
                <a:latin typeface="Wingdings 2" panose="05020102010507070707" pitchFamily="18" charset="2"/>
                <a:cs typeface="Arial" charset="0"/>
              </a:rPr>
              <a:t>™</a:t>
            </a:r>
            <a:endParaRPr lang="en-US" sz="900" dirty="0">
              <a:solidFill>
                <a:srgbClr val="CADCED"/>
              </a:solidFill>
              <a:latin typeface="Wingdings 2" pitchFamily="18" charset="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35CCAF-B98B-4555-A9CE-EF7C40DA9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874" y="1228251"/>
            <a:ext cx="8780251" cy="4452067"/>
          </a:xfrm>
          <a:prstGeom prst="rect">
            <a:avLst/>
          </a:prstGeom>
        </p:spPr>
      </p:pic>
      <p:sp>
        <p:nvSpPr>
          <p:cNvPr id="7" name="PageNumberTextBox">
            <a:extLst>
              <a:ext uri="{FF2B5EF4-FFF2-40B4-BE49-F238E27FC236}">
                <a16:creationId xmlns:a16="http://schemas.microsoft.com/office/drawing/2014/main" id="{9F36A9AD-6EEB-47C1-9E55-49049CE4C3EA}"/>
              </a:ext>
            </a:extLst>
          </p:cNvPr>
          <p:cNvSpPr txBox="1"/>
          <p:nvPr/>
        </p:nvSpPr>
        <p:spPr>
          <a:xfrm>
            <a:off x="8846533" y="6638290"/>
            <a:ext cx="6251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7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794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Phases of a Process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42900" y="1600200"/>
            <a:ext cx="8500033" cy="4246836"/>
            <a:chOff x="342900" y="2092687"/>
            <a:chExt cx="8500033" cy="4246836"/>
          </a:xfrm>
        </p:grpSpPr>
        <p:sp>
          <p:nvSpPr>
            <p:cNvPr id="29" name="Rectangle 28"/>
            <p:cNvSpPr/>
            <p:nvPr/>
          </p:nvSpPr>
          <p:spPr bwMode="auto">
            <a:xfrm>
              <a:off x="342900" y="2984066"/>
              <a:ext cx="1289304" cy="3352715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/>
          </p:spPr>
          <p:txBody>
            <a:bodyPr lIns="45720" tIns="45720" rIns="45720" bIns="45720" anchor="t"/>
            <a:lstStyle/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Assess and determine ideal Company timing for approaching the market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Make a plan for addressing any key value-driving issues prior to beginning a sale process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Develop deeper understanding of Company operations and competitive position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Complete identification of potential acquirer universe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Develop and implement management incentives and retention programs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1745837" y="2984066"/>
              <a:ext cx="1289304" cy="33554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/>
          </p:spPr>
          <p:txBody>
            <a:bodyPr lIns="45720" tIns="45720" rIns="45720" bIns="45720" anchor="t"/>
            <a:lstStyle/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Analyze Company history, operations, organization, financial performance, legal issues, etc.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Assimilate information for CIP and data room preparation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Work with management to prepare adjusted financial results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148774" y="2984066"/>
              <a:ext cx="1289304" cy="3352715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/>
          </p:spPr>
          <p:txBody>
            <a:bodyPr lIns="45720" tIns="45720" rIns="45720" bIns="45720" anchor="t"/>
            <a:lstStyle/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Develop CIP for distribution to potential acquirers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Refine financial plan regarding historical adjustments and projected numbers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Formulate thorough market overview, including competition and trends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4551711" y="2984066"/>
              <a:ext cx="1289304" cy="3352715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/>
          </p:spPr>
          <p:txBody>
            <a:bodyPr lIns="45720" tIns="45720" rIns="45720" bIns="45720" anchor="t"/>
            <a:lstStyle/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Execute confidentiality agreements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Distribute CIP to potential acquirers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Reassess acquirers’ interest based on reaction to information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Host management presentations, site tours and data room visits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Advise Company on tactical and strategic matters relating to sale process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Arrange for supplemental information to be provided to acquirers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954648" y="2984066"/>
              <a:ext cx="1289304" cy="3355457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/>
          </p:spPr>
          <p:txBody>
            <a:bodyPr lIns="45720" tIns="45720" rIns="45720" bIns="45720" anchor="t"/>
            <a:lstStyle/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Review and analyze purchase proposals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Review and analyze marked-up purchase agreements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Assess levels of interest, consider contingencies and formulate negotiation strategy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Review and evaluate final proposals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Coordinate additional acquirer due diligence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7357586" y="2984066"/>
              <a:ext cx="1289304" cy="3352715"/>
            </a:xfrm>
            <a:prstGeom prst="rect">
              <a:avLst/>
            </a:prstGeom>
            <a:solidFill>
              <a:schemeClr val="bg1"/>
            </a:solidFill>
            <a:ln w="19050">
              <a:noFill/>
              <a:miter lim="800000"/>
              <a:headEnd/>
              <a:tailEnd/>
            </a:ln>
            <a:effectLst>
              <a:outerShdw blurRad="38100" dist="38100" dir="2700000" algn="tl" rotWithShape="0">
                <a:srgbClr val="000000">
                  <a:alpha val="40000"/>
                </a:srgbClr>
              </a:outerShdw>
            </a:effectLst>
            <a:extLst/>
          </p:spPr>
          <p:txBody>
            <a:bodyPr lIns="45720" tIns="45720" rIns="45720" bIns="45720" anchor="t"/>
            <a:lstStyle/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Select candidates for final negotiations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Negotiate purchase agreement and manage attorneys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Obtain necessary approvals and execute legal documentation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Participate in any remaining due diligence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Receive consideration and close transaction</a:t>
              </a:r>
            </a:p>
            <a:p>
              <a:pPr marL="173038" indent="-173038" fontAlgn="base">
                <a:spcBef>
                  <a:spcPts val="500"/>
                </a:spcBef>
                <a:buClr>
                  <a:srgbClr val="07325F"/>
                </a:buClr>
                <a:buSzPct val="100000"/>
                <a:buFont typeface="Wingdings"/>
                <a:buChar char="§"/>
                <a:tabLst>
                  <a:tab pos="179388" algn="l"/>
                </a:tabLst>
              </a:pPr>
              <a:r>
                <a:rPr lang="en-US" sz="800" dirty="0"/>
                <a:t>Make public announcement, if desired</a:t>
              </a:r>
            </a:p>
          </p:txBody>
        </p:sp>
        <p:sp>
          <p:nvSpPr>
            <p:cNvPr id="48" name="Isosceles Triangle 47"/>
            <p:cNvSpPr/>
            <p:nvPr/>
          </p:nvSpPr>
          <p:spPr bwMode="auto">
            <a:xfrm rot="10800000">
              <a:off x="346310" y="2760526"/>
              <a:ext cx="1289304" cy="167055"/>
            </a:xfrm>
            <a:prstGeom prst="triangle">
              <a:avLst/>
            </a:prstGeom>
            <a:gradFill>
              <a:gsLst>
                <a:gs pos="11000">
                  <a:schemeClr val="accent4"/>
                </a:gs>
                <a:gs pos="100000">
                  <a:schemeClr val="bg1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342900" y="2094659"/>
              <a:ext cx="1289304" cy="644854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1081088"/>
              <a:r>
                <a:rPr lang="en-US" sz="900" b="1" dirty="0"/>
                <a:t>Preliminary Assessment</a:t>
              </a:r>
            </a:p>
          </p:txBody>
        </p:sp>
        <p:sp>
          <p:nvSpPr>
            <p:cNvPr id="51" name="Isosceles Triangle 50"/>
            <p:cNvSpPr/>
            <p:nvPr/>
          </p:nvSpPr>
          <p:spPr bwMode="auto">
            <a:xfrm rot="10800000">
              <a:off x="1751942" y="2760526"/>
              <a:ext cx="1289304" cy="202483"/>
            </a:xfrm>
            <a:prstGeom prst="triangle">
              <a:avLst/>
            </a:prstGeom>
            <a:gradFill>
              <a:gsLst>
                <a:gs pos="11000">
                  <a:schemeClr val="accent4"/>
                </a:gs>
                <a:gs pos="100000">
                  <a:schemeClr val="bg1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3168346" y="2104331"/>
              <a:ext cx="1289304" cy="644855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1081088"/>
              <a:r>
                <a:rPr lang="en-US" sz="900" b="1" dirty="0"/>
                <a:t>Preparation </a:t>
              </a:r>
            </a:p>
            <a:p>
              <a:pPr defTabSz="1081088"/>
              <a:r>
                <a:rPr lang="en-US" sz="900" b="1" dirty="0"/>
                <a:t>of the CIP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1755623" y="2094657"/>
              <a:ext cx="1289304" cy="644855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1081088"/>
              <a:r>
                <a:rPr lang="en-US" sz="900" b="1" dirty="0"/>
                <a:t>Data</a:t>
              </a:r>
            </a:p>
            <a:p>
              <a:pPr defTabSz="1081088"/>
              <a:r>
                <a:rPr lang="en-US" sz="900" b="1" dirty="0"/>
                <a:t>Gathering</a:t>
              </a:r>
            </a:p>
          </p:txBody>
        </p:sp>
        <p:sp>
          <p:nvSpPr>
            <p:cNvPr id="57" name="Rectangle 56"/>
            <p:cNvSpPr/>
            <p:nvPr/>
          </p:nvSpPr>
          <p:spPr bwMode="auto">
            <a:xfrm>
              <a:off x="7406515" y="2115731"/>
              <a:ext cx="1289304" cy="623781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1081088"/>
              <a:r>
                <a:rPr lang="en-US" sz="900" b="1" dirty="0"/>
                <a:t>Negotiations </a:t>
              </a:r>
              <a:br>
                <a:rPr lang="en-US" sz="900" b="1" dirty="0"/>
              </a:br>
              <a:r>
                <a:rPr lang="en-US" sz="900" b="1" dirty="0"/>
                <a:t>and Closing</a:t>
              </a: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4581069" y="2094658"/>
              <a:ext cx="1289304" cy="644854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1081088"/>
              <a:r>
                <a:rPr lang="en-US" sz="900" b="1" dirty="0"/>
                <a:t>Marketing</a:t>
              </a:r>
            </a:p>
          </p:txBody>
        </p:sp>
        <p:sp>
          <p:nvSpPr>
            <p:cNvPr id="55" name="Rectangle 54"/>
            <p:cNvSpPr/>
            <p:nvPr/>
          </p:nvSpPr>
          <p:spPr bwMode="auto">
            <a:xfrm>
              <a:off x="5993792" y="2094794"/>
              <a:ext cx="1289304" cy="644719"/>
            </a:xfrm>
            <a:prstGeom prst="rect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18288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1081088"/>
              <a:r>
                <a:rPr lang="en-US" sz="900" b="1" dirty="0"/>
                <a:t>Proposal Evaluation</a:t>
              </a:r>
            </a:p>
          </p:txBody>
        </p:sp>
        <p:sp>
          <p:nvSpPr>
            <p:cNvPr id="61" name="Isosceles Triangle 60"/>
            <p:cNvSpPr/>
            <p:nvPr/>
          </p:nvSpPr>
          <p:spPr bwMode="auto">
            <a:xfrm rot="10800000">
              <a:off x="3157574" y="2760526"/>
              <a:ext cx="1289304" cy="202483"/>
            </a:xfrm>
            <a:prstGeom prst="triangle">
              <a:avLst/>
            </a:prstGeom>
            <a:gradFill>
              <a:gsLst>
                <a:gs pos="11000">
                  <a:schemeClr val="accent4"/>
                </a:gs>
                <a:gs pos="100000">
                  <a:schemeClr val="bg1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62" name="Isosceles Triangle 61"/>
            <p:cNvSpPr/>
            <p:nvPr/>
          </p:nvSpPr>
          <p:spPr bwMode="auto">
            <a:xfrm rot="10800000">
              <a:off x="4563206" y="2760526"/>
              <a:ext cx="1289304" cy="202483"/>
            </a:xfrm>
            <a:prstGeom prst="triangle">
              <a:avLst/>
            </a:prstGeom>
            <a:gradFill>
              <a:gsLst>
                <a:gs pos="11000">
                  <a:schemeClr val="accent4"/>
                </a:gs>
                <a:gs pos="100000">
                  <a:schemeClr val="bg1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63" name="Isosceles Triangle 62"/>
            <p:cNvSpPr/>
            <p:nvPr/>
          </p:nvSpPr>
          <p:spPr bwMode="auto">
            <a:xfrm rot="10800000">
              <a:off x="5968838" y="2760526"/>
              <a:ext cx="1289304" cy="202483"/>
            </a:xfrm>
            <a:prstGeom prst="triangle">
              <a:avLst/>
            </a:prstGeom>
            <a:gradFill>
              <a:gsLst>
                <a:gs pos="11000">
                  <a:schemeClr val="accent4"/>
                </a:gs>
                <a:gs pos="100000">
                  <a:schemeClr val="bg1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64" name="Isosceles Triangle 63"/>
            <p:cNvSpPr/>
            <p:nvPr/>
          </p:nvSpPr>
          <p:spPr bwMode="auto">
            <a:xfrm rot="10800000">
              <a:off x="7374468" y="2760526"/>
              <a:ext cx="1289304" cy="202483"/>
            </a:xfrm>
            <a:prstGeom prst="triangle">
              <a:avLst/>
            </a:prstGeom>
            <a:gradFill>
              <a:gsLst>
                <a:gs pos="11000">
                  <a:schemeClr val="accent4"/>
                </a:gs>
                <a:gs pos="100000">
                  <a:schemeClr val="bg1"/>
                </a:gs>
              </a:gsLst>
              <a:lin ang="5400000" scaled="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0" name="Isosceles Triangle 49"/>
            <p:cNvSpPr/>
            <p:nvPr/>
          </p:nvSpPr>
          <p:spPr bwMode="auto">
            <a:xfrm rot="5400000">
              <a:off x="1513318" y="2191184"/>
              <a:ext cx="361192" cy="170805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3" name="Isosceles Triangle 52"/>
            <p:cNvSpPr/>
            <p:nvPr/>
          </p:nvSpPr>
          <p:spPr bwMode="auto">
            <a:xfrm rot="5400000">
              <a:off x="4338764" y="2196066"/>
              <a:ext cx="361192" cy="170805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6" name="Isosceles Triangle 55"/>
            <p:cNvSpPr/>
            <p:nvPr/>
          </p:nvSpPr>
          <p:spPr bwMode="auto">
            <a:xfrm rot="5400000">
              <a:off x="2926041" y="2192500"/>
              <a:ext cx="361192" cy="170805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8" name="Isosceles Triangle 57"/>
            <p:cNvSpPr/>
            <p:nvPr/>
          </p:nvSpPr>
          <p:spPr bwMode="auto">
            <a:xfrm rot="5400000">
              <a:off x="8576935" y="2206930"/>
              <a:ext cx="361192" cy="170805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59" name="Isosceles Triangle 58"/>
            <p:cNvSpPr/>
            <p:nvPr/>
          </p:nvSpPr>
          <p:spPr bwMode="auto">
            <a:xfrm rot="5400000">
              <a:off x="5751487" y="2187880"/>
              <a:ext cx="361192" cy="170805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  <p:sp>
          <p:nvSpPr>
            <p:cNvPr id="60" name="Isosceles Triangle 59"/>
            <p:cNvSpPr/>
            <p:nvPr/>
          </p:nvSpPr>
          <p:spPr bwMode="auto">
            <a:xfrm rot="5400000">
              <a:off x="7164210" y="2188403"/>
              <a:ext cx="361192" cy="170805"/>
            </a:xfrm>
            <a:prstGeom prst="triangl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25400" dist="25400" dir="2700000" algn="tl" rotWithShape="0">
                <a:srgbClr val="00000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10810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dirty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sp>
        <p:nvSpPr>
          <p:cNvPr id="35" name="Chevron 34"/>
          <p:cNvSpPr/>
          <p:nvPr/>
        </p:nvSpPr>
        <p:spPr bwMode="auto">
          <a:xfrm>
            <a:off x="339722" y="1071701"/>
            <a:ext cx="1658888" cy="365760"/>
          </a:xfrm>
          <a:prstGeom prst="chevron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Phase I: </a:t>
            </a:r>
          </a:p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Preparation</a:t>
            </a:r>
          </a:p>
        </p:txBody>
      </p:sp>
      <p:sp>
        <p:nvSpPr>
          <p:cNvPr id="65" name="Chevron 64"/>
          <p:cNvSpPr/>
          <p:nvPr/>
        </p:nvSpPr>
        <p:spPr bwMode="auto">
          <a:xfrm>
            <a:off x="1903549" y="1071701"/>
            <a:ext cx="4555953" cy="365760"/>
          </a:xfrm>
          <a:prstGeom prst="chevron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Phase II: </a:t>
            </a:r>
          </a:p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Marketing</a:t>
            </a:r>
          </a:p>
        </p:txBody>
      </p:sp>
      <p:sp>
        <p:nvSpPr>
          <p:cNvPr id="66" name="Chevron 65"/>
          <p:cNvSpPr/>
          <p:nvPr/>
        </p:nvSpPr>
        <p:spPr bwMode="auto">
          <a:xfrm>
            <a:off x="6364440" y="1071701"/>
            <a:ext cx="2436660" cy="365760"/>
          </a:xfrm>
          <a:prstGeom prst="chevron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Phase III: </a:t>
            </a:r>
          </a:p>
          <a:p>
            <a:pPr algn="ctr" defTabSz="855663"/>
            <a:r>
              <a:rPr lang="en-US" sz="900" b="1" dirty="0">
                <a:solidFill>
                  <a:srgbClr val="FFFFFF"/>
                </a:solidFill>
              </a:rPr>
              <a:t>Closing</a:t>
            </a:r>
          </a:p>
        </p:txBody>
      </p:sp>
      <p:sp>
        <p:nvSpPr>
          <p:cNvPr id="4" name="PageNumberTextBox">
            <a:extLst>
              <a:ext uri="{FF2B5EF4-FFF2-40B4-BE49-F238E27FC236}">
                <a16:creationId xmlns:a16="http://schemas.microsoft.com/office/drawing/2014/main" id="{D97A4D95-B07B-467A-9E9A-0DD5B6D98B63}"/>
              </a:ext>
            </a:extLst>
          </p:cNvPr>
          <p:cNvSpPr txBox="1"/>
          <p:nvPr/>
        </p:nvSpPr>
        <p:spPr>
          <a:xfrm>
            <a:off x="8846533" y="6638290"/>
            <a:ext cx="6251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8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4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Pre-Marketing with Selected Parties</a:t>
            </a:r>
          </a:p>
        </p:txBody>
      </p:sp>
      <p:sp>
        <p:nvSpPr>
          <p:cNvPr id="3" name="Isosceles Triangle 2"/>
          <p:cNvSpPr/>
          <p:nvPr/>
        </p:nvSpPr>
        <p:spPr>
          <a:xfrm rot="5400000">
            <a:off x="2120088" y="2659235"/>
            <a:ext cx="1965221" cy="169114"/>
          </a:xfrm>
          <a:prstGeom prst="triangle">
            <a:avLst/>
          </a:prstGeom>
          <a:gradFill>
            <a:gsLst>
              <a:gs pos="14000">
                <a:srgbClr val="BFBFBF"/>
              </a:gs>
              <a:gs pos="100000">
                <a:schemeClr val="bg1"/>
              </a:gs>
            </a:gsLst>
            <a:lin ang="5400000" scaled="0"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4" name="Isosceles Triangle 3"/>
          <p:cNvSpPr/>
          <p:nvPr/>
        </p:nvSpPr>
        <p:spPr>
          <a:xfrm rot="5400000">
            <a:off x="5762286" y="2927641"/>
            <a:ext cx="572131" cy="158095"/>
          </a:xfrm>
          <a:prstGeom prst="triangle">
            <a:avLst/>
          </a:prstGeom>
          <a:gradFill>
            <a:gsLst>
              <a:gs pos="14000">
                <a:srgbClr val="BFBFBF"/>
              </a:gs>
              <a:gs pos="100000">
                <a:schemeClr val="bg1"/>
              </a:gs>
            </a:gsLst>
            <a:lin ang="5400000" scaled="0"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5" name="Isosceles Triangle 4"/>
          <p:cNvSpPr/>
          <p:nvPr/>
        </p:nvSpPr>
        <p:spPr>
          <a:xfrm rot="5400000">
            <a:off x="5762287" y="2259214"/>
            <a:ext cx="572130" cy="158095"/>
          </a:xfrm>
          <a:prstGeom prst="triangle">
            <a:avLst/>
          </a:prstGeom>
          <a:gradFill>
            <a:gsLst>
              <a:gs pos="14000">
                <a:srgbClr val="BFBFBF"/>
              </a:gs>
              <a:gs pos="100000">
                <a:schemeClr val="bg1"/>
              </a:gs>
            </a:gsLst>
            <a:lin ang="5400000" scaled="0"/>
          </a:gradFill>
          <a:ln w="9525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endParaRPr lang="en-US" sz="900" dirty="0">
              <a:solidFill>
                <a:srgbClr val="FFFFFF"/>
              </a:solidFill>
            </a:endParaRPr>
          </a:p>
        </p:txBody>
      </p:sp>
      <p:sp>
        <p:nvSpPr>
          <p:cNvPr id="6" name="AutoShape 2"/>
          <p:cNvSpPr>
            <a:spLocks noChangeArrowheads="1"/>
          </p:cNvSpPr>
          <p:nvPr/>
        </p:nvSpPr>
        <p:spPr bwMode="auto">
          <a:xfrm>
            <a:off x="347472" y="4911492"/>
            <a:ext cx="8458200" cy="491935"/>
          </a:xfrm>
          <a:prstGeom prst="rightArrow">
            <a:avLst>
              <a:gd name="adj1" fmla="val 46593"/>
              <a:gd name="adj2" fmla="val 64207"/>
            </a:avLst>
          </a:prstGeom>
          <a:gradFill rotWithShape="1">
            <a:gsLst>
              <a:gs pos="0">
                <a:srgbClr val="C0C0C0"/>
              </a:gs>
              <a:gs pos="100000">
                <a:srgbClr val="DDDDDD"/>
              </a:gs>
            </a:gsLst>
            <a:lin ang="0" scaled="1"/>
          </a:gra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99" tIns="45699" rIns="91399" bIns="45699" anchor="ctr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8" name="Rectangle 224"/>
          <p:cNvSpPr>
            <a:spLocks noChangeArrowheads="1"/>
          </p:cNvSpPr>
          <p:nvPr/>
        </p:nvSpPr>
        <p:spPr bwMode="auto">
          <a:xfrm>
            <a:off x="6243522" y="1333126"/>
            <a:ext cx="2575041" cy="326968"/>
          </a:xfrm>
          <a:prstGeom prst="rect">
            <a:avLst/>
          </a:prstGeom>
          <a:solidFill>
            <a:srgbClr val="07437F"/>
          </a:solidFill>
          <a:ln>
            <a:noFill/>
          </a:ln>
          <a:effectLst/>
          <a:extLst/>
        </p:spPr>
        <p:txBody>
          <a:bodyPr lIns="18288" rIns="0" anchor="ctr" anchorCtr="0"/>
          <a:lstStyle/>
          <a:p>
            <a:pPr defTabSz="855663" fontAlgn="base">
              <a:spcAft>
                <a:spcPts val="400"/>
              </a:spcAft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900" b="1" dirty="0">
                <a:solidFill>
                  <a:srgbClr val="FFFFFF"/>
                </a:solidFill>
              </a:rPr>
              <a:t>Determine Appropriate Process</a:t>
            </a:r>
          </a:p>
        </p:txBody>
      </p:sp>
      <p:sp>
        <p:nvSpPr>
          <p:cNvPr id="9" name="Rectangle 224"/>
          <p:cNvSpPr>
            <a:spLocks noChangeArrowheads="1"/>
          </p:cNvSpPr>
          <p:nvPr/>
        </p:nvSpPr>
        <p:spPr bwMode="auto">
          <a:xfrm>
            <a:off x="6262987" y="2126031"/>
            <a:ext cx="2555576" cy="4241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  <a:extLst/>
        </p:spPr>
        <p:txBody>
          <a:bodyPr lIns="0" rIns="0" anchor="t" anchorCtr="0"/>
          <a:lstStyle/>
          <a:p>
            <a:pPr defTabSz="855663" fontAlgn="base">
              <a:spcAft>
                <a:spcPts val="400"/>
              </a:spcAft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900" b="1" dirty="0">
                <a:solidFill>
                  <a:srgbClr val="4262A8"/>
                </a:solidFill>
              </a:rPr>
              <a:t>Allow selected buyers / investors </a:t>
            </a:r>
            <a:br>
              <a:rPr lang="en-US" sz="900" b="1" dirty="0">
                <a:solidFill>
                  <a:srgbClr val="4262A8"/>
                </a:solidFill>
              </a:rPr>
            </a:br>
            <a:r>
              <a:rPr lang="en-US" sz="900" b="1" dirty="0">
                <a:solidFill>
                  <a:srgbClr val="4262A8"/>
                </a:solidFill>
              </a:rPr>
              <a:t>to front-run the process</a:t>
            </a:r>
          </a:p>
        </p:txBody>
      </p:sp>
      <p:sp>
        <p:nvSpPr>
          <p:cNvPr id="10" name="Rectangle 224"/>
          <p:cNvSpPr>
            <a:spLocks noChangeArrowheads="1"/>
          </p:cNvSpPr>
          <p:nvPr/>
        </p:nvSpPr>
        <p:spPr bwMode="auto">
          <a:xfrm>
            <a:off x="6243522" y="2801211"/>
            <a:ext cx="2555576" cy="4241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  <a:extLst/>
        </p:spPr>
        <p:txBody>
          <a:bodyPr lIns="0" rIns="0" anchor="t" anchorCtr="0"/>
          <a:lstStyle/>
          <a:p>
            <a:pPr defTabSz="855663" fontAlgn="base">
              <a:spcAft>
                <a:spcPts val="400"/>
              </a:spcAft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900" b="1" dirty="0">
                <a:solidFill>
                  <a:srgbClr val="4262A8"/>
                </a:solidFill>
              </a:rPr>
              <a:t>Run all buyers/investors </a:t>
            </a:r>
            <a:br>
              <a:rPr lang="en-US" sz="900" b="1" dirty="0">
                <a:solidFill>
                  <a:srgbClr val="4262A8"/>
                </a:solidFill>
              </a:rPr>
            </a:br>
            <a:r>
              <a:rPr lang="en-US" sz="900" b="1" dirty="0">
                <a:solidFill>
                  <a:srgbClr val="4262A8"/>
                </a:solidFill>
              </a:rPr>
              <a:t>in parallel through the process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6238778" y="4038308"/>
            <a:ext cx="2560320" cy="2206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81537" tIns="40769" rIns="81537" bIns="40769" anchor="ctr" anchorCtr="1"/>
          <a:lstStyle>
            <a:lvl1pPr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Tahoma"/>
              </a:rPr>
              <a:t>Follow-up Diligently</a:t>
            </a: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6238778" y="4334499"/>
            <a:ext cx="2560320" cy="1645920"/>
          </a:xfrm>
          <a:prstGeom prst="rect">
            <a:avLst/>
          </a:prstGeom>
          <a:solidFill>
            <a:srgbClr val="CADCED"/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81537" tIns="40769" rIns="81537" bIns="40769" anchor="t" anchorCtr="0"/>
          <a:lstStyle>
            <a:lvl1pPr marL="104775" indent="-104775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Continue dialogue, follow-up on action items from discussions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ts val="30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Determine next steps – is there pre-emptive interest to engage or fold into broader process as more educated buyers</a:t>
            </a:r>
          </a:p>
          <a:p>
            <a:pPr marL="342900" lvl="1" indent="-165100" eaLnBrk="1" fontAlgn="base" hangingPunct="1">
              <a:lnSpc>
                <a:spcPts val="1300"/>
              </a:lnSpc>
              <a:spcBef>
                <a:spcPts val="25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Arial"/>
              <a:buChar char="-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Solicits a pre-emptive offer or… </a:t>
            </a:r>
          </a:p>
          <a:p>
            <a:pPr marL="342900" lvl="1" indent="-165100" eaLnBrk="1" fontAlgn="base" hangingPunct="1">
              <a:lnSpc>
                <a:spcPts val="1300"/>
              </a:lnSpc>
              <a:spcBef>
                <a:spcPts val="25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Arial"/>
              <a:buChar char="-"/>
            </a:pPr>
            <a:r>
              <a:rPr lang="en-US" sz="900" b="0" u="sng" dirty="0">
                <a:solidFill>
                  <a:srgbClr val="000000"/>
                </a:solidFill>
                <a:latin typeface="Tahoma"/>
              </a:rPr>
              <a:t>Increases CIP “take rate” and level of engagement</a:t>
            </a:r>
          </a:p>
        </p:txBody>
      </p:sp>
      <p:sp>
        <p:nvSpPr>
          <p:cNvPr id="13" name="Rectangle 224"/>
          <p:cNvSpPr>
            <a:spLocks noChangeArrowheads="1"/>
          </p:cNvSpPr>
          <p:nvPr/>
        </p:nvSpPr>
        <p:spPr bwMode="auto">
          <a:xfrm>
            <a:off x="347472" y="1333126"/>
            <a:ext cx="2575041" cy="326968"/>
          </a:xfrm>
          <a:prstGeom prst="rect">
            <a:avLst/>
          </a:prstGeom>
          <a:solidFill>
            <a:srgbClr val="07437F"/>
          </a:solidFill>
          <a:ln>
            <a:noFill/>
          </a:ln>
          <a:effectLst/>
          <a:extLst/>
        </p:spPr>
        <p:txBody>
          <a:bodyPr lIns="18288" rIns="0" anchor="ctr" anchorCtr="0"/>
          <a:lstStyle/>
          <a:p>
            <a:pPr defTabSz="855663" fontAlgn="base">
              <a:spcAft>
                <a:spcPts val="400"/>
              </a:spcAft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900" b="1" dirty="0">
                <a:solidFill>
                  <a:srgbClr val="FFFFFF"/>
                </a:solidFill>
              </a:rPr>
              <a:t>Create Global Roadshow Presentation</a:t>
            </a: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347472" y="4048603"/>
            <a:ext cx="2560320" cy="2206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81537" tIns="40769" rIns="81537" bIns="40769" anchor="ctr" anchorCtr="1"/>
          <a:lstStyle>
            <a:lvl1pPr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Tahoma"/>
              </a:rPr>
              <a:t>Prepare for Early Discussions</a:t>
            </a:r>
          </a:p>
        </p:txBody>
      </p:sp>
      <p:sp>
        <p:nvSpPr>
          <p:cNvPr id="15" name="Text Box 9"/>
          <p:cNvSpPr txBox="1">
            <a:spLocks noChangeArrowheads="1"/>
          </p:cNvSpPr>
          <p:nvPr/>
        </p:nvSpPr>
        <p:spPr bwMode="auto">
          <a:xfrm>
            <a:off x="347472" y="4344795"/>
            <a:ext cx="2560320" cy="1360673"/>
          </a:xfrm>
          <a:prstGeom prst="rect">
            <a:avLst/>
          </a:prstGeom>
          <a:solidFill>
            <a:srgbClr val="CCE5FF"/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81537" tIns="40769" rIns="81537" bIns="40769" anchor="t" anchorCtr="0"/>
          <a:lstStyle>
            <a:lvl1pPr marL="104775" indent="-104775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Finalize short list of top acquirers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Focus discussion on strategy, business model, key investment considerations and growth opportunities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Tailor discussions to highlight potential synergies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Position as a unique asset with scarcity value</a:t>
            </a:r>
          </a:p>
        </p:txBody>
      </p:sp>
      <p:sp>
        <p:nvSpPr>
          <p:cNvPr id="16" name="Rectangle 224"/>
          <p:cNvSpPr>
            <a:spLocks noChangeArrowheads="1"/>
          </p:cNvSpPr>
          <p:nvPr/>
        </p:nvSpPr>
        <p:spPr bwMode="auto">
          <a:xfrm>
            <a:off x="3282884" y="1333126"/>
            <a:ext cx="2575041" cy="326968"/>
          </a:xfrm>
          <a:prstGeom prst="rect">
            <a:avLst/>
          </a:prstGeom>
          <a:solidFill>
            <a:srgbClr val="07437F"/>
          </a:solidFill>
          <a:ln>
            <a:noFill/>
          </a:ln>
          <a:effectLst/>
          <a:extLst/>
        </p:spPr>
        <p:txBody>
          <a:bodyPr lIns="18288" rIns="0" anchor="ctr" anchorCtr="0"/>
          <a:lstStyle/>
          <a:p>
            <a:pPr defTabSz="855663" fontAlgn="base">
              <a:spcAft>
                <a:spcPts val="400"/>
              </a:spcAft>
              <a:buClr>
                <a:srgbClr val="07325F"/>
              </a:buClr>
              <a:buSzPct val="100000"/>
              <a:tabLst>
                <a:tab pos="179388" algn="l"/>
              </a:tabLst>
            </a:pPr>
            <a:r>
              <a:rPr lang="en-US" sz="900" b="1" dirty="0">
                <a:solidFill>
                  <a:srgbClr val="FFFFFF"/>
                </a:solidFill>
              </a:rPr>
              <a:t>Educate Selected Acquirers</a:t>
            </a:r>
          </a:p>
        </p:txBody>
      </p:sp>
      <p:sp>
        <p:nvSpPr>
          <p:cNvPr id="17" name="Text Box 10"/>
          <p:cNvSpPr txBox="1">
            <a:spLocks noChangeArrowheads="1"/>
          </p:cNvSpPr>
          <p:nvPr/>
        </p:nvSpPr>
        <p:spPr bwMode="auto">
          <a:xfrm>
            <a:off x="3291010" y="4048603"/>
            <a:ext cx="2558788" cy="2206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81537" tIns="40769" rIns="81537" bIns="40769" anchor="ctr" anchorCtr="1"/>
          <a:lstStyle>
            <a:lvl1pPr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</a:pPr>
            <a:r>
              <a:rPr lang="en-US" sz="900" dirty="0">
                <a:solidFill>
                  <a:srgbClr val="FFFFFF"/>
                </a:solidFill>
                <a:latin typeface="Tahoma"/>
              </a:rPr>
              <a:t>Discussions with Selected Buyers</a:t>
            </a:r>
          </a:p>
        </p:txBody>
      </p:sp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3291010" y="4344795"/>
            <a:ext cx="2558788" cy="1360673"/>
          </a:xfrm>
          <a:prstGeom prst="rect">
            <a:avLst/>
          </a:prstGeom>
          <a:solidFill>
            <a:srgbClr val="CCE5FF"/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81537" tIns="40769" rIns="81537" bIns="40769" anchor="t" anchorCtr="0"/>
          <a:lstStyle>
            <a:lvl1pPr marL="104775" indent="-104775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Educate individual strategic buyers on strategic fit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Increase mind share with financial acquirers by giving them “early access”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Create “buzz” by enthusiastically conveying the compelling opportunity – potential to use LI’s Growth Conference to build awareness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Gather market intelligence and buyer feedback</a:t>
            </a:r>
          </a:p>
        </p:txBody>
      </p:sp>
      <p:sp>
        <p:nvSpPr>
          <p:cNvPr id="26" name="Subtitle Box"/>
          <p:cNvSpPr txBox="1"/>
          <p:nvPr>
            <p:custDataLst>
              <p:tags r:id="rId1"/>
            </p:custDataLst>
          </p:nvPr>
        </p:nvSpPr>
        <p:spPr>
          <a:xfrm>
            <a:off x="342900" y="718820"/>
            <a:ext cx="8458200" cy="415498"/>
          </a:xfrm>
          <a:prstGeom prst="rect">
            <a:avLst/>
          </a:prstGeom>
          <a:noFill/>
        </p:spPr>
        <p:txBody>
          <a:bodyPr vert="horz" wrap="square" lIns="0" tIns="45720" rIns="0" bIns="0" rtlCol="0" anchor="t">
            <a:spAutoFit/>
          </a:bodyPr>
          <a:lstStyle/>
          <a:p>
            <a:r>
              <a:rPr lang="en-US" sz="1200" i="1" dirty="0">
                <a:solidFill>
                  <a:srgbClr val="07325F"/>
                </a:solidFill>
              </a:rPr>
              <a:t>Pre-marketing engagement with high priority strategic and financial buyers will drive competitive energy and pre-emptive action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754082"/>
            <a:ext cx="2564892" cy="1919501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 Box 9">
            <a:extLst>
              <a:ext uri="{FF2B5EF4-FFF2-40B4-BE49-F238E27FC236}">
                <a16:creationId xmlns:a16="http://schemas.microsoft.com/office/drawing/2014/main" id="{128672C6-3BAC-43BD-AC59-31B700FB8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472" y="4334499"/>
            <a:ext cx="2560320" cy="1645920"/>
          </a:xfrm>
          <a:prstGeom prst="rect">
            <a:avLst/>
          </a:prstGeom>
          <a:solidFill>
            <a:srgbClr val="CADCED"/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81537" tIns="40769" rIns="81537" bIns="40769" anchor="t" anchorCtr="0"/>
          <a:lstStyle>
            <a:lvl1pPr marL="104775" indent="-104775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Finalize short list of top acquirers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Focus discussion on strategy, business model, key investment considerations and growth opportunities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Tailor discussions to highlight potential synergies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Position as a unique asset with scarcity value</a:t>
            </a:r>
          </a:p>
        </p:txBody>
      </p:sp>
      <p:sp>
        <p:nvSpPr>
          <p:cNvPr id="51" name="Text Box 13">
            <a:extLst>
              <a:ext uri="{FF2B5EF4-FFF2-40B4-BE49-F238E27FC236}">
                <a16:creationId xmlns:a16="http://schemas.microsoft.com/office/drawing/2014/main" id="{D6E2986F-0835-4531-BA1F-956CA4A19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010" y="4334499"/>
            <a:ext cx="2558788" cy="1645920"/>
          </a:xfrm>
          <a:prstGeom prst="rect">
            <a:avLst/>
          </a:prstGeom>
          <a:solidFill>
            <a:srgbClr val="CADCED"/>
          </a:solidFill>
          <a:ln w="952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81537" tIns="40769" rIns="81537" bIns="40769" anchor="t" anchorCtr="0"/>
          <a:lstStyle>
            <a:lvl1pPr marL="104775" indent="-104775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817563" eaLnBrk="0" hangingPunct="0">
              <a:defRPr sz="10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817563" eaLnBrk="0" fontAlgn="base" hangingPunct="0">
              <a:spcBef>
                <a:spcPct val="0"/>
              </a:spcBef>
              <a:spcAft>
                <a:spcPct val="25000"/>
              </a:spcAft>
              <a:defRPr sz="10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Educate individual strategic buyers on strategic fit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Increase mind share with financial acquirers by giving them “early access”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Create “buzz” by enthusiastically conveying the compelling opportunity – potential to use LI’s Growth Conference to build awareness</a:t>
            </a:r>
          </a:p>
          <a:p>
            <a:pPr marL="171450" indent="-171450" defTabSz="1020348" eaLnBrk="1" fontAlgn="base" hangingPunct="1">
              <a:spcBef>
                <a:spcPct val="50000"/>
              </a:spcBef>
              <a:spcAft>
                <a:spcPct val="0"/>
              </a:spcAft>
              <a:buClr>
                <a:srgbClr val="07325F"/>
              </a:buClr>
              <a:buSzPct val="100000"/>
              <a:buFont typeface="Wingdings" pitchFamily="2" charset="2"/>
              <a:buChar char="§"/>
            </a:pPr>
            <a:r>
              <a:rPr lang="en-US" sz="900" b="0" dirty="0">
                <a:solidFill>
                  <a:srgbClr val="000000"/>
                </a:solidFill>
                <a:latin typeface="Tahoma"/>
              </a:rPr>
              <a:t>Gather market intelligence and buyer feedback</a:t>
            </a:r>
          </a:p>
        </p:txBody>
      </p:sp>
      <p:pic>
        <p:nvPicPr>
          <p:cNvPr id="24" name="Picture 2" descr="Image result for allegis">
            <a:extLst>
              <a:ext uri="{FF2B5EF4-FFF2-40B4-BE49-F238E27FC236}">
                <a16:creationId xmlns:a16="http://schemas.microsoft.com/office/drawing/2014/main" id="{A794F8BB-E9E6-4898-AA41-D32BC5B7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23" y="1891264"/>
            <a:ext cx="367443" cy="10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603C41-99FE-45C0-82D2-C6DBF9CEC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721" y="1867798"/>
            <a:ext cx="323491" cy="1563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43E780-481B-47A0-8031-E9E65613C3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420" y="1856017"/>
            <a:ext cx="333587" cy="179807"/>
          </a:xfrm>
          <a:prstGeom prst="rect">
            <a:avLst/>
          </a:prstGeom>
        </p:spPr>
      </p:pic>
      <p:pic>
        <p:nvPicPr>
          <p:cNvPr id="28" name="Picture 4" descr="Image result for Kelly Services">
            <a:extLst>
              <a:ext uri="{FF2B5EF4-FFF2-40B4-BE49-F238E27FC236}">
                <a16:creationId xmlns:a16="http://schemas.microsoft.com/office/drawing/2014/main" id="{8CF9AF25-9AB6-431B-8B2B-3DDF2ADD5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847" y="2608997"/>
            <a:ext cx="335882" cy="17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Image result for manpower">
            <a:extLst>
              <a:ext uri="{FF2B5EF4-FFF2-40B4-BE49-F238E27FC236}">
                <a16:creationId xmlns:a16="http://schemas.microsoft.com/office/drawing/2014/main" id="{632AAD30-C3B2-4015-8329-FE0457B49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0911" y="2968587"/>
            <a:ext cx="223864" cy="1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Image result for experis">
            <a:extLst>
              <a:ext uri="{FF2B5EF4-FFF2-40B4-BE49-F238E27FC236}">
                <a16:creationId xmlns:a16="http://schemas.microsoft.com/office/drawing/2014/main" id="{E22A45E3-DA4F-49F3-99E1-E1F41DC6AC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69"/>
          <a:stretch/>
        </p:blipFill>
        <p:spPr bwMode="auto">
          <a:xfrm>
            <a:off x="3708763" y="2996062"/>
            <a:ext cx="388515" cy="13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B2BDC30-662D-4129-8EEE-9888762B61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99103" y="3032403"/>
            <a:ext cx="705111" cy="106217"/>
          </a:xfrm>
          <a:prstGeom prst="rect">
            <a:avLst/>
          </a:prstGeom>
        </p:spPr>
      </p:pic>
      <p:pic>
        <p:nvPicPr>
          <p:cNvPr id="32" name="Picture 12" descr="Image result for yoh">
            <a:extLst>
              <a:ext uri="{FF2B5EF4-FFF2-40B4-BE49-F238E27FC236}">
                <a16:creationId xmlns:a16="http://schemas.microsoft.com/office/drawing/2014/main" id="{B2789D18-6002-4ABF-B03D-1C7A060C1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904" y="2245667"/>
            <a:ext cx="244019" cy="11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FC0BD69-CBD9-48B3-A6B1-38CED0121FC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2864" y="2205876"/>
            <a:ext cx="291820" cy="184195"/>
          </a:xfrm>
          <a:prstGeom prst="rect">
            <a:avLst/>
          </a:prstGeom>
        </p:spPr>
      </p:pic>
      <p:pic>
        <p:nvPicPr>
          <p:cNvPr id="34" name="Picture 10" descr="Image result for attero">
            <a:extLst>
              <a:ext uri="{FF2B5EF4-FFF2-40B4-BE49-F238E27FC236}">
                <a16:creationId xmlns:a16="http://schemas.microsoft.com/office/drawing/2014/main" id="{5A957DF4-CEEA-44C5-AC57-3F73DE455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321" y="3390121"/>
            <a:ext cx="223335" cy="176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4" descr="Image result for recruit-rgf.com">
            <a:extLst>
              <a:ext uri="{FF2B5EF4-FFF2-40B4-BE49-F238E27FC236}">
                <a16:creationId xmlns:a16="http://schemas.microsoft.com/office/drawing/2014/main" id="{DF0CF1D7-809F-4CEC-A8BE-54B20F78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980" y="3375604"/>
            <a:ext cx="572341" cy="20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64B2C11-6C2E-458F-B606-E7DB2B783962}"/>
              </a:ext>
            </a:extLst>
          </p:cNvPr>
          <p:cNvSpPr/>
          <p:nvPr/>
        </p:nvSpPr>
        <p:spPr>
          <a:xfrm>
            <a:off x="4878740" y="1833450"/>
            <a:ext cx="926792" cy="21874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48BB18-EF98-4BE4-B498-515B62431AEF}"/>
              </a:ext>
            </a:extLst>
          </p:cNvPr>
          <p:cNvSpPr/>
          <p:nvPr/>
        </p:nvSpPr>
        <p:spPr>
          <a:xfrm>
            <a:off x="4911701" y="2190345"/>
            <a:ext cx="893831" cy="2194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23ED69-D9E0-4882-B789-F7A29C25EA6B}"/>
              </a:ext>
            </a:extLst>
          </p:cNvPr>
          <p:cNvSpPr/>
          <p:nvPr/>
        </p:nvSpPr>
        <p:spPr>
          <a:xfrm>
            <a:off x="3341617" y="3361554"/>
            <a:ext cx="912639" cy="2194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213FE61-6463-4E60-9839-26FF779DC788}"/>
              </a:ext>
            </a:extLst>
          </p:cNvPr>
          <p:cNvSpPr/>
          <p:nvPr/>
        </p:nvSpPr>
        <p:spPr>
          <a:xfrm>
            <a:off x="3344914" y="2956174"/>
            <a:ext cx="863425" cy="2194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40" name="Picture 2" descr="Image result for abm industries logo">
            <a:extLst>
              <a:ext uri="{FF2B5EF4-FFF2-40B4-BE49-F238E27FC236}">
                <a16:creationId xmlns:a16="http://schemas.microsoft.com/office/drawing/2014/main" id="{7C796200-20D8-4BD0-9C93-74833DEBA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926" y="1822545"/>
            <a:ext cx="404511" cy="23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8" descr="Image result for michael baker international logo">
            <a:extLst>
              <a:ext uri="{FF2B5EF4-FFF2-40B4-BE49-F238E27FC236}">
                <a16:creationId xmlns:a16="http://schemas.microsoft.com/office/drawing/2014/main" id="{69BAC209-C91F-4B99-BC35-36641EEC2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720" y="3005705"/>
            <a:ext cx="470426" cy="14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2" descr="Image result for sgs sa logo">
            <a:extLst>
              <a:ext uri="{FF2B5EF4-FFF2-40B4-BE49-F238E27FC236}">
                <a16:creationId xmlns:a16="http://schemas.microsoft.com/office/drawing/2014/main" id="{E8805FE2-FDC7-4177-AF6D-8547FED620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6"/>
          <a:stretch/>
        </p:blipFill>
        <p:spPr bwMode="auto">
          <a:xfrm>
            <a:off x="4327238" y="3412807"/>
            <a:ext cx="273598" cy="15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36" descr="Image result for stantec logo">
            <a:extLst>
              <a:ext uri="{FF2B5EF4-FFF2-40B4-BE49-F238E27FC236}">
                <a16:creationId xmlns:a16="http://schemas.microsoft.com/office/drawing/2014/main" id="{5CD5F09F-6856-42A7-8C29-56C6891FB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65" y="3406163"/>
            <a:ext cx="576246" cy="158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52" descr="Image result for careerbuilder logo">
            <a:extLst>
              <a:ext uri="{FF2B5EF4-FFF2-40B4-BE49-F238E27FC236}">
                <a16:creationId xmlns:a16="http://schemas.microsoft.com/office/drawing/2014/main" id="{D4C9E361-8BFA-41B6-87DC-739E2A0FD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1" y="2254623"/>
            <a:ext cx="451561" cy="1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72" descr="Image result for flexjobs logo">
            <a:extLst>
              <a:ext uri="{FF2B5EF4-FFF2-40B4-BE49-F238E27FC236}">
                <a16:creationId xmlns:a16="http://schemas.microsoft.com/office/drawing/2014/main" id="{EA8AE383-6C0E-443E-A580-64C13AEFB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183" y="2598783"/>
            <a:ext cx="385350" cy="17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78" descr="Image result for linkedin logo">
            <a:extLst>
              <a:ext uri="{FF2B5EF4-FFF2-40B4-BE49-F238E27FC236}">
                <a16:creationId xmlns:a16="http://schemas.microsoft.com/office/drawing/2014/main" id="{8DB98E57-6C22-4367-A516-C6185A946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278" y="2607511"/>
            <a:ext cx="426015" cy="11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Image result for 51job logo">
            <a:extLst>
              <a:ext uri="{FF2B5EF4-FFF2-40B4-BE49-F238E27FC236}">
                <a16:creationId xmlns:a16="http://schemas.microsoft.com/office/drawing/2014/main" id="{63517345-1A32-4C03-8247-F6B9A69FF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914" y="1822545"/>
            <a:ext cx="417929" cy="2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angies list logo">
            <a:extLst>
              <a:ext uri="{FF2B5EF4-FFF2-40B4-BE49-F238E27FC236}">
                <a16:creationId xmlns:a16="http://schemas.microsoft.com/office/drawing/2014/main" id="{4C09E2E6-9236-4019-9C42-368F18363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183" y="2273261"/>
            <a:ext cx="546048" cy="97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6" descr="Image result for IAC logo">
            <a:extLst>
              <a:ext uri="{FF2B5EF4-FFF2-40B4-BE49-F238E27FC236}">
                <a16:creationId xmlns:a16="http://schemas.microsoft.com/office/drawing/2014/main" id="{83D60991-FBA8-4420-A3AF-21595D177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315" y="2284293"/>
            <a:ext cx="230024" cy="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microsoft logo">
            <a:extLst>
              <a:ext uri="{FF2B5EF4-FFF2-40B4-BE49-F238E27FC236}">
                <a16:creationId xmlns:a16="http://schemas.microsoft.com/office/drawing/2014/main" id="{3C9C9277-0FF0-436A-AEF1-7A5273E60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3" t="23819" r="9435" b="23497"/>
          <a:stretch/>
        </p:blipFill>
        <p:spPr bwMode="auto">
          <a:xfrm>
            <a:off x="5264551" y="2610499"/>
            <a:ext cx="450213" cy="1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6B747FB-DFB7-4BCA-A345-3C9DBB8A6AB1}"/>
              </a:ext>
            </a:extLst>
          </p:cNvPr>
          <p:cNvSpPr/>
          <p:nvPr/>
        </p:nvSpPr>
        <p:spPr>
          <a:xfrm>
            <a:off x="4719614" y="2550176"/>
            <a:ext cx="1085918" cy="2194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2723992-180C-44A3-B101-EABC0AD92723}"/>
              </a:ext>
            </a:extLst>
          </p:cNvPr>
          <p:cNvSpPr/>
          <p:nvPr/>
        </p:nvSpPr>
        <p:spPr>
          <a:xfrm>
            <a:off x="3344914" y="2209690"/>
            <a:ext cx="957959" cy="219456"/>
          </a:xfrm>
          <a:prstGeom prst="rect">
            <a:avLst/>
          </a:prstGeom>
          <a:noFill/>
          <a:ln w="19050">
            <a:solidFill>
              <a:schemeClr val="bg2"/>
            </a:solidFill>
            <a:prstDash val="dash"/>
            <a:beve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t" anchorCtr="0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55" name="Picture 38" descr="Image result for Tradesmen International">
            <a:extLst>
              <a:ext uri="{FF2B5EF4-FFF2-40B4-BE49-F238E27FC236}">
                <a16:creationId xmlns:a16="http://schemas.microsoft.com/office/drawing/2014/main" id="{2F9FBAB4-A5E0-446F-B76D-2D1CA01E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419" y="3383455"/>
            <a:ext cx="467668" cy="17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PageNumberTextBox">
            <a:extLst>
              <a:ext uri="{FF2B5EF4-FFF2-40B4-BE49-F238E27FC236}">
                <a16:creationId xmlns:a16="http://schemas.microsoft.com/office/drawing/2014/main" id="{CF0A0049-0177-4421-98A4-11E269487D2A}"/>
              </a:ext>
            </a:extLst>
          </p:cNvPr>
          <p:cNvSpPr txBox="1"/>
          <p:nvPr/>
        </p:nvSpPr>
        <p:spPr>
          <a:xfrm>
            <a:off x="8846533" y="6638290"/>
            <a:ext cx="62517" cy="13849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algn="r"/>
            <a:r>
              <a:rPr lang="en-US" sz="900">
                <a:solidFill>
                  <a:srgbClr val="000000"/>
                </a:solidFill>
                <a:latin typeface="Tahoma" panose="020B0604030504040204" pitchFamily="34" charset="0"/>
              </a:rPr>
              <a:t>9</a:t>
            </a:r>
            <a:endParaRPr lang="en-US" sz="900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107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"/>
  <p:tag name="TOP" val="451.0688"/>
  <p:tag name="HEIGHT" val="0"/>
  <p:tag name="FIXED_TOP" val="474.0688"/>
  <p:tag name="FIXED_HEIGHT" val="0"/>
  <p:tag name="LEFT" val="56.625"/>
  <p:tag name="WIDTH" val="606.75"/>
  <p:tag name="FORMAT" val="US Letter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19.75"/>
  <p:tag name="TOP" val="66.97268"/>
  <p:tag name="WIDTH" val="680"/>
  <p:tag name="HEIGHT" val="20.1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91"/>
  <p:tag name="WIDTH" val="666"/>
  <p:tag name="HEIGHT" val="266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91"/>
  <p:tag name="WIDTH" val="666"/>
  <p:tag name="HEIGHT" val="266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91"/>
  <p:tag name="WIDTH" val="666"/>
  <p:tag name="HEIGHT" val="28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91"/>
  <p:tag name="WIDTH" val="666"/>
  <p:tag name="HEIGHT" val="28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91"/>
  <p:tag name="WIDTH" val="666"/>
  <p:tag name="HEIGHT" val="3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FOOTNOTE"/>
  <p:tag name="LEFT" val="148.875"/>
  <p:tag name="TOP" val="508.725"/>
  <p:tag name="WIDTH" val="535.1249"/>
  <p:tag name="HEIGHT" val="2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SlideTitle"/>
  <p:tag name="LEFT" val="113.875"/>
  <p:tag name="TOP" val="39.625"/>
  <p:tag name="WIDTH" val="660.5"/>
  <p:tag name="HEIGHT" val="27.125"/>
  <p:tag name="FORMAT" val="DIN A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Story"/>
  <p:tag name="LEFT" val="114"/>
  <p:tag name="TOP" val="153.0079"/>
  <p:tag name="WIDTH" val="660"/>
  <p:tag name="HEIGHT" val="347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PUNCHLINE"/>
  <p:tag name="LEFT" val="113.875"/>
  <p:tag name="TOP" val="459"/>
  <p:tag name="WIDTH" val="660.5"/>
  <p:tag name="HEIGHT" val="50"/>
  <p:tag name="FORMAT" val="DIN A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PALayout33"/>
  <p:tag name="VERSION" val="3.00.0005"/>
  <p:tag name="FORMAT" val="US Letter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82"/>
  <p:tag name="TOP" val="329"/>
  <p:tag name="WIDTH" val="318"/>
  <p:tag name="HEIGHT" val="16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82"/>
  <p:tag name="TOP" val="329"/>
  <p:tag name="WIDTH" val="318"/>
  <p:tag name="HEIGHT" val="16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382"/>
  <p:tag name="TOP" val="329"/>
  <p:tag name="WIDTH" val="318"/>
  <p:tag name="HEIGHT" val="16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SUBTITLE"/>
  <p:tag name="LEFT" val="27"/>
  <p:tag name="TOP" val="56.6"/>
  <p:tag name="WIDTH" val="666"/>
  <p:tag name="HEIGHT" val="18.17575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109"/>
  <p:tag name="WIDTH" val="311"/>
  <p:tag name="HEIGHT" val="16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382.049"/>
  <p:tag name="TOP" val="84.76961"/>
  <p:tag name="WIDTH" val="311.04"/>
  <p:tag name="HEIGHT" val="20.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23"/>
  <p:tag name="LEFT" val="56.625"/>
  <p:tag name="TOP" val="107.0079"/>
  <p:tag name="WIDTH" val="390.3267"/>
  <p:tag name="HEIGHT" val="344.0609"/>
  <p:tag name="FORMAT" val="US Letter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6.99992"/>
  <p:tag name="TOP" val="309.9645"/>
  <p:tag name="WIDTH" val="311.04"/>
  <p:tag name="HEIGHT" val="20.16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382.049"/>
  <p:tag name="TOP" val="309.9645"/>
  <p:tag name="WIDTH" val="311.04"/>
  <p:tag name="HEIGHT" val="20.16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TTopic1"/>
  <p:tag name="LEFT" val="56.62504"/>
  <p:tag name="TOP" val="131.1027"/>
  <p:tag name="WIDTH" val="134.6461"/>
  <p:tag name="HEIGHT" val="49.52858"/>
  <p:tag name="FORMAT" val="US Letter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TText1"/>
  <p:tag name="LEFT" val="170.0113"/>
  <p:tag name="TOP" val="146.1732"/>
  <p:tag name="WIDTH" val="493.7967"/>
  <p:tag name="HEIGHT" val="41.02465"/>
  <p:tag name="FORMAT" val="US Lett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TTopic2"/>
  <p:tag name="LEFT" val="56.62504"/>
  <p:tag name="TOP" val="200.4738"/>
  <p:tag name="WIDTH" val="134.6461"/>
  <p:tag name="HEIGHT" val="49.52866"/>
  <p:tag name="FORMAT" val="US Lett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TText2"/>
  <p:tag name="LEFT" val="170.0113"/>
  <p:tag name="TOP" val="215.5444"/>
  <p:tag name="WIDTH" val="493.7967"/>
  <p:tag name="HEIGHT" val="41.02465"/>
  <p:tag name="FORMAT" val="US Lett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TTopic3"/>
  <p:tag name="LEFT" val="56.62504"/>
  <p:tag name="TOP" val="269.845"/>
  <p:tag name="WIDTH" val="134.6461"/>
  <p:tag name="HEIGHT" val="49.52858"/>
  <p:tag name="FORMAT" val="US Letter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TText3"/>
  <p:tag name="LEFT" val="170.0113"/>
  <p:tag name="TOP" val="284.9156"/>
  <p:tag name="WIDTH" val="493.7967"/>
  <p:tag name="HEIGHT" val="41.02465"/>
  <p:tag name="FORMAT" val="US Letter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23"/>
  <p:tag name="LEFT" val="56.625"/>
  <p:tag name="TOP" val="107.0079"/>
  <p:tag name="WIDTH" val="390.3267"/>
  <p:tag name="HEIGHT" val="344.0609"/>
  <p:tag name="FORMAT" val="US Lett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2U2"/>
  <p:tag name="LEFT" val="374.125"/>
  <p:tag name="TOP" val="451.125"/>
  <p:tag name="WIDTH" val="289.25"/>
  <p:tag name="HEIGHT" val="31.125"/>
  <p:tag name="FORMAT" val="US Letter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"/>
  <p:tag name="LEFT" val="36"/>
  <p:tag name="TOP" val="108.0079"/>
  <p:tag name="WIDTH" val="648"/>
  <p:tag name="HEIGHT" val="45.75"/>
  <p:tag name="FORMAT" val="DIN A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5"/>
  <p:tag name="LEFT" val="56.625"/>
  <p:tag name="TOP" val="107.0079"/>
  <p:tag name="WIDTH" val="98.625"/>
  <p:tag name="HEIGHT" val="344.060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5"/>
  <p:tag name="LEFT" val="56.625"/>
  <p:tag name="TOP" val="107.0079"/>
  <p:tag name="WIDTH" val="98.625"/>
  <p:tag name="HEIGHT" val="344.060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310.3151"/>
  <p:tag name="WIDTH" val="665.8749"/>
  <p:tag name="HEIGHT" val="20.1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5"/>
  <p:tag name="LEFT" val="56.625"/>
  <p:tag name="TOP" val="107.0079"/>
  <p:tag name="WIDTH" val="98.625"/>
  <p:tag name="HEIGHT" val="344.060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310.3151"/>
  <p:tag name="WIDTH" val="665.8749"/>
  <p:tag name="HEIGHT" val="20.16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.08047"/>
  <p:tag name="TOP" val="310.3151"/>
  <p:tag name="WIDTH" val="665.8748"/>
  <p:tag name="HEIGHT" val="20.16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"/>
  <p:tag name="LEFT" val="36"/>
  <p:tag name="TOP" val="108.0079"/>
  <p:tag name="WIDTH" val="648"/>
  <p:tag name="HEIGHT" val="45.75"/>
  <p:tag name="FORMAT" val="DIN A4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310.3151"/>
  <p:tag name="WIDTH" val="665.8749"/>
  <p:tag name="HEIGHT" val="20.16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PUNCHLINE"/>
  <p:tag name="LEFT" val="113.875"/>
  <p:tag name="TOP" val="459"/>
  <p:tag name="WIDTH" val="660.5"/>
  <p:tag name="HEIGHT" val="50"/>
  <p:tag name="FORMAT" val="DIN A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R13"/>
  <p:tag name="LEFT" val="568.3816"/>
  <p:tag name="TOP" val="112.0079"/>
  <p:tag name="WIDTH" val="205.9934"/>
  <p:tag name="HEIGHT" val="365.8109"/>
  <p:tag name="FIXED_TOP" val="112.0079"/>
  <p:tag name="FIXED_HEIGHT" val="396.9359"/>
  <p:tag name="FORMAT" val="DIN A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.00008"/>
  <p:tag name="TOP" val="109"/>
  <p:tag name="WIDTH" val="311.04"/>
  <p:tag name="HEIGHT" val="165.6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382.049"/>
  <p:tag name="TOP" val="84.76961"/>
  <p:tag name="WIDTH" val="311.04"/>
  <p:tag name="HEIGHT" val="20.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SlideTitle"/>
  <p:tag name="LEFT" val="56.625"/>
  <p:tag name="TOP" val="37.5"/>
  <p:tag name="WIDTH" val="606.75"/>
  <p:tag name="HEIGHT" val="25.75"/>
  <p:tag name="FORMAT" val="US Letter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6.99976"/>
  <p:tag name="TOP" val="310.3151"/>
  <p:tag name="WIDTH" val="665.8751"/>
  <p:tag name="HEIGHT" val="20.16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SUMMARYBOX"/>
  <p:tag name="LEFT" val="27"/>
  <p:tag name="TOP" val="452.7141"/>
  <p:tag name="WIDTH" val="666"/>
  <p:tag name="HEIGHT" val="47.6609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SlideTitle"/>
  <p:tag name="LEFT" val="56.625"/>
  <p:tag name="TOP" val="37.5"/>
  <p:tag name="WIDTH" val="606.75"/>
  <p:tag name="HEIGHT" val="25.75"/>
  <p:tag name="FORMAT" val="US Lett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SlideTitle"/>
  <p:tag name="LEFT" val="56.625"/>
  <p:tag name="TOP" val="37.5"/>
  <p:tag name="WIDTH" val="606.75"/>
  <p:tag name="HEIGHT" val="25.75"/>
  <p:tag name="FORMAT" val="US Lett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O13"/>
  <p:tag name="LEFT" val="114"/>
  <p:tag name="TOP" val="96"/>
  <p:tag name="WIDTH" val="546"/>
  <p:tag name="HEIGHT" val="133.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SUBTITLE"/>
  <p:tag name="LEFT" val="27"/>
  <p:tag name="TOP" val="56.6"/>
  <p:tag name="WIDTH" val="666"/>
  <p:tag name="HEIGHT" val="18.1757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O13"/>
  <p:tag name="LEFT" val="114"/>
  <p:tag name="TOP" val="96"/>
  <p:tag name="WIDTH" val="546"/>
  <p:tag name="HEIGHT" val="133.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O13"/>
  <p:tag name="LEFT" val="114"/>
  <p:tag name="TOP" val="96"/>
  <p:tag name="WIDTH" val="546"/>
  <p:tag name="HEIGHT" val="133.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O13"/>
  <p:tag name="LEFT" val="114"/>
  <p:tag name="TOP" val="96"/>
  <p:tag name="WIDTH" val="546"/>
  <p:tag name="HEIGHT" val="133.2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B11"/>
  <p:tag name="LEFT" val="85"/>
  <p:tag name="TOP" val="135.375"/>
  <p:tag name="WIDTH" val="145.5"/>
  <p:tag name="HEIGHT" val="87.25"/>
  <p:tag name="FORMAT" val="US Letter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SlideTitle"/>
  <p:tag name="LEFT" val="56.62504"/>
  <p:tag name="TOP" val="37.50024"/>
  <p:tag name="WIDTH" val="607.1829"/>
  <p:tag name="HEIGHT" val="25.75"/>
  <p:tag name="FORMAT" val="US Lett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f1c42767-7720-4acf-9a4e-a87417ddab9d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"/>
  <p:tag name="LEFT" val="97.625"/>
  <p:tag name="TOP" val="453.125"/>
  <p:tag name="WIDTH" val="565.75"/>
  <p:tag name="HEIGHT" val="29.12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FOOTNOTE"/>
  <p:tag name="LEFT" val="148.875"/>
  <p:tag name="TOP" val="508.725"/>
  <p:tag name="WIDTH" val="535.1249"/>
  <p:tag name="HEIGHT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SUBTITLE"/>
  <p:tag name="LEFT" val="27"/>
  <p:tag name="TOP" val="56.6"/>
  <p:tag name="WIDTH" val="666"/>
  <p:tag name="HEIGHT" val="18.1757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B31"/>
  <p:tag name="LEFT" val="142.25"/>
  <p:tag name="TOP" val="386.125"/>
  <p:tag name="WIDTH" val="163.5"/>
  <p:tag name="HEIGHT" val="94.5"/>
  <p:tag name="FORMAT" val="DIN A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SUBTITLE"/>
  <p:tag name="LEFT" val="27"/>
  <p:tag name="TOP" val="56.6"/>
  <p:tag name="WIDTH" val="666"/>
  <p:tag name="HEIGHT" val="18.1757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B31"/>
  <p:tag name="LEFT" val="142.25"/>
  <p:tag name="TOP" val="386.125"/>
  <p:tag name="WIDTH" val="163.5"/>
  <p:tag name="HEIGHT" val="94.5"/>
  <p:tag name="FORMAT" val="DIN A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B31"/>
  <p:tag name="LEFT" val="142.25"/>
  <p:tag name="TOP" val="386.125"/>
  <p:tag name="WIDTH" val="163.5"/>
  <p:tag name="HEIGHT" val="94.5"/>
  <p:tag name="FORMAT" val="DIN A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B31"/>
  <p:tag name="LEFT" val="142.25"/>
  <p:tag name="TOP" val="386.125"/>
  <p:tag name="WIDTH" val="163.5"/>
  <p:tag name="HEIGHT" val="94.5"/>
  <p:tag name="FORMAT" val="DIN A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B31"/>
  <p:tag name="LEFT" val="142.25"/>
  <p:tag name="TOP" val="386.125"/>
  <p:tag name="WIDTH" val="163.5"/>
  <p:tag name="HEIGHT" val="94.5"/>
  <p:tag name="FORMAT" val="DIN A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B31"/>
  <p:tag name="LEFT" val="142.25"/>
  <p:tag name="TOP" val="386.125"/>
  <p:tag name="WIDTH" val="163.5"/>
  <p:tag name="HEIGHT" val="94.5"/>
  <p:tag name="FORMAT" val="DIN A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B31"/>
  <p:tag name="LEFT" val="142.25"/>
  <p:tag name="TOP" val="386.125"/>
  <p:tag name="WIDTH" val="163.5"/>
  <p:tag name="HEIGHT" val="94.5"/>
  <p:tag name="FORMAT" val="DIN A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B31"/>
  <p:tag name="LEFT" val="142.25"/>
  <p:tag name="TOP" val="386.125"/>
  <p:tag name="WIDTH" val="163.5"/>
  <p:tag name="HEIGHT" val="94.5"/>
  <p:tag name="FORMAT" val="DIN A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FOOTNOTE"/>
  <p:tag name="LEFT" val="148.875"/>
  <p:tag name="TOP" val="508.725"/>
  <p:tag name="WIDTH" val="535.1249"/>
  <p:tag name="HEIGHT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382.049"/>
  <p:tag name="TOP" val="84.76961"/>
  <p:tag name="WIDTH" val="311.04"/>
  <p:tag name="HEIGHT" val="20.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"/>
  <p:tag name="LEFT" val="114"/>
  <p:tag name="TOP" val="113.0079"/>
  <p:tag name="WIDTH" val="660"/>
  <p:tag name="HEIGHT" val="76.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6.99992"/>
  <p:tag name="TOP" val="309.9645"/>
  <p:tag name="WIDTH" val="311.04"/>
  <p:tag name="HEIGHT" val="20.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382.049"/>
  <p:tag name="TOP" val="309.9645"/>
  <p:tag name="WIDTH" val="311.04"/>
  <p:tag name="HEIGHT" val="20.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.00008"/>
  <p:tag name="TOP" val="109"/>
  <p:tag name="WIDTH" val="311.04"/>
  <p:tag name="HEIGHT" val="165.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FOOTNOTE"/>
  <p:tag name="LEFT" val="148.875"/>
  <p:tag name="TOP" val="508.725"/>
  <p:tag name="WIDTH" val="535.1249"/>
  <p:tag name="HEIGHT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382.049"/>
  <p:tag name="TOP" val="84.76961"/>
  <p:tag name="WIDTH" val="311.04"/>
  <p:tag name="HEIGHT" val="20.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6.99992"/>
  <p:tag name="TOP" val="309.9645"/>
  <p:tag name="WIDTH" val="311.04"/>
  <p:tag name="HEIGHT" val="20.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382.049"/>
  <p:tag name="TOP" val="309.9645"/>
  <p:tag name="WIDTH" val="311.04"/>
  <p:tag name="HEIGHT" val="20.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.00008"/>
  <p:tag name="TOP" val="109"/>
  <p:tag name="WIDTH" val="311.04"/>
  <p:tag name="HEIGHT" val="165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.00008"/>
  <p:tag name="TOP" val="109"/>
  <p:tag name="WIDTH" val="311.04"/>
  <p:tag name="HEIGHT" val="16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Story"/>
  <p:tag name="LEFT" val="65.125"/>
  <p:tag name="TOP" val="90"/>
  <p:tag name="WIDTH" val="598.25"/>
  <p:tag name="HEIGHT" val="17.0079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.00008"/>
  <p:tag name="TOP" val="109"/>
  <p:tag name="WIDTH" val="311.04"/>
  <p:tag name="HEIGHT" val="165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.00008"/>
  <p:tag name="TOP" val="109"/>
  <p:tag name="WIDTH" val="311.04"/>
  <p:tag name="HEIGHT" val="165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.00008"/>
  <p:tag name="TOP" val="109"/>
  <p:tag name="WIDTH" val="311.04"/>
  <p:tag name="HEIGHT" val="165.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97"/>
  <p:tag name="WIDTH" val="666"/>
  <p:tag name="HEIGHT" val="10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97"/>
  <p:tag name="WIDTH" val="666"/>
  <p:tag name="HEIGHT" val="10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40"/>
  <p:tag name="WIDTH" val="666"/>
  <p:tag name="HEIGHT" val="12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SUBTITLE"/>
  <p:tag name="LEFT" val="27"/>
  <p:tag name="TOP" val="56.6"/>
  <p:tag name="WIDTH" val="666"/>
  <p:tag name="HEIGHT" val="18.175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84"/>
  <p:tag name="WIDTH" val="666"/>
  <p:tag name="HEIGHT" val="12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6.99992"/>
  <p:tag name="TOP" val="309.9645"/>
  <p:tag name="WIDTH" val="311.04"/>
  <p:tag name="HEIGHT" val="20.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382.049"/>
  <p:tag name="TOP" val="309.9645"/>
  <p:tag name="WIDTH" val="311.04"/>
  <p:tag name="HEIGHT" val="20.1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FOOTNOTE"/>
  <p:tag name="LEFT" val="148.875"/>
  <p:tag name="TOP" val="508.725"/>
  <p:tag name="WIDTH" val="535.1249"/>
  <p:tag name="HEIGHT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SUBTITLE"/>
  <p:tag name="LEFT" val="27"/>
  <p:tag name="TOP" val="56.6"/>
  <p:tag name="WIDTH" val="666"/>
  <p:tag name="HEIGHT" val="18.1757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109"/>
  <p:tag name="WIDTH" val="666"/>
  <p:tag name="HEIGHT" val="10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53"/>
  <p:tag name="WIDTH" val="666"/>
  <p:tag name="HEIGHT" val="10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97"/>
  <p:tag name="WIDTH" val="666"/>
  <p:tag name="HEIGHT" val="10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53"/>
  <p:tag name="WIDTH" val="666"/>
  <p:tag name="HEIGHT" val="10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5.1243"/>
  <p:tag name="WIDTH" val="666"/>
  <p:tag name="HEIGHT" val="20.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53"/>
  <p:tag name="WIDTH" val="666"/>
  <p:tag name="HEIGHT" val="10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109"/>
  <p:tag name="WIDTH" val="666"/>
  <p:tag name="HEIGHT" val="10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53"/>
  <p:tag name="WIDTH" val="666"/>
  <p:tag name="HEIGHT" val="10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109"/>
  <p:tag name="WIDTH" val="666"/>
  <p:tag name="HEIGHT" val="10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97"/>
  <p:tag name="WIDTH" val="666"/>
  <p:tag name="HEIGHT" val="9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97"/>
  <p:tag name="WIDTH" val="666"/>
  <p:tag name="HEIGHT" val="9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53"/>
  <p:tag name="WIDTH" val="666"/>
  <p:tag name="HEIGHT" val="10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109"/>
  <p:tag name="WIDTH" val="666"/>
  <p:tag name="HEIGHT" val="10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109"/>
  <p:tag name="WIDTH" val="666"/>
  <p:tag name="HEIGHT" val="10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40"/>
  <p:tag name="WIDTH" val="666"/>
  <p:tag name="HEIGHT" val="12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6.99976"/>
  <p:tag name="TOP" val="310.3151"/>
  <p:tag name="WIDTH" val="665.8751"/>
  <p:tag name="HEIGHT" val="20.1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84"/>
  <p:tag name="WIDTH" val="666"/>
  <p:tag name="HEIGHT" val="12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7"/>
  <p:tag name="TOP" val="84.76961"/>
  <p:tag name="WIDTH" val="311.04"/>
  <p:tag name="HEIGHT" val="20.16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26.99992"/>
  <p:tag name="TOP" val="309.9645"/>
  <p:tag name="WIDTH" val="311.04"/>
  <p:tag name="HEIGHT" val="20.16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HEADER"/>
  <p:tag name="LEFT" val="382.049"/>
  <p:tag name="TOP" val="309.9645"/>
  <p:tag name="WIDTH" val="311.04"/>
  <p:tag name="HEIGHT" val="20.16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FOOTNOTE"/>
  <p:tag name="LEFT" val="148.875"/>
  <p:tag name="TOP" val="508.725"/>
  <p:tag name="WIDTH" val="535.1249"/>
  <p:tag name="HEIGHT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SUBTITLE"/>
  <p:tag name="LEFT" val="27"/>
  <p:tag name="TOP" val="56.6"/>
  <p:tag name="WIDTH" val="666"/>
  <p:tag name="HEIGHT" val="18.1757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109"/>
  <p:tag name="WIDTH" val="666"/>
  <p:tag name="HEIGHT" val="10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53"/>
  <p:tag name="WIDTH" val="666"/>
  <p:tag name="HEIGHT" val="10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53"/>
  <p:tag name="WIDTH" val="666"/>
  <p:tag name="HEIGHT" val="10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97"/>
  <p:tag name="WIDTH" val="666"/>
  <p:tag name="HEIGHT" val="1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SUBTITLE"/>
  <p:tag name="LEFT" val="27"/>
  <p:tag name="TOP" val="56.6"/>
  <p:tag name="WIDTH" val="666"/>
  <p:tag name="HEIGHT" val="18.1757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109"/>
  <p:tag name="WIDTH" val="666"/>
  <p:tag name="HEIGHT" val="10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53"/>
  <p:tag name="WIDTH" val="666"/>
  <p:tag name="HEIGHT" val="10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97"/>
  <p:tag name="WIDTH" val="666"/>
  <p:tag name="HEIGHT" val="10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109"/>
  <p:tag name="WIDTH" val="666"/>
  <p:tag name="HEIGHT" val="10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253"/>
  <p:tag name="WIDTH" val="666"/>
  <p:tag name="HEIGHT" val="10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397"/>
  <p:tag name="WIDTH" val="666"/>
  <p:tag name="HEIGHT" val="9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NLINETEXTSHAPEGUID" val="98313581-b99a-47e0-aaec-b5a36ca3e07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SITION" val="L"/>
  <p:tag name="LEFT" val="114"/>
  <p:tag name="TOP" val="113.0079"/>
  <p:tag name="WIDTH" val="660"/>
  <p:tag name="HEIGHT" val="76.2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91"/>
  <p:tag name="WIDTH" val="666"/>
  <p:tag name="HEIGHT" val="26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EFT" val="27"/>
  <p:tag name="TOP" val="91"/>
  <p:tag name="WIDTH" val="666"/>
  <p:tag name="HEIGHT" val="266"/>
</p:tagLst>
</file>

<file path=ppt/theme/theme1.xml><?xml version="1.0" encoding="utf-8"?>
<a:theme xmlns:a="http://schemas.openxmlformats.org/drawingml/2006/main" name="Global Template">
  <a:themeElements>
    <a:clrScheme name="Lincoln Global">
      <a:dk1>
        <a:srgbClr val="000000"/>
      </a:dk1>
      <a:lt1>
        <a:srgbClr val="FFFFFF"/>
      </a:lt1>
      <a:dk2>
        <a:srgbClr val="000000"/>
      </a:dk2>
      <a:lt2>
        <a:srgbClr val="BFBFBF"/>
      </a:lt2>
      <a:accent1>
        <a:srgbClr val="7BA7D3"/>
      </a:accent1>
      <a:accent2>
        <a:srgbClr val="ADC7E1"/>
      </a:accent2>
      <a:accent3>
        <a:srgbClr val="CADCED"/>
      </a:accent3>
      <a:accent4>
        <a:srgbClr val="BFBFBF"/>
      </a:accent4>
      <a:accent5>
        <a:srgbClr val="D9D9D9"/>
      </a:accent5>
      <a:accent6>
        <a:srgbClr val="5D7BBF"/>
      </a:accent6>
      <a:hlink>
        <a:srgbClr val="A4B5DC"/>
      </a:hlink>
      <a:folHlink>
        <a:srgbClr val="336699"/>
      </a:folHlink>
    </a:clrScheme>
    <a:fontScheme name="Custom 2">
      <a:majorFont>
        <a:latin typeface="Garamond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9525">
          <a:noFill/>
          <a:bevel/>
        </a:ln>
        <a:effectLst>
          <a:outerShdw blurRad="38100" dist="38100" dir="2700000" algn="tl" rotWithShape="0">
            <a:srgbClr val="000000">
              <a:alpha val="40000"/>
            </a:srgbClr>
          </a:outerShdw>
        </a:effectLst>
      </a:spPr>
      <a:bodyPr lIns="45720" rIns="45720" rtlCol="0" anchor="t" anchorCtr="0"/>
      <a:lstStyle>
        <a:defPPr>
          <a:defRPr sz="10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9F9F9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000" dirty="0"/>
        </a:defPPr>
      </a:lstStyle>
    </a:txDef>
  </a:objectDefaults>
  <a:extraClrSchemeLst/>
  <a:custClrLst>
    <a:custClr name="Blue 1">
      <a:srgbClr val="7BA7D3"/>
    </a:custClr>
    <a:custClr name="Blue 2">
      <a:srgbClr val="ADC7E1"/>
    </a:custClr>
    <a:custClr name="Blue 3">
      <a:srgbClr val="CADCED"/>
    </a:custClr>
    <a:custClr name="Light Grey">
      <a:srgbClr val="BFBFBF"/>
    </a:custClr>
    <a:custClr name="Pale grey">
      <a:srgbClr val="D9D9D9"/>
    </a:custClr>
    <a:custClr name="Blue 4">
      <a:srgbClr val="5A7BBF"/>
    </a:custClr>
    <a:custClr name="Blue 5">
      <a:srgbClr val="A4B5DC"/>
    </a:custClr>
    <a:custClr name="Blue 6">
      <a:srgbClr val="336699"/>
    </a:custClr>
    <a:custClr name="Secondary Blue 1">
      <a:srgbClr val="07325F"/>
    </a:custClr>
    <a:custClr name="Secondary Blue 2">
      <a:srgbClr val="07437F"/>
    </a:custClr>
    <a:custClr name="Charcoal">
      <a:srgbClr val="383838"/>
    </a:custClr>
    <a:custClr name="Secondary Blue 3">
      <a:srgbClr val="2E4476"/>
    </a:custClr>
    <a:custClr name="Secondary Blue 4">
      <a:srgbClr val="4262A8"/>
    </a:custClr>
    <a:custClr name="Medium Grey">
      <a:srgbClr val="9F9F9F"/>
    </a:custClr>
    <a:custClr name="Gold">
      <a:srgbClr val="B9880F"/>
    </a:custClr>
    <a:custClr name="Red">
      <a:srgbClr val="800000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Pitch Template (Letter)</Template>
  <TotalTime>6789</TotalTime>
  <Words>8671</Words>
  <Application>Microsoft Office PowerPoint</Application>
  <PresentationFormat>On-screen Show (4:3)</PresentationFormat>
  <Paragraphs>1807</Paragraphs>
  <Slides>57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Arial</vt:lpstr>
      <vt:lpstr>Arial Narrow</vt:lpstr>
      <vt:lpstr>Calibri</vt:lpstr>
      <vt:lpstr>Garamond</vt:lpstr>
      <vt:lpstr>Symbol</vt:lpstr>
      <vt:lpstr>Tahoma</vt:lpstr>
      <vt:lpstr>Times New Roman</vt:lpstr>
      <vt:lpstr>Wingdings</vt:lpstr>
      <vt:lpstr>Wingdings 2</vt:lpstr>
      <vt:lpstr>Global Template</vt:lpstr>
      <vt:lpstr>Discussion Materials for HKA Enterprises</vt:lpstr>
      <vt:lpstr>Lincoln International’s HKA Team</vt:lpstr>
      <vt:lpstr>Table of Contents</vt:lpstr>
      <vt:lpstr>Process Overview</vt:lpstr>
      <vt:lpstr>Illustrative Transaction Timeline</vt:lpstr>
      <vt:lpstr>Detailed Transaction Timeline (A3)</vt:lpstr>
      <vt:lpstr>Lincoln Deal Team Roles &amp; Responsibilities</vt:lpstr>
      <vt:lpstr>Primary Phases of a Process</vt:lpstr>
      <vt:lpstr>Pre-Marketing with Selected Parties</vt:lpstr>
      <vt:lpstr>Example Marketing Documents to be Prepared</vt:lpstr>
      <vt:lpstr>Utilizing Lincoln’s Debt Advisory Group  to Maximize Private Equity’s Competitiveness</vt:lpstr>
      <vt:lpstr>Seller Third-Party Due Diligence</vt:lpstr>
      <vt:lpstr>Potential Acquirers</vt:lpstr>
      <vt:lpstr>Potential Acquirer Overview </vt:lpstr>
      <vt:lpstr>Key Drivers of Private Equity Interest</vt:lpstr>
      <vt:lpstr>Select Potential Financial Acquirers</vt:lpstr>
      <vt:lpstr>Select Potential Financial Acquirers (continued)</vt:lpstr>
      <vt:lpstr>Selected Family Investment Offices</vt:lpstr>
      <vt:lpstr>Categories of Potential Strategic Acquirers</vt:lpstr>
      <vt:lpstr>Valuation Considerations &amp; Scenarios</vt:lpstr>
      <vt:lpstr>Qualitative Valuation Framework</vt:lpstr>
      <vt:lpstr>Historical and Projected Financials</vt:lpstr>
      <vt:lpstr>Valuation Summary </vt:lpstr>
      <vt:lpstr>Proceeds Analysis – Financial Acquirer </vt:lpstr>
      <vt:lpstr>Proceeds Analysis – Strategic Acquirer </vt:lpstr>
      <vt:lpstr>Other Valuation Considerations</vt:lpstr>
      <vt:lpstr>PowerPoint Presentation</vt:lpstr>
      <vt:lpstr>Benchmarking HKA Against Comparable Public Companies</vt:lpstr>
      <vt:lpstr>Benchmarking HKA Against Comparable Public Companies</vt:lpstr>
      <vt:lpstr>Select Public Comparable Trends Over Time</vt:lpstr>
      <vt:lpstr>Discounted Cash Flow Analysis</vt:lpstr>
      <vt:lpstr>Leveraged Buyout Analysis – Lincoln Case (4.5x Debt)</vt:lpstr>
      <vt:lpstr>Leveraged Buyout Analysis – Lincoln Case (2.5x Debt)</vt:lpstr>
      <vt:lpstr>Leveraged Buyout Analysis – Management Case</vt:lpstr>
      <vt:lpstr>Public Companies Analysis – Market Statistics</vt:lpstr>
      <vt:lpstr>Public Companies Analysis – Operating Statistics</vt:lpstr>
      <vt:lpstr>Precedent M&amp;A Transactions</vt:lpstr>
      <vt:lpstr>PowerPoint Presentation</vt:lpstr>
      <vt:lpstr>Favorable Market Conditions</vt:lpstr>
      <vt:lpstr>Highly Favorable Industry Trends</vt:lpstr>
      <vt:lpstr>Middle Market M&amp;A Overview</vt:lpstr>
      <vt:lpstr>Middle Market M&amp;A Acquirer Dynamics</vt:lpstr>
      <vt:lpstr>PowerPoint Presentation</vt:lpstr>
      <vt:lpstr>Due Diligence – Preparation is Key to Facilitating a Successful Process</vt:lpstr>
      <vt:lpstr>Due Diligence – Preparation is Key to Facilitating a Successful Process</vt:lpstr>
      <vt:lpstr>Due Diligence – Preparation is Key to Facilitating a Successful Process</vt:lpstr>
      <vt:lpstr>Due Diligence – Preparation is Key to Facilitating a Successful Process</vt:lpstr>
      <vt:lpstr>Due Diligence – Preparation is Key to Facilitating a Successful Process</vt:lpstr>
      <vt:lpstr>PowerPoint Presentation</vt:lpstr>
      <vt:lpstr>Global Leader in M&amp;A Execution</vt:lpstr>
      <vt:lpstr>Differentiated, Global Platform</vt:lpstr>
      <vt:lpstr>Services is the Most Rapidly Growing Industry  Vertical Within Lincoln International </vt:lpstr>
      <vt:lpstr>Strong Presence in Human Capital Management Services </vt:lpstr>
      <vt:lpstr>Highly Relevant Credentials</vt:lpstr>
      <vt:lpstr>Highly Relevant Credentials (continued)</vt:lpstr>
      <vt:lpstr>Unique, Independent Debt Advisory Group –  Maximizing Private Equity’s Competitiveness</vt:lpstr>
      <vt:lpstr>Extensive Experience Advising Private Companies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Driving an Outlier Outcome for Lucas Group</dc:title>
  <dc:creator>Scrobel, Dawn</dc:creator>
  <cp:lastModifiedBy>Glicken, Michael</cp:lastModifiedBy>
  <cp:revision>651</cp:revision>
  <cp:lastPrinted>2017-08-02T05:06:37Z</cp:lastPrinted>
  <dcterms:created xsi:type="dcterms:W3CDTF">2017-07-27T16:14:14Z</dcterms:created>
  <dcterms:modified xsi:type="dcterms:W3CDTF">2017-12-10T03:29:11Z</dcterms:modified>
</cp:coreProperties>
</file>